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jCfpzOAA/TIkLAlYO6Eulw3W4V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464d0eecd1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464d0eecd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9" name="Google Shape;33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464d0eecd1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464d0eecd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7" name="Google Shape;36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6" name="Google Shape;38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310387db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34310387d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b2c41b239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b2c41b23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Confidentiality means the prevention of unauthorized disclosure of information.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Integrity means maintaining and </a:t>
            </a:r>
            <a:r>
              <a:rPr lang="en-US"/>
              <a:t>ensuring</a:t>
            </a:r>
            <a:r>
              <a:rPr lang="en-US"/>
              <a:t> that data cannot be modified in an unauthorized manner.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Availability means information should be readily accessible for the authorized users.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More than 78% of people use the same password for more than one account. </a:t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rgbClr val="366092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40000">
                <a:srgbClr val="4F81BD">
                  <a:alpha val="0"/>
                </a:srgbClr>
              </a:gs>
              <a:gs pos="100000">
                <a:srgbClr val="366092">
                  <a:alpha val="51372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17000">
                <a:srgbClr val="4F81BD">
                  <a:alpha val="0"/>
                </a:srgbClr>
              </a:gs>
              <a:gs pos="100000">
                <a:srgbClr val="000000">
                  <a:alpha val="36470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rgbClr val="244061">
                  <a:alpha val="0"/>
                </a:srgbClr>
              </a:gs>
              <a:gs pos="100000">
                <a:srgbClr val="000000">
                  <a:alpha val="24313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-9091028">
            <a:off x="4459073" y="-1032053"/>
            <a:ext cx="3742610" cy="4439131"/>
          </a:xfrm>
          <a:custGeom>
            <a:rect b="b" l="l" r="r" t="t"/>
            <a:pathLst>
              <a:path extrusionOk="0" h="4439131" w="4990147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F81BD">
                  <a:alpha val="21568"/>
                </a:srgbClr>
              </a:gs>
              <a:gs pos="87000">
                <a:srgbClr val="93B3D7">
                  <a:alpha val="1568"/>
                </a:srgbClr>
              </a:gs>
              <a:gs pos="100000">
                <a:srgbClr val="93B3D7">
                  <a:alpha val="1568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986118" y="735106"/>
            <a:ext cx="7540322" cy="292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alibri"/>
              <a:buNone/>
            </a:pPr>
            <a:r>
              <a:rPr lang="en-US" sz="4200">
                <a:solidFill>
                  <a:srgbClr val="FFFFFF"/>
                </a:solidFill>
              </a:rPr>
              <a:t>Common Security Vulnerabilities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013011" y="4870824"/>
            <a:ext cx="7504463" cy="145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Understanding Threats in Modern Computing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8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490"/>
                </a:srgbClr>
              </a:gs>
              <a:gs pos="100000">
                <a:srgbClr val="4F81BD">
                  <a:alpha val="45490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235"/>
                </a:srgbClr>
              </a:gs>
              <a:gs pos="2000">
                <a:srgbClr val="4F81BD">
                  <a:alpha val="28235"/>
                </a:srgbClr>
              </a:gs>
              <a:gs pos="100000">
                <a:srgbClr val="000000">
                  <a:alpha val="29411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8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35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8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588"/>
                </a:srgbClr>
              </a:gs>
              <a:gs pos="100000">
                <a:srgbClr val="93B3D7">
                  <a:alpha val="10588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8"/>
          <p:cNvSpPr txBox="1"/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5. Sensitive Data Exposure</a:t>
            </a:r>
            <a:endParaRPr/>
          </a:p>
        </p:txBody>
      </p:sp>
      <p:grpSp>
        <p:nvGrpSpPr>
          <p:cNvPr id="250" name="Google Shape;250;p8"/>
          <p:cNvGrpSpPr/>
          <p:nvPr/>
        </p:nvGrpSpPr>
        <p:grpSpPr>
          <a:xfrm>
            <a:off x="3678789" y="753103"/>
            <a:ext cx="5000100" cy="5448595"/>
            <a:chOff x="0" y="2663"/>
            <a:chExt cx="5000100" cy="5448595"/>
          </a:xfrm>
        </p:grpSpPr>
        <p:cxnSp>
          <p:nvCxnSpPr>
            <p:cNvPr id="251" name="Google Shape;251;p8"/>
            <p:cNvCxnSpPr/>
            <p:nvPr/>
          </p:nvCxnSpPr>
          <p:spPr>
            <a:xfrm>
              <a:off x="0" y="2663"/>
              <a:ext cx="5000100" cy="0"/>
            </a:xfrm>
            <a:prstGeom prst="straightConnector1">
              <a:avLst/>
            </a:prstGeom>
            <a:gradFill>
              <a:gsLst>
                <a:gs pos="0">
                  <a:srgbClr val="D03F3B"/>
                </a:gs>
                <a:gs pos="100000">
                  <a:srgbClr val="FF9995"/>
                </a:gs>
              </a:gsLst>
              <a:lin ang="16200038" scaled="0"/>
            </a:gradFill>
            <a:ln cap="flat" cmpd="sng" w="9525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10"/>
                </a:srgbClr>
              </a:outerShdw>
            </a:effectLst>
          </p:spPr>
        </p:cxnSp>
        <p:sp>
          <p:nvSpPr>
            <p:cNvPr id="252" name="Google Shape;252;p8"/>
            <p:cNvSpPr/>
            <p:nvPr/>
          </p:nvSpPr>
          <p:spPr>
            <a:xfrm>
              <a:off x="0" y="2663"/>
              <a:ext cx="5000100" cy="18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3" name="Google Shape;253;p8"/>
            <p:cNvCxnSpPr/>
            <p:nvPr/>
          </p:nvCxnSpPr>
          <p:spPr>
            <a:xfrm>
              <a:off x="0" y="1818861"/>
              <a:ext cx="5000100" cy="0"/>
            </a:xfrm>
            <a:prstGeom prst="straightConnector1">
              <a:avLst/>
            </a:prstGeom>
            <a:gradFill>
              <a:gsLst>
                <a:gs pos="0">
                  <a:srgbClr val="A0C94A"/>
                </a:gs>
                <a:gs pos="100000">
                  <a:srgbClr val="DBFF9C"/>
                </a:gs>
              </a:gsLst>
              <a:lin ang="16200038" scaled="0"/>
            </a:gra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10"/>
                </a:srgbClr>
              </a:outerShdw>
            </a:effectLst>
          </p:spPr>
        </p:cxnSp>
        <p:sp>
          <p:nvSpPr>
            <p:cNvPr id="254" name="Google Shape;254;p8"/>
            <p:cNvSpPr/>
            <p:nvPr/>
          </p:nvSpPr>
          <p:spPr>
            <a:xfrm>
              <a:off x="0" y="1818861"/>
              <a:ext cx="5000100" cy="18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8"/>
            <p:cNvSpPr txBox="1"/>
            <p:nvPr/>
          </p:nvSpPr>
          <p:spPr>
            <a:xfrm>
              <a:off x="0" y="1818861"/>
              <a:ext cx="5000100" cy="18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Impact: Identity theft, legal consequences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6" name="Google Shape;256;p8"/>
            <p:cNvCxnSpPr/>
            <p:nvPr/>
          </p:nvCxnSpPr>
          <p:spPr>
            <a:xfrm>
              <a:off x="0" y="3635058"/>
              <a:ext cx="5000100" cy="0"/>
            </a:xfrm>
            <a:prstGeom prst="straightConnector1">
              <a:avLst/>
            </a:prstGeom>
            <a:gradFill>
              <a:gsLst>
                <a:gs pos="0">
                  <a:srgbClr val="7F5AAB"/>
                </a:gs>
                <a:gs pos="100000">
                  <a:srgbClr val="C7AEED"/>
                </a:gs>
              </a:gsLst>
              <a:lin ang="16200038" scaled="0"/>
            </a:gra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10"/>
                </a:srgbClr>
              </a:outerShdw>
            </a:effectLst>
          </p:spPr>
        </p:cxnSp>
        <p:sp>
          <p:nvSpPr>
            <p:cNvPr id="257" name="Google Shape;257;p8"/>
            <p:cNvSpPr/>
            <p:nvPr/>
          </p:nvSpPr>
          <p:spPr>
            <a:xfrm>
              <a:off x="0" y="3635058"/>
              <a:ext cx="5000100" cy="18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8"/>
            <p:cNvSpPr txBox="1"/>
            <p:nvPr/>
          </p:nvSpPr>
          <p:spPr>
            <a:xfrm>
              <a:off x="0" y="3635058"/>
              <a:ext cx="5000100" cy="18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TLS (Tr</a:t>
              </a:r>
              <a:r>
                <a:rPr lang="en-US" sz="3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ansport Layer Security)</a:t>
              </a:r>
              <a:r>
                <a:rPr b="0" i="0" lang="en-US" sz="3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encryption at rest, secure key management</a:t>
              </a:r>
              <a:endPara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8"/>
            <p:cNvSpPr txBox="1"/>
            <p:nvPr/>
          </p:nvSpPr>
          <p:spPr>
            <a:xfrm>
              <a:off x="0" y="2663"/>
              <a:ext cx="5000100" cy="18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Insecure storage or transmissi</a:t>
              </a: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 of PII/PHI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9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9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490"/>
                </a:srgbClr>
              </a:gs>
              <a:gs pos="100000">
                <a:srgbClr val="4F81BD">
                  <a:alpha val="45490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9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235"/>
                </a:srgbClr>
              </a:gs>
              <a:gs pos="2000">
                <a:srgbClr val="4F81BD">
                  <a:alpha val="28235"/>
                </a:srgbClr>
              </a:gs>
              <a:gs pos="100000">
                <a:srgbClr val="000000">
                  <a:alpha val="29411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9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35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9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588"/>
                </a:srgbClr>
              </a:gs>
              <a:gs pos="100000">
                <a:srgbClr val="93B3D7">
                  <a:alpha val="10588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9"/>
          <p:cNvSpPr txBox="1"/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lang="en-US" sz="2700">
                <a:solidFill>
                  <a:srgbClr val="FFFFFF"/>
                </a:solidFill>
              </a:rPr>
              <a:t>6. Insecure Deserialization</a:t>
            </a:r>
            <a:endParaRPr/>
          </a:p>
        </p:txBody>
      </p:sp>
      <p:grpSp>
        <p:nvGrpSpPr>
          <p:cNvPr id="271" name="Google Shape;271;p9"/>
          <p:cNvGrpSpPr/>
          <p:nvPr/>
        </p:nvGrpSpPr>
        <p:grpSpPr>
          <a:xfrm>
            <a:off x="3699489" y="646394"/>
            <a:ext cx="5000224" cy="5450452"/>
            <a:chOff x="0" y="1704"/>
            <a:chExt cx="5000224" cy="5450452"/>
          </a:xfrm>
        </p:grpSpPr>
        <p:sp>
          <p:nvSpPr>
            <p:cNvPr id="272" name="Google Shape;272;p9"/>
            <p:cNvSpPr/>
            <p:nvPr/>
          </p:nvSpPr>
          <p:spPr>
            <a:xfrm>
              <a:off x="1000024" y="1704"/>
              <a:ext cx="4000200" cy="1746900"/>
            </a:xfrm>
            <a:prstGeom prst="rect">
              <a:avLst/>
            </a:prstGeom>
            <a:solidFill>
              <a:srgbClr val="CDE1E8">
                <a:alpha val="89410"/>
              </a:srgbClr>
            </a:solidFill>
            <a:ln cap="flat" cmpd="sng" w="9525">
              <a:solidFill>
                <a:srgbClr val="CDE1E8">
                  <a:alpha val="8941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"/>
            <p:cNvSpPr txBox="1"/>
            <p:nvPr/>
          </p:nvSpPr>
          <p:spPr>
            <a:xfrm>
              <a:off x="1000024" y="1704"/>
              <a:ext cx="4000200" cy="17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3725" lIns="77600" spcFirstLastPara="1" rIns="77600" wrap="square" tIns="443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Malicious object injection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0" y="1704"/>
              <a:ext cx="999900" cy="1746900"/>
            </a:xfrm>
            <a:prstGeom prst="rect">
              <a:avLst/>
            </a:prstGeom>
            <a:gradFill>
              <a:gsLst>
                <a:gs pos="0">
                  <a:srgbClr val="36B7D7"/>
                </a:gs>
                <a:gs pos="100000">
                  <a:srgbClr val="90EFFF"/>
                </a:gs>
              </a:gsLst>
              <a:lin ang="16200038" scaled="0"/>
            </a:gradFill>
            <a:ln cap="flat" cmpd="sng" w="9525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1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9"/>
            <p:cNvSpPr txBox="1"/>
            <p:nvPr/>
          </p:nvSpPr>
          <p:spPr>
            <a:xfrm>
              <a:off x="0" y="1704"/>
              <a:ext cx="999900" cy="17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2550" lIns="52900" spcFirstLastPara="1" rIns="52900" wrap="square" tIns="17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1000024" y="1853480"/>
              <a:ext cx="4000200" cy="1746900"/>
            </a:xfrm>
            <a:prstGeom prst="rect">
              <a:avLst/>
            </a:prstGeom>
            <a:solidFill>
              <a:srgbClr val="D2F2CB">
                <a:alpha val="89410"/>
              </a:srgbClr>
            </a:solidFill>
            <a:ln cap="flat" cmpd="sng" w="9525">
              <a:solidFill>
                <a:srgbClr val="D2F2CB">
                  <a:alpha val="8941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9"/>
            <p:cNvSpPr txBox="1"/>
            <p:nvPr/>
          </p:nvSpPr>
          <p:spPr>
            <a:xfrm>
              <a:off x="1000024" y="1853480"/>
              <a:ext cx="4000200" cy="17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3725" lIns="77600" spcFirstLastPara="1" rIns="77600" wrap="square" tIns="443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Impact: </a:t>
              </a: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Remote code execution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0" y="1853480"/>
              <a:ext cx="999900" cy="1746900"/>
            </a:xfrm>
            <a:prstGeom prst="rect">
              <a:avLst/>
            </a:prstGeom>
            <a:gradFill>
              <a:gsLst>
                <a:gs pos="0">
                  <a:srgbClr val="4FF62D"/>
                </a:gs>
                <a:gs pos="100000">
                  <a:srgbClr val="8FFF81"/>
                </a:gs>
              </a:gsLst>
              <a:lin ang="16200038" scaled="0"/>
            </a:gradFill>
            <a:ln cap="flat" cmpd="sng" w="9525">
              <a:solidFill>
                <a:srgbClr val="5FDF4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1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"/>
            <p:cNvSpPr txBox="1"/>
            <p:nvPr/>
          </p:nvSpPr>
          <p:spPr>
            <a:xfrm>
              <a:off x="0" y="1853480"/>
              <a:ext cx="999900" cy="17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2550" lIns="52900" spcFirstLastPara="1" rIns="52900" wrap="square" tIns="17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1000024" y="3705256"/>
              <a:ext cx="4000200" cy="1746900"/>
            </a:xfrm>
            <a:prstGeom prst="rect">
              <a:avLst/>
            </a:prstGeom>
            <a:solidFill>
              <a:srgbClr val="FBDACB">
                <a:alpha val="89410"/>
              </a:srgbClr>
            </a:solidFill>
            <a:ln cap="flat" cmpd="sng" w="9525">
              <a:solidFill>
                <a:srgbClr val="FBDACB">
                  <a:alpha val="8941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9"/>
            <p:cNvSpPr txBox="1"/>
            <p:nvPr/>
          </p:nvSpPr>
          <p:spPr>
            <a:xfrm>
              <a:off x="1000024" y="3705256"/>
              <a:ext cx="4000200" cy="17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3725" lIns="77600" spcFirstLastPara="1" rIns="77600" wrap="square" tIns="443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</a:t>
              </a: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Avoid unserializing untrusted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0" y="3705256"/>
              <a:ext cx="999900" cy="1746900"/>
            </a:xfrm>
            <a:prstGeom prst="rect">
              <a:avLst/>
            </a:prstGeom>
            <a:gradFill>
              <a:gsLst>
                <a:gs pos="0">
                  <a:srgbClr val="FF9129"/>
                </a:gs>
                <a:gs pos="100000">
                  <a:srgbClr val="FFB673"/>
                </a:gs>
              </a:gsLst>
              <a:lin ang="16200038" scaled="0"/>
            </a:gradFill>
            <a:ln cap="flat" cmpd="sng" w="9525">
              <a:solidFill>
                <a:srgbClr val="F6944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1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"/>
            <p:cNvSpPr txBox="1"/>
            <p:nvPr/>
          </p:nvSpPr>
          <p:spPr>
            <a:xfrm>
              <a:off x="0" y="3705256"/>
              <a:ext cx="999900" cy="17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2550" lIns="52900" spcFirstLastPara="1" rIns="52900" wrap="square" tIns="17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464d0eecd1_0_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deserialization?</a:t>
            </a:r>
            <a:endParaRPr/>
          </a:p>
        </p:txBody>
      </p:sp>
      <p:sp>
        <p:nvSpPr>
          <p:cNvPr id="289" name="Google Shape;289;g3464d0eecd1_0_36"/>
          <p:cNvSpPr txBox="1"/>
          <p:nvPr>
            <p:ph idx="1" type="body"/>
          </p:nvPr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Deserialization is the process of converting data from a serialized format (like JSON or XML) back into a usable object or data structure within a program.</a:t>
            </a:r>
            <a:endParaRPr sz="2000"/>
          </a:p>
        </p:txBody>
      </p:sp>
      <p:pic>
        <p:nvPicPr>
          <p:cNvPr id="290" name="Google Shape;290;g3464d0eecd1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550" y="2743200"/>
            <a:ext cx="7124899" cy="31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3464d0eecd1_0_36"/>
          <p:cNvSpPr txBox="1"/>
          <p:nvPr/>
        </p:nvSpPr>
        <p:spPr>
          <a:xfrm>
            <a:off x="222325" y="6472825"/>
            <a:ext cx="2583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courtesy of: Wikipedia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0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0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490"/>
                </a:srgbClr>
              </a:gs>
              <a:gs pos="100000">
                <a:srgbClr val="4F81BD">
                  <a:alpha val="45490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0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235"/>
                </a:srgbClr>
              </a:gs>
              <a:gs pos="2000">
                <a:srgbClr val="4F81BD">
                  <a:alpha val="28235"/>
                </a:srgbClr>
              </a:gs>
              <a:gs pos="100000">
                <a:srgbClr val="000000">
                  <a:alpha val="29411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0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35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0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588"/>
                </a:srgbClr>
              </a:gs>
              <a:gs pos="100000">
                <a:srgbClr val="93B3D7">
                  <a:alpha val="10588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0"/>
          <p:cNvSpPr txBox="1"/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lang="en-US" sz="2700">
                <a:solidFill>
                  <a:srgbClr val="FFFFFF"/>
                </a:solidFill>
              </a:rPr>
              <a:t>7. Using Components with Known Vulnerabilities</a:t>
            </a:r>
            <a:endParaRPr/>
          </a:p>
        </p:txBody>
      </p:sp>
      <p:grpSp>
        <p:nvGrpSpPr>
          <p:cNvPr id="303" name="Google Shape;303;p10"/>
          <p:cNvGrpSpPr/>
          <p:nvPr/>
        </p:nvGrpSpPr>
        <p:grpSpPr>
          <a:xfrm>
            <a:off x="3678789" y="753103"/>
            <a:ext cx="5000124" cy="5448592"/>
            <a:chOff x="0" y="2663"/>
            <a:chExt cx="5000124" cy="5448592"/>
          </a:xfrm>
        </p:grpSpPr>
        <p:cxnSp>
          <p:nvCxnSpPr>
            <p:cNvPr id="304" name="Google Shape;304;p10"/>
            <p:cNvCxnSpPr/>
            <p:nvPr/>
          </p:nvCxnSpPr>
          <p:spPr>
            <a:xfrm>
              <a:off x="0" y="2663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D0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  <p:sp>
          <p:nvSpPr>
            <p:cNvPr id="305" name="Google Shape;305;p10"/>
            <p:cNvSpPr/>
            <p:nvPr/>
          </p:nvSpPr>
          <p:spPr>
            <a:xfrm>
              <a:off x="0" y="2663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0"/>
            <p:cNvSpPr txBox="1"/>
            <p:nvPr/>
          </p:nvSpPr>
          <p:spPr>
            <a:xfrm>
              <a:off x="0" y="2663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Calibri"/>
                <a:buNone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Third-party libraries with CVEs (</a:t>
              </a: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Common </a:t>
              </a: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vulnerabilities</a:t>
              </a:r>
              <a:r>
                <a:rPr lang="en-US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and exposures)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7" name="Google Shape;307;p10"/>
            <p:cNvCxnSpPr/>
            <p:nvPr/>
          </p:nvCxnSpPr>
          <p:spPr>
            <a:xfrm>
              <a:off x="0" y="1818861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A0C94A"/>
                </a:gs>
                <a:gs pos="100000">
                  <a:srgbClr val="DBFF9C"/>
                </a:gs>
              </a:gsLst>
              <a:lin ang="16200000" scaled="0"/>
            </a:gra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  <p:sp>
          <p:nvSpPr>
            <p:cNvPr id="308" name="Google Shape;308;p10"/>
            <p:cNvSpPr/>
            <p:nvPr/>
          </p:nvSpPr>
          <p:spPr>
            <a:xfrm>
              <a:off x="0" y="1818861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0"/>
            <p:cNvSpPr txBox="1"/>
            <p:nvPr/>
          </p:nvSpPr>
          <p:spPr>
            <a:xfrm>
              <a:off x="0" y="1818861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Calibri"/>
                <a:buNone/>
              </a:pPr>
              <a:r>
                <a:rPr i="0" lang="en-US" sz="3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Impact</a:t>
              </a:r>
              <a:r>
                <a:rPr b="0" i="0" lang="en-US" sz="3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Indirect compromise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0" name="Google Shape;310;p10"/>
            <p:cNvCxnSpPr/>
            <p:nvPr/>
          </p:nvCxnSpPr>
          <p:spPr>
            <a:xfrm>
              <a:off x="0" y="3635058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7F5AAB"/>
                </a:gs>
                <a:gs pos="100000">
                  <a:srgbClr val="C7AEED"/>
                </a:gs>
              </a:gsLst>
              <a:lin ang="16200000" scaled="0"/>
            </a:gra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  <p:sp>
          <p:nvSpPr>
            <p:cNvPr id="311" name="Google Shape;311;p10"/>
            <p:cNvSpPr/>
            <p:nvPr/>
          </p:nvSpPr>
          <p:spPr>
            <a:xfrm>
              <a:off x="0" y="3635058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0"/>
            <p:cNvSpPr txBox="1"/>
            <p:nvPr/>
          </p:nvSpPr>
          <p:spPr>
            <a:xfrm>
              <a:off x="0" y="3635058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Calibri"/>
                <a:buNone/>
              </a:pPr>
              <a:r>
                <a:rPr i="0" lang="en-US" sz="3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Mitigation</a:t>
              </a:r>
              <a:r>
                <a:rPr b="0" i="0" lang="en-US" sz="3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Software Composition Analysis (SCA), update dependencies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1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1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490"/>
                </a:srgbClr>
              </a:gs>
              <a:gs pos="100000">
                <a:srgbClr val="4F81BD">
                  <a:alpha val="45490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1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235"/>
                </a:srgbClr>
              </a:gs>
              <a:gs pos="2000">
                <a:srgbClr val="4F81BD">
                  <a:alpha val="28235"/>
                </a:srgbClr>
              </a:gs>
              <a:gs pos="100000">
                <a:srgbClr val="000000">
                  <a:alpha val="29411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1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35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1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588"/>
                </a:srgbClr>
              </a:gs>
              <a:gs pos="100000">
                <a:srgbClr val="93B3D7">
                  <a:alpha val="10588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1"/>
          <p:cNvSpPr txBox="1"/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8. Insufficient Logging &amp; Monitoring</a:t>
            </a:r>
            <a:endParaRPr/>
          </a:p>
        </p:txBody>
      </p:sp>
      <p:grpSp>
        <p:nvGrpSpPr>
          <p:cNvPr id="324" name="Google Shape;324;p11"/>
          <p:cNvGrpSpPr/>
          <p:nvPr/>
        </p:nvGrpSpPr>
        <p:grpSpPr>
          <a:xfrm>
            <a:off x="3647714" y="703769"/>
            <a:ext cx="5000224" cy="5450452"/>
            <a:chOff x="0" y="1704"/>
            <a:chExt cx="5000224" cy="5450452"/>
          </a:xfrm>
        </p:grpSpPr>
        <p:sp>
          <p:nvSpPr>
            <p:cNvPr id="325" name="Google Shape;325;p11"/>
            <p:cNvSpPr/>
            <p:nvPr/>
          </p:nvSpPr>
          <p:spPr>
            <a:xfrm>
              <a:off x="1000024" y="1704"/>
              <a:ext cx="4000200" cy="1746900"/>
            </a:xfrm>
            <a:prstGeom prst="rect">
              <a:avLst/>
            </a:prstGeom>
            <a:solidFill>
              <a:srgbClr val="CDE1E8">
                <a:alpha val="89410"/>
              </a:srgbClr>
            </a:solidFill>
            <a:ln cap="flat" cmpd="sng" w="9525">
              <a:solidFill>
                <a:srgbClr val="CDE1E8">
                  <a:alpha val="8941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1"/>
            <p:cNvSpPr txBox="1"/>
            <p:nvPr/>
          </p:nvSpPr>
          <p:spPr>
            <a:xfrm>
              <a:off x="1000024" y="1704"/>
              <a:ext cx="4000200" cy="17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3725" lIns="77600" spcFirstLastPara="1" rIns="77600" wrap="square" tIns="443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detection or </a:t>
              </a: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response</a:t>
              </a: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to intrusions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0" y="1704"/>
              <a:ext cx="999900" cy="1746900"/>
            </a:xfrm>
            <a:prstGeom prst="rect">
              <a:avLst/>
            </a:prstGeom>
            <a:gradFill>
              <a:gsLst>
                <a:gs pos="0">
                  <a:srgbClr val="36B7D7"/>
                </a:gs>
                <a:gs pos="100000">
                  <a:srgbClr val="90EFFF"/>
                </a:gs>
              </a:gsLst>
              <a:lin ang="16200038" scaled="0"/>
            </a:gradFill>
            <a:ln cap="flat" cmpd="sng" w="9525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1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1"/>
            <p:cNvSpPr txBox="1"/>
            <p:nvPr/>
          </p:nvSpPr>
          <p:spPr>
            <a:xfrm>
              <a:off x="0" y="1704"/>
              <a:ext cx="999900" cy="17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2550" lIns="52900" spcFirstLastPara="1" rIns="52900" wrap="square" tIns="17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1000024" y="1853480"/>
              <a:ext cx="4000200" cy="1746900"/>
            </a:xfrm>
            <a:prstGeom prst="rect">
              <a:avLst/>
            </a:prstGeom>
            <a:solidFill>
              <a:srgbClr val="D2F2CB">
                <a:alpha val="89410"/>
              </a:srgbClr>
            </a:solidFill>
            <a:ln cap="flat" cmpd="sng" w="9525">
              <a:solidFill>
                <a:srgbClr val="D2F2CB">
                  <a:alpha val="8941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1"/>
            <p:cNvSpPr txBox="1"/>
            <p:nvPr/>
          </p:nvSpPr>
          <p:spPr>
            <a:xfrm>
              <a:off x="1000024" y="1853480"/>
              <a:ext cx="4000200" cy="17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3725" lIns="77600" spcFirstLastPara="1" rIns="77600" wrap="square" tIns="443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Impact: </a:t>
              </a: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Delayed breach discovery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0" y="1853480"/>
              <a:ext cx="999900" cy="1746900"/>
            </a:xfrm>
            <a:prstGeom prst="rect">
              <a:avLst/>
            </a:prstGeom>
            <a:gradFill>
              <a:gsLst>
                <a:gs pos="0">
                  <a:srgbClr val="4FF62D"/>
                </a:gs>
                <a:gs pos="100000">
                  <a:srgbClr val="8FFF81"/>
                </a:gs>
              </a:gsLst>
              <a:lin ang="16200038" scaled="0"/>
            </a:gradFill>
            <a:ln cap="flat" cmpd="sng" w="9525">
              <a:solidFill>
                <a:srgbClr val="5FDF4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1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1"/>
            <p:cNvSpPr txBox="1"/>
            <p:nvPr/>
          </p:nvSpPr>
          <p:spPr>
            <a:xfrm>
              <a:off x="0" y="1853480"/>
              <a:ext cx="999900" cy="17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2550" lIns="52900" spcFirstLastPara="1" rIns="52900" wrap="square" tIns="17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1000024" y="3705256"/>
              <a:ext cx="4000200" cy="1746900"/>
            </a:xfrm>
            <a:prstGeom prst="rect">
              <a:avLst/>
            </a:prstGeom>
            <a:solidFill>
              <a:srgbClr val="FBDACB">
                <a:alpha val="89410"/>
              </a:srgbClr>
            </a:solidFill>
            <a:ln cap="flat" cmpd="sng" w="9525">
              <a:solidFill>
                <a:srgbClr val="FBDACB">
                  <a:alpha val="8941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1"/>
            <p:cNvSpPr txBox="1"/>
            <p:nvPr/>
          </p:nvSpPr>
          <p:spPr>
            <a:xfrm>
              <a:off x="1000024" y="3705256"/>
              <a:ext cx="4000200" cy="17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3725" lIns="77600" spcFirstLastPara="1" rIns="77600" wrap="square" tIns="443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</a:t>
              </a: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Centralized logging, alerts, incident response plan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0" y="3705256"/>
              <a:ext cx="999900" cy="1746900"/>
            </a:xfrm>
            <a:prstGeom prst="rect">
              <a:avLst/>
            </a:prstGeom>
            <a:gradFill>
              <a:gsLst>
                <a:gs pos="0">
                  <a:srgbClr val="FF9129"/>
                </a:gs>
                <a:gs pos="100000">
                  <a:srgbClr val="FFB673"/>
                </a:gs>
              </a:gsLst>
              <a:lin ang="16200038" scaled="0"/>
            </a:gradFill>
            <a:ln cap="flat" cmpd="sng" w="9525">
              <a:solidFill>
                <a:srgbClr val="F6944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1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1"/>
            <p:cNvSpPr txBox="1"/>
            <p:nvPr/>
          </p:nvSpPr>
          <p:spPr>
            <a:xfrm>
              <a:off x="0" y="3705256"/>
              <a:ext cx="999900" cy="17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2550" lIns="52900" spcFirstLastPara="1" rIns="52900" wrap="square" tIns="17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2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2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490"/>
                </a:srgbClr>
              </a:gs>
              <a:gs pos="100000">
                <a:srgbClr val="4F81BD">
                  <a:alpha val="45490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2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235"/>
                </a:srgbClr>
              </a:gs>
              <a:gs pos="2000">
                <a:srgbClr val="4F81BD">
                  <a:alpha val="28235"/>
                </a:srgbClr>
              </a:gs>
              <a:gs pos="100000">
                <a:srgbClr val="000000">
                  <a:alpha val="29411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2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35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2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588"/>
                </a:srgbClr>
              </a:gs>
              <a:gs pos="100000">
                <a:srgbClr val="93B3D7">
                  <a:alpha val="10588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2"/>
          <p:cNvSpPr txBox="1"/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OWASP Top 10 Summary</a:t>
            </a:r>
            <a:endParaRPr/>
          </a:p>
        </p:txBody>
      </p:sp>
      <p:grpSp>
        <p:nvGrpSpPr>
          <p:cNvPr id="348" name="Google Shape;348;p12"/>
          <p:cNvGrpSpPr/>
          <p:nvPr/>
        </p:nvGrpSpPr>
        <p:grpSpPr>
          <a:xfrm>
            <a:off x="3678789" y="753103"/>
            <a:ext cx="5000124" cy="5448592"/>
            <a:chOff x="0" y="2663"/>
            <a:chExt cx="5000124" cy="5448592"/>
          </a:xfrm>
        </p:grpSpPr>
        <p:cxnSp>
          <p:nvCxnSpPr>
            <p:cNvPr id="349" name="Google Shape;349;p12"/>
            <p:cNvCxnSpPr/>
            <p:nvPr/>
          </p:nvCxnSpPr>
          <p:spPr>
            <a:xfrm>
              <a:off x="0" y="2663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D0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  <p:sp>
          <p:nvSpPr>
            <p:cNvPr id="350" name="Google Shape;350;p12"/>
            <p:cNvSpPr/>
            <p:nvPr/>
          </p:nvSpPr>
          <p:spPr>
            <a:xfrm>
              <a:off x="0" y="2663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2"/>
            <p:cNvSpPr txBox="1"/>
            <p:nvPr/>
          </p:nvSpPr>
          <p:spPr>
            <a:xfrm>
              <a:off x="0" y="2663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3825" lIns="163825" spcFirstLastPara="1" rIns="163825" wrap="square" tIns="16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r>
                <a:rPr b="0" i="0" lang="en-US" sz="4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Overview of the latest OWASP Top 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2" name="Google Shape;352;p12"/>
            <p:cNvCxnSpPr/>
            <p:nvPr/>
          </p:nvCxnSpPr>
          <p:spPr>
            <a:xfrm>
              <a:off x="0" y="1818861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D0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  <p:sp>
          <p:nvSpPr>
            <p:cNvPr id="353" name="Google Shape;353;p12"/>
            <p:cNvSpPr/>
            <p:nvPr/>
          </p:nvSpPr>
          <p:spPr>
            <a:xfrm>
              <a:off x="0" y="1818861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2"/>
            <p:cNvSpPr txBox="1"/>
            <p:nvPr/>
          </p:nvSpPr>
          <p:spPr>
            <a:xfrm>
              <a:off x="0" y="1818861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3825" lIns="163825" spcFirstLastPara="1" rIns="163825" wrap="square" tIns="16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r>
                <a:rPr b="0" i="0" lang="en-US" sz="4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A1–A10 quick rundown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5" name="Google Shape;355;p12"/>
            <p:cNvCxnSpPr/>
            <p:nvPr/>
          </p:nvCxnSpPr>
          <p:spPr>
            <a:xfrm>
              <a:off x="0" y="3635058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D0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  <p:sp>
          <p:nvSpPr>
            <p:cNvPr id="356" name="Google Shape;356;p12"/>
            <p:cNvSpPr/>
            <p:nvPr/>
          </p:nvSpPr>
          <p:spPr>
            <a:xfrm>
              <a:off x="0" y="3635058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2"/>
            <p:cNvSpPr txBox="1"/>
            <p:nvPr/>
          </p:nvSpPr>
          <p:spPr>
            <a:xfrm>
              <a:off x="0" y="3635058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3825" lIns="163825" spcFirstLastPara="1" rIns="163825" wrap="square" tIns="16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r>
                <a:rPr b="0" i="0" lang="en-US" sz="4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 it as a checklist for secure dev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464d0eecd1_0_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Constantly Evolving Threats</a:t>
            </a:r>
            <a:endParaRPr/>
          </a:p>
        </p:txBody>
      </p:sp>
      <p:pic>
        <p:nvPicPr>
          <p:cNvPr id="363" name="Google Shape;363;g3464d0eecd1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1757963"/>
            <a:ext cx="8915400" cy="334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3464d0eecd1_0_28"/>
          <p:cNvSpPr txBox="1"/>
          <p:nvPr/>
        </p:nvSpPr>
        <p:spPr>
          <a:xfrm>
            <a:off x="114300" y="6453975"/>
            <a:ext cx="2237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courtesy of: OWASP.org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3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3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450"/>
                </a:srgbClr>
              </a:gs>
              <a:gs pos="19000">
                <a:srgbClr val="244061">
                  <a:alpha val="67450"/>
                </a:srgbClr>
              </a:gs>
              <a:gs pos="100000">
                <a:srgbClr val="4F81BD">
                  <a:alpha val="78431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3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333"/>
                </a:srgbClr>
              </a:gs>
              <a:gs pos="100000">
                <a:srgbClr val="000000">
                  <a:alpha val="73333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3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Tools &amp; Practices for Defense</a:t>
            </a:r>
            <a:endParaRPr/>
          </a:p>
        </p:txBody>
      </p:sp>
      <p:grpSp>
        <p:nvGrpSpPr>
          <p:cNvPr id="374" name="Google Shape;374;p13"/>
          <p:cNvGrpSpPr/>
          <p:nvPr/>
        </p:nvGrpSpPr>
        <p:grpSpPr>
          <a:xfrm>
            <a:off x="2484575" y="2112579"/>
            <a:ext cx="4192805" cy="4192805"/>
            <a:chOff x="2001533" y="0"/>
            <a:chExt cx="4192805" cy="4192805"/>
          </a:xfrm>
        </p:grpSpPr>
        <p:sp>
          <p:nvSpPr>
            <p:cNvPr id="375" name="Google Shape;375;p13"/>
            <p:cNvSpPr/>
            <p:nvPr/>
          </p:nvSpPr>
          <p:spPr>
            <a:xfrm>
              <a:off x="2001533" y="0"/>
              <a:ext cx="4192805" cy="4192805"/>
            </a:xfrm>
            <a:prstGeom prst="diamond">
              <a:avLst/>
            </a:prstGeom>
            <a:solidFill>
              <a:srgbClr val="E7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2399849" y="398316"/>
              <a:ext cx="1635193" cy="1635193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3"/>
            <p:cNvSpPr txBox="1"/>
            <p:nvPr/>
          </p:nvSpPr>
          <p:spPr>
            <a:xfrm>
              <a:off x="2479673" y="478140"/>
              <a:ext cx="1475545" cy="1475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Static &amp; Dynamic Analysis (SAST/DAST)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4160827" y="398316"/>
              <a:ext cx="1635193" cy="1635193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3"/>
            <p:cNvSpPr txBox="1"/>
            <p:nvPr/>
          </p:nvSpPr>
          <p:spPr>
            <a:xfrm>
              <a:off x="4240651" y="478140"/>
              <a:ext cx="1475545" cy="1475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Penetration testing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2399849" y="2159294"/>
              <a:ext cx="1635193" cy="1635193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3"/>
            <p:cNvSpPr txBox="1"/>
            <p:nvPr/>
          </p:nvSpPr>
          <p:spPr>
            <a:xfrm>
              <a:off x="2479673" y="2239118"/>
              <a:ext cx="1475545" cy="1475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Secure Coding Training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4160827" y="2159294"/>
              <a:ext cx="1635193" cy="1635193"/>
            </a:xfrm>
            <a:prstGeom prst="roundRect">
              <a:avLst>
                <a:gd fmla="val 16667" name="adj"/>
              </a:avLst>
            </a:prstGeom>
            <a:solidFill>
              <a:srgbClr val="49AC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3"/>
            <p:cNvSpPr txBox="1"/>
            <p:nvPr/>
          </p:nvSpPr>
          <p:spPr>
            <a:xfrm>
              <a:off x="4240651" y="2239118"/>
              <a:ext cx="1475545" cy="1475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DevSecOps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4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294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4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450"/>
                </a:srgbClr>
              </a:gs>
              <a:gs pos="19000">
                <a:srgbClr val="244061">
                  <a:alpha val="67450"/>
                </a:srgbClr>
              </a:gs>
              <a:gs pos="100000">
                <a:srgbClr val="4F81BD">
                  <a:alpha val="78431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4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333"/>
                </a:srgbClr>
              </a:gs>
              <a:gs pos="100000">
                <a:srgbClr val="000000">
                  <a:alpha val="73333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4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Key Takeaways</a:t>
            </a:r>
            <a:endParaRPr/>
          </a:p>
        </p:txBody>
      </p:sp>
      <p:grpSp>
        <p:nvGrpSpPr>
          <p:cNvPr id="393" name="Google Shape;393;p14"/>
          <p:cNvGrpSpPr/>
          <p:nvPr/>
        </p:nvGrpSpPr>
        <p:grpSpPr>
          <a:xfrm>
            <a:off x="508477" y="3128981"/>
            <a:ext cx="8145000" cy="2160000"/>
            <a:chOff x="25435" y="1016402"/>
            <a:chExt cx="8145000" cy="2160000"/>
          </a:xfrm>
        </p:grpSpPr>
        <p:sp>
          <p:nvSpPr>
            <p:cNvPr id="394" name="Google Shape;394;p14"/>
            <p:cNvSpPr/>
            <p:nvPr/>
          </p:nvSpPr>
          <p:spPr>
            <a:xfrm>
              <a:off x="376435" y="1016402"/>
              <a:ext cx="1098000" cy="1098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610435" y="1250402"/>
              <a:ext cx="630000" cy="63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25435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4"/>
            <p:cNvSpPr txBox="1"/>
            <p:nvPr/>
          </p:nvSpPr>
          <p:spPr>
            <a:xfrm>
              <a:off x="25435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ALWAYS VALIDATE INPUT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2491435" y="1016402"/>
              <a:ext cx="1098000" cy="1098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2725435" y="1250402"/>
              <a:ext cx="630000" cy="63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2140435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4"/>
            <p:cNvSpPr txBox="1"/>
            <p:nvPr/>
          </p:nvSpPr>
          <p:spPr>
            <a:xfrm>
              <a:off x="2140435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SECURE BY DESIGN, NOT AS AN AFTERTHOUGHT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4606435" y="1016402"/>
              <a:ext cx="1098000" cy="1098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4840435" y="1250402"/>
              <a:ext cx="630000" cy="63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4255435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4"/>
            <p:cNvSpPr txBox="1"/>
            <p:nvPr/>
          </p:nvSpPr>
          <p:spPr>
            <a:xfrm>
              <a:off x="4255435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UPDATE AND PATCH REGULARLY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6721435" y="1016402"/>
              <a:ext cx="1098000" cy="1098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49AC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6955435" y="1250402"/>
              <a:ext cx="630000" cy="6300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6370435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4"/>
            <p:cNvSpPr txBox="1"/>
            <p:nvPr/>
          </p:nvSpPr>
          <p:spPr>
            <a:xfrm>
              <a:off x="6370435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EDUCATE ALL STAKEHOLDERS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Security Vulnerabilities Matter</a:t>
            </a:r>
            <a:endParaRPr/>
          </a:p>
        </p:txBody>
      </p:sp>
      <p:grpSp>
        <p:nvGrpSpPr>
          <p:cNvPr id="97" name="Google Shape;97;p2"/>
          <p:cNvGrpSpPr/>
          <p:nvPr/>
        </p:nvGrpSpPr>
        <p:grpSpPr>
          <a:xfrm>
            <a:off x="482568" y="2395693"/>
            <a:ext cx="8178863" cy="2934976"/>
            <a:chOff x="25368" y="795493"/>
            <a:chExt cx="8178863" cy="2934976"/>
          </a:xfrm>
        </p:grpSpPr>
        <p:sp>
          <p:nvSpPr>
            <p:cNvPr id="98" name="Google Shape;98;p2"/>
            <p:cNvSpPr/>
            <p:nvPr/>
          </p:nvSpPr>
          <p:spPr>
            <a:xfrm>
              <a:off x="25368" y="795493"/>
              <a:ext cx="1082781" cy="1082781"/>
            </a:xfrm>
            <a:prstGeom prst="ellipse">
              <a:avLst/>
            </a:pr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52752" y="1022877"/>
              <a:ext cx="628012" cy="62801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40173" y="795493"/>
              <a:ext cx="2552269" cy="1082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1340173" y="795493"/>
              <a:ext cx="2552269" cy="1082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breaches can cost millions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337156" y="795493"/>
              <a:ext cx="1082781" cy="1082781"/>
            </a:xfrm>
            <a:prstGeom prst="ellipse">
              <a:avLst/>
            </a:pr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564540" y="1022877"/>
              <a:ext cx="628012" cy="6280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651962" y="795493"/>
              <a:ext cx="2552269" cy="1082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5651962" y="795493"/>
              <a:ext cx="2552269" cy="1082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Trust and reputation are at risk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5368" y="2647688"/>
              <a:ext cx="1082781" cy="1082781"/>
            </a:xfrm>
            <a:prstGeom prst="ellipse">
              <a:avLst/>
            </a:pr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52752" y="2875072"/>
              <a:ext cx="628012" cy="62801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340173" y="2647688"/>
              <a:ext cx="2552269" cy="1082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1340173" y="2647688"/>
              <a:ext cx="2552269" cy="1082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Attackers exploit the weakest 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337156" y="2647688"/>
              <a:ext cx="1082781" cy="1082781"/>
            </a:xfrm>
            <a:prstGeom prst="ellipse">
              <a:avLst/>
            </a:pr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564540" y="2875072"/>
              <a:ext cx="628012" cy="62801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651962" y="2647688"/>
              <a:ext cx="2552269" cy="1082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5651962" y="2647688"/>
              <a:ext cx="2552269" cy="1082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Understanding is preventing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Security Vulnerability?</a:t>
            </a:r>
            <a:endParaRPr/>
          </a:p>
        </p:txBody>
      </p:sp>
      <p:grpSp>
        <p:nvGrpSpPr>
          <p:cNvPr id="119" name="Google Shape;119;p3"/>
          <p:cNvGrpSpPr/>
          <p:nvPr/>
        </p:nvGrpSpPr>
        <p:grpSpPr>
          <a:xfrm>
            <a:off x="457200" y="1600752"/>
            <a:ext cx="8229600" cy="4524857"/>
            <a:chOff x="0" y="552"/>
            <a:chExt cx="8229600" cy="4524857"/>
          </a:xfrm>
        </p:grpSpPr>
        <p:sp>
          <p:nvSpPr>
            <p:cNvPr id="120" name="Google Shape;120;p3"/>
            <p:cNvSpPr/>
            <p:nvPr/>
          </p:nvSpPr>
          <p:spPr>
            <a:xfrm>
              <a:off x="0" y="552"/>
              <a:ext cx="8229600" cy="129281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91077" y="291436"/>
              <a:ext cx="711049" cy="71104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493203" y="552"/>
              <a:ext cx="6736396" cy="1292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 txBox="1"/>
            <p:nvPr/>
          </p:nvSpPr>
          <p:spPr>
            <a:xfrm>
              <a:off x="1493203" y="552"/>
              <a:ext cx="6736396" cy="1292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6800" lIns="136800" spcFirstLastPara="1" rIns="136800" wrap="square" tIns="13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flaw or weakness in a system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0" y="1616573"/>
              <a:ext cx="8229600" cy="129281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91077" y="1907456"/>
              <a:ext cx="711049" cy="7110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493203" y="1616573"/>
              <a:ext cx="6736396" cy="1292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1493203" y="1616573"/>
              <a:ext cx="6736396" cy="1292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6800" lIns="136800" spcFirstLastPara="1" rIns="136800" wrap="square" tIns="13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Can be exploited to compromise CIA (Confidentiality, Integrity, Availability)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0" y="3232593"/>
              <a:ext cx="8229600" cy="129281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91077" y="3523477"/>
              <a:ext cx="711049" cy="71104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493203" y="3232593"/>
              <a:ext cx="6736396" cy="1292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1493203" y="3232593"/>
              <a:ext cx="6736396" cy="1292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6800" lIns="136800" spcFirstLastPara="1" rIns="136800" wrap="square" tIns="13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Exists in software, hardware, or processes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310387db8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What is a Weakness?</a:t>
            </a:r>
            <a:endParaRPr/>
          </a:p>
        </p:txBody>
      </p:sp>
      <p:sp>
        <p:nvSpPr>
          <p:cNvPr id="137" name="Google Shape;137;g34310387db8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W</a:t>
            </a:r>
            <a:r>
              <a:rPr lang="en-US"/>
              <a:t>eakness: vulnerability that adversaries can exploit to compromise the security of a </a:t>
            </a:r>
            <a:r>
              <a:rPr lang="en-US"/>
              <a:t>system</a:t>
            </a:r>
            <a:r>
              <a:rPr lang="en-US"/>
              <a:t>.</a:t>
            </a:r>
            <a:endParaRPr/>
          </a:p>
        </p:txBody>
      </p:sp>
      <p:pic>
        <p:nvPicPr>
          <p:cNvPr descr="Cybersecurity vulnerability gradient ..." id="138" name="Google Shape;138;g34310387db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600" y="2928575"/>
            <a:ext cx="3378800" cy="33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b2c41b239_0_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(Confidentiality, Integrity, Availability)</a:t>
            </a:r>
            <a:endParaRPr/>
          </a:p>
        </p:txBody>
      </p:sp>
      <p:pic>
        <p:nvPicPr>
          <p:cNvPr id="144" name="Google Shape;144;g33b2c41b239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250" y="1639413"/>
            <a:ext cx="6427500" cy="482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33b2c41b239_0_64"/>
          <p:cNvSpPr txBox="1"/>
          <p:nvPr/>
        </p:nvSpPr>
        <p:spPr>
          <a:xfrm>
            <a:off x="93250" y="6578275"/>
            <a:ext cx="19371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courtesy of: NATO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490"/>
                </a:srgbClr>
              </a:gs>
              <a:gs pos="100000">
                <a:srgbClr val="4F81BD">
                  <a:alpha val="45490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235"/>
                </a:srgbClr>
              </a:gs>
              <a:gs pos="2000">
                <a:srgbClr val="4F81BD">
                  <a:alpha val="28235"/>
                </a:srgbClr>
              </a:gs>
              <a:gs pos="100000">
                <a:srgbClr val="000000">
                  <a:alpha val="29411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35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588"/>
                </a:srgbClr>
              </a:gs>
              <a:gs pos="100000">
                <a:srgbClr val="93B3D7">
                  <a:alpha val="10588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 txBox="1"/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1</a:t>
            </a:r>
            <a:r>
              <a:rPr lang="en-US" sz="3500">
                <a:solidFill>
                  <a:srgbClr val="FFFFFF"/>
                </a:solidFill>
              </a:rPr>
              <a:t>. SQL Injection</a:t>
            </a:r>
            <a:endParaRPr/>
          </a:p>
        </p:txBody>
      </p:sp>
      <p:grpSp>
        <p:nvGrpSpPr>
          <p:cNvPr id="157" name="Google Shape;157;p4"/>
          <p:cNvGrpSpPr/>
          <p:nvPr/>
        </p:nvGrpSpPr>
        <p:grpSpPr>
          <a:xfrm>
            <a:off x="3678789" y="750440"/>
            <a:ext cx="5000124" cy="5453920"/>
            <a:chOff x="0" y="0"/>
            <a:chExt cx="5000124" cy="5453920"/>
          </a:xfrm>
        </p:grpSpPr>
        <p:cxnSp>
          <p:nvCxnSpPr>
            <p:cNvPr id="158" name="Google Shape;158;p4"/>
            <p:cNvCxnSpPr/>
            <p:nvPr/>
          </p:nvCxnSpPr>
          <p:spPr>
            <a:xfrm>
              <a:off x="0" y="0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D0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  <p:sp>
          <p:nvSpPr>
            <p:cNvPr id="159" name="Google Shape;159;p4"/>
            <p:cNvSpPr/>
            <p:nvPr/>
          </p:nvSpPr>
          <p:spPr>
            <a:xfrm>
              <a:off x="0" y="0"/>
              <a:ext cx="5000124" cy="136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"/>
            <p:cNvSpPr txBox="1"/>
            <p:nvPr/>
          </p:nvSpPr>
          <p:spPr>
            <a:xfrm>
              <a:off x="0" y="0"/>
              <a:ext cx="5000124" cy="136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Malicious SQL code to manipulate databases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" name="Google Shape;161;p4"/>
            <p:cNvCxnSpPr/>
            <p:nvPr/>
          </p:nvCxnSpPr>
          <p:spPr>
            <a:xfrm>
              <a:off x="0" y="1363480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A0C94A"/>
                </a:gs>
                <a:gs pos="100000">
                  <a:srgbClr val="DBFF9C"/>
                </a:gs>
              </a:gsLst>
              <a:lin ang="16200000" scaled="0"/>
            </a:gra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  <p:sp>
          <p:nvSpPr>
            <p:cNvPr id="162" name="Google Shape;162;p4"/>
            <p:cNvSpPr/>
            <p:nvPr/>
          </p:nvSpPr>
          <p:spPr>
            <a:xfrm>
              <a:off x="0" y="1363480"/>
              <a:ext cx="5000124" cy="136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"/>
            <p:cNvSpPr txBox="1"/>
            <p:nvPr/>
          </p:nvSpPr>
          <p:spPr>
            <a:xfrm>
              <a:off x="0" y="1363480"/>
              <a:ext cx="5000124" cy="136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Example: </a:t>
              </a:r>
              <a:r>
                <a:rPr b="0" i="0" lang="en-US" sz="3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`' OR 1=1--`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4"/>
            <p:cNvCxnSpPr/>
            <p:nvPr/>
          </p:nvCxnSpPr>
          <p:spPr>
            <a:xfrm>
              <a:off x="0" y="2726960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7F5AAB"/>
                </a:gs>
                <a:gs pos="100000">
                  <a:srgbClr val="C7AEED"/>
                </a:gs>
              </a:gsLst>
              <a:lin ang="16200000" scaled="0"/>
            </a:gra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  <p:sp>
          <p:nvSpPr>
            <p:cNvPr id="165" name="Google Shape;165;p4"/>
            <p:cNvSpPr/>
            <p:nvPr/>
          </p:nvSpPr>
          <p:spPr>
            <a:xfrm>
              <a:off x="0" y="2726960"/>
              <a:ext cx="5000124" cy="136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0" y="2726960"/>
              <a:ext cx="5000124" cy="136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Impact: Unauthorized access, data leaks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" name="Google Shape;167;p4"/>
            <p:cNvCxnSpPr/>
            <p:nvPr/>
          </p:nvCxnSpPr>
          <p:spPr>
            <a:xfrm>
              <a:off x="0" y="4090440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36B7D7"/>
                </a:gs>
                <a:gs pos="100000">
                  <a:srgbClr val="90EFFF"/>
                </a:gs>
              </a:gsLst>
              <a:lin ang="16200000" scaled="0"/>
            </a:gradFill>
            <a:ln cap="flat" cmpd="sng" w="9525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  <p:sp>
          <p:nvSpPr>
            <p:cNvPr id="168" name="Google Shape;168;p4"/>
            <p:cNvSpPr/>
            <p:nvPr/>
          </p:nvSpPr>
          <p:spPr>
            <a:xfrm>
              <a:off x="0" y="4090440"/>
              <a:ext cx="5000124" cy="136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"/>
            <p:cNvSpPr txBox="1"/>
            <p:nvPr/>
          </p:nvSpPr>
          <p:spPr>
            <a:xfrm>
              <a:off x="0" y="4090440"/>
              <a:ext cx="5000124" cy="136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Parameterized queries, ORM, input validation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5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490"/>
                </a:srgbClr>
              </a:gs>
              <a:gs pos="100000">
                <a:srgbClr val="4F81BD">
                  <a:alpha val="45490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5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235"/>
                </a:srgbClr>
              </a:gs>
              <a:gs pos="2000">
                <a:srgbClr val="4F81BD">
                  <a:alpha val="28235"/>
                </a:srgbClr>
              </a:gs>
              <a:gs pos="100000">
                <a:srgbClr val="000000">
                  <a:alpha val="29411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5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35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5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588"/>
                </a:srgbClr>
              </a:gs>
              <a:gs pos="100000">
                <a:srgbClr val="93B3D7">
                  <a:alpha val="10588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5"/>
          <p:cNvSpPr txBox="1"/>
          <p:nvPr>
            <p:ph type="title"/>
          </p:nvPr>
        </p:nvSpPr>
        <p:spPr>
          <a:xfrm>
            <a:off x="439858" y="1683756"/>
            <a:ext cx="2336400" cy="239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2. Cross-Site Scripting (XSS)</a:t>
            </a:r>
            <a:endParaRPr/>
          </a:p>
        </p:txBody>
      </p:sp>
      <p:grpSp>
        <p:nvGrpSpPr>
          <p:cNvPr id="181" name="Google Shape;181;p5"/>
          <p:cNvGrpSpPr/>
          <p:nvPr/>
        </p:nvGrpSpPr>
        <p:grpSpPr>
          <a:xfrm>
            <a:off x="3582564" y="713919"/>
            <a:ext cx="5000224" cy="5450452"/>
            <a:chOff x="0" y="1704"/>
            <a:chExt cx="5000224" cy="5450452"/>
          </a:xfrm>
        </p:grpSpPr>
        <p:sp>
          <p:nvSpPr>
            <p:cNvPr id="182" name="Google Shape;182;p5"/>
            <p:cNvSpPr/>
            <p:nvPr/>
          </p:nvSpPr>
          <p:spPr>
            <a:xfrm>
              <a:off x="1000024" y="1704"/>
              <a:ext cx="4000200" cy="1746900"/>
            </a:xfrm>
            <a:prstGeom prst="rect">
              <a:avLst/>
            </a:prstGeom>
            <a:solidFill>
              <a:srgbClr val="CDE1E8">
                <a:alpha val="89410"/>
              </a:srgbClr>
            </a:solidFill>
            <a:ln cap="flat" cmpd="sng" w="9525">
              <a:solidFill>
                <a:srgbClr val="CDE1E8">
                  <a:alpha val="8941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"/>
            <p:cNvSpPr txBox="1"/>
            <p:nvPr/>
          </p:nvSpPr>
          <p:spPr>
            <a:xfrm>
              <a:off x="1000024" y="1704"/>
              <a:ext cx="4000200" cy="17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3725" lIns="77600" spcFirstLastPara="1" rIns="77600" wrap="square" tIns="443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Injecting malicious scripts into web pages.</a:t>
              </a:r>
              <a:b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b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Types: Stored, Reflected, DOM-based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0" y="1704"/>
              <a:ext cx="999900" cy="1746900"/>
            </a:xfrm>
            <a:prstGeom prst="rect">
              <a:avLst/>
            </a:prstGeom>
            <a:gradFill>
              <a:gsLst>
                <a:gs pos="0">
                  <a:srgbClr val="36B7D7"/>
                </a:gs>
                <a:gs pos="100000">
                  <a:srgbClr val="90EFFF"/>
                </a:gs>
              </a:gsLst>
              <a:lin ang="16200038" scaled="0"/>
            </a:gradFill>
            <a:ln cap="flat" cmpd="sng" w="9525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1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"/>
            <p:cNvSpPr txBox="1"/>
            <p:nvPr/>
          </p:nvSpPr>
          <p:spPr>
            <a:xfrm>
              <a:off x="0" y="1704"/>
              <a:ext cx="999900" cy="17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2550" lIns="52900" spcFirstLastPara="1" rIns="52900" wrap="square" tIns="17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1000024" y="1853480"/>
              <a:ext cx="4000200" cy="1746900"/>
            </a:xfrm>
            <a:prstGeom prst="rect">
              <a:avLst/>
            </a:prstGeom>
            <a:solidFill>
              <a:srgbClr val="D2F2CB">
                <a:alpha val="89410"/>
              </a:srgbClr>
            </a:solidFill>
            <a:ln cap="flat" cmpd="sng" w="9525">
              <a:solidFill>
                <a:srgbClr val="D2F2CB">
                  <a:alpha val="8941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"/>
            <p:cNvSpPr txBox="1"/>
            <p:nvPr/>
          </p:nvSpPr>
          <p:spPr>
            <a:xfrm>
              <a:off x="1000024" y="1853480"/>
              <a:ext cx="4000200" cy="17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3725" lIns="77600" spcFirstLastPara="1" rIns="77600" wrap="square" tIns="443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Impact: </a:t>
              </a: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Session </a:t>
              </a: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hijacking</a:t>
              </a: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defacement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0" y="1853480"/>
              <a:ext cx="999900" cy="1746900"/>
            </a:xfrm>
            <a:prstGeom prst="rect">
              <a:avLst/>
            </a:prstGeom>
            <a:gradFill>
              <a:gsLst>
                <a:gs pos="0">
                  <a:srgbClr val="4FF62D"/>
                </a:gs>
                <a:gs pos="100000">
                  <a:srgbClr val="8FFF81"/>
                </a:gs>
              </a:gsLst>
              <a:lin ang="16200038" scaled="0"/>
            </a:gradFill>
            <a:ln cap="flat" cmpd="sng" w="9525">
              <a:solidFill>
                <a:srgbClr val="5FDF4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1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"/>
            <p:cNvSpPr txBox="1"/>
            <p:nvPr/>
          </p:nvSpPr>
          <p:spPr>
            <a:xfrm>
              <a:off x="0" y="1853480"/>
              <a:ext cx="999900" cy="17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2550" lIns="52900" spcFirstLastPara="1" rIns="52900" wrap="square" tIns="17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1000024" y="3705256"/>
              <a:ext cx="4000200" cy="1746900"/>
            </a:xfrm>
            <a:prstGeom prst="rect">
              <a:avLst/>
            </a:prstGeom>
            <a:solidFill>
              <a:srgbClr val="FBDACB">
                <a:alpha val="89410"/>
              </a:srgbClr>
            </a:solidFill>
            <a:ln cap="flat" cmpd="sng" w="9525">
              <a:solidFill>
                <a:srgbClr val="FBDACB">
                  <a:alpha val="8941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"/>
            <p:cNvSpPr txBox="1"/>
            <p:nvPr/>
          </p:nvSpPr>
          <p:spPr>
            <a:xfrm>
              <a:off x="1000024" y="3705256"/>
              <a:ext cx="4000200" cy="17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3725" lIns="77600" spcFirstLastPara="1" rIns="77600" wrap="square" tIns="443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</a:t>
              </a: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Encode output, Content Security Policy(CSP)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0" y="3705256"/>
              <a:ext cx="999900" cy="1746900"/>
            </a:xfrm>
            <a:prstGeom prst="rect">
              <a:avLst/>
            </a:prstGeom>
            <a:gradFill>
              <a:gsLst>
                <a:gs pos="0">
                  <a:srgbClr val="FF9129"/>
                </a:gs>
                <a:gs pos="100000">
                  <a:srgbClr val="FFB673"/>
                </a:gs>
              </a:gsLst>
              <a:lin ang="16200038" scaled="0"/>
            </a:gradFill>
            <a:ln cap="flat" cmpd="sng" w="9525">
              <a:solidFill>
                <a:srgbClr val="F6944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1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"/>
            <p:cNvSpPr txBox="1"/>
            <p:nvPr/>
          </p:nvSpPr>
          <p:spPr>
            <a:xfrm>
              <a:off x="0" y="3705256"/>
              <a:ext cx="999900" cy="17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2550" lIns="52900" spcFirstLastPara="1" rIns="52900" wrap="square" tIns="17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6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6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490"/>
                </a:srgbClr>
              </a:gs>
              <a:gs pos="100000">
                <a:srgbClr val="4F81BD">
                  <a:alpha val="45490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6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235"/>
                </a:srgbClr>
              </a:gs>
              <a:gs pos="2000">
                <a:srgbClr val="4F81BD">
                  <a:alpha val="28235"/>
                </a:srgbClr>
              </a:gs>
              <a:gs pos="100000">
                <a:srgbClr val="000000">
                  <a:alpha val="29411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6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35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6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588"/>
                </a:srgbClr>
              </a:gs>
              <a:gs pos="100000">
                <a:srgbClr val="93B3D7">
                  <a:alpha val="10588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6"/>
          <p:cNvSpPr txBox="1"/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lang="en-US" sz="2700">
                <a:solidFill>
                  <a:srgbClr val="FFFFFF"/>
                </a:solidFill>
              </a:rPr>
              <a:t>3. Broken Authentication</a:t>
            </a:r>
            <a:endParaRPr/>
          </a:p>
        </p:txBody>
      </p:sp>
      <p:grpSp>
        <p:nvGrpSpPr>
          <p:cNvPr id="205" name="Google Shape;205;p6"/>
          <p:cNvGrpSpPr/>
          <p:nvPr/>
        </p:nvGrpSpPr>
        <p:grpSpPr>
          <a:xfrm>
            <a:off x="3678789" y="753103"/>
            <a:ext cx="5000124" cy="5448592"/>
            <a:chOff x="0" y="2663"/>
            <a:chExt cx="5000124" cy="5448592"/>
          </a:xfrm>
        </p:grpSpPr>
        <p:cxnSp>
          <p:nvCxnSpPr>
            <p:cNvPr id="206" name="Google Shape;206;p6"/>
            <p:cNvCxnSpPr/>
            <p:nvPr/>
          </p:nvCxnSpPr>
          <p:spPr>
            <a:xfrm>
              <a:off x="0" y="2663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D0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  <p:sp>
          <p:nvSpPr>
            <p:cNvPr id="207" name="Google Shape;207;p6"/>
            <p:cNvSpPr/>
            <p:nvPr/>
          </p:nvSpPr>
          <p:spPr>
            <a:xfrm>
              <a:off x="0" y="2663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6"/>
            <p:cNvSpPr txBox="1"/>
            <p:nvPr/>
          </p:nvSpPr>
          <p:spPr>
            <a:xfrm>
              <a:off x="0" y="2663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Poor session management or weak passwords can lead to account takeover</a:t>
              </a:r>
              <a:endParaRPr b="0" i="0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9" name="Google Shape;209;p6"/>
            <p:cNvCxnSpPr/>
            <p:nvPr/>
          </p:nvCxnSpPr>
          <p:spPr>
            <a:xfrm>
              <a:off x="0" y="1818861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A0C94A"/>
                </a:gs>
                <a:gs pos="100000">
                  <a:srgbClr val="DBFF9C"/>
                </a:gs>
              </a:gsLst>
              <a:lin ang="16200000" scaled="0"/>
            </a:gra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  <p:sp>
          <p:nvSpPr>
            <p:cNvPr id="210" name="Google Shape;210;p6"/>
            <p:cNvSpPr/>
            <p:nvPr/>
          </p:nvSpPr>
          <p:spPr>
            <a:xfrm>
              <a:off x="0" y="1818861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6"/>
            <p:cNvSpPr txBox="1"/>
            <p:nvPr/>
          </p:nvSpPr>
          <p:spPr>
            <a:xfrm>
              <a:off x="0" y="1818861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Impact: Account takeover</a:t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2" name="Google Shape;212;p6"/>
            <p:cNvCxnSpPr/>
            <p:nvPr/>
          </p:nvCxnSpPr>
          <p:spPr>
            <a:xfrm>
              <a:off x="0" y="3635058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7F5AAB"/>
                </a:gs>
                <a:gs pos="100000">
                  <a:srgbClr val="C7AEED"/>
                </a:gs>
              </a:gsLst>
              <a:lin ang="16200000" scaled="0"/>
            </a:gra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</p:cxnSp>
        <p:sp>
          <p:nvSpPr>
            <p:cNvPr id="213" name="Google Shape;213;p6"/>
            <p:cNvSpPr/>
            <p:nvPr/>
          </p:nvSpPr>
          <p:spPr>
            <a:xfrm>
              <a:off x="0" y="3635058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6"/>
            <p:cNvSpPr txBox="1"/>
            <p:nvPr/>
          </p:nvSpPr>
          <p:spPr>
            <a:xfrm>
              <a:off x="0" y="3635058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MFA, password hashing, session expiration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7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7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490"/>
                </a:srgbClr>
              </a:gs>
              <a:gs pos="100000">
                <a:srgbClr val="4F81BD">
                  <a:alpha val="45490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7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235"/>
                </a:srgbClr>
              </a:gs>
              <a:gs pos="2000">
                <a:srgbClr val="4F81BD">
                  <a:alpha val="28235"/>
                </a:srgbClr>
              </a:gs>
              <a:gs pos="100000">
                <a:srgbClr val="000000">
                  <a:alpha val="29411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7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35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7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588"/>
                </a:srgbClr>
              </a:gs>
              <a:gs pos="100000">
                <a:srgbClr val="93B3D7">
                  <a:alpha val="10588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7"/>
          <p:cNvSpPr txBox="1"/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None/>
            </a:pPr>
            <a:r>
              <a:rPr lang="en-US" sz="2200">
                <a:solidFill>
                  <a:srgbClr val="FFFFFF"/>
                </a:solidFill>
              </a:rPr>
              <a:t>4. Security Misconfiguration</a:t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3678789" y="752144"/>
            <a:ext cx="5000123" cy="5450510"/>
            <a:chOff x="0" y="1704"/>
            <a:chExt cx="5000123" cy="5450510"/>
          </a:xfrm>
        </p:grpSpPr>
        <p:sp>
          <p:nvSpPr>
            <p:cNvPr id="227" name="Google Shape;227;p7"/>
            <p:cNvSpPr/>
            <p:nvPr/>
          </p:nvSpPr>
          <p:spPr>
            <a:xfrm>
              <a:off x="1000024" y="1704"/>
              <a:ext cx="4000099" cy="1746958"/>
            </a:xfrm>
            <a:prstGeom prst="rect">
              <a:avLst/>
            </a:prstGeom>
            <a:solidFill>
              <a:srgbClr val="CDE1E8">
                <a:alpha val="89411"/>
              </a:srgbClr>
            </a:solidFill>
            <a:ln cap="flat" cmpd="sng" w="9525">
              <a:solidFill>
                <a:srgbClr val="CDE1E8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7"/>
            <p:cNvSpPr txBox="1"/>
            <p:nvPr/>
          </p:nvSpPr>
          <p:spPr>
            <a:xfrm>
              <a:off x="1000024" y="1704"/>
              <a:ext cx="4000099" cy="174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3725" lIns="77600" spcFirstLastPara="1" rIns="77600" wrap="square" tIns="443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Default settings, open S3 buckets, verbose error messages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0" y="1704"/>
              <a:ext cx="1000024" cy="1746958"/>
            </a:xfrm>
            <a:prstGeom prst="rect">
              <a:avLst/>
            </a:prstGeom>
            <a:gradFill>
              <a:gsLst>
                <a:gs pos="0">
                  <a:srgbClr val="36B7D7"/>
                </a:gs>
                <a:gs pos="100000">
                  <a:srgbClr val="90EFFF"/>
                </a:gs>
              </a:gsLst>
              <a:lin ang="16200000" scaled="0"/>
            </a:gradFill>
            <a:ln cap="flat" cmpd="sng" w="9525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7"/>
            <p:cNvSpPr txBox="1"/>
            <p:nvPr/>
          </p:nvSpPr>
          <p:spPr>
            <a:xfrm>
              <a:off x="0" y="1704"/>
              <a:ext cx="1000024" cy="174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2550" lIns="52900" spcFirstLastPara="1" rIns="52900" wrap="square" tIns="17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Default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1000024" y="1853480"/>
              <a:ext cx="4000099" cy="1746958"/>
            </a:xfrm>
            <a:prstGeom prst="rect">
              <a:avLst/>
            </a:prstGeom>
            <a:solidFill>
              <a:srgbClr val="D2F2CB">
                <a:alpha val="89411"/>
              </a:srgbClr>
            </a:solidFill>
            <a:ln cap="flat" cmpd="sng" w="9525">
              <a:solidFill>
                <a:srgbClr val="D2F2CB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7"/>
            <p:cNvSpPr txBox="1"/>
            <p:nvPr/>
          </p:nvSpPr>
          <p:spPr>
            <a:xfrm>
              <a:off x="1000024" y="1853480"/>
              <a:ext cx="4000099" cy="174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3725" lIns="77600" spcFirstLastPara="1" rIns="77600" wrap="square" tIns="443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Impact: Easy attack surface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0" y="1853480"/>
              <a:ext cx="1000024" cy="1746958"/>
            </a:xfrm>
            <a:prstGeom prst="rect">
              <a:avLst/>
            </a:prstGeom>
            <a:gradFill>
              <a:gsLst>
                <a:gs pos="0">
                  <a:srgbClr val="4FF62D"/>
                </a:gs>
                <a:gs pos="100000">
                  <a:srgbClr val="8FFF81"/>
                </a:gs>
              </a:gsLst>
              <a:lin ang="16200000" scaled="0"/>
            </a:gradFill>
            <a:ln cap="flat" cmpd="sng" w="9525">
              <a:solidFill>
                <a:srgbClr val="5FDF4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7"/>
            <p:cNvSpPr txBox="1"/>
            <p:nvPr/>
          </p:nvSpPr>
          <p:spPr>
            <a:xfrm>
              <a:off x="0" y="1853480"/>
              <a:ext cx="1000024" cy="174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2550" lIns="52900" spcFirstLastPara="1" rIns="52900" wrap="square" tIns="17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Impact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1000024" y="3705256"/>
              <a:ext cx="4000099" cy="1746958"/>
            </a:xfrm>
            <a:prstGeom prst="rect">
              <a:avLst/>
            </a:prstGeom>
            <a:solidFill>
              <a:srgbClr val="FBDACB">
                <a:alpha val="89411"/>
              </a:srgbClr>
            </a:solidFill>
            <a:ln cap="flat" cmpd="sng" w="9525">
              <a:solidFill>
                <a:srgbClr val="FBDACB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7"/>
            <p:cNvSpPr txBox="1"/>
            <p:nvPr/>
          </p:nvSpPr>
          <p:spPr>
            <a:xfrm>
              <a:off x="1000024" y="3705256"/>
              <a:ext cx="4000099" cy="174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3725" lIns="77600" spcFirstLastPara="1" rIns="77600" wrap="square" tIns="443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Harden configurations, regular audits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0" y="3705256"/>
              <a:ext cx="1000024" cy="1746958"/>
            </a:xfrm>
            <a:prstGeom prst="rect">
              <a:avLst/>
            </a:prstGeom>
            <a:gradFill>
              <a:gsLst>
                <a:gs pos="0">
                  <a:srgbClr val="FF9129"/>
                </a:gs>
                <a:gs pos="100000">
                  <a:srgbClr val="FFB673"/>
                </a:gs>
              </a:gsLst>
              <a:lin ang="16200000" scaled="0"/>
            </a:gradFill>
            <a:ln cap="flat" cmpd="sng" w="9525">
              <a:solidFill>
                <a:srgbClr val="F6944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7"/>
            <p:cNvSpPr txBox="1"/>
            <p:nvPr/>
          </p:nvSpPr>
          <p:spPr>
            <a:xfrm>
              <a:off x="0" y="3705256"/>
              <a:ext cx="1000024" cy="174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2550" lIns="52900" spcFirstLastPara="1" rIns="52900" wrap="square" tIns="17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Harden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