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k/n9V9bdmMou4ceAgDJxIlla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src.nist.gov/publications/detail/sp/800-218/final" TargetMode="External"/><Relationship Id="rId4" Type="http://schemas.openxmlformats.org/officeDocument/2006/relationships/hyperlink" Target="https://owaspsamm.org/blog/2025/02/09/owasp-samm-skills-framework/" TargetMode="External"/><Relationship Id="rId5" Type="http://schemas.openxmlformats.org/officeDocument/2006/relationships/hyperlink" Target="https://www.iso.org/standard/54534.html" TargetMode="External"/><Relationship Id="rId6" Type="http://schemas.openxmlformats.org/officeDocument/2006/relationships/hyperlink" Target="https://www.microsoft.com/en-us/securityengineering/sdl" TargetMode="External"/><Relationship Id="rId7" Type="http://schemas.openxmlformats.org/officeDocument/2006/relationships/hyperlink" Target="https://www.sans.org/white-pape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Secure Software Development Lifecycle (SSDLC)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Understanding SSDLC Principles in Software Development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"/>
          <p:cNvSpPr/>
          <p:nvPr/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867638" y="637762"/>
            <a:ext cx="7416372" cy="90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>
                <a:solidFill>
                  <a:schemeClr val="lt1"/>
                </a:solidFill>
              </a:rPr>
              <a:t>References</a:t>
            </a: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0"/>
          <p:cNvSpPr/>
          <p:nvPr/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0"/>
          <p:cNvSpPr txBox="1"/>
          <p:nvPr>
            <p:ph idx="1" type="body"/>
          </p:nvPr>
        </p:nvSpPr>
        <p:spPr>
          <a:xfrm>
            <a:off x="273377" y="2217343"/>
            <a:ext cx="8003953" cy="39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NIST. (2022). </a:t>
            </a:r>
            <a:r>
              <a:rPr i="1" lang="en-US" sz="1800"/>
              <a:t>Secure Software Development Framework (SSDF)</a:t>
            </a:r>
            <a:r>
              <a:rPr lang="en-US" sz="1800"/>
              <a:t>, Version 1.1. SP 800-218.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https://csrc.nist.gov/publications/detail/sp/800-218/final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OWASP. (2023). </a:t>
            </a:r>
            <a:r>
              <a:rPr i="1" lang="en-US" sz="1800"/>
              <a:t>OWASP Software Assurance Maturity Model (SAMM)</a:t>
            </a:r>
            <a:r>
              <a:rPr lang="en-US" sz="1800"/>
              <a:t>. </a:t>
            </a:r>
            <a:r>
              <a:rPr lang="en-US" sz="1800" u="sng">
                <a:solidFill>
                  <a:schemeClr val="hlink"/>
                </a:solidFill>
                <a:hlinkClick r:id="rId4"/>
              </a:rPr>
              <a:t>https://owaspsamm.org/blog/2025/02/09/owasp-samm-skills-framework/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ISO. (2013). ISO/IEC 27001:2013 – </a:t>
            </a:r>
            <a:r>
              <a:rPr i="1" lang="en-US" sz="1800"/>
              <a:t>Information Security Management</a:t>
            </a:r>
            <a:r>
              <a:rPr lang="en-US" sz="1800"/>
              <a:t>. </a:t>
            </a:r>
            <a:r>
              <a:rPr lang="en-US" sz="1800" u="sng">
                <a:solidFill>
                  <a:schemeClr val="hlink"/>
                </a:solidFill>
                <a:hlinkClick r:id="rId5"/>
              </a:rPr>
              <a:t>https://www.iso.org/standard/54534.html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Microsoft. (2021). </a:t>
            </a:r>
            <a:r>
              <a:rPr i="1" lang="en-US" sz="1800"/>
              <a:t>Microsoft Security Development Lifecycle (SDL)</a:t>
            </a:r>
            <a:r>
              <a:rPr lang="en-US" sz="1800"/>
              <a:t>. </a:t>
            </a:r>
            <a:r>
              <a:rPr lang="en-US" sz="1800" u="sng">
                <a:solidFill>
                  <a:schemeClr val="hlink"/>
                </a:solidFill>
                <a:hlinkClick r:id="rId6"/>
              </a:rPr>
              <a:t>https://www.microsoft.com/en-us/securityengineering/sdl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SANS Institute. (2020). </a:t>
            </a:r>
            <a:r>
              <a:rPr i="1" lang="en-US" sz="1800"/>
              <a:t>Secure Software Development Life Cycle: A Guide for Developers and Security Professionals</a:t>
            </a:r>
            <a:r>
              <a:rPr lang="en-US" sz="1800"/>
              <a:t>. </a:t>
            </a:r>
            <a:r>
              <a:rPr lang="en-US" sz="1800" u="sng">
                <a:solidFill>
                  <a:schemeClr val="hlink"/>
                </a:solidFill>
                <a:hlinkClick r:id="rId7"/>
              </a:rPr>
              <a:t>https://www.sans.org/white-papers/</a:t>
            </a:r>
            <a:r>
              <a:rPr lang="en-US" sz="18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Shostack, A. (2014). </a:t>
            </a:r>
            <a:r>
              <a:rPr i="1" lang="en-US" sz="1800"/>
              <a:t>Threat Modeling: Designing for Security</a:t>
            </a:r>
            <a:r>
              <a:rPr lang="en-US" sz="1800"/>
              <a:t>. Wiley.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Introduction to SSDLC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483042" y="2646731"/>
            <a:ext cx="8195871" cy="3627900"/>
            <a:chOff x="0" y="30752"/>
            <a:chExt cx="8195871" cy="362790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30752"/>
              <a:ext cx="8195871" cy="115362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56315" y="87067"/>
              <a:ext cx="8083241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Software Development Lifecycle (SSDLC) integrates security at every phase.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1267892"/>
              <a:ext cx="8195871" cy="115362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56315" y="1324207"/>
              <a:ext cx="8083241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minimizes vulnerabilities and ensures compliance with security standards.</a:t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2505032"/>
              <a:ext cx="8195871" cy="115362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56315" y="2561347"/>
              <a:ext cx="8083241" cy="10409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Security is not an afterthought but an integral part of development.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>
            <p:ph type="title"/>
          </p:nvPr>
        </p:nvSpPr>
        <p:spPr>
          <a:xfrm>
            <a:off x="358485" y="1122363"/>
            <a:ext cx="301752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SSDLC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8456" y="692869"/>
            <a:ext cx="5134772" cy="5321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 flipH="1" rot="10800000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6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rgbClr val="4F81BD">
                  <a:alpha val="40784"/>
                </a:srgbClr>
              </a:gs>
              <a:gs pos="74000">
                <a:srgbClr val="93B3D7">
                  <a:alpha val="0"/>
                </a:srgbClr>
              </a:gs>
              <a:gs pos="100000">
                <a:srgbClr val="93B3D7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78000">
                <a:srgbClr val="4F81BD">
                  <a:alpha val="14901"/>
                </a:srgbClr>
              </a:gs>
              <a:gs pos="100000">
                <a:srgbClr val="4F81BD">
                  <a:alpha val="14901"/>
                </a:srgbClr>
              </a:gs>
            </a:gsLst>
            <a:lin ang="15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>
            <p:ph type="title"/>
          </p:nvPr>
        </p:nvSpPr>
        <p:spPr>
          <a:xfrm>
            <a:off x="524784" y="248038"/>
            <a:ext cx="5297791" cy="11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SDLC vs. SSDLC</a:t>
            </a:r>
            <a:endParaRPr/>
          </a:p>
        </p:txBody>
      </p:sp>
      <p:pic>
        <p:nvPicPr>
          <p:cNvPr id="126" name="Google Shape;1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613" y="2145725"/>
            <a:ext cx="5402775" cy="38628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206675" y="6441500"/>
            <a:ext cx="32097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 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courtesy of: CheckMarx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 flipH="1" rot="5400000">
            <a:off x="-1914813" y="1914812"/>
            <a:ext cx="6858000" cy="3028377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366092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 flipH="1" rot="5400000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F81BD">
                  <a:alpha val="45882"/>
                </a:srgbClr>
              </a:gs>
              <a:gs pos="100000">
                <a:srgbClr val="4F81BD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 flipH="1" rot="5400000">
            <a:off x="263195" y="4092815"/>
            <a:ext cx="2501979" cy="3028381"/>
          </a:xfrm>
          <a:prstGeom prst="rect">
            <a:avLst/>
          </a:prstGeom>
          <a:gradFill>
            <a:gsLst>
              <a:gs pos="0">
                <a:srgbClr val="4F81BD">
                  <a:alpha val="28627"/>
                </a:srgbClr>
              </a:gs>
              <a:gs pos="2000">
                <a:srgbClr val="4F81BD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 rot="-964587">
            <a:off x="-376302" y="969718"/>
            <a:ext cx="292526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F81BD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flipH="1" rot="5400000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93B3D7">
                  <a:alpha val="10980"/>
                </a:srgbClr>
              </a:gs>
              <a:gs pos="100000">
                <a:srgbClr val="93B3D7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Phases of SSDLC</a:t>
            </a:r>
            <a:endParaRPr/>
          </a:p>
        </p:txBody>
      </p:sp>
      <p:grpSp>
        <p:nvGrpSpPr>
          <p:cNvPr id="139" name="Google Shape;139;p5"/>
          <p:cNvGrpSpPr/>
          <p:nvPr/>
        </p:nvGrpSpPr>
        <p:grpSpPr>
          <a:xfrm>
            <a:off x="3678789" y="952360"/>
            <a:ext cx="5000124" cy="5050079"/>
            <a:chOff x="0" y="201920"/>
            <a:chExt cx="5000124" cy="5050079"/>
          </a:xfrm>
        </p:grpSpPr>
        <p:sp>
          <p:nvSpPr>
            <p:cNvPr id="140" name="Google Shape;140;p5"/>
            <p:cNvSpPr/>
            <p:nvPr/>
          </p:nvSpPr>
          <p:spPr>
            <a:xfrm>
              <a:off x="0" y="201920"/>
              <a:ext cx="5000124" cy="9547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D03F3B"/>
                </a:gs>
                <a:gs pos="100000">
                  <a:srgbClr val="FF9995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46606" y="248526"/>
              <a:ext cx="4906912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Planning &amp; Requirements – Identify security needs early.</a:t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0" y="1225760"/>
              <a:ext cx="5000124" cy="9547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0C94A"/>
                </a:gs>
                <a:gs pos="100000">
                  <a:srgbClr val="DBFF9C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46606" y="1272366"/>
              <a:ext cx="4906912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– Threat modeling and secure architecture.</a:t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0" y="2249600"/>
              <a:ext cx="5000124" cy="9547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7F5AAB"/>
                </a:gs>
                <a:gs pos="100000">
                  <a:srgbClr val="C7AEED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46606" y="2296206"/>
              <a:ext cx="4906912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– Follow secure coding practices.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3273440"/>
              <a:ext cx="5000124" cy="9547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36B7D7"/>
                </a:gs>
                <a:gs pos="100000">
                  <a:srgbClr val="90EF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 txBox="1"/>
            <p:nvPr/>
          </p:nvSpPr>
          <p:spPr>
            <a:xfrm>
              <a:off x="46606" y="3320046"/>
              <a:ext cx="4906912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 – Conduct static, dynamic, and penetration tests.</a:t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0" y="4297280"/>
              <a:ext cx="5000124" cy="95471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9228"/>
                </a:gs>
                <a:gs pos="100000">
                  <a:srgbClr val="FFB771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46606" y="4343886"/>
              <a:ext cx="4906912" cy="8615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Deployment &amp; Maintenance – Secure deployment and patch management.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 flipH="1">
            <a:off x="378946" y="859948"/>
            <a:ext cx="2240924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>
            <p:ph type="title"/>
          </p:nvPr>
        </p:nvSpPr>
        <p:spPr>
          <a:xfrm>
            <a:off x="628650" y="643467"/>
            <a:ext cx="2213403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Key SSDLC Principles</a:t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3364089" y="434266"/>
            <a:ext cx="5413275" cy="5922084"/>
          </a:xfrm>
          <a:prstGeom prst="roundRect">
            <a:avLst>
              <a:gd fmla="val 3174" name="adj"/>
            </a:avLst>
          </a:prstGeom>
          <a:solidFill>
            <a:schemeClr val="lt1">
              <a:alpha val="9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6"/>
          <p:cNvGrpSpPr/>
          <p:nvPr/>
        </p:nvGrpSpPr>
        <p:grpSpPr>
          <a:xfrm>
            <a:off x="3572933" y="972070"/>
            <a:ext cx="5051582" cy="4839661"/>
            <a:chOff x="0" y="362470"/>
            <a:chExt cx="5051582" cy="4839661"/>
          </a:xfrm>
        </p:grpSpPr>
        <p:sp>
          <p:nvSpPr>
            <p:cNvPr id="159" name="Google Shape;159;p6"/>
            <p:cNvSpPr/>
            <p:nvPr/>
          </p:nvSpPr>
          <p:spPr>
            <a:xfrm>
              <a:off x="0" y="362470"/>
              <a:ext cx="5051582" cy="91494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44664" y="407134"/>
              <a:ext cx="4962254" cy="82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Security by Design – Embed security from the start.</a:t>
              </a:r>
              <a:endParaRPr/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0" y="1343650"/>
              <a:ext cx="5051582" cy="914940"/>
            </a:xfrm>
            <a:prstGeom prst="roundRect">
              <a:avLst>
                <a:gd fmla="val 16667" name="adj"/>
              </a:avLst>
            </a:prstGeom>
            <a:solidFill>
              <a:srgbClr val="BD75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6"/>
            <p:cNvSpPr txBox="1"/>
            <p:nvPr/>
          </p:nvSpPr>
          <p:spPr>
            <a:xfrm>
              <a:off x="44664" y="1388314"/>
              <a:ext cx="4962254" cy="82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Least Privilege – Restrict access to essential permissions.</a:t>
              </a: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0" y="2324830"/>
              <a:ext cx="5051582" cy="91494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44664" y="2369494"/>
              <a:ext cx="4962254" cy="82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Defense in Depth – Use multiple layers of security controls.</a:t>
              </a: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0" y="3306011"/>
              <a:ext cx="5051582" cy="914940"/>
            </a:xfrm>
            <a:prstGeom prst="roundRect">
              <a:avLst>
                <a:gd fmla="val 16667" name="adj"/>
              </a:avLst>
            </a:prstGeom>
            <a:solidFill>
              <a:srgbClr val="BA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6"/>
            <p:cNvSpPr txBox="1"/>
            <p:nvPr/>
          </p:nvSpPr>
          <p:spPr>
            <a:xfrm>
              <a:off x="44664" y="3350675"/>
              <a:ext cx="4962254" cy="82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Secure Default Settings – Ensure security is enabled by default.</a:t>
              </a:r>
              <a:endParaRPr/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0" y="4287191"/>
              <a:ext cx="5051582" cy="91494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44664" y="4331855"/>
              <a:ext cx="4962254" cy="825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Monitoring &amp; Improvement – Regular security audits.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Tools &amp; Best Practices</a:t>
            </a:r>
            <a:endParaRPr/>
          </a:p>
        </p:txBody>
      </p:sp>
      <p:grpSp>
        <p:nvGrpSpPr>
          <p:cNvPr id="178" name="Google Shape;178;p7"/>
          <p:cNvGrpSpPr/>
          <p:nvPr/>
        </p:nvGrpSpPr>
        <p:grpSpPr>
          <a:xfrm>
            <a:off x="529571" y="2881481"/>
            <a:ext cx="8102812" cy="2655000"/>
            <a:chOff x="46529" y="768902"/>
            <a:chExt cx="8102812" cy="2655000"/>
          </a:xfrm>
        </p:grpSpPr>
        <p:sp>
          <p:nvSpPr>
            <p:cNvPr id="179" name="Google Shape;179;p7"/>
            <p:cNvSpPr/>
            <p:nvPr/>
          </p:nvSpPr>
          <p:spPr>
            <a:xfrm>
              <a:off x="518185" y="768902"/>
              <a:ext cx="1475437" cy="1475437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832623" y="1083340"/>
              <a:ext cx="846562" cy="8465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46529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TESTING TOOLS – SAST, DAST, IAST FOR CODE ANALYSIS.</a:t>
              </a: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3360216" y="768902"/>
              <a:ext cx="1475437" cy="147543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3674654" y="1083340"/>
              <a:ext cx="846562" cy="8465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7"/>
            <p:cNvSpPr txBox="1"/>
            <p:nvPr/>
          </p:nvSpPr>
          <p:spPr>
            <a:xfrm>
              <a:off x="2888560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DEVSECOPS – AUTOMATE SECURITY CHECKS IN CI/CD PIPELINES.</a:t>
              </a: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6202248" y="768902"/>
              <a:ext cx="1475437" cy="14754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6516685" y="1083340"/>
              <a:ext cx="846562" cy="8465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7"/>
            <p:cNvSpPr txBox="1"/>
            <p:nvPr/>
          </p:nvSpPr>
          <p:spPr>
            <a:xfrm>
              <a:off x="5730591" y="2703902"/>
              <a:ext cx="241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COMPLIANCE – FOLLOW ISO 27001, NIST, AND OWASP GUIDELINES.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Case Study: SSDLC in Real-World Applications</a:t>
            </a:r>
            <a:endParaRPr/>
          </a:p>
        </p:txBody>
      </p:sp>
      <p:grpSp>
        <p:nvGrpSpPr>
          <p:cNvPr id="200" name="Google Shape;200;p8"/>
          <p:cNvGrpSpPr/>
          <p:nvPr/>
        </p:nvGrpSpPr>
        <p:grpSpPr>
          <a:xfrm>
            <a:off x="508477" y="3380681"/>
            <a:ext cx="8145000" cy="2160000"/>
            <a:chOff x="25435" y="764702"/>
            <a:chExt cx="8145000" cy="2160000"/>
          </a:xfrm>
        </p:grpSpPr>
        <p:sp>
          <p:nvSpPr>
            <p:cNvPr id="201" name="Google Shape;201;p8"/>
            <p:cNvSpPr/>
            <p:nvPr/>
          </p:nvSpPr>
          <p:spPr>
            <a:xfrm>
              <a:off x="376435" y="7647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10435" y="99870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25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25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EXAMPLE: IMPLEMENTING SSDLC IN A FINANCIAL APPLICATION.</a:t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2491435" y="7647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2725435" y="99870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2140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2140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THREAT MODELING IDENTIFIES RISKS EARLY.</a:t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606435" y="7647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840435" y="99870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255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4255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SECURE CODING PREVENTS VULNERABILITIES.</a:t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21435" y="76470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955435" y="99870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370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6370435" y="2204702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AUTOMATED SECURITY TESTING ENSURES COMPLIANCE.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/>
          <p:nvPr/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9"/>
          <p:cNvSpPr/>
          <p:nvPr/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 flipH="1" rot="-5400000">
            <a:off x="3486646" y="-3486043"/>
            <a:ext cx="2170709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>
            <p:ph type="title"/>
          </p:nvPr>
        </p:nvSpPr>
        <p:spPr>
          <a:xfrm>
            <a:off x="1037673" y="348865"/>
            <a:ext cx="7288583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Conclusion &amp; Next Steps</a:t>
            </a:r>
            <a:endParaRPr/>
          </a:p>
        </p:txBody>
      </p:sp>
      <p:grpSp>
        <p:nvGrpSpPr>
          <p:cNvPr id="226" name="Google Shape;226;p9"/>
          <p:cNvGrpSpPr/>
          <p:nvPr/>
        </p:nvGrpSpPr>
        <p:grpSpPr>
          <a:xfrm>
            <a:off x="483042" y="3153431"/>
            <a:ext cx="8195871" cy="2614500"/>
            <a:chOff x="0" y="537452"/>
            <a:chExt cx="8195871" cy="2614500"/>
          </a:xfrm>
        </p:grpSpPr>
        <p:sp>
          <p:nvSpPr>
            <p:cNvPr id="227" name="Google Shape;227;p9"/>
            <p:cNvSpPr/>
            <p:nvPr/>
          </p:nvSpPr>
          <p:spPr>
            <a:xfrm>
              <a:off x="0" y="537452"/>
              <a:ext cx="8195871" cy="599625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29271" y="566723"/>
              <a:ext cx="8137329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SSDLC enhances security throughout the software lifecycle.</a:t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0" y="1209077"/>
              <a:ext cx="8195871" cy="599625"/>
            </a:xfrm>
            <a:prstGeom prst="roundRect">
              <a:avLst>
                <a:gd fmla="val 16667" name="adj"/>
              </a:avLst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29271" y="1238348"/>
              <a:ext cx="8137329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Organizations should integrate security at every stage.</a:t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1880702"/>
              <a:ext cx="8195871" cy="599625"/>
            </a:xfrm>
            <a:prstGeom prst="roundRect">
              <a:avLst>
                <a:gd fmla="val 16667" name="adj"/>
              </a:avLst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29271" y="1909973"/>
              <a:ext cx="8137329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Continuous training and security awareness are crucial.</a:t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0" y="2552327"/>
              <a:ext cx="8195871" cy="599625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 txBox="1"/>
            <p:nvPr/>
          </p:nvSpPr>
          <p:spPr>
            <a:xfrm>
              <a:off x="29271" y="2581598"/>
              <a:ext cx="8137329" cy="541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Start implementing SSDLC today for robust software security!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