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teu10HuHy5XK4Npihj+7bIdL+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e324d5c1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e324d5c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e324d5c1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e324d5c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e324d5c1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e324d5c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e324d5c1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e324d5c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e324d5c1b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e324d5c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e324d5c1b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e324d5c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e324d5c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e324d5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e324d5c1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e324d5c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e324d5c1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e324d5c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e324d5c1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e324d5c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wasp.org/Top10/" TargetMode="External"/><Relationship Id="rId4" Type="http://schemas.openxmlformats.org/officeDocument/2006/relationships/hyperlink" Target="https://cheatsheetseries.owasp.org/" TargetMode="External"/><Relationship Id="rId5" Type="http://schemas.openxmlformats.org/officeDocument/2006/relationships/hyperlink" Target="https://csrc.nist.gov/publications/detail/sp/800-53/rev-5/final" TargetMode="External"/><Relationship Id="rId6" Type="http://schemas.openxmlformats.org/officeDocument/2006/relationships/hyperlink" Target="https://cwe.mitre.org/" TargetMode="External"/><Relationship Id="rId7" Type="http://schemas.openxmlformats.org/officeDocument/2006/relationships/hyperlink" Target="https://owasp.org/www-project-application-security-verification-standar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568"/>
                </a:srgbClr>
              </a:gs>
              <a:gs pos="87000">
                <a:srgbClr val="93B3D7">
                  <a:alpha val="1568"/>
                </a:srgbClr>
              </a:gs>
              <a:gs pos="100000">
                <a:srgbClr val="93B3D7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OWASP Top 10 Software Vulnerabilities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Most Common Software Risks in Modern Applications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lt1"/>
                </a:solidFill>
              </a:rPr>
              <a:t>Security Misconfiguration</a:t>
            </a:r>
            <a:endParaRPr/>
          </a:p>
        </p:txBody>
      </p:sp>
      <p:grpSp>
        <p:nvGrpSpPr>
          <p:cNvPr id="261" name="Google Shape;261;p6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262" name="Google Shape;262;p6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6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6" name="Google Shape;266;p6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267" name="Google Shape;267;p6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6"/>
          <p:cNvGrpSpPr/>
          <p:nvPr/>
        </p:nvGrpSpPr>
        <p:grpSpPr>
          <a:xfrm>
            <a:off x="4113104" y="478257"/>
            <a:ext cx="4726201" cy="5877373"/>
            <a:chOff x="0" y="717"/>
            <a:chExt cx="4726201" cy="5877373"/>
          </a:xfrm>
        </p:grpSpPr>
        <p:sp>
          <p:nvSpPr>
            <p:cNvPr id="281" name="Google Shape;281;p6"/>
            <p:cNvSpPr/>
            <p:nvPr/>
          </p:nvSpPr>
          <p:spPr>
            <a:xfrm>
              <a:off x="0" y="717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507973" y="378548"/>
              <a:ext cx="923587" cy="923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Default settings, incomplete configurations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0" y="2099779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07973" y="2477610"/>
              <a:ext cx="923587" cy="923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 txBox="1"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Examples: Open cloud storage, verbose error messages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0" y="4198841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507973" y="4576672"/>
              <a:ext cx="923587" cy="923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 txBox="1"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Harden environments, automated configuration management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33e324d5c1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8675"/>
            <a:ext cx="8839200" cy="334065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33e324d5c1b_0_27"/>
          <p:cNvSpPr txBox="1"/>
          <p:nvPr/>
        </p:nvSpPr>
        <p:spPr>
          <a:xfrm>
            <a:off x="191025" y="6394525"/>
            <a:ext cx="3444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Savvy Security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en-US" sz="3100">
                <a:solidFill>
                  <a:schemeClr val="lt1"/>
                </a:solidFill>
              </a:rPr>
              <a:t>Vulnerable and Outdated Components</a:t>
            </a:r>
            <a:endParaRPr/>
          </a:p>
        </p:txBody>
      </p:sp>
      <p:grpSp>
        <p:nvGrpSpPr>
          <p:cNvPr id="306" name="Google Shape;306;p7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307" name="Google Shape;307;p7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7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7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312" name="Google Shape;312;p7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7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326" name="Google Shape;326;p7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of libraries or platforms with known flaws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Unpatched software, end-of-life dependencies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Dependency scanning, version control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33e324d5c1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238"/>
            <a:ext cx="8839201" cy="477351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33e324d5c1b_0_37"/>
          <p:cNvSpPr txBox="1"/>
          <p:nvPr/>
        </p:nvSpPr>
        <p:spPr>
          <a:xfrm>
            <a:off x="175375" y="6425850"/>
            <a:ext cx="2552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Savvy Security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8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Identification and Authentication Failures</a:t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346" name="Google Shape;346;p8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8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8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351" name="Google Shape;351;p8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8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365" name="Google Shape;365;p8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Issues with user authentication and session management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8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Weak passwords, predictable session IDs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8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MFA, secure session handling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g33e324d5c1b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438275"/>
            <a:ext cx="866775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33e324d5c1b_0_43"/>
          <p:cNvSpPr txBox="1"/>
          <p:nvPr/>
        </p:nvSpPr>
        <p:spPr>
          <a:xfrm>
            <a:off x="159700" y="6472825"/>
            <a:ext cx="28809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Savvy Security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"/>
          <p:cNvSpPr/>
          <p:nvPr/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9"/>
          <p:cNvSpPr txBox="1"/>
          <p:nvPr>
            <p:ph type="title"/>
          </p:nvPr>
        </p:nvSpPr>
        <p:spPr>
          <a:xfrm>
            <a:off x="867638" y="637762"/>
            <a:ext cx="2173707" cy="557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-US" sz="4100">
                <a:solidFill>
                  <a:schemeClr val="lt1"/>
                </a:solidFill>
              </a:rPr>
              <a:t>Software and Data Integrity Failures</a:t>
            </a:r>
            <a:endParaRPr/>
          </a:p>
        </p:txBody>
      </p:sp>
      <p:sp>
        <p:nvSpPr>
          <p:cNvPr id="383" name="Google Shape;383;p9"/>
          <p:cNvSpPr/>
          <p:nvPr/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9"/>
          <p:cNvGrpSpPr/>
          <p:nvPr/>
        </p:nvGrpSpPr>
        <p:grpSpPr>
          <a:xfrm>
            <a:off x="4079965" y="675682"/>
            <a:ext cx="4204051" cy="5463360"/>
            <a:chOff x="0" y="37920"/>
            <a:chExt cx="4204051" cy="5463360"/>
          </a:xfrm>
        </p:grpSpPr>
        <p:sp>
          <p:nvSpPr>
            <p:cNvPr id="385" name="Google Shape;385;p9"/>
            <p:cNvSpPr/>
            <p:nvPr/>
          </p:nvSpPr>
          <p:spPr>
            <a:xfrm>
              <a:off x="0" y="37920"/>
              <a:ext cx="4204051" cy="175968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 txBox="1"/>
            <p:nvPr/>
          </p:nvSpPr>
          <p:spPr>
            <a:xfrm>
              <a:off x="85900" y="123820"/>
              <a:ext cx="4032251" cy="158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Relying on untrusted software updates or plugins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0" y="1889760"/>
              <a:ext cx="4204051" cy="175968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 txBox="1"/>
            <p:nvPr/>
          </p:nvSpPr>
          <p:spPr>
            <a:xfrm>
              <a:off x="85900" y="1975660"/>
              <a:ext cx="4032251" cy="158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CI/CD pipeline tampering, unsigned 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0" y="3741600"/>
              <a:ext cx="4204051" cy="175968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 txBox="1"/>
            <p:nvPr/>
          </p:nvSpPr>
          <p:spPr>
            <a:xfrm>
              <a:off x="85900" y="3827500"/>
              <a:ext cx="4032251" cy="158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Use digital signatures, integrity checks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33e324d5c1b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850"/>
            <a:ext cx="8839201" cy="489231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33e324d5c1b_0_49"/>
          <p:cNvSpPr txBox="1"/>
          <p:nvPr/>
        </p:nvSpPr>
        <p:spPr>
          <a:xfrm>
            <a:off x="97075" y="6484300"/>
            <a:ext cx="36012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Savvy Security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0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US" sz="3700">
                <a:solidFill>
                  <a:schemeClr val="lt1"/>
                </a:solidFill>
              </a:rPr>
              <a:t>Security Logging and Monitoring Failures</a:t>
            </a:r>
            <a:endParaRPr/>
          </a:p>
        </p:txBody>
      </p:sp>
      <p:grpSp>
        <p:nvGrpSpPr>
          <p:cNvPr id="404" name="Google Shape;404;p10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405" name="Google Shape;405;p10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0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0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410" name="Google Shape;410;p10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424" name="Google Shape;424;p10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Insufficient logging or lack of alerting on suspicious activity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Undetected breaches, lack of forensic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Centralized logging, real-time alerts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33e324d5c1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3863"/>
            <a:ext cx="8839201" cy="309026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33e324d5c1b_0_55"/>
          <p:cNvSpPr txBox="1"/>
          <p:nvPr/>
        </p:nvSpPr>
        <p:spPr>
          <a:xfrm>
            <a:off x="159700" y="6504150"/>
            <a:ext cx="2928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Savvy Security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1. Broken Access Control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100" name="Google Shape;100;p2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105" name="Google Shape;105;p2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4113104" y="478257"/>
            <a:ext cx="4726201" cy="5877373"/>
            <a:chOff x="0" y="717"/>
            <a:chExt cx="4726201" cy="5877373"/>
          </a:xfrm>
        </p:grpSpPr>
        <p:sp>
          <p:nvSpPr>
            <p:cNvPr id="119" name="Google Shape;119;p2"/>
            <p:cNvSpPr/>
            <p:nvPr/>
          </p:nvSpPr>
          <p:spPr>
            <a:xfrm>
              <a:off x="0" y="717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07973" y="378548"/>
              <a:ext cx="923587" cy="923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 can act outside of intended permissions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2099779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7973" y="2477610"/>
              <a:ext cx="923587" cy="923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Examples: URL manipulation, privilege escalation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4198841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7973" y="4576672"/>
              <a:ext cx="923587" cy="923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Enforce least privilege, deny by default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1"/>
          <p:cNvSpPr/>
          <p:nvPr/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 txBox="1"/>
          <p:nvPr>
            <p:ph type="title"/>
          </p:nvPr>
        </p:nvSpPr>
        <p:spPr>
          <a:xfrm>
            <a:off x="867638" y="637762"/>
            <a:ext cx="2173707" cy="557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Server-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Side Request Forgery (SSRF)</a:t>
            </a:r>
            <a:endParaRPr/>
          </a:p>
        </p:txBody>
      </p:sp>
      <p:sp>
        <p:nvSpPr>
          <p:cNvPr id="442" name="Google Shape;442;p11"/>
          <p:cNvSpPr/>
          <p:nvPr/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11"/>
          <p:cNvGrpSpPr/>
          <p:nvPr/>
        </p:nvGrpSpPr>
        <p:grpSpPr>
          <a:xfrm>
            <a:off x="4079965" y="716843"/>
            <a:ext cx="4204051" cy="5381038"/>
            <a:chOff x="0" y="79081"/>
            <a:chExt cx="4204051" cy="5381038"/>
          </a:xfrm>
        </p:grpSpPr>
        <p:sp>
          <p:nvSpPr>
            <p:cNvPr id="444" name="Google Shape;444;p11"/>
            <p:cNvSpPr/>
            <p:nvPr/>
          </p:nvSpPr>
          <p:spPr>
            <a:xfrm>
              <a:off x="0" y="79081"/>
              <a:ext cx="4204051" cy="1734159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1"/>
            <p:cNvSpPr txBox="1"/>
            <p:nvPr/>
          </p:nvSpPr>
          <p:spPr>
            <a:xfrm>
              <a:off x="84655" y="163736"/>
              <a:ext cx="4034741" cy="1564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Forces server to make unauthorized requests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0" y="1902520"/>
              <a:ext cx="4204051" cy="1734159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1"/>
            <p:cNvSpPr txBox="1"/>
            <p:nvPr/>
          </p:nvSpPr>
          <p:spPr>
            <a:xfrm>
              <a:off x="84655" y="1987175"/>
              <a:ext cx="4034741" cy="1564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Accessing internal resources via crafted URL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0" y="3725960"/>
              <a:ext cx="4204051" cy="1734159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1"/>
            <p:cNvSpPr txBox="1"/>
            <p:nvPr/>
          </p:nvSpPr>
          <p:spPr>
            <a:xfrm>
              <a:off x="84655" y="3810615"/>
              <a:ext cx="4034741" cy="1564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Whitelisting, network segmentation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g33e324d5c1b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75675"/>
            <a:ext cx="8991600" cy="270665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3e324d5c1b_0_61"/>
          <p:cNvSpPr txBox="1"/>
          <p:nvPr/>
        </p:nvSpPr>
        <p:spPr>
          <a:xfrm>
            <a:off x="253650" y="6363225"/>
            <a:ext cx="2928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courtesy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of: MyF5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2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2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US" sz="3700">
                <a:solidFill>
                  <a:schemeClr val="lt1"/>
                </a:solidFill>
              </a:rPr>
              <a:t>Key Takeaways</a:t>
            </a:r>
            <a:endParaRPr/>
          </a:p>
        </p:txBody>
      </p:sp>
      <p:grpSp>
        <p:nvGrpSpPr>
          <p:cNvPr id="463" name="Google Shape;463;p12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464" name="Google Shape;464;p12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1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p12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469" name="Google Shape;469;p12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12"/>
          <p:cNvGrpSpPr/>
          <p:nvPr/>
        </p:nvGrpSpPr>
        <p:grpSpPr>
          <a:xfrm>
            <a:off x="4113104" y="480410"/>
            <a:ext cx="4726201" cy="5873068"/>
            <a:chOff x="0" y="2870"/>
            <a:chExt cx="4726201" cy="5873068"/>
          </a:xfrm>
        </p:grpSpPr>
        <p:cxnSp>
          <p:nvCxnSpPr>
            <p:cNvPr id="483" name="Google Shape;483;p12"/>
            <p:cNvCxnSpPr/>
            <p:nvPr/>
          </p:nvCxnSpPr>
          <p:spPr>
            <a:xfrm>
              <a:off x="0" y="2870"/>
              <a:ext cx="4726201" cy="0"/>
            </a:xfrm>
            <a:prstGeom prst="straightConnector1">
              <a:avLst/>
            </a:prstGeom>
            <a:solidFill>
              <a:srgbClr val="1D497D"/>
            </a:solidFill>
            <a:ln cap="flat" cmpd="sng" w="25400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4" name="Google Shape;484;p12"/>
            <p:cNvSpPr/>
            <p:nvPr/>
          </p:nvSpPr>
          <p:spPr>
            <a:xfrm>
              <a:off x="0" y="2870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2"/>
            <p:cNvSpPr txBox="1"/>
            <p:nvPr/>
          </p:nvSpPr>
          <p:spPr>
            <a:xfrm>
              <a:off x="0" y="2870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OWASP Top 10 evolves with the threat landscape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6" name="Google Shape;486;p12"/>
            <p:cNvCxnSpPr/>
            <p:nvPr/>
          </p:nvCxnSpPr>
          <p:spPr>
            <a:xfrm>
              <a:off x="0" y="1960559"/>
              <a:ext cx="4726201" cy="0"/>
            </a:xfrm>
            <a:prstGeom prst="straightConnector1">
              <a:avLst/>
            </a:prstGeom>
            <a:solidFill>
              <a:srgbClr val="1D497D"/>
            </a:solidFill>
            <a:ln cap="flat" cmpd="sng" w="25400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7" name="Google Shape;487;p12"/>
            <p:cNvSpPr/>
            <p:nvPr/>
          </p:nvSpPr>
          <p:spPr>
            <a:xfrm>
              <a:off x="0" y="196055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2"/>
            <p:cNvSpPr txBox="1"/>
            <p:nvPr/>
          </p:nvSpPr>
          <p:spPr>
            <a:xfrm>
              <a:off x="0" y="196055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design, coding, and maintenance reduce risks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9" name="Google Shape;489;p12"/>
            <p:cNvCxnSpPr/>
            <p:nvPr/>
          </p:nvCxnSpPr>
          <p:spPr>
            <a:xfrm>
              <a:off x="0" y="3918249"/>
              <a:ext cx="4726201" cy="0"/>
            </a:xfrm>
            <a:prstGeom prst="straightConnector1">
              <a:avLst/>
            </a:prstGeom>
            <a:solidFill>
              <a:srgbClr val="1D497D"/>
            </a:solidFill>
            <a:ln cap="flat" cmpd="sng" w="25400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0" name="Google Shape;490;p12"/>
            <p:cNvSpPr/>
            <p:nvPr/>
          </p:nvSpPr>
          <p:spPr>
            <a:xfrm>
              <a:off x="0" y="391824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2"/>
            <p:cNvSpPr txBox="1"/>
            <p:nvPr/>
          </p:nvSpPr>
          <p:spPr>
            <a:xfrm>
              <a:off x="0" y="391824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is everyone's responsibility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3"/>
          <p:cNvSpPr/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3"/>
          <p:cNvSpPr/>
          <p:nvPr/>
        </p:nvSpPr>
        <p:spPr>
          <a:xfrm flipH="1" rot="10800000">
            <a:off x="-2" y="0"/>
            <a:ext cx="6086479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509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3"/>
          <p:cNvSpPr/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rgbClr val="4F81BD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3"/>
          <p:cNvSpPr/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372"/>
                </a:srgbClr>
              </a:gs>
              <a:gs pos="100000">
                <a:srgbClr val="244061">
                  <a:alpha val="51372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3"/>
          <p:cNvSpPr txBox="1"/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502" name="Google Shape;502;p13"/>
          <p:cNvSpPr txBox="1"/>
          <p:nvPr>
            <p:ph idx="1" type="body"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OWASP Foundation. (2021). OWASP Top 10: The Ten Most Critical Web Application Security Risks.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https://owasp.org/Top10/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OWASP Cheat Sheet Series.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https://cheatsheetseries.owasp.org/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NIST SP 800-53 Rev. 5. Security and Privacy Controls for Information Systems and Organizations. </a:t>
            </a:r>
            <a:r>
              <a:rPr lang="en-US" sz="1700" u="sng">
                <a:solidFill>
                  <a:schemeClr val="hlink"/>
                </a:solidFill>
                <a:hlinkClick r:id="rId5"/>
              </a:rPr>
              <a:t>https://csrc.nist.gov/publications/detail/sp/800-53/rev-5/final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CWE - Common Weakness Enumeration. 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https://cwe.mitre.org/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OWASP Application Security Verification Standard (ASVS). </a:t>
            </a:r>
            <a:r>
              <a:rPr lang="en-US" sz="1700" u="sng">
                <a:solidFill>
                  <a:schemeClr val="hlink"/>
                </a:solidFill>
                <a:hlinkClick r:id="rId7"/>
              </a:rPr>
              <a:t>https://owasp.org/www-project-application-security-verification-standard/</a:t>
            </a:r>
            <a:r>
              <a:rPr lang="en-US" sz="170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3e324d5c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5" y="1416954"/>
            <a:ext cx="8325750" cy="40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3e324d5c1b_0_0"/>
          <p:cNvSpPr txBox="1"/>
          <p:nvPr/>
        </p:nvSpPr>
        <p:spPr>
          <a:xfrm>
            <a:off x="145025" y="6578300"/>
            <a:ext cx="18543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GeeksForGeeks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Cryptographic Failures</a:t>
            </a:r>
            <a:endParaRPr/>
          </a:p>
        </p:txBody>
      </p:sp>
      <p:grpSp>
        <p:nvGrpSpPr>
          <p:cNvPr id="144" name="Google Shape;144;p3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145" name="Google Shape;145;p3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3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150" name="Google Shape;150;p3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164" name="Google Shape;164;p3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Previously known as 'Sensitive Data Exposure'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Weak encryption, missing HTTPS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Use modern encryption standards, HTTPS everywhere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33e324d5c1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975"/>
            <a:ext cx="8839201" cy="497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3e324d5c1b_0_7"/>
          <p:cNvSpPr txBox="1"/>
          <p:nvPr/>
        </p:nvSpPr>
        <p:spPr>
          <a:xfrm>
            <a:off x="155400" y="6557575"/>
            <a:ext cx="2113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cybersecuritynews.com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 Injection</a:t>
            </a:r>
            <a:endParaRPr/>
          </a:p>
        </p:txBody>
      </p:sp>
      <p:grpSp>
        <p:nvGrpSpPr>
          <p:cNvPr id="183" name="Google Shape;183;p4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184" name="Google Shape;184;p4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4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4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189" name="Google Shape;189;p4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4"/>
          <p:cNvGrpSpPr/>
          <p:nvPr/>
        </p:nvGrpSpPr>
        <p:grpSpPr>
          <a:xfrm>
            <a:off x="4113104" y="813216"/>
            <a:ext cx="4726201" cy="5207455"/>
            <a:chOff x="0" y="335676"/>
            <a:chExt cx="4726201" cy="5207455"/>
          </a:xfrm>
        </p:grpSpPr>
        <p:sp>
          <p:nvSpPr>
            <p:cNvPr id="203" name="Google Shape;203;p4"/>
            <p:cNvSpPr/>
            <p:nvPr/>
          </p:nvSpPr>
          <p:spPr>
            <a:xfrm>
              <a:off x="0" y="335676"/>
              <a:ext cx="4726201" cy="1678218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81924" y="417600"/>
              <a:ext cx="4562353" cy="1514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Includes SQL, NoSQL, OS, and LDAP injection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0" y="2100295"/>
              <a:ext cx="4726201" cy="1678218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81924" y="2182219"/>
              <a:ext cx="4562353" cy="1514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`' OR 1=1--`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3864913"/>
              <a:ext cx="4726201" cy="1678218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81924" y="3946837"/>
              <a:ext cx="4562353" cy="1514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Input validation, use safe APIs (e.g., parameterized queries)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33e324d5c1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7825"/>
            <a:ext cx="8839200" cy="34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3e324d5c1b_0_14"/>
          <p:cNvSpPr txBox="1"/>
          <p:nvPr/>
        </p:nvSpPr>
        <p:spPr>
          <a:xfrm>
            <a:off x="176100" y="6433250"/>
            <a:ext cx="2413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VMWare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 Insecure Design</a:t>
            </a:r>
            <a:endParaRPr/>
          </a:p>
        </p:txBody>
      </p:sp>
      <p:grpSp>
        <p:nvGrpSpPr>
          <p:cNvPr id="222" name="Google Shape;222;p5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223" name="Google Shape;223;p5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5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411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5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228" name="Google Shape;228;p5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5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242" name="Google Shape;242;p5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Inherent design flaws rather than implementation bugs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Missing security controls in workflows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Threat modeling, secure design patterns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3e324d5c1b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25" y="1878750"/>
            <a:ext cx="8619151" cy="31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3e324d5c1b_0_21"/>
          <p:cNvSpPr txBox="1"/>
          <p:nvPr/>
        </p:nvSpPr>
        <p:spPr>
          <a:xfrm>
            <a:off x="284975" y="6316250"/>
            <a:ext cx="317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Savvy Security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