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OirL9sUlKyKEgvncY71dHUxe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How to Use OpenSSL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</a:pPr>
            <a:r>
              <a:rPr lang="en-US" sz="3000"/>
              <a:t>An Introduction to SSL/TLS and Cryptographic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/>
              <a:t>Checking a Certificate</a:t>
            </a:r>
            <a:endParaRPr/>
          </a:p>
        </p:txBody>
      </p:sp>
      <p:grpSp>
        <p:nvGrpSpPr>
          <p:cNvPr id="244" name="Google Shape;244;p10"/>
          <p:cNvGrpSpPr/>
          <p:nvPr/>
        </p:nvGrpSpPr>
        <p:grpSpPr>
          <a:xfrm>
            <a:off x="628650" y="2144748"/>
            <a:ext cx="7886700" cy="3713091"/>
            <a:chOff x="0" y="319123"/>
            <a:chExt cx="7886700" cy="3713091"/>
          </a:xfrm>
        </p:grpSpPr>
        <p:sp>
          <p:nvSpPr>
            <p:cNvPr id="245" name="Google Shape;245;p10"/>
            <p:cNvSpPr/>
            <p:nvPr/>
          </p:nvSpPr>
          <p:spPr>
            <a:xfrm>
              <a:off x="0" y="319123"/>
              <a:ext cx="7886700" cy="1791745"/>
            </a:xfrm>
            <a:prstGeom prst="roundRect">
              <a:avLst>
                <a:gd fmla="val 16667" name="adj"/>
              </a:avLst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87466" y="406589"/>
              <a:ext cx="7711768" cy="1616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ourier New"/>
                <a:buNone/>
              </a:pPr>
              <a:r>
                <a:rPr b="0" i="0" lang="en-US" sz="45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x509 -in cert.pem -text -noout</a:t>
              </a:r>
              <a:endParaRPr b="0" i="0" sz="4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0" y="2240469"/>
              <a:ext cx="7886700" cy="1791745"/>
            </a:xfrm>
            <a:prstGeom prst="roundRect">
              <a:avLst>
                <a:gd fmla="val 16667" name="adj"/>
              </a:avLst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87466" y="2327935"/>
              <a:ext cx="7711768" cy="1616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alibri"/>
                <a:buNone/>
              </a:pPr>
              <a:r>
                <a:rPr b="0" i="0" lang="en-US" sz="4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Displays validity, issuer, and subject info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OpenSSL Commands</a:t>
            </a:r>
            <a:endParaRPr/>
          </a:p>
        </p:txBody>
      </p:sp>
      <p:grpSp>
        <p:nvGrpSpPr>
          <p:cNvPr id="254" name="Google Shape;254;p11"/>
          <p:cNvGrpSpPr/>
          <p:nvPr/>
        </p:nvGrpSpPr>
        <p:grpSpPr>
          <a:xfrm>
            <a:off x="457200" y="1601614"/>
            <a:ext cx="8229600" cy="4523134"/>
            <a:chOff x="0" y="1414"/>
            <a:chExt cx="8229600" cy="4523134"/>
          </a:xfrm>
        </p:grpSpPr>
        <p:sp>
          <p:nvSpPr>
            <p:cNvPr id="255" name="Google Shape;255;p11"/>
            <p:cNvSpPr/>
            <p:nvPr/>
          </p:nvSpPr>
          <p:spPr>
            <a:xfrm>
              <a:off x="1645920" y="1414"/>
              <a:ext cx="6583680" cy="14497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 txBox="1"/>
            <p:nvPr/>
          </p:nvSpPr>
          <p:spPr>
            <a:xfrm>
              <a:off x="1645920" y="1414"/>
              <a:ext cx="6583680" cy="1449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25" lIns="127725" spcFirstLastPara="1" rIns="127725" wrap="square" tIns="36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rier New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s_client -connect example.com:443</a:t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0" y="1414"/>
              <a:ext cx="1645920" cy="14497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0" y="1414"/>
              <a:ext cx="1645920" cy="1449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200" lIns="87075" spcFirstLastPara="1" rIns="87075" wrap="square" tIns="14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SSL</a:t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645920" y="1538120"/>
              <a:ext cx="6583680" cy="14497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1645920" y="1538120"/>
              <a:ext cx="6583680" cy="1449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25" lIns="127725" spcFirstLastPara="1" rIns="127725" wrap="square" tIns="36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urier New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x509 -in cert.pem -text</a:t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0" y="1538120"/>
              <a:ext cx="1645920" cy="14497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0" y="1538120"/>
              <a:ext cx="1645920" cy="1449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200" lIns="87075" spcFirstLastPara="1" rIns="87075" wrap="square" tIns="14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Cert</a:t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1645920" y="3074826"/>
              <a:ext cx="6583680" cy="14497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1645920" y="3074826"/>
              <a:ext cx="6583680" cy="1449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25" lIns="127725" spcFirstLastPara="1" rIns="127725" wrap="square" tIns="368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urier New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x509 -in cert.pem -out cert.der -outform DER</a:t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0" y="3074826"/>
              <a:ext cx="1645920" cy="14497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0" y="3074826"/>
              <a:ext cx="1645920" cy="1449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200" lIns="87075" spcFirstLastPara="1" rIns="87075" wrap="square" tIns="14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Format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Best Practices</a:t>
            </a:r>
            <a:endParaRPr/>
          </a:p>
        </p:txBody>
      </p:sp>
      <p:grpSp>
        <p:nvGrpSpPr>
          <p:cNvPr id="276" name="Google Shape;276;p12"/>
          <p:cNvGrpSpPr/>
          <p:nvPr/>
        </p:nvGrpSpPr>
        <p:grpSpPr>
          <a:xfrm>
            <a:off x="483202" y="3300933"/>
            <a:ext cx="8195549" cy="2319495"/>
            <a:chOff x="160" y="684954"/>
            <a:chExt cx="8195549" cy="2319495"/>
          </a:xfrm>
        </p:grpSpPr>
        <p:sp>
          <p:nvSpPr>
            <p:cNvPr id="277" name="Google Shape;277;p12"/>
            <p:cNvSpPr/>
            <p:nvPr/>
          </p:nvSpPr>
          <p:spPr>
            <a:xfrm>
              <a:off x="160" y="684954"/>
              <a:ext cx="1932912" cy="2319495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 txBox="1"/>
            <p:nvPr/>
          </p:nvSpPr>
          <p:spPr>
            <a:xfrm>
              <a:off x="160" y="1612752"/>
              <a:ext cx="1932912" cy="13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925" spcFirstLastPara="1" rIns="190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Protect private keys</a:t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60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 txBox="1"/>
            <p:nvPr/>
          </p:nvSpPr>
          <p:spPr>
            <a:xfrm>
              <a:off x="160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90925" spcFirstLastPara="1" rIns="1909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2087706" y="684954"/>
              <a:ext cx="1932912" cy="2319495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 txBox="1"/>
            <p:nvPr/>
          </p:nvSpPr>
          <p:spPr>
            <a:xfrm>
              <a:off x="2087706" y="1612752"/>
              <a:ext cx="1932912" cy="13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925" spcFirstLastPara="1" rIns="190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2048-bit keys or stronger</a:t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2087706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 txBox="1"/>
            <p:nvPr/>
          </p:nvSpPr>
          <p:spPr>
            <a:xfrm>
              <a:off x="2087706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90925" spcFirstLastPara="1" rIns="1909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4175252" y="684954"/>
              <a:ext cx="1932912" cy="2319495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4175252" y="1612752"/>
              <a:ext cx="1932912" cy="13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925" spcFirstLastPara="1" rIns="190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Renew certs before expiration</a:t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4175252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 txBox="1"/>
            <p:nvPr/>
          </p:nvSpPr>
          <p:spPr>
            <a:xfrm>
              <a:off x="4175252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90925" spcFirstLastPara="1" rIns="1909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6262797" y="684954"/>
              <a:ext cx="1932912" cy="2319495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 txBox="1"/>
            <p:nvPr/>
          </p:nvSpPr>
          <p:spPr>
            <a:xfrm>
              <a:off x="6262797" y="1612752"/>
              <a:ext cx="1932912" cy="1391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925" spcFirstLastPara="1" rIns="190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Avoid deprecated algorithms</a:t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6262797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2"/>
            <p:cNvSpPr txBox="1"/>
            <p:nvPr/>
          </p:nvSpPr>
          <p:spPr>
            <a:xfrm>
              <a:off x="6262797" y="684954"/>
              <a:ext cx="1932912" cy="927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90925" spcFirstLastPara="1" rIns="1909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Resources</a:t>
            </a:r>
            <a:endParaRPr/>
          </a:p>
        </p:txBody>
      </p:sp>
      <p:grpSp>
        <p:nvGrpSpPr>
          <p:cNvPr id="302" name="Google Shape;302;p13"/>
          <p:cNvGrpSpPr/>
          <p:nvPr/>
        </p:nvGrpSpPr>
        <p:grpSpPr>
          <a:xfrm>
            <a:off x="483042" y="2634379"/>
            <a:ext cx="8195871" cy="3652604"/>
            <a:chOff x="0" y="18400"/>
            <a:chExt cx="8195871" cy="3652604"/>
          </a:xfrm>
        </p:grpSpPr>
        <p:sp>
          <p:nvSpPr>
            <p:cNvPr id="303" name="Google Shape;303;p13"/>
            <p:cNvSpPr/>
            <p:nvPr/>
          </p:nvSpPr>
          <p:spPr>
            <a:xfrm>
              <a:off x="0" y="18400"/>
              <a:ext cx="8195871" cy="1127295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55030" y="73430"/>
              <a:ext cx="8085811" cy="10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openssl.org/docs</a:t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0" y="1281055"/>
              <a:ext cx="8195871" cy="1127295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55030" y="1336085"/>
              <a:ext cx="8085811" cy="10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ssllabs.com</a:t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0" y="2543709"/>
              <a:ext cx="8195871" cy="1127295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 txBox="1"/>
            <p:nvPr/>
          </p:nvSpPr>
          <p:spPr>
            <a:xfrm>
              <a:off x="55030" y="2598739"/>
              <a:ext cx="8085811" cy="10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man openssl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What is OpenSSL?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529571" y="3133181"/>
            <a:ext cx="8102812" cy="2655000"/>
            <a:chOff x="46529" y="517202"/>
            <a:chExt cx="8102812" cy="2655000"/>
          </a:xfrm>
        </p:grpSpPr>
        <p:sp>
          <p:nvSpPr>
            <p:cNvPr id="102" name="Google Shape;102;p2"/>
            <p:cNvSpPr/>
            <p:nvPr/>
          </p:nvSpPr>
          <p:spPr>
            <a:xfrm>
              <a:off x="518185" y="517202"/>
              <a:ext cx="1475437" cy="14754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32623" y="831639"/>
              <a:ext cx="846562" cy="846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6529" y="24522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46529" y="24522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 TOOLKIT FOR SSL/TLS PROTOCOLS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360216" y="517202"/>
              <a:ext cx="1475437" cy="14754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4654" y="831639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888560" y="24522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888560" y="24522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INCLUDES CRYPTOGRAPHIC LIBRARIES AND COMMAND-LINE TOOLS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202248" y="517202"/>
              <a:ext cx="1475437" cy="14754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16685" y="831639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30591" y="24522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730591" y="24522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FOR CERTIFICATE MANAGEMENT AND DATA ENCRYPTION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OpenSSL?</a:t>
            </a: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457200" y="1602078"/>
            <a:ext cx="8229600" cy="4522206"/>
            <a:chOff x="0" y="1878"/>
            <a:chExt cx="8229600" cy="4522206"/>
          </a:xfrm>
        </p:grpSpPr>
        <p:sp>
          <p:nvSpPr>
            <p:cNvPr id="120" name="Google Shape;120;p3"/>
            <p:cNvSpPr/>
            <p:nvPr/>
          </p:nvSpPr>
          <p:spPr>
            <a:xfrm>
              <a:off x="0" y="1878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87993" y="216088"/>
              <a:ext cx="523623" cy="5236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99610" y="1878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099610" y="1878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and manage SSL certificates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1191932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7993" y="1406142"/>
              <a:ext cx="523623" cy="52362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099610" y="1191932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099610" y="1191932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Encrypt/decrypt data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381986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87993" y="2596196"/>
              <a:ext cx="523623" cy="5236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99610" y="2381986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099610" y="2381986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Verify certificates and keys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3572041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87993" y="3786250"/>
              <a:ext cx="523623" cy="5236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99610" y="3572041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099610" y="3572041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 public/private key pairs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Installing OpenSSL</a:t>
            </a:r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>
            <a:off x="457200" y="1602409"/>
            <a:ext cx="8229600" cy="4521543"/>
            <a:chOff x="0" y="2209"/>
            <a:chExt cx="8229600" cy="4521543"/>
          </a:xfrm>
        </p:grpSpPr>
        <p:cxnSp>
          <p:nvCxnSpPr>
            <p:cNvPr id="142" name="Google Shape;142;p4"/>
            <p:cNvCxnSpPr/>
            <p:nvPr/>
          </p:nvCxnSpPr>
          <p:spPr>
            <a:xfrm>
              <a:off x="0" y="2209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4"/>
            <p:cNvSpPr/>
            <p:nvPr/>
          </p:nvSpPr>
          <p:spPr>
            <a:xfrm>
              <a:off x="0" y="2209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0" y="2209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Linux:</a:t>
              </a:r>
              <a:endParaRPr/>
            </a:p>
          </p:txBody>
        </p:sp>
        <p:cxnSp>
          <p:nvCxnSpPr>
            <p:cNvPr id="145" name="Google Shape;145;p4"/>
            <p:cNvCxnSpPr/>
            <p:nvPr/>
          </p:nvCxnSpPr>
          <p:spPr>
            <a:xfrm>
              <a:off x="0" y="75580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4"/>
            <p:cNvSpPr/>
            <p:nvPr/>
          </p:nvSpPr>
          <p:spPr>
            <a:xfrm>
              <a:off x="0" y="755800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0" y="755800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ourier New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sudo apt install openssl</a:t>
              </a:r>
              <a:endParaRPr b="0" i="0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8" name="Google Shape;148;p4"/>
            <p:cNvCxnSpPr/>
            <p:nvPr/>
          </p:nvCxnSpPr>
          <p:spPr>
            <a:xfrm>
              <a:off x="0" y="150939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4"/>
            <p:cNvSpPr/>
            <p:nvPr/>
          </p:nvSpPr>
          <p:spPr>
            <a:xfrm>
              <a:off x="0" y="1509390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0" y="1509390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macOS:</a:t>
              </a:r>
              <a:endParaRPr/>
            </a:p>
          </p:txBody>
        </p:sp>
        <p:cxnSp>
          <p:nvCxnSpPr>
            <p:cNvPr id="151" name="Google Shape;151;p4"/>
            <p:cNvCxnSpPr/>
            <p:nvPr/>
          </p:nvCxnSpPr>
          <p:spPr>
            <a:xfrm>
              <a:off x="0" y="2262981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4"/>
            <p:cNvSpPr/>
            <p:nvPr/>
          </p:nvSpPr>
          <p:spPr>
            <a:xfrm>
              <a:off x="0" y="2262981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0" y="2262981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ourier New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brew install openssl</a:t>
              </a:r>
              <a:endParaRPr b="0" i="0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4" name="Google Shape;154;p4"/>
            <p:cNvCxnSpPr/>
            <p:nvPr/>
          </p:nvCxnSpPr>
          <p:spPr>
            <a:xfrm>
              <a:off x="0" y="301657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4"/>
            <p:cNvSpPr/>
            <p:nvPr/>
          </p:nvSpPr>
          <p:spPr>
            <a:xfrm>
              <a:off x="0" y="3016572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0" y="3016572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Windows:</a:t>
              </a:r>
              <a:endParaRPr/>
            </a:p>
          </p:txBody>
        </p:sp>
        <p:cxnSp>
          <p:nvCxnSpPr>
            <p:cNvPr id="157" name="Google Shape;157;p4"/>
            <p:cNvCxnSpPr/>
            <p:nvPr/>
          </p:nvCxnSpPr>
          <p:spPr>
            <a:xfrm>
              <a:off x="0" y="377016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4"/>
            <p:cNvSpPr/>
            <p:nvPr/>
          </p:nvSpPr>
          <p:spPr>
            <a:xfrm>
              <a:off x="0" y="3770162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0" y="3770162"/>
              <a:ext cx="8229600" cy="75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ourier New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Download from slproweb.com</a:t>
              </a:r>
              <a:endParaRPr b="0" i="0" sz="3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 Structure</a:t>
            </a:r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457200" y="1600752"/>
            <a:ext cx="8229600" cy="4524857"/>
            <a:chOff x="0" y="552"/>
            <a:chExt cx="8229600" cy="4524857"/>
          </a:xfrm>
        </p:grpSpPr>
        <p:cxnSp>
          <p:nvCxnSpPr>
            <p:cNvPr id="166" name="Google Shape;166;p5"/>
            <p:cNvCxnSpPr/>
            <p:nvPr/>
          </p:nvCxnSpPr>
          <p:spPr>
            <a:xfrm>
              <a:off x="0" y="55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5"/>
            <p:cNvSpPr/>
            <p:nvPr/>
          </p:nvSpPr>
          <p:spPr>
            <a:xfrm>
              <a:off x="0" y="552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0" y="552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ourier New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[command] [options]</a:t>
              </a:r>
              <a:endParaRPr/>
            </a:p>
          </p:txBody>
        </p:sp>
        <p:cxnSp>
          <p:nvCxnSpPr>
            <p:cNvPr id="169" name="Google Shape;169;p5"/>
            <p:cNvCxnSpPr/>
            <p:nvPr/>
          </p:nvCxnSpPr>
          <p:spPr>
            <a:xfrm>
              <a:off x="0" y="905524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5"/>
            <p:cNvSpPr/>
            <p:nvPr/>
          </p:nvSpPr>
          <p:spPr>
            <a:xfrm>
              <a:off x="0" y="905524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0" y="905524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Examples:</a:t>
              </a:r>
              <a:endParaRPr/>
            </a:p>
          </p:txBody>
        </p:sp>
        <p:cxnSp>
          <p:nvCxnSpPr>
            <p:cNvPr id="172" name="Google Shape;172;p5"/>
            <p:cNvCxnSpPr/>
            <p:nvPr/>
          </p:nvCxnSpPr>
          <p:spPr>
            <a:xfrm>
              <a:off x="0" y="1810495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5"/>
            <p:cNvSpPr/>
            <p:nvPr/>
          </p:nvSpPr>
          <p:spPr>
            <a:xfrm>
              <a:off x="0" y="1810495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0" y="1810495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ourier New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version</a:t>
              </a:r>
              <a:endParaRPr/>
            </a:p>
          </p:txBody>
        </p:sp>
        <p:cxnSp>
          <p:nvCxnSpPr>
            <p:cNvPr id="175" name="Google Shape;175;p5"/>
            <p:cNvCxnSpPr/>
            <p:nvPr/>
          </p:nvCxnSpPr>
          <p:spPr>
            <a:xfrm>
              <a:off x="0" y="2715467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5"/>
            <p:cNvSpPr/>
            <p:nvPr/>
          </p:nvSpPr>
          <p:spPr>
            <a:xfrm>
              <a:off x="0" y="2715467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0" y="2715467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ourier New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help</a:t>
              </a:r>
              <a:endParaRPr/>
            </a:p>
          </p:txBody>
        </p:sp>
        <p:cxnSp>
          <p:nvCxnSpPr>
            <p:cNvPr id="178" name="Google Shape;178;p5"/>
            <p:cNvCxnSpPr/>
            <p:nvPr/>
          </p:nvCxnSpPr>
          <p:spPr>
            <a:xfrm>
              <a:off x="0" y="3620438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5"/>
            <p:cNvSpPr/>
            <p:nvPr/>
          </p:nvSpPr>
          <p:spPr>
            <a:xfrm>
              <a:off x="0" y="3620438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0" y="3620438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ourier New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genrsa -out key.pem 2048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RSA Keys</a:t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457200" y="1600200"/>
            <a:ext cx="8229600" cy="4525962"/>
            <a:chOff x="0" y="0"/>
            <a:chExt cx="8229600" cy="4525962"/>
          </a:xfrm>
        </p:grpSpPr>
        <p:cxnSp>
          <p:nvCxnSpPr>
            <p:cNvPr id="187" name="Google Shape;187;p6"/>
            <p:cNvCxnSpPr/>
            <p:nvPr/>
          </p:nvCxnSpPr>
          <p:spPr>
            <a:xfrm>
              <a:off x="0" y="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6"/>
            <p:cNvSpPr/>
            <p:nvPr/>
          </p:nvSpPr>
          <p:spPr>
            <a:xfrm>
              <a:off x="0" y="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0" y="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urier New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genrsa -out private.key 2048</a:t>
              </a:r>
              <a:endParaRPr/>
            </a:p>
          </p:txBody>
        </p:sp>
        <p:cxnSp>
          <p:nvCxnSpPr>
            <p:cNvPr id="190" name="Google Shape;190;p6"/>
            <p:cNvCxnSpPr/>
            <p:nvPr/>
          </p:nvCxnSpPr>
          <p:spPr>
            <a:xfrm>
              <a:off x="0" y="113149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6"/>
            <p:cNvSpPr/>
            <p:nvPr/>
          </p:nvSpPr>
          <p:spPr>
            <a:xfrm>
              <a:off x="0" y="113149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0" y="113149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urier New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rsa -in private.key -pubout -out public.key</a:t>
              </a:r>
              <a:endPara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3" name="Google Shape;193;p6"/>
            <p:cNvCxnSpPr/>
            <p:nvPr/>
          </p:nvCxnSpPr>
          <p:spPr>
            <a:xfrm>
              <a:off x="0" y="2262981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6"/>
            <p:cNvSpPr/>
            <p:nvPr/>
          </p:nvSpPr>
          <p:spPr>
            <a:xfrm>
              <a:off x="0" y="2262981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0" y="2262981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private.key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sign</a:t>
              </a:r>
              <a:endParaRPr/>
            </a:p>
          </p:txBody>
        </p:sp>
        <p:cxnSp>
          <p:nvCxnSpPr>
            <p:cNvPr id="196" name="Google Shape;196;p6"/>
            <p:cNvCxnSpPr/>
            <p:nvPr/>
          </p:nvCxnSpPr>
          <p:spPr>
            <a:xfrm>
              <a:off x="0" y="339447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6"/>
            <p:cNvSpPr/>
            <p:nvPr/>
          </p:nvSpPr>
          <p:spPr>
            <a:xfrm>
              <a:off x="0" y="3394472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0" y="3394472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public.key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verify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Certificate Signing Request (CSR)</a:t>
            </a: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457200" y="1602409"/>
            <a:ext cx="8229600" cy="4521544"/>
            <a:chOff x="0" y="2209"/>
            <a:chExt cx="8229600" cy="4521544"/>
          </a:xfrm>
        </p:grpSpPr>
        <p:cxnSp>
          <p:nvCxnSpPr>
            <p:cNvPr id="205" name="Google Shape;205;p7"/>
            <p:cNvCxnSpPr/>
            <p:nvPr/>
          </p:nvCxnSpPr>
          <p:spPr>
            <a:xfrm>
              <a:off x="0" y="2209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7"/>
            <p:cNvSpPr/>
            <p:nvPr/>
          </p:nvSpPr>
          <p:spPr>
            <a:xfrm>
              <a:off x="0" y="2209"/>
              <a:ext cx="8229600" cy="1507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0" y="2209"/>
              <a:ext cx="8229600" cy="1507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Courier New"/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req -new -key private.key -out request.csr</a:t>
              </a:r>
              <a:endParaRPr b="0" i="0" sz="3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8" name="Google Shape;208;p7"/>
            <p:cNvCxnSpPr/>
            <p:nvPr/>
          </p:nvCxnSpPr>
          <p:spPr>
            <a:xfrm>
              <a:off x="0" y="150939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7"/>
            <p:cNvSpPr/>
            <p:nvPr/>
          </p:nvSpPr>
          <p:spPr>
            <a:xfrm>
              <a:off x="0" y="1509390"/>
              <a:ext cx="8229600" cy="1507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0" y="1509390"/>
              <a:ext cx="8229600" cy="1507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Fill in details (country, org, etc.)</a:t>
              </a:r>
              <a:endParaRPr/>
            </a:p>
          </p:txBody>
        </p:sp>
        <p:cxnSp>
          <p:nvCxnSpPr>
            <p:cNvPr id="211" name="Google Shape;211;p7"/>
            <p:cNvCxnSpPr/>
            <p:nvPr/>
          </p:nvCxnSpPr>
          <p:spPr>
            <a:xfrm>
              <a:off x="0" y="301657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7"/>
            <p:cNvSpPr/>
            <p:nvPr/>
          </p:nvSpPr>
          <p:spPr>
            <a:xfrm>
              <a:off x="0" y="3016572"/>
              <a:ext cx="8229600" cy="1507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0" y="3016572"/>
              <a:ext cx="8229600" cy="1507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to request an SSL cert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Self-Signed Certificate</a:t>
            </a:r>
            <a:endParaRPr/>
          </a:p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457200" y="1600200"/>
            <a:ext cx="8229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openssl req -x509 -new -nodes -key private.key -sha256 -days 365 -out cert.pem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internal or testing use</a:t>
            </a:r>
            <a:endParaRPr b="1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Caution: self-signed certificates are not trusted by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Encrypting &amp; Decrypting Files</a:t>
            </a:r>
            <a:endParaRPr/>
          </a:p>
        </p:txBody>
      </p:sp>
      <p:grpSp>
        <p:nvGrpSpPr>
          <p:cNvPr id="225" name="Google Shape;225;p9"/>
          <p:cNvGrpSpPr/>
          <p:nvPr/>
        </p:nvGrpSpPr>
        <p:grpSpPr>
          <a:xfrm>
            <a:off x="457200" y="1600200"/>
            <a:ext cx="8229600" cy="4525962"/>
            <a:chOff x="0" y="0"/>
            <a:chExt cx="8229600" cy="4525962"/>
          </a:xfrm>
        </p:grpSpPr>
        <p:cxnSp>
          <p:nvCxnSpPr>
            <p:cNvPr id="226" name="Google Shape;226;p9"/>
            <p:cNvCxnSpPr/>
            <p:nvPr/>
          </p:nvCxnSpPr>
          <p:spPr>
            <a:xfrm>
              <a:off x="0" y="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9"/>
            <p:cNvSpPr/>
            <p:nvPr/>
          </p:nvSpPr>
          <p:spPr>
            <a:xfrm>
              <a:off x="0" y="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0" y="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enc -aes-256-cbc -salt -in file.txt -out file.enc</a:t>
              </a:r>
              <a:endParaRPr b="0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29" name="Google Shape;229;p9"/>
            <p:cNvCxnSpPr/>
            <p:nvPr/>
          </p:nvCxnSpPr>
          <p:spPr>
            <a:xfrm>
              <a:off x="0" y="1131490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9"/>
            <p:cNvSpPr/>
            <p:nvPr/>
          </p:nvSpPr>
          <p:spPr>
            <a:xfrm>
              <a:off x="0" y="113149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0" y="1131490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" name="Google Shape;232;p9"/>
            <p:cNvCxnSpPr/>
            <p:nvPr/>
          </p:nvCxnSpPr>
          <p:spPr>
            <a:xfrm>
              <a:off x="0" y="2262981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9"/>
            <p:cNvSpPr/>
            <p:nvPr/>
          </p:nvSpPr>
          <p:spPr>
            <a:xfrm>
              <a:off x="0" y="2262981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0" y="2262981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Decrypt: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openssl enc -d -aes-256-cbc -in file.enc -out file.txt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9"/>
            <p:cNvCxnSpPr/>
            <p:nvPr/>
          </p:nvCxnSpPr>
          <p:spPr>
            <a:xfrm>
              <a:off x="0" y="339447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9"/>
            <p:cNvSpPr/>
            <p:nvPr/>
          </p:nvSpPr>
          <p:spPr>
            <a:xfrm>
              <a:off x="0" y="3394472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0" y="3394472"/>
              <a:ext cx="8229600" cy="113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