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PhBg6qBkjoANX6+ujdhivuos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e35d21f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e35d21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Secure Software Development Lifecycle (SSDLC)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Best Practices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– Testing</a:t>
            </a:r>
            <a:endParaRPr/>
          </a:p>
        </p:txBody>
      </p:sp>
      <p:grpSp>
        <p:nvGrpSpPr>
          <p:cNvPr id="272" name="Google Shape;272;p9"/>
          <p:cNvGrpSpPr/>
          <p:nvPr/>
        </p:nvGrpSpPr>
        <p:grpSpPr>
          <a:xfrm>
            <a:off x="457200" y="1628616"/>
            <a:ext cx="8229600" cy="4469130"/>
            <a:chOff x="0" y="28416"/>
            <a:chExt cx="8229600" cy="4469130"/>
          </a:xfrm>
        </p:grpSpPr>
        <p:sp>
          <p:nvSpPr>
            <p:cNvPr id="273" name="Google Shape;273;p9"/>
            <p:cNvSpPr/>
            <p:nvPr/>
          </p:nvSpPr>
          <p:spPr>
            <a:xfrm>
              <a:off x="0" y="28416"/>
              <a:ext cx="8229600" cy="81549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39809" y="68225"/>
              <a:ext cx="81499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Dynamic analysis (DAST)</a:t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0" y="941826"/>
              <a:ext cx="8229600" cy="81549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39809" y="981635"/>
              <a:ext cx="81499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Penetration testing</a:t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0" y="1855236"/>
              <a:ext cx="8229600" cy="81549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39809" y="1895045"/>
              <a:ext cx="81499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Fuzz testing</a:t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0" y="2768646"/>
              <a:ext cx="8229600" cy="81549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 txBox="1"/>
            <p:nvPr/>
          </p:nvSpPr>
          <p:spPr>
            <a:xfrm>
              <a:off x="39809" y="2808455"/>
              <a:ext cx="81499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Automate security testing in CI/CD</a:t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0" y="3682056"/>
              <a:ext cx="8229600" cy="81549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39809" y="3721865"/>
              <a:ext cx="81499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tools like Snyk, Burp Suite, ZAP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Phase – Deployment</a:t>
            </a:r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3678789" y="1834337"/>
            <a:ext cx="5000124" cy="3286125"/>
            <a:chOff x="0" y="1083897"/>
            <a:chExt cx="5000124" cy="3286125"/>
          </a:xfrm>
        </p:grpSpPr>
        <p:sp>
          <p:nvSpPr>
            <p:cNvPr id="295" name="Google Shape;295;p10"/>
            <p:cNvSpPr/>
            <p:nvPr/>
          </p:nvSpPr>
          <p:spPr>
            <a:xfrm>
              <a:off x="0" y="1083897"/>
              <a:ext cx="5000124" cy="599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29271" y="1113168"/>
              <a:ext cx="4941582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configuration management</a:t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0" y="1755522"/>
              <a:ext cx="5000124" cy="599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2E691"/>
                </a:gs>
                <a:gs pos="100000">
                  <a:srgbClr val="89FFC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29271" y="1784793"/>
              <a:ext cx="4941582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Secrets management</a:t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0" y="2427147"/>
              <a:ext cx="5000124" cy="599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29271" y="2456418"/>
              <a:ext cx="4941582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Environment hardening</a:t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0" y="3098772"/>
              <a:ext cx="5000124" cy="599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FF2A"/>
                </a:gs>
                <a:gs pos="100000">
                  <a:srgbClr val="FFFF7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29271" y="3128043"/>
              <a:ext cx="4941582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Zero-trust principles</a:t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0" y="3770397"/>
              <a:ext cx="5000124" cy="599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29271" y="3799668"/>
              <a:ext cx="4941582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Least privilege for services and users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Phase – Maintenance</a:t>
            </a:r>
            <a:endParaRPr/>
          </a:p>
        </p:txBody>
      </p:sp>
      <p:grpSp>
        <p:nvGrpSpPr>
          <p:cNvPr id="316" name="Google Shape;316;p11"/>
          <p:cNvGrpSpPr/>
          <p:nvPr/>
        </p:nvGrpSpPr>
        <p:grpSpPr>
          <a:xfrm>
            <a:off x="3678789" y="751105"/>
            <a:ext cx="5000124" cy="5452588"/>
            <a:chOff x="0" y="665"/>
            <a:chExt cx="5000124" cy="5452588"/>
          </a:xfrm>
        </p:grpSpPr>
        <p:cxnSp>
          <p:nvCxnSpPr>
            <p:cNvPr id="317" name="Google Shape;317;p11"/>
            <p:cNvCxnSpPr/>
            <p:nvPr/>
          </p:nvCxnSpPr>
          <p:spPr>
            <a:xfrm>
              <a:off x="0" y="665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18" name="Google Shape;318;p11"/>
            <p:cNvSpPr/>
            <p:nvPr/>
          </p:nvSpPr>
          <p:spPr>
            <a:xfrm>
              <a:off x="0" y="665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0" y="665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Patch management</a:t>
              </a:r>
              <a:endParaRPr/>
            </a:p>
          </p:txBody>
        </p:sp>
        <p:cxnSp>
          <p:nvCxnSpPr>
            <p:cNvPr id="320" name="Google Shape;320;p11"/>
            <p:cNvCxnSpPr/>
            <p:nvPr/>
          </p:nvCxnSpPr>
          <p:spPr>
            <a:xfrm>
              <a:off x="0" y="109118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21" name="Google Shape;321;p11"/>
            <p:cNvSpPr/>
            <p:nvPr/>
          </p:nvSpPr>
          <p:spPr>
            <a:xfrm>
              <a:off x="0" y="1091183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0" y="1091183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monitoring (SIEM, IDS/IPS)</a:t>
              </a:r>
              <a:endParaRPr/>
            </a:p>
          </p:txBody>
        </p:sp>
        <p:cxnSp>
          <p:nvCxnSpPr>
            <p:cNvPr id="323" name="Google Shape;323;p11"/>
            <p:cNvCxnSpPr/>
            <p:nvPr/>
          </p:nvCxnSpPr>
          <p:spPr>
            <a:xfrm>
              <a:off x="0" y="218170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24" name="Google Shape;324;p11"/>
            <p:cNvSpPr/>
            <p:nvPr/>
          </p:nvSpPr>
          <p:spPr>
            <a:xfrm>
              <a:off x="0" y="2181701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 txBox="1"/>
            <p:nvPr/>
          </p:nvSpPr>
          <p:spPr>
            <a:xfrm>
              <a:off x="0" y="2181701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Incident response readiness</a:t>
              </a:r>
              <a:endParaRPr/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0" y="327221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27" name="Google Shape;327;p11"/>
            <p:cNvSpPr/>
            <p:nvPr/>
          </p:nvSpPr>
          <p:spPr>
            <a:xfrm>
              <a:off x="0" y="3272218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0" y="3272218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analysis and anomaly detection</a:t>
              </a:r>
              <a:endParaRPr/>
            </a:p>
          </p:txBody>
        </p:sp>
        <p:cxnSp>
          <p:nvCxnSpPr>
            <p:cNvPr id="329" name="Google Shape;329;p11"/>
            <p:cNvCxnSpPr/>
            <p:nvPr/>
          </p:nvCxnSpPr>
          <p:spPr>
            <a:xfrm>
              <a:off x="0" y="4362736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0" name="Google Shape;330;p11"/>
            <p:cNvSpPr/>
            <p:nvPr/>
          </p:nvSpPr>
          <p:spPr>
            <a:xfrm>
              <a:off x="0" y="4362736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 txBox="1"/>
            <p:nvPr/>
          </p:nvSpPr>
          <p:spPr>
            <a:xfrm>
              <a:off x="0" y="4362736"/>
              <a:ext cx="5000124" cy="109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Periodic security audits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Tools &amp; Frameworks</a:t>
            </a:r>
            <a:endParaRPr/>
          </a:p>
        </p:txBody>
      </p:sp>
      <p:grpSp>
        <p:nvGrpSpPr>
          <p:cNvPr id="343" name="Google Shape;343;p12"/>
          <p:cNvGrpSpPr/>
          <p:nvPr/>
        </p:nvGrpSpPr>
        <p:grpSpPr>
          <a:xfrm>
            <a:off x="3678789" y="1128760"/>
            <a:ext cx="5000124" cy="4697280"/>
            <a:chOff x="0" y="378320"/>
            <a:chExt cx="5000124" cy="4697280"/>
          </a:xfrm>
        </p:grpSpPr>
        <p:sp>
          <p:nvSpPr>
            <p:cNvPr id="344" name="Google Shape;344;p12"/>
            <p:cNvSpPr/>
            <p:nvPr/>
          </p:nvSpPr>
          <p:spPr>
            <a:xfrm>
              <a:off x="0" y="37832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54373" y="43269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OWASP SAMM (Software Assurance Maturity Model)</a:t>
              </a: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0" y="157280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1EB66"/>
                </a:gs>
                <a:gs pos="100000">
                  <a:srgbClr val="86FFA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54373" y="162717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Microsoft SDL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0" y="276728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1FF2C"/>
                </a:gs>
                <a:gs pos="100000">
                  <a:srgbClr val="DCFF7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54373" y="282165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BSIMM (Building Security In Maturity Model)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0" y="396176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54373" y="401613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Tools: SonarQube, Checkmarx, GitHub CodeQL, Aqua, Trivy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Benefits of SSDLC</a:t>
            </a:r>
            <a:endParaRPr/>
          </a:p>
        </p:txBody>
      </p:sp>
      <p:grpSp>
        <p:nvGrpSpPr>
          <p:cNvPr id="363" name="Google Shape;363;p13"/>
          <p:cNvGrpSpPr/>
          <p:nvPr/>
        </p:nvGrpSpPr>
        <p:grpSpPr>
          <a:xfrm>
            <a:off x="3678789" y="796749"/>
            <a:ext cx="5000124" cy="5361301"/>
            <a:chOff x="0" y="46309"/>
            <a:chExt cx="5000124" cy="5361301"/>
          </a:xfrm>
        </p:grpSpPr>
        <p:sp>
          <p:nvSpPr>
            <p:cNvPr id="364" name="Google Shape;364;p13"/>
            <p:cNvSpPr/>
            <p:nvPr/>
          </p:nvSpPr>
          <p:spPr>
            <a:xfrm>
              <a:off x="0" y="46309"/>
              <a:ext cx="5000124" cy="12712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 txBox="1"/>
            <p:nvPr/>
          </p:nvSpPr>
          <p:spPr>
            <a:xfrm>
              <a:off x="62055" y="108364"/>
              <a:ext cx="4876014" cy="1147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Fewer security incidents</a:t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0" y="1409674"/>
              <a:ext cx="5000124" cy="12712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1EB66"/>
                </a:gs>
                <a:gs pos="100000">
                  <a:srgbClr val="86FFA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 txBox="1"/>
            <p:nvPr/>
          </p:nvSpPr>
          <p:spPr>
            <a:xfrm>
              <a:off x="62055" y="1471729"/>
              <a:ext cx="4876014" cy="1147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Reduced cost of remediation</a:t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2773040"/>
              <a:ext cx="5000124" cy="12712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1FF2C"/>
                </a:gs>
                <a:gs pos="100000">
                  <a:srgbClr val="DCFF7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 txBox="1"/>
            <p:nvPr/>
          </p:nvSpPr>
          <p:spPr>
            <a:xfrm>
              <a:off x="62055" y="2835095"/>
              <a:ext cx="4876014" cy="1147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Improved customer trust</a:t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0" y="4136405"/>
              <a:ext cx="5000124" cy="127120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62055" y="4198460"/>
              <a:ext cx="4876014" cy="1147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Easier compliance (e.g., GDPR, HIPAA, PCI-DSS)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4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4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4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4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SSDLC Integration in Agile &amp; DevOps</a:t>
            </a:r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3678789" y="793239"/>
            <a:ext cx="5000124" cy="5368321"/>
            <a:chOff x="0" y="42799"/>
            <a:chExt cx="5000124" cy="5368321"/>
          </a:xfrm>
        </p:grpSpPr>
        <p:sp>
          <p:nvSpPr>
            <p:cNvPr id="384" name="Google Shape;384;p14"/>
            <p:cNvSpPr/>
            <p:nvPr/>
          </p:nvSpPr>
          <p:spPr>
            <a:xfrm>
              <a:off x="0" y="42799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 txBox="1"/>
            <p:nvPr/>
          </p:nvSpPr>
          <p:spPr>
            <a:xfrm>
              <a:off x="62141" y="104940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Security in sprints (DevSecOps)</a:t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0" y="1407919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1EB66"/>
                </a:gs>
                <a:gs pos="100000">
                  <a:srgbClr val="86FFA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62141" y="1470060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Shift-left testing</a:t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0" y="2773040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1FF2C"/>
                </a:gs>
                <a:gs pos="100000">
                  <a:srgbClr val="DCFF7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 txBox="1"/>
            <p:nvPr/>
          </p:nvSpPr>
          <p:spPr>
            <a:xfrm>
              <a:off x="62141" y="2835181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CI/CD pipeline security gates</a:t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0" y="4138160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 txBox="1"/>
            <p:nvPr/>
          </p:nvSpPr>
          <p:spPr>
            <a:xfrm>
              <a:off x="62141" y="4200301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 as Code (IaC) security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Common Pitfalls to Avoid</a:t>
            </a:r>
            <a:endParaRPr/>
          </a:p>
        </p:txBody>
      </p:sp>
      <p:grpSp>
        <p:nvGrpSpPr>
          <p:cNvPr id="403" name="Google Shape;403;p15"/>
          <p:cNvGrpSpPr/>
          <p:nvPr/>
        </p:nvGrpSpPr>
        <p:grpSpPr>
          <a:xfrm>
            <a:off x="3678789" y="793239"/>
            <a:ext cx="5000124" cy="5368321"/>
            <a:chOff x="0" y="42799"/>
            <a:chExt cx="5000124" cy="5368321"/>
          </a:xfrm>
        </p:grpSpPr>
        <p:sp>
          <p:nvSpPr>
            <p:cNvPr id="404" name="Google Shape;404;p15"/>
            <p:cNvSpPr/>
            <p:nvPr/>
          </p:nvSpPr>
          <p:spPr>
            <a:xfrm>
              <a:off x="0" y="42799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62141" y="104940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Ignoring secure coding training</a:t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0" y="1407919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1EB66"/>
                </a:gs>
                <a:gs pos="100000">
                  <a:srgbClr val="86FFA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62141" y="1470060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Delaying security to the testing phase</a:t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0" y="2773040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1FF2C"/>
                </a:gs>
                <a:gs pos="100000">
                  <a:srgbClr val="DCFF7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 txBox="1"/>
            <p:nvPr/>
          </p:nvSpPr>
          <p:spPr>
            <a:xfrm>
              <a:off x="62141" y="2835181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Lack of stakeholder buy-in</a:t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0" y="4138160"/>
              <a:ext cx="5000124" cy="12729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 txBox="1"/>
            <p:nvPr/>
          </p:nvSpPr>
          <p:spPr>
            <a:xfrm>
              <a:off x="62141" y="4200301"/>
              <a:ext cx="4875842" cy="1148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Over-reliance on tools without manual review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Summary &amp; Key Takeaways</a:t>
            </a:r>
            <a:endParaRPr/>
          </a:p>
        </p:txBody>
      </p:sp>
      <p:grpSp>
        <p:nvGrpSpPr>
          <p:cNvPr id="423" name="Google Shape;423;p16"/>
          <p:cNvGrpSpPr/>
          <p:nvPr/>
        </p:nvGrpSpPr>
        <p:grpSpPr>
          <a:xfrm>
            <a:off x="3678789" y="750440"/>
            <a:ext cx="5000124" cy="5453920"/>
            <a:chOff x="0" y="0"/>
            <a:chExt cx="5000124" cy="5453920"/>
          </a:xfrm>
        </p:grpSpPr>
        <p:cxnSp>
          <p:nvCxnSpPr>
            <p:cNvPr id="424" name="Google Shape;424;p16"/>
            <p:cNvCxnSpPr/>
            <p:nvPr/>
          </p:nvCxnSpPr>
          <p:spPr>
            <a:xfrm>
              <a:off x="0" y="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25" name="Google Shape;425;p16"/>
            <p:cNvSpPr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 txBox="1"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must be embedded from the start</a:t>
              </a:r>
              <a:endParaRPr/>
            </a:p>
          </p:txBody>
        </p:sp>
        <p:cxnSp>
          <p:nvCxnSpPr>
            <p:cNvPr id="427" name="Google Shape;427;p16"/>
            <p:cNvCxnSpPr/>
            <p:nvPr/>
          </p:nvCxnSpPr>
          <p:spPr>
            <a:xfrm>
              <a:off x="0" y="136348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28" name="Google Shape;428;p16"/>
            <p:cNvSpPr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 txBox="1"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SDLC phase presents unique security opportunities</a:t>
              </a:r>
              <a:endParaRPr/>
            </a:p>
          </p:txBody>
        </p:sp>
        <p:cxnSp>
          <p:nvCxnSpPr>
            <p:cNvPr id="430" name="Google Shape;430;p16"/>
            <p:cNvCxnSpPr/>
            <p:nvPr/>
          </p:nvCxnSpPr>
          <p:spPr>
            <a:xfrm>
              <a:off x="0" y="272696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31" name="Google Shape;431;p16"/>
            <p:cNvSpPr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 txBox="1"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improvement and education are essential</a:t>
              </a:r>
              <a:endParaRPr/>
            </a:p>
          </p:txBody>
        </p:sp>
        <p:cxnSp>
          <p:nvCxnSpPr>
            <p:cNvPr id="433" name="Google Shape;433;p16"/>
            <p:cNvCxnSpPr/>
            <p:nvPr/>
          </p:nvCxnSpPr>
          <p:spPr>
            <a:xfrm>
              <a:off x="0" y="409044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0E478B"/>
                </a:gs>
                <a:gs pos="100000">
                  <a:srgbClr val="A7B5DF"/>
                </a:gs>
              </a:gsLst>
              <a:lin ang="16200000" scaled="0"/>
            </a:gradFill>
            <a:ln cap="flat" cmpd="sng" w="9525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34" name="Google Shape;434;p16"/>
            <p:cNvSpPr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 txBox="1"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standards, tools, and frameworks effectively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446" name="Google Shape;446;p17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Secure Software Development Lifecycle Project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Microsoft Security Development Lifecycle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NIST Secure Software Development Framework (SSDF)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BSIMM Reports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508477" y="3128981"/>
            <a:ext cx="8145000" cy="2160000"/>
            <a:chOff x="25435" y="1016402"/>
            <a:chExt cx="8145000" cy="2160000"/>
          </a:xfrm>
        </p:grpSpPr>
        <p:sp>
          <p:nvSpPr>
            <p:cNvPr id="102" name="Google Shape;102;p2"/>
            <p:cNvSpPr/>
            <p:nvPr/>
          </p:nvSpPr>
          <p:spPr>
            <a:xfrm>
              <a:off x="376435" y="1016402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0435" y="125040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 THE PURPOSE AND IMPORTANCE OF SSDLC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491435" y="1016402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25435" y="125040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SECURITY CONSIDERATIONS IN EACH SDLC PHASE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606435" y="1016402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40435" y="125040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BEST PRACTICES TO INTEGRATE SECURITY THROUGHOUT DEVELOPMENT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21435" y="1016402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955435" y="125040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TOOLS AND TECHNIQUES FOR SECURE DEVELOPMENT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What is SSDLC?</a:t>
            </a: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3678789" y="1160890"/>
            <a:ext cx="5000124" cy="4633020"/>
            <a:chOff x="0" y="410450"/>
            <a:chExt cx="5000124" cy="4633020"/>
          </a:xfrm>
        </p:grpSpPr>
        <p:sp>
          <p:nvSpPr>
            <p:cNvPr id="130" name="Google Shape;130;p3"/>
            <p:cNvSpPr/>
            <p:nvPr/>
          </p:nvSpPr>
          <p:spPr>
            <a:xfrm>
              <a:off x="0" y="41045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54373" y="46482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SSDLC = Software Development Lifecycle + Security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160493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54373" y="165930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Proactive integration of security at each phase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2799410"/>
              <a:ext cx="5000124" cy="1113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54373" y="2853783"/>
              <a:ext cx="4891378" cy="100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Benefits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3913250"/>
              <a:ext cx="5000124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0" y="3913250"/>
              <a:ext cx="5000124" cy="1130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15875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vulnerabilities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 cost of remediation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Compliance and risk management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 flipH="1" rot="5400000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SSDLC vs Traditional SDLC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Traditional SDLC vs Secure SDLC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Security is an afterthought vs Integrated security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Reactive (patch after release) vs Proactive (secure by design)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Focus on functionality vs Focus on security and functionality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Key Phases of SSDLC</a:t>
            </a: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>
            <a:off x="3678789" y="786129"/>
            <a:ext cx="5000124" cy="5382541"/>
            <a:chOff x="0" y="35689"/>
            <a:chExt cx="5000124" cy="5382541"/>
          </a:xfrm>
        </p:grpSpPr>
        <p:sp>
          <p:nvSpPr>
            <p:cNvPr id="163" name="Google Shape;163;p5"/>
            <p:cNvSpPr/>
            <p:nvPr/>
          </p:nvSpPr>
          <p:spPr>
            <a:xfrm>
              <a:off x="0" y="35689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39809" y="75498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Gathering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949099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D653E"/>
                </a:gs>
                <a:gs pos="100000">
                  <a:srgbClr val="FFAF9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39809" y="988908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1862509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8C40"/>
                </a:gs>
                <a:gs pos="100000">
                  <a:srgbClr val="FFCA9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39809" y="1902318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(Coding)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2775920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AB044"/>
                </a:gs>
                <a:gs pos="100000">
                  <a:srgbClr val="FFEA9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39809" y="2815729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3689330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1C945"/>
                </a:gs>
                <a:gs pos="100000">
                  <a:srgbClr val="FCFF9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39809" y="3729139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0" y="4602740"/>
              <a:ext cx="5000124" cy="815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DC749"/>
                </a:gs>
                <a:gs pos="100000">
                  <a:srgbClr val="D9FF9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39809" y="4642549"/>
              <a:ext cx="4920506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Maintenance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Phase – Requirements Gathering</a:t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3678789" y="753047"/>
            <a:ext cx="5000124" cy="5448705"/>
            <a:chOff x="0" y="2607"/>
            <a:chExt cx="5000124" cy="5448705"/>
          </a:xfrm>
        </p:grpSpPr>
        <p:sp>
          <p:nvSpPr>
            <p:cNvPr id="187" name="Google Shape;187;p6"/>
            <p:cNvSpPr/>
            <p:nvPr/>
          </p:nvSpPr>
          <p:spPr>
            <a:xfrm>
              <a:off x="0" y="4683023"/>
              <a:ext cx="1250031" cy="768289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0" y="4683023"/>
              <a:ext cx="1250031" cy="768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88900" spcFirstLastPara="1" rIns="889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Involve</a:t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250031" y="4683023"/>
              <a:ext cx="3750093" cy="768289"/>
            </a:xfrm>
            <a:prstGeom prst="rect">
              <a:avLst/>
            </a:prstGeom>
            <a:solidFill>
              <a:srgbClr val="CDE1E8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1250031" y="4683023"/>
              <a:ext cx="3750093" cy="768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Involve stakeholders early</a:t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10800000">
              <a:off x="0" y="3512919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32E691"/>
                </a:gs>
                <a:gs pos="100000">
                  <a:srgbClr val="89FFC8"/>
                </a:gs>
              </a:gsLst>
              <a:lin ang="16200000" scaled="0"/>
            </a:gradFill>
            <a:ln cap="flat" cmpd="sng" w="9525">
              <a:solidFill>
                <a:srgbClr val="47D2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0" y="3512919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88900" spcFirstLastPara="1" rIns="889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</a:t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250031" y="3512919"/>
              <a:ext cx="3750093" cy="768058"/>
            </a:xfrm>
            <a:prstGeom prst="rect">
              <a:avLst/>
            </a:prstGeom>
            <a:solidFill>
              <a:srgbClr val="CCEEDE">
                <a:alpha val="89803"/>
              </a:srgbClr>
            </a:solidFill>
            <a:ln cap="flat" cmpd="sng" w="9525">
              <a:solidFill>
                <a:srgbClr val="CCEE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1250031" y="3512919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security checklists (e.g., OWASP ASVS)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 rot="10800000">
              <a:off x="0" y="2342815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0" y="2342815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88900" spcFirstLastPara="1" rIns="889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50031" y="2342815"/>
              <a:ext cx="3750093" cy="768058"/>
            </a:xfrm>
            <a:prstGeom prst="rect">
              <a:avLst/>
            </a:prstGeom>
            <a:solidFill>
              <a:srgbClr val="D2F2CB">
                <a:alpha val="89803"/>
              </a:srgbClr>
            </a:solidFill>
            <a:ln cap="flat" cmpd="sng" w="9525">
              <a:solidFill>
                <a:srgbClr val="D2F2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1250031" y="2342815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 security acceptance criteria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10800000">
              <a:off x="0" y="1172711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E4FF2A"/>
                </a:gs>
                <a:gs pos="100000">
                  <a:srgbClr val="FFFF7B"/>
                </a:gs>
              </a:gsLst>
              <a:lin ang="16200000" scaled="0"/>
            </a:gradFill>
            <a:ln cap="flat" cmpd="sng" w="9525">
              <a:solidFill>
                <a:srgbClr val="D3EB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0" y="1172711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88900" spcFirstLastPara="1" rIns="889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250031" y="1172711"/>
              <a:ext cx="3750093" cy="768058"/>
            </a:xfrm>
            <a:prstGeom prst="rect">
              <a:avLst/>
            </a:prstGeom>
            <a:solidFill>
              <a:srgbClr val="F5F6CB">
                <a:alpha val="89803"/>
              </a:srgbClr>
            </a:solidFill>
            <a:ln cap="flat" cmpd="sng" w="9525">
              <a:solidFill>
                <a:srgbClr val="F5F6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1250031" y="1172711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 threat modeling</a:t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10800000">
              <a:off x="0" y="2607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0" y="2607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88900" spcFirstLastPara="1" rIns="889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</a:t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250031" y="2607"/>
              <a:ext cx="3750093" cy="768058"/>
            </a:xfrm>
            <a:prstGeom prst="rect">
              <a:avLst/>
            </a:prstGeom>
            <a:solidFill>
              <a:srgbClr val="FBDACB">
                <a:alpha val="89803"/>
              </a:srgbClr>
            </a:solidFill>
            <a:ln cap="flat" cmpd="sng" w="9525">
              <a:solidFill>
                <a:srgbClr val="FB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1250031" y="2607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security objectives and compliance needs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33e35d21f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863"/>
            <a:ext cx="8839199" cy="4138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3e35d21f25_0_0"/>
          <p:cNvSpPr txBox="1"/>
          <p:nvPr/>
        </p:nvSpPr>
        <p:spPr>
          <a:xfrm>
            <a:off x="253650" y="6441500"/>
            <a:ext cx="3570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ioSentrix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Phase – Design</a:t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3678789" y="850577"/>
            <a:ext cx="5000124" cy="5253644"/>
            <a:chOff x="0" y="100137"/>
            <a:chExt cx="5000124" cy="5253644"/>
          </a:xfrm>
        </p:grpSpPr>
        <p:sp>
          <p:nvSpPr>
            <p:cNvPr id="225" name="Google Shape;225;p7"/>
            <p:cNvSpPr/>
            <p:nvPr/>
          </p:nvSpPr>
          <p:spPr>
            <a:xfrm>
              <a:off x="0" y="100137"/>
              <a:ext cx="5000124" cy="99312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48481" y="148618"/>
              <a:ext cx="4903162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architecture review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0" y="1165266"/>
              <a:ext cx="5000124" cy="99312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2E691"/>
                </a:gs>
                <a:gs pos="100000">
                  <a:srgbClr val="89FFC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48481" y="1213747"/>
              <a:ext cx="4903162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flow analysis</a:t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0" y="2230395"/>
              <a:ext cx="5000124" cy="99312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48481" y="2278876"/>
              <a:ext cx="4903162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for least privilege, secure defaults</a:t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0" y="3295524"/>
              <a:ext cx="5000124" cy="99312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FF2A"/>
                </a:gs>
                <a:gs pos="100000">
                  <a:srgbClr val="FFFF7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48481" y="3344005"/>
              <a:ext cx="4903162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STRIDE threat modeling</a:t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0" y="4360653"/>
              <a:ext cx="5000124" cy="99312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48481" y="4409134"/>
              <a:ext cx="4903162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secure design principles (e.g., defense-in-depth)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</a:rPr>
              <a:t>Phase – Implementation (Coding)</a:t>
            </a:r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>
            <a:off x="3678789" y="753047"/>
            <a:ext cx="5000124" cy="5448705"/>
            <a:chOff x="0" y="2607"/>
            <a:chExt cx="5000124" cy="5448705"/>
          </a:xfrm>
        </p:grpSpPr>
        <p:sp>
          <p:nvSpPr>
            <p:cNvPr id="247" name="Google Shape;247;p8"/>
            <p:cNvSpPr/>
            <p:nvPr/>
          </p:nvSpPr>
          <p:spPr>
            <a:xfrm>
              <a:off x="0" y="4683023"/>
              <a:ext cx="1250031" cy="768289"/>
            </a:xfrm>
            <a:prstGeom prst="rect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 txBox="1"/>
            <p:nvPr/>
          </p:nvSpPr>
          <p:spPr>
            <a:xfrm>
              <a:off x="0" y="4683023"/>
              <a:ext cx="1250031" cy="768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88900" spcFirstLastPara="1" rIns="88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Avoid</a:t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1250031" y="4683023"/>
              <a:ext cx="3750093" cy="768289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cap="flat" cmpd="sng" w="9525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1250031" y="4683023"/>
              <a:ext cx="3750093" cy="768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Avoid known vulnerabilities (e.g., OWASP Top 10)</a:t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10800000">
              <a:off x="0" y="3512919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CD6F3E"/>
                </a:gs>
                <a:gs pos="100000">
                  <a:srgbClr val="FFB696"/>
                </a:gs>
              </a:gsLst>
              <a:lin ang="16200000" scaled="0"/>
            </a:gradFill>
            <a:ln cap="flat" cmpd="sng" w="9525">
              <a:solidFill>
                <a:srgbClr val="BD75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0" y="3512919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88900" spcFirstLastPara="1" rIns="88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Educate</a:t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250031" y="3512919"/>
              <a:ext cx="3750093" cy="768058"/>
            </a:xfrm>
            <a:prstGeom prst="rect">
              <a:avLst/>
            </a:prstGeom>
            <a:solidFill>
              <a:srgbClr val="E5D6CE">
                <a:alpha val="89803"/>
              </a:srgbClr>
            </a:solidFill>
            <a:ln cap="flat" cmpd="sng" w="9525">
              <a:solidFill>
                <a:srgbClr val="E5D6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 txBox="1"/>
            <p:nvPr/>
          </p:nvSpPr>
          <p:spPr>
            <a:xfrm>
              <a:off x="1250031" y="3512919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Educate developers on secure coding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10800000">
              <a:off x="0" y="2342815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CA9E42"/>
                </a:gs>
                <a:gs pos="100000">
                  <a:srgbClr val="FFD99A"/>
                </a:gs>
              </a:gsLst>
              <a:lin ang="16200000" scaled="0"/>
            </a:gradFill>
            <a:ln cap="flat" cmpd="sng" w="9525">
              <a:solidFill>
                <a:srgbClr val="BB995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2342815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88900" spcFirstLastPara="1" rIns="88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250031" y="2342815"/>
              <a:ext cx="3750093" cy="768058"/>
            </a:xfrm>
            <a:prstGeom prst="rect">
              <a:avLst/>
            </a:prstGeom>
            <a:solidFill>
              <a:srgbClr val="E5DECE">
                <a:alpha val="89803"/>
              </a:srgbClr>
            </a:solidFill>
            <a:ln cap="flat" cmpd="sng" w="9525">
              <a:solidFill>
                <a:srgbClr val="E5DE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1250031" y="2342815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static code analysis tools</a:t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10800000">
              <a:off x="0" y="1172711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C9C945"/>
                </a:gs>
                <a:gs pos="100000">
                  <a:srgbClr val="FFFF9A"/>
                </a:gs>
              </a:gsLst>
              <a:lin ang="16200000" scaled="0"/>
            </a:gradFill>
            <a:ln cap="flat" cmpd="sng" w="9525">
              <a:solidFill>
                <a:srgbClr val="BABA5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0" y="1172711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88900" spcFirstLastPara="1" rIns="88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1250031" y="1172711"/>
              <a:ext cx="3750093" cy="768058"/>
            </a:xfrm>
            <a:prstGeom prst="rect">
              <a:avLst/>
            </a:prstGeom>
            <a:solidFill>
              <a:srgbClr val="E3E4CF">
                <a:alpha val="89803"/>
              </a:srgbClr>
            </a:solidFill>
            <a:ln cap="flat" cmpd="sng" w="9525">
              <a:solidFill>
                <a:srgbClr val="E3E4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 txBox="1"/>
            <p:nvPr/>
          </p:nvSpPr>
          <p:spPr>
            <a:xfrm>
              <a:off x="1250031" y="1172711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 reviews with security focus</a:t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10800000">
              <a:off x="0" y="2607"/>
              <a:ext cx="1250031" cy="118162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gradFill>
              <a:gsLst>
                <a:gs pos="0">
                  <a:srgbClr val="9DC749"/>
                </a:gs>
                <a:gs pos="100000">
                  <a:srgbClr val="D9FF9D"/>
                </a:gs>
              </a:gsLst>
              <a:lin ang="16200000" scaled="0"/>
            </a:gradFill>
            <a:ln cap="flat" cmpd="sng" w="9525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 txBox="1"/>
            <p:nvPr/>
          </p:nvSpPr>
          <p:spPr>
            <a:xfrm>
              <a:off x="0" y="2607"/>
              <a:ext cx="1250031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88900" spcFirstLastPara="1" rIns="88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</a:t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1250031" y="2607"/>
              <a:ext cx="3750093" cy="768058"/>
            </a:xfrm>
            <a:prstGeom prst="rect">
              <a:avLst/>
            </a:prstGeom>
            <a:solidFill>
              <a:srgbClr val="DCE4CF">
                <a:alpha val="89803"/>
              </a:srgbClr>
            </a:solidFill>
            <a:ln cap="flat" cmpd="sng" w="9525">
              <a:solidFill>
                <a:srgbClr val="DCE4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1250031" y="2607"/>
              <a:ext cx="3750093" cy="76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76050" spcFirstLastPara="1" rIns="76050" wrap="square" tIns="177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Secure coding standards (e.g., OWASP, CERT)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