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CaITNHNqEF0s3oKDx9TgLCbBa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10387d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310387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e2a4827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e2a4827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Common Security Vulnerabilities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Understanding Threats in Modern Computing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8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8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8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5. Sensitive Data Exposure</a:t>
            </a:r>
            <a:endParaRPr/>
          </a:p>
        </p:txBody>
      </p:sp>
      <p:grpSp>
        <p:nvGrpSpPr>
          <p:cNvPr id="244" name="Google Shape;244;p8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245" name="Google Shape;245;p8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46" name="Google Shape;246;p8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Insecure storage or transmission of PII/PHI</a:t>
              </a:r>
              <a:endParaRPr/>
            </a:p>
          </p:txBody>
        </p:sp>
        <p:cxnSp>
          <p:nvCxnSpPr>
            <p:cNvPr id="248" name="Google Shape;248;p8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49" name="Google Shape;249;p8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Identity theft, legal consequences</a:t>
              </a:r>
              <a:endParaRPr/>
            </a:p>
          </p:txBody>
        </p:sp>
        <p:cxnSp>
          <p:nvCxnSpPr>
            <p:cNvPr id="251" name="Google Shape;251;p8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52" name="Google Shape;252;p8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TLS, encryption at rest, secure key management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6. Insecure Deserialization</a:t>
            </a: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266" name="Google Shape;266;p9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67" name="Google Shape;267;p9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Malicious object injection</a:t>
              </a:r>
              <a:endParaRPr/>
            </a:p>
          </p:txBody>
        </p:sp>
        <p:cxnSp>
          <p:nvCxnSpPr>
            <p:cNvPr id="269" name="Google Shape;269;p9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70" name="Google Shape;270;p9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Remote code execution</a:t>
              </a:r>
              <a:endParaRPr/>
            </a:p>
          </p:txBody>
        </p:sp>
        <p:cxnSp>
          <p:nvCxnSpPr>
            <p:cNvPr id="272" name="Google Shape;272;p9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73" name="Google Shape;273;p9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Avoid unserializing untrusted data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7. Using Components with Known Vulnerabilities</a:t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287" name="Google Shape;287;p10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88" name="Google Shape;288;p10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Third-party libraries with CVEs</a:t>
              </a:r>
              <a:endParaRPr/>
            </a:p>
          </p:txBody>
        </p:sp>
        <p:cxnSp>
          <p:nvCxnSpPr>
            <p:cNvPr id="290" name="Google Shape;290;p10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91" name="Google Shape;291;p10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1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Indirect compromise</a:t>
              </a:r>
              <a:endParaRPr/>
            </a:p>
          </p:txBody>
        </p:sp>
        <p:cxnSp>
          <p:nvCxnSpPr>
            <p:cNvPr id="293" name="Google Shape;293;p10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94" name="Google Shape;294;p10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Calibri"/>
                <a:buNone/>
              </a:pPr>
              <a:r>
                <a:rPr b="1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</a:t>
              </a:r>
              <a:r>
                <a:rPr b="0" i="0" lang="en-US" sz="3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Software Composition Analysis (SCA), update dependencies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8. Insufficient Logging &amp; Monitoring</a:t>
            </a:r>
            <a:endParaRPr/>
          </a:p>
        </p:txBody>
      </p:sp>
      <p:grpSp>
        <p:nvGrpSpPr>
          <p:cNvPr id="307" name="Google Shape;307;p11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308" name="Google Shape;308;p11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09" name="Google Shape;309;p11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detection or response to intrusions</a:t>
              </a:r>
              <a:endParaRPr/>
            </a:p>
          </p:txBody>
        </p:sp>
        <p:cxnSp>
          <p:nvCxnSpPr>
            <p:cNvPr id="311" name="Google Shape;311;p11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12" name="Google Shape;312;p11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Delayed breach discovery</a:t>
              </a:r>
              <a:endParaRPr/>
            </a:p>
          </p:txBody>
        </p:sp>
        <p:cxnSp>
          <p:nvCxnSpPr>
            <p:cNvPr id="314" name="Google Shape;314;p11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15" name="Google Shape;315;p11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Centralized logging, alerts, incident response plan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OWASP Top 10 Summary</a:t>
            </a:r>
            <a:endParaRPr/>
          </a:p>
        </p:txBody>
      </p:sp>
      <p:grpSp>
        <p:nvGrpSpPr>
          <p:cNvPr id="328" name="Google Shape;328;p12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329" name="Google Shape;329;p12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0" name="Google Shape;330;p12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2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 of the latest OWASP Top 10</a:t>
              </a:r>
              <a:endParaRPr/>
            </a:p>
          </p:txBody>
        </p:sp>
        <p:cxnSp>
          <p:nvCxnSpPr>
            <p:cNvPr id="332" name="Google Shape;332;p12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3" name="Google Shape;333;p12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2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A1–A10 quick rundown</a:t>
              </a:r>
              <a:endParaRPr/>
            </a:p>
          </p:txBody>
        </p:sp>
        <p:cxnSp>
          <p:nvCxnSpPr>
            <p:cNvPr id="335" name="Google Shape;335;p12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6" name="Google Shape;336;p12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2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300"/>
                <a:buFont typeface="Calibri"/>
                <a:buNone/>
              </a:pPr>
              <a:r>
                <a:rPr b="0" i="0" lang="en-US" sz="4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it as a checklist for secure dev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Tools &amp; Practices for Defense</a:t>
            </a:r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2484575" y="2112579"/>
            <a:ext cx="4192805" cy="4192805"/>
            <a:chOff x="2001533" y="0"/>
            <a:chExt cx="4192805" cy="4192805"/>
          </a:xfrm>
        </p:grpSpPr>
        <p:sp>
          <p:nvSpPr>
            <p:cNvPr id="348" name="Google Shape;348;p13"/>
            <p:cNvSpPr/>
            <p:nvPr/>
          </p:nvSpPr>
          <p:spPr>
            <a:xfrm>
              <a:off x="2001533" y="0"/>
              <a:ext cx="4192805" cy="4192805"/>
            </a:xfrm>
            <a:prstGeom prst="diamond">
              <a:avLst/>
            </a:prstGeom>
            <a:solidFill>
              <a:srgbClr val="E7C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99849" y="398316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 txBox="1"/>
            <p:nvPr/>
          </p:nvSpPr>
          <p:spPr>
            <a:xfrm>
              <a:off x="2479673" y="478140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Static &amp; Dynamic Analysis (SAST/DAST)</a:t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160827" y="398316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 txBox="1"/>
            <p:nvPr/>
          </p:nvSpPr>
          <p:spPr>
            <a:xfrm>
              <a:off x="4240651" y="478140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Penetration testing</a:t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99849" y="2159294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 txBox="1"/>
            <p:nvPr/>
          </p:nvSpPr>
          <p:spPr>
            <a:xfrm>
              <a:off x="2479673" y="2239118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Coding Training</a:t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4160827" y="2159294"/>
              <a:ext cx="1635193" cy="1635193"/>
            </a:xfrm>
            <a:prstGeom prst="roundRect">
              <a:avLst>
                <a:gd fmla="val 16667" name="adj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 txBox="1"/>
            <p:nvPr/>
          </p:nvSpPr>
          <p:spPr>
            <a:xfrm>
              <a:off x="4240651" y="2239118"/>
              <a:ext cx="1475545" cy="1475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DevSecOps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4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4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Key Takeaways</a:t>
            </a:r>
            <a:endParaRPr/>
          </a:p>
        </p:txBody>
      </p:sp>
      <p:grpSp>
        <p:nvGrpSpPr>
          <p:cNvPr id="366" name="Google Shape;366;p14"/>
          <p:cNvGrpSpPr/>
          <p:nvPr/>
        </p:nvGrpSpPr>
        <p:grpSpPr>
          <a:xfrm>
            <a:off x="508477" y="3128981"/>
            <a:ext cx="8145000" cy="2160000"/>
            <a:chOff x="25435" y="1016402"/>
            <a:chExt cx="8145000" cy="2160000"/>
          </a:xfrm>
        </p:grpSpPr>
        <p:sp>
          <p:nvSpPr>
            <p:cNvPr id="367" name="Google Shape;367;p14"/>
            <p:cNvSpPr/>
            <p:nvPr/>
          </p:nvSpPr>
          <p:spPr>
            <a:xfrm>
              <a:off x="376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610435" y="125040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 txBox="1"/>
            <p:nvPr/>
          </p:nvSpPr>
          <p:spPr>
            <a:xfrm>
              <a:off x="2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ALWAYS VALIDATE INPUT</a:t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2491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2725435" y="125040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 txBox="1"/>
            <p:nvPr/>
          </p:nvSpPr>
          <p:spPr>
            <a:xfrm>
              <a:off x="214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SECURE BY DESIGN, NOT AS AN AFTERTHOUGHT</a:t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606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840435" y="125040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25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 txBox="1"/>
            <p:nvPr/>
          </p:nvSpPr>
          <p:spPr>
            <a:xfrm>
              <a:off x="4255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UPDATE AND PATCH REGULARLY</a:t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21435" y="10164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955435" y="125040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37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6370435" y="24564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EDUCATE ALL STAKEHOLDERS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Security Vulnerabilities Matter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482568" y="2395693"/>
            <a:ext cx="8178863" cy="2934976"/>
            <a:chOff x="25368" y="795493"/>
            <a:chExt cx="8178863" cy="2934976"/>
          </a:xfrm>
        </p:grpSpPr>
        <p:sp>
          <p:nvSpPr>
            <p:cNvPr id="98" name="Google Shape;98;p2"/>
            <p:cNvSpPr/>
            <p:nvPr/>
          </p:nvSpPr>
          <p:spPr>
            <a:xfrm>
              <a:off x="25368" y="795493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52752" y="1022877"/>
              <a:ext cx="628012" cy="62801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40173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1340173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breaches can cost millions</a:t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37156" y="795493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564540" y="1022877"/>
              <a:ext cx="628012" cy="62801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51962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651962" y="795493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Trust and reputation are at risk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5368" y="2647688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52752" y="2875072"/>
              <a:ext cx="628012" cy="62801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40173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340173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Attackers exploit the weakest link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37156" y="2647688"/>
              <a:ext cx="1082781" cy="1082781"/>
            </a:xfrm>
            <a:prstGeom prst="ellipse">
              <a:avLst/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564540" y="2875072"/>
              <a:ext cx="628012" cy="62801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651962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651962" y="2647688"/>
              <a:ext cx="2552269" cy="108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preventi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Security Vulnerability?</a:t>
            </a: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457200" y="1600752"/>
            <a:ext cx="8229600" cy="4524857"/>
            <a:chOff x="0" y="552"/>
            <a:chExt cx="8229600" cy="4524857"/>
          </a:xfrm>
        </p:grpSpPr>
        <p:sp>
          <p:nvSpPr>
            <p:cNvPr id="120" name="Google Shape;120;p3"/>
            <p:cNvSpPr/>
            <p:nvPr/>
          </p:nvSpPr>
          <p:spPr>
            <a:xfrm>
              <a:off x="0" y="552"/>
              <a:ext cx="8229600" cy="129281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91077" y="291436"/>
              <a:ext cx="711049" cy="7110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93203" y="552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1493203" y="552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flaw or weakness in a system</a:t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1616573"/>
              <a:ext cx="8229600" cy="129281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91077" y="1907456"/>
              <a:ext cx="711049" cy="7110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493203" y="161657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1493203" y="161657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 be exploited to compromise CIA (Confidentiality, Integrity, Availability)</a:t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3232593"/>
              <a:ext cx="8229600" cy="1292816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91077" y="3523477"/>
              <a:ext cx="711049" cy="7110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493203" y="323259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493203" y="323259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Exists in software, hardware, or processes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10387db8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weakness</a:t>
            </a:r>
            <a:endParaRPr/>
          </a:p>
        </p:txBody>
      </p:sp>
      <p:sp>
        <p:nvSpPr>
          <p:cNvPr id="137" name="Google Shape;137;g34310387db8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According to NIST (National Institute of Standards and </a:t>
            </a:r>
            <a:r>
              <a:rPr lang="en-US"/>
              <a:t>Technology</a:t>
            </a:r>
            <a:r>
              <a:rPr lang="en-US"/>
              <a:t>), a weakness is a condition in a software, firmware, hardware, or service component that, under certain circumstances, could contribute to the introduction of vulnerabilities.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2a48273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CIA (Confidentiality, Integrity, Availability)</a:t>
            </a:r>
            <a:endParaRPr/>
          </a:p>
        </p:txBody>
      </p:sp>
      <p:pic>
        <p:nvPicPr>
          <p:cNvPr id="143" name="Google Shape;143;g33e2a48273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50" y="1452938"/>
            <a:ext cx="6427500" cy="48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1. SQL Injection</a:t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3678789" y="750440"/>
            <a:ext cx="5000124" cy="5453920"/>
            <a:chOff x="0" y="0"/>
            <a:chExt cx="5000124" cy="5453920"/>
          </a:xfrm>
        </p:grpSpPr>
        <p:cxnSp>
          <p:nvCxnSpPr>
            <p:cNvPr id="156" name="Google Shape;156;p4"/>
            <p:cNvCxnSpPr/>
            <p:nvPr/>
          </p:nvCxnSpPr>
          <p:spPr>
            <a:xfrm>
              <a:off x="0" y="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57" name="Google Shape;157;p4"/>
            <p:cNvSpPr/>
            <p:nvPr/>
          </p:nvSpPr>
          <p:spPr>
            <a:xfrm>
              <a:off x="0" y="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Malicious SQL code to manipulate databases</a:t>
              </a:r>
              <a:endParaRPr/>
            </a:p>
          </p:txBody>
        </p:sp>
        <p:cxnSp>
          <p:nvCxnSpPr>
            <p:cNvPr id="159" name="Google Shape;159;p4"/>
            <p:cNvCxnSpPr/>
            <p:nvPr/>
          </p:nvCxnSpPr>
          <p:spPr>
            <a:xfrm>
              <a:off x="0" y="136348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60" name="Google Shape;160;p4"/>
            <p:cNvSpPr/>
            <p:nvPr/>
          </p:nvSpPr>
          <p:spPr>
            <a:xfrm>
              <a:off x="0" y="136348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0" y="136348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`' OR 1=1--`</a:t>
              </a:r>
              <a:endParaRPr/>
            </a:p>
          </p:txBody>
        </p:sp>
        <p:cxnSp>
          <p:nvCxnSpPr>
            <p:cNvPr id="162" name="Google Shape;162;p4"/>
            <p:cNvCxnSpPr/>
            <p:nvPr/>
          </p:nvCxnSpPr>
          <p:spPr>
            <a:xfrm>
              <a:off x="0" y="272696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63" name="Google Shape;163;p4"/>
            <p:cNvSpPr/>
            <p:nvPr/>
          </p:nvSpPr>
          <p:spPr>
            <a:xfrm>
              <a:off x="0" y="272696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0" y="272696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Unauthorized access, data leaks</a:t>
              </a:r>
              <a:endParaRPr/>
            </a:p>
          </p:txBody>
        </p:sp>
        <p:cxnSp>
          <p:nvCxnSpPr>
            <p:cNvPr id="165" name="Google Shape;165;p4"/>
            <p:cNvCxnSpPr/>
            <p:nvPr/>
          </p:nvCxnSpPr>
          <p:spPr>
            <a:xfrm>
              <a:off x="0" y="4090440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166" name="Google Shape;166;p4"/>
            <p:cNvSpPr/>
            <p:nvPr/>
          </p:nvSpPr>
          <p:spPr>
            <a:xfrm>
              <a:off x="0" y="409044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4090440"/>
              <a:ext cx="5000124" cy="1363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Parameterized queries, ORM, input validation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2. Cross-Site Scripting (XSS)</a:t>
            </a:r>
            <a:endParaRPr/>
          </a:p>
        </p:txBody>
      </p:sp>
      <p:grpSp>
        <p:nvGrpSpPr>
          <p:cNvPr id="179" name="Google Shape;179;p5"/>
          <p:cNvGrpSpPr/>
          <p:nvPr/>
        </p:nvGrpSpPr>
        <p:grpSpPr>
          <a:xfrm>
            <a:off x="3678789" y="877120"/>
            <a:ext cx="5000124" cy="5200559"/>
            <a:chOff x="0" y="126680"/>
            <a:chExt cx="5000124" cy="5200559"/>
          </a:xfrm>
        </p:grpSpPr>
        <p:sp>
          <p:nvSpPr>
            <p:cNvPr id="180" name="Google Shape;180;p5"/>
            <p:cNvSpPr/>
            <p:nvPr/>
          </p:nvSpPr>
          <p:spPr>
            <a:xfrm>
              <a:off x="0" y="126680"/>
              <a:ext cx="5000124" cy="12331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60199" y="186879"/>
              <a:ext cx="4879726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Injecting malicious scripts into web pages</a:t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0" y="1449140"/>
              <a:ext cx="5000124" cy="12331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1EB66"/>
                </a:gs>
                <a:gs pos="100000">
                  <a:srgbClr val="86FFA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60199" y="1509339"/>
              <a:ext cx="4879726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Types: Stored, Reflected, DOM-based</a:t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0" y="2771599"/>
              <a:ext cx="5000124" cy="12331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B1FF2C"/>
                </a:gs>
                <a:gs pos="100000">
                  <a:srgbClr val="DCFF7E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60199" y="2831798"/>
              <a:ext cx="4879726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Impact: Session hijacking, defacement</a:t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0" y="4094060"/>
              <a:ext cx="5000124" cy="123317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60199" y="4154259"/>
              <a:ext cx="4879726" cy="11127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Encode output, Content Security Policy (CSP)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</a:pPr>
            <a:r>
              <a:rPr lang="en-US" sz="2700">
                <a:solidFill>
                  <a:srgbClr val="FFFFFF"/>
                </a:solidFill>
              </a:rPr>
              <a:t>3. Broken Authentication</a:t>
            </a:r>
            <a:endParaRPr/>
          </a:p>
        </p:txBody>
      </p:sp>
      <p:grpSp>
        <p:nvGrpSpPr>
          <p:cNvPr id="199" name="Google Shape;199;p6"/>
          <p:cNvGrpSpPr/>
          <p:nvPr/>
        </p:nvGrpSpPr>
        <p:grpSpPr>
          <a:xfrm>
            <a:off x="3678789" y="753103"/>
            <a:ext cx="5000124" cy="5448592"/>
            <a:chOff x="0" y="2663"/>
            <a:chExt cx="5000124" cy="5448592"/>
          </a:xfrm>
        </p:grpSpPr>
        <p:cxnSp>
          <p:nvCxnSpPr>
            <p:cNvPr id="200" name="Google Shape;200;p6"/>
            <p:cNvCxnSpPr/>
            <p:nvPr/>
          </p:nvCxnSpPr>
          <p:spPr>
            <a:xfrm>
              <a:off x="0" y="2663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01" name="Google Shape;201;p6"/>
            <p:cNvSpPr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0" y="2663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Poor session management or weak passwords</a:t>
              </a:r>
              <a:endParaRPr/>
            </a:p>
          </p:txBody>
        </p:sp>
        <p:cxnSp>
          <p:nvCxnSpPr>
            <p:cNvPr id="203" name="Google Shape;203;p6"/>
            <p:cNvCxnSpPr/>
            <p:nvPr/>
          </p:nvCxnSpPr>
          <p:spPr>
            <a:xfrm>
              <a:off x="0" y="1818861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04" name="Google Shape;204;p6"/>
            <p:cNvSpPr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0" y="1818861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Account takeover</a:t>
              </a:r>
              <a:endParaRPr/>
            </a:p>
          </p:txBody>
        </p:sp>
        <p:cxnSp>
          <p:nvCxnSpPr>
            <p:cNvPr id="206" name="Google Shape;206;p6"/>
            <p:cNvCxnSpPr/>
            <p:nvPr/>
          </p:nvCxnSpPr>
          <p:spPr>
            <a:xfrm>
              <a:off x="0" y="3635058"/>
              <a:ext cx="5000124" cy="0"/>
            </a:xfrm>
            <a:prstGeom prst="straightConnector1">
              <a:avLst/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07" name="Google Shape;207;p6"/>
            <p:cNvSpPr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0" y="3635058"/>
              <a:ext cx="5000124" cy="1816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MFA, password hashing, session expiration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Calibri"/>
              <a:buNone/>
            </a:pPr>
            <a:r>
              <a:rPr lang="en-US" sz="2200">
                <a:solidFill>
                  <a:srgbClr val="FFFFFF"/>
                </a:solidFill>
              </a:rPr>
              <a:t>4. Security Misconfiguration</a:t>
            </a:r>
            <a:endParaRPr/>
          </a:p>
        </p:txBody>
      </p:sp>
      <p:grpSp>
        <p:nvGrpSpPr>
          <p:cNvPr id="220" name="Google Shape;220;p7"/>
          <p:cNvGrpSpPr/>
          <p:nvPr/>
        </p:nvGrpSpPr>
        <p:grpSpPr>
          <a:xfrm>
            <a:off x="3678789" y="752144"/>
            <a:ext cx="5000123" cy="5450510"/>
            <a:chOff x="0" y="1704"/>
            <a:chExt cx="5000123" cy="5450510"/>
          </a:xfrm>
        </p:grpSpPr>
        <p:sp>
          <p:nvSpPr>
            <p:cNvPr id="221" name="Google Shape;221;p7"/>
            <p:cNvSpPr/>
            <p:nvPr/>
          </p:nvSpPr>
          <p:spPr>
            <a:xfrm>
              <a:off x="1000024" y="1704"/>
              <a:ext cx="4000099" cy="1746958"/>
            </a:xfrm>
            <a:prstGeom prst="rect">
              <a:avLst/>
            </a:prstGeom>
            <a:solidFill>
              <a:srgbClr val="CDE1E8">
                <a:alpha val="89803"/>
              </a:srgbClr>
            </a:solidFill>
            <a:ln cap="flat" cmpd="sng" w="9525">
              <a:solidFill>
                <a:srgbClr val="CDE1E8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 txBox="1"/>
            <p:nvPr/>
          </p:nvSpPr>
          <p:spPr>
            <a:xfrm>
              <a:off x="1000024" y="1704"/>
              <a:ext cx="4000099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Default settings, open S3 buckets, verbose error messages</a:t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0" y="1704"/>
              <a:ext cx="1000024" cy="1746958"/>
            </a:xfrm>
            <a:prstGeom prst="rect">
              <a:avLst/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 txBox="1"/>
            <p:nvPr/>
          </p:nvSpPr>
          <p:spPr>
            <a:xfrm>
              <a:off x="0" y="1704"/>
              <a:ext cx="1000024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Default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1000024" y="1853480"/>
              <a:ext cx="4000099" cy="1746958"/>
            </a:xfrm>
            <a:prstGeom prst="rect">
              <a:avLst/>
            </a:prstGeom>
            <a:solidFill>
              <a:srgbClr val="D2F2CB">
                <a:alpha val="89803"/>
              </a:srgbClr>
            </a:solidFill>
            <a:ln cap="flat" cmpd="sng" w="9525">
              <a:solidFill>
                <a:srgbClr val="D2F2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1000024" y="1853480"/>
              <a:ext cx="4000099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Impact: Easy attack surface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0" y="1853480"/>
              <a:ext cx="1000024" cy="1746958"/>
            </a:xfrm>
            <a:prstGeom prst="rect">
              <a:avLst/>
            </a:prstGeom>
            <a:gradFill>
              <a:gsLst>
                <a:gs pos="0">
                  <a:srgbClr val="4FF62D"/>
                </a:gs>
                <a:gs pos="100000">
                  <a:srgbClr val="8FFF81"/>
                </a:gs>
              </a:gsLst>
              <a:lin ang="16200000" scaled="0"/>
            </a:gradFill>
            <a:ln cap="flat" cmpd="sng" w="9525">
              <a:solidFill>
                <a:srgbClr val="5FDF45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 txBox="1"/>
            <p:nvPr/>
          </p:nvSpPr>
          <p:spPr>
            <a:xfrm>
              <a:off x="0" y="1853480"/>
              <a:ext cx="1000024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Impact</a:t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1000024" y="3705256"/>
              <a:ext cx="4000099" cy="1746958"/>
            </a:xfrm>
            <a:prstGeom prst="rect">
              <a:avLst/>
            </a:prstGeom>
            <a:solidFill>
              <a:srgbClr val="FBDACB">
                <a:alpha val="89803"/>
              </a:srgbClr>
            </a:solidFill>
            <a:ln cap="flat" cmpd="sng" w="9525">
              <a:solidFill>
                <a:srgbClr val="FBDAC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1000024" y="3705256"/>
              <a:ext cx="4000099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43725" lIns="77600" spcFirstLastPara="1" rIns="77600" wrap="square" tIns="443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Harden configurations, regular audits</a:t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0" y="3705256"/>
              <a:ext cx="1000024" cy="1746958"/>
            </a:xfrm>
            <a:prstGeom prst="rect">
              <a:avLst/>
            </a:prstGeom>
            <a:gradFill>
              <a:gsLst>
                <a:gs pos="0">
                  <a:srgbClr val="FF9129"/>
                </a:gs>
                <a:gs pos="100000">
                  <a:srgbClr val="FFB673"/>
                </a:gs>
              </a:gsLst>
              <a:lin ang="16200000" scaled="0"/>
            </a:gradFill>
            <a:ln cap="flat" cmpd="sng" w="9525">
              <a:solidFill>
                <a:srgbClr val="F6944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 txBox="1"/>
            <p:nvPr/>
          </p:nvSpPr>
          <p:spPr>
            <a:xfrm>
              <a:off x="0" y="3705256"/>
              <a:ext cx="1000024" cy="174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2550" lIns="52900" spcFirstLastPara="1" rIns="52900" wrap="square" tIns="172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Harden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