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9" roundtripDataSignature="AMtx7miXmMBZBZmpvIkV2JWu/LHKrZ3m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wasp.org/Top10/" TargetMode="External"/><Relationship Id="rId4" Type="http://schemas.openxmlformats.org/officeDocument/2006/relationships/hyperlink" Target="https://cheatsheetseries.owasp.org/" TargetMode="External"/><Relationship Id="rId5" Type="http://schemas.openxmlformats.org/officeDocument/2006/relationships/hyperlink" Target="https://csrc.nist.gov/publications/detail/sp/800-53/rev-5/final" TargetMode="External"/><Relationship Id="rId6" Type="http://schemas.openxmlformats.org/officeDocument/2006/relationships/hyperlink" Target="https://cwe.mitre.org/" TargetMode="External"/><Relationship Id="rId7" Type="http://schemas.openxmlformats.org/officeDocument/2006/relationships/hyperlink" Target="https://owasp.org/www-project-application-security-verification-standard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rgbClr val="366092"/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/>
          <p:nvPr/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40000">
                <a:srgbClr val="4F81BD">
                  <a:alpha val="0"/>
                </a:srgbClr>
              </a:gs>
              <a:gs pos="100000">
                <a:srgbClr val="366092">
                  <a:alpha val="51764"/>
                </a:srgbClr>
              </a:gs>
            </a:gsLst>
            <a:lin ang="2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/>
          <p:nvPr/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17000">
                <a:srgbClr val="4F81BD">
                  <a:alpha val="0"/>
                </a:srgbClr>
              </a:gs>
              <a:gs pos="100000">
                <a:srgbClr val="000000">
                  <a:alpha val="36862"/>
                </a:srgbClr>
              </a:gs>
            </a:gsLst>
            <a:lin ang="7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rgbClr val="244061">
                  <a:alpha val="0"/>
                </a:srgbClr>
              </a:gs>
              <a:gs pos="100000">
                <a:srgbClr val="000000">
                  <a:alpha val="24705"/>
                </a:srgbClr>
              </a:gs>
            </a:gsLst>
            <a:lin ang="186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 rot="-9091028">
            <a:off x="4459073" y="-1032053"/>
            <a:ext cx="3742610" cy="4439131"/>
          </a:xfrm>
          <a:custGeom>
            <a:rect b="b" l="l" r="r" t="t"/>
            <a:pathLst>
              <a:path extrusionOk="0" h="4439131" w="4990147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F81BD">
                  <a:alpha val="21960"/>
                </a:srgbClr>
              </a:gs>
              <a:gs pos="87000">
                <a:srgbClr val="93B3D7">
                  <a:alpha val="1960"/>
                </a:srgbClr>
              </a:gs>
              <a:gs pos="100000">
                <a:srgbClr val="93B3D7">
                  <a:alpha val="1960"/>
                </a:srgbClr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>
            <p:ph type="ctrTitle"/>
          </p:nvPr>
        </p:nvSpPr>
        <p:spPr>
          <a:xfrm>
            <a:off x="986118" y="735106"/>
            <a:ext cx="7540322" cy="292847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200"/>
              <a:buFont typeface="Calibri"/>
              <a:buNone/>
            </a:pPr>
            <a:r>
              <a:rPr lang="en-US" sz="4200">
                <a:solidFill>
                  <a:srgbClr val="FFFFFF"/>
                </a:solidFill>
              </a:rPr>
              <a:t>OWASP Top 10 Software Vulnerabilities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013011" y="4870824"/>
            <a:ext cx="7504463" cy="14582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Most Common Software Risks in Modern Applications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10"/>
          <p:cNvSpPr/>
          <p:nvPr/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10"/>
          <p:cNvSpPr txBox="1"/>
          <p:nvPr>
            <p:ph type="title"/>
          </p:nvPr>
        </p:nvSpPr>
        <p:spPr>
          <a:xfrm>
            <a:off x="628650" y="1195697"/>
            <a:ext cx="24003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Calibri"/>
              <a:buNone/>
            </a:pPr>
            <a:r>
              <a:rPr lang="en-US" sz="3700">
                <a:solidFill>
                  <a:schemeClr val="lt1"/>
                </a:solidFill>
              </a:rPr>
              <a:t>Security Logging and Monitoring Failures</a:t>
            </a:r>
            <a:endParaRPr/>
          </a:p>
        </p:txBody>
      </p:sp>
      <p:grpSp>
        <p:nvGrpSpPr>
          <p:cNvPr id="356" name="Google Shape;356;p10"/>
          <p:cNvGrpSpPr/>
          <p:nvPr/>
        </p:nvGrpSpPr>
        <p:grpSpPr>
          <a:xfrm>
            <a:off x="0" y="202912"/>
            <a:ext cx="1432689" cy="709660"/>
            <a:chOff x="2267504" y="2540250"/>
            <a:chExt cx="1990951" cy="739640"/>
          </a:xfrm>
        </p:grpSpPr>
        <p:sp>
          <p:nvSpPr>
            <p:cNvPr id="357" name="Google Shape;357;p10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0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9" name="Google Shape;359;p10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10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61" name="Google Shape;361;p10"/>
          <p:cNvGrpSpPr/>
          <p:nvPr/>
        </p:nvGrpSpPr>
        <p:grpSpPr>
          <a:xfrm>
            <a:off x="3082214" y="5539935"/>
            <a:ext cx="731374" cy="975171"/>
            <a:chOff x="5829300" y="3162300"/>
            <a:chExt cx="532256" cy="532257"/>
          </a:xfrm>
        </p:grpSpPr>
        <p:sp>
          <p:nvSpPr>
            <p:cNvPr id="362" name="Google Shape;362;p10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0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0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0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0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5" name="Google Shape;375;p10"/>
          <p:cNvGrpSpPr/>
          <p:nvPr/>
        </p:nvGrpSpPr>
        <p:grpSpPr>
          <a:xfrm>
            <a:off x="4113104" y="514534"/>
            <a:ext cx="4726201" cy="5804820"/>
            <a:chOff x="0" y="36994"/>
            <a:chExt cx="4726201" cy="5804820"/>
          </a:xfrm>
        </p:grpSpPr>
        <p:sp>
          <p:nvSpPr>
            <p:cNvPr id="376" name="Google Shape;376;p10"/>
            <p:cNvSpPr/>
            <p:nvPr/>
          </p:nvSpPr>
          <p:spPr>
            <a:xfrm>
              <a:off x="0" y="3699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0"/>
            <p:cNvSpPr txBox="1"/>
            <p:nvPr/>
          </p:nvSpPr>
          <p:spPr>
            <a:xfrm>
              <a:off x="91269" y="12826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Insufficient logging or lack of alerting on suspicious activity</a:t>
              </a:r>
              <a:endParaRPr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0" y="200457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0"/>
            <p:cNvSpPr txBox="1"/>
            <p:nvPr/>
          </p:nvSpPr>
          <p:spPr>
            <a:xfrm>
              <a:off x="91269" y="209584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Examples: Undetected breaches, lack of forensic data</a:t>
              </a:r>
              <a:endParaRPr/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0" y="397215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0"/>
            <p:cNvSpPr txBox="1"/>
            <p:nvPr/>
          </p:nvSpPr>
          <p:spPr>
            <a:xfrm>
              <a:off x="91269" y="406342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Centralized logging, real-time alerts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11"/>
          <p:cNvSpPr/>
          <p:nvPr/>
        </p:nvSpPr>
        <p:spPr>
          <a:xfrm>
            <a:off x="7" y="0"/>
            <a:ext cx="3490714" cy="68580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11"/>
          <p:cNvSpPr txBox="1"/>
          <p:nvPr>
            <p:ph type="title"/>
          </p:nvPr>
        </p:nvSpPr>
        <p:spPr>
          <a:xfrm>
            <a:off x="867638" y="637762"/>
            <a:ext cx="2173707" cy="5576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Server-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Side Request Forgery (SSRF)</a:t>
            </a:r>
            <a:endParaRPr/>
          </a:p>
        </p:txBody>
      </p:sp>
      <p:sp>
        <p:nvSpPr>
          <p:cNvPr id="388" name="Google Shape;388;p11"/>
          <p:cNvSpPr/>
          <p:nvPr/>
        </p:nvSpPr>
        <p:spPr>
          <a:xfrm>
            <a:off x="3489401" y="0"/>
            <a:ext cx="5654591" cy="6858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9" name="Google Shape;389;p11"/>
          <p:cNvGrpSpPr/>
          <p:nvPr/>
        </p:nvGrpSpPr>
        <p:grpSpPr>
          <a:xfrm>
            <a:off x="4079965" y="716843"/>
            <a:ext cx="4204051" cy="5381038"/>
            <a:chOff x="0" y="79081"/>
            <a:chExt cx="4204051" cy="5381038"/>
          </a:xfrm>
        </p:grpSpPr>
        <p:sp>
          <p:nvSpPr>
            <p:cNvPr id="390" name="Google Shape;390;p11"/>
            <p:cNvSpPr/>
            <p:nvPr/>
          </p:nvSpPr>
          <p:spPr>
            <a:xfrm>
              <a:off x="0" y="79081"/>
              <a:ext cx="4204051" cy="1734159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1"/>
            <p:cNvSpPr txBox="1"/>
            <p:nvPr/>
          </p:nvSpPr>
          <p:spPr>
            <a:xfrm>
              <a:off x="84655" y="163736"/>
              <a:ext cx="4034741" cy="1564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Forces server to make unauthorized requests</a:t>
              </a:r>
              <a:endParaRPr/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0" y="1902520"/>
              <a:ext cx="4204051" cy="1734159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1"/>
            <p:cNvSpPr txBox="1"/>
            <p:nvPr/>
          </p:nvSpPr>
          <p:spPr>
            <a:xfrm>
              <a:off x="84655" y="1987175"/>
              <a:ext cx="4034741" cy="1564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Examples: Accessing internal resources via crafted URL</a:t>
              </a:r>
              <a:endParaRPr/>
            </a:p>
          </p:txBody>
        </p:sp>
        <p:sp>
          <p:nvSpPr>
            <p:cNvPr id="394" name="Google Shape;394;p11"/>
            <p:cNvSpPr/>
            <p:nvPr/>
          </p:nvSpPr>
          <p:spPr>
            <a:xfrm>
              <a:off x="0" y="3725960"/>
              <a:ext cx="4204051" cy="1734159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1"/>
            <p:cNvSpPr txBox="1"/>
            <p:nvPr/>
          </p:nvSpPr>
          <p:spPr>
            <a:xfrm>
              <a:off x="84655" y="3810615"/>
              <a:ext cx="4034741" cy="15648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8100" lIns="118100" spcFirstLastPara="1" rIns="118100" wrap="square" tIns="1181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100"/>
                <a:buFont typeface="Calibri"/>
                <a:buNone/>
              </a:pPr>
              <a:r>
                <a:rPr lang="en-US" sz="3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Whitelisting, network segmentation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12"/>
          <p:cNvSpPr/>
          <p:nvPr/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12"/>
          <p:cNvSpPr txBox="1"/>
          <p:nvPr>
            <p:ph type="title"/>
          </p:nvPr>
        </p:nvSpPr>
        <p:spPr>
          <a:xfrm>
            <a:off x="628650" y="1195697"/>
            <a:ext cx="24003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Font typeface="Calibri"/>
              <a:buNone/>
            </a:pPr>
            <a:r>
              <a:rPr lang="en-US" sz="3700">
                <a:solidFill>
                  <a:schemeClr val="lt1"/>
                </a:solidFill>
              </a:rPr>
              <a:t>Key Takeaways</a:t>
            </a:r>
            <a:endParaRPr/>
          </a:p>
        </p:txBody>
      </p:sp>
      <p:grpSp>
        <p:nvGrpSpPr>
          <p:cNvPr id="403" name="Google Shape;403;p12"/>
          <p:cNvGrpSpPr/>
          <p:nvPr/>
        </p:nvGrpSpPr>
        <p:grpSpPr>
          <a:xfrm>
            <a:off x="0" y="202912"/>
            <a:ext cx="1432689" cy="709660"/>
            <a:chOff x="2267504" y="2540250"/>
            <a:chExt cx="1990951" cy="739640"/>
          </a:xfrm>
        </p:grpSpPr>
        <p:sp>
          <p:nvSpPr>
            <p:cNvPr id="404" name="Google Shape;404;p12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12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06" name="Google Shape;406;p12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12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08" name="Google Shape;408;p12"/>
          <p:cNvGrpSpPr/>
          <p:nvPr/>
        </p:nvGrpSpPr>
        <p:grpSpPr>
          <a:xfrm>
            <a:off x="3082214" y="5539935"/>
            <a:ext cx="731374" cy="975171"/>
            <a:chOff x="5829300" y="3162300"/>
            <a:chExt cx="532256" cy="532257"/>
          </a:xfrm>
        </p:grpSpPr>
        <p:sp>
          <p:nvSpPr>
            <p:cNvPr id="409" name="Google Shape;409;p12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12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12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12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12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2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2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2"/>
          <p:cNvGrpSpPr/>
          <p:nvPr/>
        </p:nvGrpSpPr>
        <p:grpSpPr>
          <a:xfrm>
            <a:off x="4113104" y="480410"/>
            <a:ext cx="4726201" cy="5873068"/>
            <a:chOff x="0" y="2870"/>
            <a:chExt cx="4726201" cy="5873068"/>
          </a:xfrm>
        </p:grpSpPr>
        <p:cxnSp>
          <p:nvCxnSpPr>
            <p:cNvPr id="423" name="Google Shape;423;p12"/>
            <p:cNvCxnSpPr/>
            <p:nvPr/>
          </p:nvCxnSpPr>
          <p:spPr>
            <a:xfrm>
              <a:off x="0" y="2870"/>
              <a:ext cx="4726201" cy="0"/>
            </a:xfrm>
            <a:prstGeom prst="straightConnector1">
              <a:avLst/>
            </a:prstGeom>
            <a:solidFill>
              <a:srgbClr val="1D497D"/>
            </a:solidFill>
            <a:ln cap="flat" cmpd="sng" w="25400">
              <a:solidFill>
                <a:srgbClr val="1D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4" name="Google Shape;424;p12"/>
            <p:cNvSpPr/>
            <p:nvPr/>
          </p:nvSpPr>
          <p:spPr>
            <a:xfrm>
              <a:off x="0" y="2870"/>
              <a:ext cx="4726201" cy="19576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2"/>
            <p:cNvSpPr txBox="1"/>
            <p:nvPr/>
          </p:nvSpPr>
          <p:spPr>
            <a:xfrm>
              <a:off x="0" y="2870"/>
              <a:ext cx="4726201" cy="19576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OWASP Top 10 evolves with the threat landscape</a:t>
              </a:r>
              <a:endParaRPr/>
            </a:p>
          </p:txBody>
        </p:sp>
        <p:cxnSp>
          <p:nvCxnSpPr>
            <p:cNvPr id="426" name="Google Shape;426;p12"/>
            <p:cNvCxnSpPr/>
            <p:nvPr/>
          </p:nvCxnSpPr>
          <p:spPr>
            <a:xfrm>
              <a:off x="0" y="1960559"/>
              <a:ext cx="4726201" cy="0"/>
            </a:xfrm>
            <a:prstGeom prst="straightConnector1">
              <a:avLst/>
            </a:prstGeom>
            <a:solidFill>
              <a:srgbClr val="1D497D"/>
            </a:solidFill>
            <a:ln cap="flat" cmpd="sng" w="25400">
              <a:solidFill>
                <a:srgbClr val="1D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27" name="Google Shape;427;p12"/>
            <p:cNvSpPr/>
            <p:nvPr/>
          </p:nvSpPr>
          <p:spPr>
            <a:xfrm>
              <a:off x="0" y="1960559"/>
              <a:ext cx="4726201" cy="19576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2"/>
            <p:cNvSpPr txBox="1"/>
            <p:nvPr/>
          </p:nvSpPr>
          <p:spPr>
            <a:xfrm>
              <a:off x="0" y="1960559"/>
              <a:ext cx="4726201" cy="19576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Proactive design, coding, and maintenance reduce risks</a:t>
              </a:r>
              <a:endParaRPr/>
            </a:p>
          </p:txBody>
        </p:sp>
        <p:cxnSp>
          <p:nvCxnSpPr>
            <p:cNvPr id="429" name="Google Shape;429;p12"/>
            <p:cNvCxnSpPr/>
            <p:nvPr/>
          </p:nvCxnSpPr>
          <p:spPr>
            <a:xfrm>
              <a:off x="0" y="3918249"/>
              <a:ext cx="4726201" cy="0"/>
            </a:xfrm>
            <a:prstGeom prst="straightConnector1">
              <a:avLst/>
            </a:prstGeom>
            <a:solidFill>
              <a:srgbClr val="1D497D"/>
            </a:solidFill>
            <a:ln cap="flat" cmpd="sng" w="25400">
              <a:solidFill>
                <a:srgbClr val="1D497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30" name="Google Shape;430;p12"/>
            <p:cNvSpPr/>
            <p:nvPr/>
          </p:nvSpPr>
          <p:spPr>
            <a:xfrm>
              <a:off x="0" y="3918249"/>
              <a:ext cx="4726201" cy="19576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12"/>
            <p:cNvSpPr txBox="1"/>
            <p:nvPr/>
          </p:nvSpPr>
          <p:spPr>
            <a:xfrm>
              <a:off x="0" y="3918249"/>
              <a:ext cx="4726201" cy="195768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Security is everyone's responsibility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13"/>
          <p:cNvSpPr/>
          <p:nvPr/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13"/>
          <p:cNvSpPr/>
          <p:nvPr/>
        </p:nvSpPr>
        <p:spPr>
          <a:xfrm flipH="1" rot="10800000">
            <a:off x="-2" y="0"/>
            <a:ext cx="6086479" cy="159074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0000">
                <a:srgbClr val="4F81BD">
                  <a:alpha val="0"/>
                </a:srgbClr>
              </a:gs>
              <a:gs pos="100000">
                <a:srgbClr val="244061">
                  <a:alpha val="54901"/>
                </a:srgbClr>
              </a:gs>
            </a:gsLst>
            <a:lin ang="13800001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13"/>
          <p:cNvSpPr/>
          <p:nvPr/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rgbClr val="4F81BD">
                  <a:alpha val="65882"/>
                </a:srgbClr>
              </a:gs>
              <a:gs pos="100000">
                <a:srgbClr val="000000">
                  <a:alpha val="29803"/>
                </a:srgbClr>
              </a:gs>
            </a:gsLst>
            <a:lin ang="132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13"/>
          <p:cNvSpPr/>
          <p:nvPr/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244061">
                  <a:alpha val="51764"/>
                </a:srgbClr>
              </a:gs>
              <a:gs pos="100000">
                <a:srgbClr val="244061">
                  <a:alpha val="51764"/>
                </a:srgbClr>
              </a:gs>
            </a:gsLst>
            <a:lin ang="16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13"/>
          <p:cNvSpPr txBox="1"/>
          <p:nvPr>
            <p:ph type="title"/>
          </p:nvPr>
        </p:nvSpPr>
        <p:spPr>
          <a:xfrm>
            <a:off x="1028699" y="294538"/>
            <a:ext cx="7421963" cy="10336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-US" sz="3500">
                <a:solidFill>
                  <a:srgbClr val="FFFFFF"/>
                </a:solidFill>
              </a:rPr>
              <a:t>References</a:t>
            </a:r>
            <a:endParaRPr/>
          </a:p>
        </p:txBody>
      </p:sp>
      <p:sp>
        <p:nvSpPr>
          <p:cNvPr id="442" name="Google Shape;442;p13"/>
          <p:cNvSpPr txBox="1"/>
          <p:nvPr>
            <p:ph idx="1" type="body"/>
          </p:nvPr>
        </p:nvSpPr>
        <p:spPr>
          <a:xfrm>
            <a:off x="1028699" y="2318197"/>
            <a:ext cx="7293023" cy="368335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3495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</a:pPr>
            <a:r>
              <a:t/>
            </a:r>
            <a:endParaRPr sz="1700"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OWASP Foundation. (2021). OWASP Top 10: The Ten Most Critical Web Application Security Risks. </a:t>
            </a:r>
            <a:r>
              <a:rPr lang="en-US" sz="1700" u="sng">
                <a:solidFill>
                  <a:schemeClr val="hlink"/>
                </a:solidFill>
                <a:hlinkClick r:id="rId3"/>
              </a:rPr>
              <a:t>https://owasp.org/Top10/</a:t>
            </a:r>
            <a:r>
              <a:rPr lang="en-US" sz="1700"/>
              <a:t> 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OWASP Cheat Sheet Series. </a:t>
            </a:r>
            <a:r>
              <a:rPr lang="en-US" sz="1700" u="sng">
                <a:solidFill>
                  <a:schemeClr val="hlink"/>
                </a:solidFill>
                <a:hlinkClick r:id="rId4"/>
              </a:rPr>
              <a:t>https://cheatsheetseries.owasp.org/</a:t>
            </a:r>
            <a:r>
              <a:rPr lang="en-US" sz="1700"/>
              <a:t> 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NIST SP 800-53 Rev. 5. Security and Privacy Controls for Information Systems and Organizations. </a:t>
            </a:r>
            <a:r>
              <a:rPr lang="en-US" sz="1700" u="sng">
                <a:solidFill>
                  <a:schemeClr val="hlink"/>
                </a:solidFill>
                <a:hlinkClick r:id="rId5"/>
              </a:rPr>
              <a:t>https://csrc.nist.gov/publications/detail/sp/800-53/rev-5/final</a:t>
            </a:r>
            <a:r>
              <a:rPr lang="en-US" sz="1700"/>
              <a:t> 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CWE - Common Weakness Enumeration. </a:t>
            </a:r>
            <a:r>
              <a:rPr lang="en-US" sz="1700" u="sng">
                <a:solidFill>
                  <a:schemeClr val="hlink"/>
                </a:solidFill>
                <a:hlinkClick r:id="rId6"/>
              </a:rPr>
              <a:t>https://cwe.mitre.org/</a:t>
            </a:r>
            <a:r>
              <a:rPr lang="en-US" sz="1700"/>
              <a:t> </a:t>
            </a:r>
            <a:endParaRPr/>
          </a:p>
          <a:p>
            <a:pPr indent="-342900" lvl="0" marL="342900" rtl="0" algn="l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</a:pPr>
            <a:r>
              <a:rPr lang="en-US" sz="1700"/>
              <a:t>OWASP Application Security Verification Standard (ASVS). </a:t>
            </a:r>
            <a:r>
              <a:rPr lang="en-US" sz="1700" u="sng">
                <a:solidFill>
                  <a:schemeClr val="hlink"/>
                </a:solidFill>
                <a:hlinkClick r:id="rId7"/>
              </a:rPr>
              <a:t>https://owasp.org/www-project-application-security-verification-standard/</a:t>
            </a:r>
            <a:r>
              <a:rPr lang="en-US" sz="1700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2"/>
          <p:cNvSpPr/>
          <p:nvPr/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>
            <p:ph type="title"/>
          </p:nvPr>
        </p:nvSpPr>
        <p:spPr>
          <a:xfrm>
            <a:off x="628650" y="1195697"/>
            <a:ext cx="24003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1. Broken Access Control</a:t>
            </a:r>
            <a:endParaRPr/>
          </a:p>
        </p:txBody>
      </p:sp>
      <p:grpSp>
        <p:nvGrpSpPr>
          <p:cNvPr id="99" name="Google Shape;99;p2"/>
          <p:cNvGrpSpPr/>
          <p:nvPr/>
        </p:nvGrpSpPr>
        <p:grpSpPr>
          <a:xfrm>
            <a:off x="0" y="202912"/>
            <a:ext cx="1432689" cy="709660"/>
            <a:chOff x="2267504" y="2540250"/>
            <a:chExt cx="1990951" cy="739640"/>
          </a:xfrm>
        </p:grpSpPr>
        <p:sp>
          <p:nvSpPr>
            <p:cNvPr id="100" name="Google Shape;100;p2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2" name="Google Shape;102;p2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4" name="Google Shape;104;p2"/>
          <p:cNvGrpSpPr/>
          <p:nvPr/>
        </p:nvGrpSpPr>
        <p:grpSpPr>
          <a:xfrm>
            <a:off x="3082214" y="5539935"/>
            <a:ext cx="731374" cy="975171"/>
            <a:chOff x="5829300" y="3162300"/>
            <a:chExt cx="532256" cy="532257"/>
          </a:xfrm>
        </p:grpSpPr>
        <p:sp>
          <p:nvSpPr>
            <p:cNvPr id="105" name="Google Shape;105;p2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2"/>
          <p:cNvGrpSpPr/>
          <p:nvPr/>
        </p:nvGrpSpPr>
        <p:grpSpPr>
          <a:xfrm>
            <a:off x="4113104" y="478257"/>
            <a:ext cx="4726201" cy="5877373"/>
            <a:chOff x="0" y="717"/>
            <a:chExt cx="4726201" cy="5877373"/>
          </a:xfrm>
        </p:grpSpPr>
        <p:sp>
          <p:nvSpPr>
            <p:cNvPr id="119" name="Google Shape;119;p2"/>
            <p:cNvSpPr/>
            <p:nvPr/>
          </p:nvSpPr>
          <p:spPr>
            <a:xfrm>
              <a:off x="0" y="717"/>
              <a:ext cx="4726201" cy="1679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507973" y="378548"/>
              <a:ext cx="923587" cy="9235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939533" y="717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2"/>
            <p:cNvSpPr txBox="1"/>
            <p:nvPr/>
          </p:nvSpPr>
          <p:spPr>
            <a:xfrm>
              <a:off x="1939533" y="717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00" lIns="177700" spcFirstLastPara="1" rIns="177700" wrap="square" tIns="17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Users can act outside of intended permissions</a:t>
              </a: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0" y="2099779"/>
              <a:ext cx="4726201" cy="1679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507973" y="2477610"/>
              <a:ext cx="923587" cy="9235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939533" y="2099779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2"/>
            <p:cNvSpPr txBox="1"/>
            <p:nvPr/>
          </p:nvSpPr>
          <p:spPr>
            <a:xfrm>
              <a:off x="1939533" y="2099779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00" lIns="177700" spcFirstLastPara="1" rIns="177700" wrap="square" tIns="17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Examples: URL manipulation, privilege escalation</a:t>
              </a: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0" y="4198841"/>
              <a:ext cx="4726201" cy="1679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507973" y="4576672"/>
              <a:ext cx="923587" cy="9235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1939533" y="4198841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2"/>
            <p:cNvSpPr txBox="1"/>
            <p:nvPr/>
          </p:nvSpPr>
          <p:spPr>
            <a:xfrm>
              <a:off x="1939533" y="4198841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00" lIns="177700" spcFirstLastPara="1" rIns="177700" wrap="square" tIns="17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Enforce least privilege, deny by default</a:t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 txBox="1"/>
          <p:nvPr>
            <p:ph type="title"/>
          </p:nvPr>
        </p:nvSpPr>
        <p:spPr>
          <a:xfrm>
            <a:off x="628650" y="1195697"/>
            <a:ext cx="24003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Cryptographic Failures</a:t>
            </a:r>
            <a:endParaRPr/>
          </a:p>
        </p:txBody>
      </p:sp>
      <p:grpSp>
        <p:nvGrpSpPr>
          <p:cNvPr id="138" name="Google Shape;138;p3"/>
          <p:cNvGrpSpPr/>
          <p:nvPr/>
        </p:nvGrpSpPr>
        <p:grpSpPr>
          <a:xfrm>
            <a:off x="0" y="202912"/>
            <a:ext cx="1432689" cy="709660"/>
            <a:chOff x="2267504" y="2540250"/>
            <a:chExt cx="1990951" cy="739640"/>
          </a:xfrm>
        </p:grpSpPr>
        <p:sp>
          <p:nvSpPr>
            <p:cNvPr id="139" name="Google Shape;139;p3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3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1" name="Google Shape;141;p3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3" name="Google Shape;143;p3"/>
          <p:cNvGrpSpPr/>
          <p:nvPr/>
        </p:nvGrpSpPr>
        <p:grpSpPr>
          <a:xfrm>
            <a:off x="3082214" y="5539935"/>
            <a:ext cx="731374" cy="975171"/>
            <a:chOff x="5829300" y="3162300"/>
            <a:chExt cx="532256" cy="532257"/>
          </a:xfrm>
        </p:grpSpPr>
        <p:sp>
          <p:nvSpPr>
            <p:cNvPr id="144" name="Google Shape;144;p3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3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3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3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3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3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3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3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3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3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3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3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3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3"/>
          <p:cNvGrpSpPr/>
          <p:nvPr/>
        </p:nvGrpSpPr>
        <p:grpSpPr>
          <a:xfrm>
            <a:off x="4113104" y="514534"/>
            <a:ext cx="4726201" cy="5804820"/>
            <a:chOff x="0" y="36994"/>
            <a:chExt cx="4726201" cy="5804820"/>
          </a:xfrm>
        </p:grpSpPr>
        <p:sp>
          <p:nvSpPr>
            <p:cNvPr id="158" name="Google Shape;158;p3"/>
            <p:cNvSpPr/>
            <p:nvPr/>
          </p:nvSpPr>
          <p:spPr>
            <a:xfrm>
              <a:off x="0" y="3699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 txBox="1"/>
            <p:nvPr/>
          </p:nvSpPr>
          <p:spPr>
            <a:xfrm>
              <a:off x="91269" y="12826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Previously known as 'Sensitive Data Exposure'</a:t>
              </a:r>
              <a:endParaRPr/>
            </a:p>
          </p:txBody>
        </p:sp>
        <p:sp>
          <p:nvSpPr>
            <p:cNvPr id="160" name="Google Shape;160;p3"/>
            <p:cNvSpPr/>
            <p:nvPr/>
          </p:nvSpPr>
          <p:spPr>
            <a:xfrm>
              <a:off x="0" y="200457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3"/>
            <p:cNvSpPr txBox="1"/>
            <p:nvPr/>
          </p:nvSpPr>
          <p:spPr>
            <a:xfrm>
              <a:off x="91269" y="209584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Examples: Weak encryption, missing HTTPS</a:t>
              </a:r>
              <a:endParaRPr/>
            </a:p>
          </p:txBody>
        </p:sp>
        <p:sp>
          <p:nvSpPr>
            <p:cNvPr id="162" name="Google Shape;162;p3"/>
            <p:cNvSpPr/>
            <p:nvPr/>
          </p:nvSpPr>
          <p:spPr>
            <a:xfrm>
              <a:off x="0" y="397215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91269" y="406342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Use modern encryption standards, HTTPS everywhere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4"/>
          <p:cNvSpPr txBox="1"/>
          <p:nvPr>
            <p:ph type="title"/>
          </p:nvPr>
        </p:nvSpPr>
        <p:spPr>
          <a:xfrm>
            <a:off x="628650" y="1195697"/>
            <a:ext cx="24003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 Injection</a:t>
            </a:r>
            <a:endParaRPr/>
          </a:p>
        </p:txBody>
      </p:sp>
      <p:grpSp>
        <p:nvGrpSpPr>
          <p:cNvPr id="171" name="Google Shape;171;p4"/>
          <p:cNvGrpSpPr/>
          <p:nvPr/>
        </p:nvGrpSpPr>
        <p:grpSpPr>
          <a:xfrm>
            <a:off x="0" y="202912"/>
            <a:ext cx="1432689" cy="709660"/>
            <a:chOff x="2267504" y="2540250"/>
            <a:chExt cx="1990951" cy="739640"/>
          </a:xfrm>
        </p:grpSpPr>
        <p:sp>
          <p:nvSpPr>
            <p:cNvPr id="172" name="Google Shape;172;p4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4" name="Google Shape;174;p4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76" name="Google Shape;176;p4"/>
          <p:cNvGrpSpPr/>
          <p:nvPr/>
        </p:nvGrpSpPr>
        <p:grpSpPr>
          <a:xfrm>
            <a:off x="3082214" y="5539935"/>
            <a:ext cx="731374" cy="975171"/>
            <a:chOff x="5829300" y="3162300"/>
            <a:chExt cx="532256" cy="532257"/>
          </a:xfrm>
        </p:grpSpPr>
        <p:sp>
          <p:nvSpPr>
            <p:cNvPr id="177" name="Google Shape;177;p4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4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4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4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4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4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4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0" name="Google Shape;190;p4"/>
          <p:cNvGrpSpPr/>
          <p:nvPr/>
        </p:nvGrpSpPr>
        <p:grpSpPr>
          <a:xfrm>
            <a:off x="4113104" y="813216"/>
            <a:ext cx="4726201" cy="5207455"/>
            <a:chOff x="0" y="335676"/>
            <a:chExt cx="4726201" cy="5207455"/>
          </a:xfrm>
        </p:grpSpPr>
        <p:sp>
          <p:nvSpPr>
            <p:cNvPr id="191" name="Google Shape;191;p4"/>
            <p:cNvSpPr/>
            <p:nvPr/>
          </p:nvSpPr>
          <p:spPr>
            <a:xfrm>
              <a:off x="0" y="335676"/>
              <a:ext cx="4726201" cy="1678218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81924" y="417600"/>
              <a:ext cx="4562353" cy="1514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Includes SQL, NoSQL, OS, and LDAP injection</a:t>
              </a:r>
              <a:endParaRPr/>
            </a:p>
          </p:txBody>
        </p:sp>
        <p:sp>
          <p:nvSpPr>
            <p:cNvPr id="193" name="Google Shape;193;p4"/>
            <p:cNvSpPr/>
            <p:nvPr/>
          </p:nvSpPr>
          <p:spPr>
            <a:xfrm>
              <a:off x="0" y="2100295"/>
              <a:ext cx="4726201" cy="1678218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4"/>
            <p:cNvSpPr txBox="1"/>
            <p:nvPr/>
          </p:nvSpPr>
          <p:spPr>
            <a:xfrm>
              <a:off x="81924" y="2182219"/>
              <a:ext cx="4562353" cy="1514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Examples: `' OR 1=1--`</a:t>
              </a:r>
              <a:endParaRPr/>
            </a:p>
          </p:txBody>
        </p:sp>
        <p:sp>
          <p:nvSpPr>
            <p:cNvPr id="195" name="Google Shape;195;p4"/>
            <p:cNvSpPr/>
            <p:nvPr/>
          </p:nvSpPr>
          <p:spPr>
            <a:xfrm>
              <a:off x="0" y="3864913"/>
              <a:ext cx="4726201" cy="1678218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4"/>
            <p:cNvSpPr txBox="1"/>
            <p:nvPr/>
          </p:nvSpPr>
          <p:spPr>
            <a:xfrm>
              <a:off x="81924" y="3946837"/>
              <a:ext cx="4562353" cy="151437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4300" lIns="114300" spcFirstLastPara="1" rIns="114300" wrap="square" tIns="1143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000"/>
                <a:buFont typeface="Calibri"/>
                <a:buNone/>
              </a:pPr>
              <a:r>
                <a:rPr lang="en-US" sz="3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Input validation, use safe APIs (e.g., parameterized queries)</a:t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5"/>
          <p:cNvSpPr/>
          <p:nvPr/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5"/>
          <p:cNvSpPr txBox="1"/>
          <p:nvPr>
            <p:ph type="title"/>
          </p:nvPr>
        </p:nvSpPr>
        <p:spPr>
          <a:xfrm>
            <a:off x="628650" y="1195697"/>
            <a:ext cx="24003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n-US">
                <a:solidFill>
                  <a:schemeClr val="lt1"/>
                </a:solidFill>
              </a:rPr>
              <a:t> Insecure Design</a:t>
            </a:r>
            <a:endParaRPr/>
          </a:p>
        </p:txBody>
      </p:sp>
      <p:grpSp>
        <p:nvGrpSpPr>
          <p:cNvPr id="204" name="Google Shape;204;p5"/>
          <p:cNvGrpSpPr/>
          <p:nvPr/>
        </p:nvGrpSpPr>
        <p:grpSpPr>
          <a:xfrm>
            <a:off x="0" y="202912"/>
            <a:ext cx="1432689" cy="709660"/>
            <a:chOff x="2267504" y="2540250"/>
            <a:chExt cx="1990951" cy="739640"/>
          </a:xfrm>
        </p:grpSpPr>
        <p:sp>
          <p:nvSpPr>
            <p:cNvPr id="205" name="Google Shape;205;p5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5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7" name="Google Shape;207;p5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9" name="Google Shape;209;p5"/>
          <p:cNvGrpSpPr/>
          <p:nvPr/>
        </p:nvGrpSpPr>
        <p:grpSpPr>
          <a:xfrm>
            <a:off x="3082214" y="5539935"/>
            <a:ext cx="731374" cy="975171"/>
            <a:chOff x="5829300" y="3162300"/>
            <a:chExt cx="532256" cy="532257"/>
          </a:xfrm>
        </p:grpSpPr>
        <p:sp>
          <p:nvSpPr>
            <p:cNvPr id="210" name="Google Shape;210;p5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5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5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4" name="Google Shape;214;p5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7" name="Google Shape;217;p5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1" name="Google Shape;221;p5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5"/>
          <p:cNvGrpSpPr/>
          <p:nvPr/>
        </p:nvGrpSpPr>
        <p:grpSpPr>
          <a:xfrm>
            <a:off x="4113104" y="514534"/>
            <a:ext cx="4726201" cy="5804820"/>
            <a:chOff x="0" y="36994"/>
            <a:chExt cx="4726201" cy="5804820"/>
          </a:xfrm>
        </p:grpSpPr>
        <p:sp>
          <p:nvSpPr>
            <p:cNvPr id="224" name="Google Shape;224;p5"/>
            <p:cNvSpPr/>
            <p:nvPr/>
          </p:nvSpPr>
          <p:spPr>
            <a:xfrm>
              <a:off x="0" y="3699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 txBox="1"/>
            <p:nvPr/>
          </p:nvSpPr>
          <p:spPr>
            <a:xfrm>
              <a:off x="91269" y="12826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Inherent design flaws rather than implementation bugs</a:t>
              </a:r>
              <a:endParaRPr/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0" y="200457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 txBox="1"/>
            <p:nvPr/>
          </p:nvSpPr>
          <p:spPr>
            <a:xfrm>
              <a:off x="91269" y="209584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Examples: Missing security controls in workflows</a:t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0" y="397215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 txBox="1"/>
            <p:nvPr/>
          </p:nvSpPr>
          <p:spPr>
            <a:xfrm>
              <a:off x="91269" y="406342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Threat modeling, secure design patterns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6"/>
          <p:cNvSpPr/>
          <p:nvPr/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6"/>
          <p:cNvSpPr txBox="1"/>
          <p:nvPr>
            <p:ph type="title"/>
          </p:nvPr>
        </p:nvSpPr>
        <p:spPr>
          <a:xfrm>
            <a:off x="628650" y="1195697"/>
            <a:ext cx="24003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lt1"/>
                </a:solidFill>
              </a:rPr>
              <a:t>Security Misconfiguration</a:t>
            </a:r>
            <a:endParaRPr/>
          </a:p>
        </p:txBody>
      </p:sp>
      <p:grpSp>
        <p:nvGrpSpPr>
          <p:cNvPr id="237" name="Google Shape;237;p6"/>
          <p:cNvGrpSpPr/>
          <p:nvPr/>
        </p:nvGrpSpPr>
        <p:grpSpPr>
          <a:xfrm>
            <a:off x="0" y="202912"/>
            <a:ext cx="1432689" cy="709660"/>
            <a:chOff x="2267504" y="2540250"/>
            <a:chExt cx="1990951" cy="739640"/>
          </a:xfrm>
        </p:grpSpPr>
        <p:sp>
          <p:nvSpPr>
            <p:cNvPr id="238" name="Google Shape;238;p6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6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0" name="Google Shape;240;p6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6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2" name="Google Shape;242;p6"/>
          <p:cNvGrpSpPr/>
          <p:nvPr/>
        </p:nvGrpSpPr>
        <p:grpSpPr>
          <a:xfrm>
            <a:off x="3082214" y="5539935"/>
            <a:ext cx="731374" cy="975171"/>
            <a:chOff x="5829300" y="3162300"/>
            <a:chExt cx="532256" cy="532257"/>
          </a:xfrm>
        </p:grpSpPr>
        <p:sp>
          <p:nvSpPr>
            <p:cNvPr id="243" name="Google Shape;243;p6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6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6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6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6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6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6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6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6" name="Google Shape;256;p6"/>
          <p:cNvGrpSpPr/>
          <p:nvPr/>
        </p:nvGrpSpPr>
        <p:grpSpPr>
          <a:xfrm>
            <a:off x="4113104" y="478257"/>
            <a:ext cx="4726201" cy="5877373"/>
            <a:chOff x="0" y="717"/>
            <a:chExt cx="4726201" cy="5877373"/>
          </a:xfrm>
        </p:grpSpPr>
        <p:sp>
          <p:nvSpPr>
            <p:cNvPr id="257" name="Google Shape;257;p6"/>
            <p:cNvSpPr/>
            <p:nvPr/>
          </p:nvSpPr>
          <p:spPr>
            <a:xfrm>
              <a:off x="0" y="717"/>
              <a:ext cx="4726201" cy="1679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6"/>
            <p:cNvSpPr/>
            <p:nvPr/>
          </p:nvSpPr>
          <p:spPr>
            <a:xfrm>
              <a:off x="507973" y="378548"/>
              <a:ext cx="923587" cy="92358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6"/>
            <p:cNvSpPr/>
            <p:nvPr/>
          </p:nvSpPr>
          <p:spPr>
            <a:xfrm>
              <a:off x="1939533" y="717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6"/>
            <p:cNvSpPr txBox="1"/>
            <p:nvPr/>
          </p:nvSpPr>
          <p:spPr>
            <a:xfrm>
              <a:off x="1939533" y="717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00" lIns="177700" spcFirstLastPara="1" rIns="177700" wrap="square" tIns="17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Default settings, incomplete configurations</a:t>
              </a:r>
              <a:endParaRPr/>
            </a:p>
          </p:txBody>
        </p:sp>
        <p:sp>
          <p:nvSpPr>
            <p:cNvPr id="261" name="Google Shape;261;p6"/>
            <p:cNvSpPr/>
            <p:nvPr/>
          </p:nvSpPr>
          <p:spPr>
            <a:xfrm>
              <a:off x="0" y="2099779"/>
              <a:ext cx="4726201" cy="1679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6"/>
            <p:cNvSpPr/>
            <p:nvPr/>
          </p:nvSpPr>
          <p:spPr>
            <a:xfrm>
              <a:off x="507973" y="2477610"/>
              <a:ext cx="923587" cy="92358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6"/>
            <p:cNvSpPr/>
            <p:nvPr/>
          </p:nvSpPr>
          <p:spPr>
            <a:xfrm>
              <a:off x="1939533" y="2099779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6"/>
            <p:cNvSpPr txBox="1"/>
            <p:nvPr/>
          </p:nvSpPr>
          <p:spPr>
            <a:xfrm>
              <a:off x="1939533" y="2099779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00" lIns="177700" spcFirstLastPara="1" rIns="177700" wrap="square" tIns="17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Examples: Open cloud storage, verbose error messages</a:t>
              </a:r>
              <a:endParaRPr/>
            </a:p>
          </p:txBody>
        </p:sp>
        <p:sp>
          <p:nvSpPr>
            <p:cNvPr id="265" name="Google Shape;265;p6"/>
            <p:cNvSpPr/>
            <p:nvPr/>
          </p:nvSpPr>
          <p:spPr>
            <a:xfrm>
              <a:off x="0" y="4198841"/>
              <a:ext cx="4726201" cy="1679249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6"/>
            <p:cNvSpPr/>
            <p:nvPr/>
          </p:nvSpPr>
          <p:spPr>
            <a:xfrm>
              <a:off x="507973" y="4576672"/>
              <a:ext cx="923587" cy="92358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6"/>
            <p:cNvSpPr/>
            <p:nvPr/>
          </p:nvSpPr>
          <p:spPr>
            <a:xfrm>
              <a:off x="1939533" y="4198841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6"/>
            <p:cNvSpPr txBox="1"/>
            <p:nvPr/>
          </p:nvSpPr>
          <p:spPr>
            <a:xfrm>
              <a:off x="1939533" y="4198841"/>
              <a:ext cx="2786667" cy="16792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00" lIns="177700" spcFirstLastPara="1" rIns="177700" wrap="square" tIns="1777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Harden environments, automated configuration management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7"/>
          <p:cNvSpPr/>
          <p:nvPr/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7"/>
          <p:cNvSpPr txBox="1"/>
          <p:nvPr>
            <p:ph type="title"/>
          </p:nvPr>
        </p:nvSpPr>
        <p:spPr>
          <a:xfrm>
            <a:off x="628650" y="1195697"/>
            <a:ext cx="24003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Calibri"/>
              <a:buNone/>
            </a:pPr>
            <a:r>
              <a:rPr lang="en-US" sz="3100">
                <a:solidFill>
                  <a:schemeClr val="lt1"/>
                </a:solidFill>
              </a:rPr>
              <a:t>Vulnerable and Outdated Components</a:t>
            </a:r>
            <a:endParaRPr/>
          </a:p>
        </p:txBody>
      </p:sp>
      <p:grpSp>
        <p:nvGrpSpPr>
          <p:cNvPr id="276" name="Google Shape;276;p7"/>
          <p:cNvGrpSpPr/>
          <p:nvPr/>
        </p:nvGrpSpPr>
        <p:grpSpPr>
          <a:xfrm>
            <a:off x="0" y="202912"/>
            <a:ext cx="1432689" cy="709660"/>
            <a:chOff x="2267504" y="2540250"/>
            <a:chExt cx="1990951" cy="739640"/>
          </a:xfrm>
        </p:grpSpPr>
        <p:sp>
          <p:nvSpPr>
            <p:cNvPr id="277" name="Google Shape;277;p7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p7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7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81" name="Google Shape;281;p7"/>
          <p:cNvGrpSpPr/>
          <p:nvPr/>
        </p:nvGrpSpPr>
        <p:grpSpPr>
          <a:xfrm>
            <a:off x="3082214" y="5539935"/>
            <a:ext cx="731374" cy="975171"/>
            <a:chOff x="5829300" y="3162300"/>
            <a:chExt cx="532256" cy="532257"/>
          </a:xfrm>
        </p:grpSpPr>
        <p:sp>
          <p:nvSpPr>
            <p:cNvPr id="282" name="Google Shape;282;p7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5" name="Google Shape;295;p7"/>
          <p:cNvGrpSpPr/>
          <p:nvPr/>
        </p:nvGrpSpPr>
        <p:grpSpPr>
          <a:xfrm>
            <a:off x="4113104" y="514534"/>
            <a:ext cx="4726201" cy="5804820"/>
            <a:chOff x="0" y="36994"/>
            <a:chExt cx="4726201" cy="5804820"/>
          </a:xfrm>
        </p:grpSpPr>
        <p:sp>
          <p:nvSpPr>
            <p:cNvPr id="296" name="Google Shape;296;p7"/>
            <p:cNvSpPr/>
            <p:nvPr/>
          </p:nvSpPr>
          <p:spPr>
            <a:xfrm>
              <a:off x="0" y="3699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7"/>
            <p:cNvSpPr txBox="1"/>
            <p:nvPr/>
          </p:nvSpPr>
          <p:spPr>
            <a:xfrm>
              <a:off x="91269" y="12826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Use of libraries or platforms with known flaws</a:t>
              </a:r>
              <a:endParaRPr/>
            </a:p>
          </p:txBody>
        </p:sp>
        <p:sp>
          <p:nvSpPr>
            <p:cNvPr id="298" name="Google Shape;298;p7"/>
            <p:cNvSpPr/>
            <p:nvPr/>
          </p:nvSpPr>
          <p:spPr>
            <a:xfrm>
              <a:off x="0" y="200457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7"/>
            <p:cNvSpPr txBox="1"/>
            <p:nvPr/>
          </p:nvSpPr>
          <p:spPr>
            <a:xfrm>
              <a:off x="91269" y="209584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Examples: Unpatched software, end-of-life dependencies</a:t>
              </a:r>
              <a:endParaRPr/>
            </a:p>
          </p:txBody>
        </p:sp>
        <p:sp>
          <p:nvSpPr>
            <p:cNvPr id="300" name="Google Shape;300;p7"/>
            <p:cNvSpPr/>
            <p:nvPr/>
          </p:nvSpPr>
          <p:spPr>
            <a:xfrm>
              <a:off x="0" y="397215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7"/>
            <p:cNvSpPr txBox="1"/>
            <p:nvPr/>
          </p:nvSpPr>
          <p:spPr>
            <a:xfrm>
              <a:off x="91269" y="406342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Dependency scanning, version control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8"/>
          <p:cNvSpPr/>
          <p:nvPr/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8"/>
          <p:cNvSpPr txBox="1"/>
          <p:nvPr>
            <p:ph type="title"/>
          </p:nvPr>
        </p:nvSpPr>
        <p:spPr>
          <a:xfrm>
            <a:off x="628650" y="1195697"/>
            <a:ext cx="2400300" cy="4238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sz="2800">
                <a:solidFill>
                  <a:schemeClr val="lt1"/>
                </a:solidFill>
              </a:rPr>
              <a:t>Identification and Authentication Failures</a:t>
            </a:r>
            <a:endParaRPr/>
          </a:p>
        </p:txBody>
      </p:sp>
      <p:grpSp>
        <p:nvGrpSpPr>
          <p:cNvPr id="309" name="Google Shape;309;p8"/>
          <p:cNvGrpSpPr/>
          <p:nvPr/>
        </p:nvGrpSpPr>
        <p:grpSpPr>
          <a:xfrm>
            <a:off x="0" y="202912"/>
            <a:ext cx="1432689" cy="709660"/>
            <a:chOff x="2267504" y="2540250"/>
            <a:chExt cx="1990951" cy="739640"/>
          </a:xfrm>
        </p:grpSpPr>
        <p:sp>
          <p:nvSpPr>
            <p:cNvPr id="310" name="Google Shape;310;p8"/>
            <p:cNvSpPr/>
            <p:nvPr/>
          </p:nvSpPr>
          <p:spPr>
            <a:xfrm>
              <a:off x="2267504" y="254025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2267504" y="2993660"/>
              <a:ext cx="1990951" cy="286230"/>
            </a:xfrm>
            <a:custGeom>
              <a:rect b="b" l="l" r="r" t="t"/>
              <a:pathLst>
                <a:path extrusionOk="0" h="286230" w="1990951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2" name="Google Shape;312;p8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8"/>
          <p:cNvSpPr/>
          <p:nvPr/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29803"/>
            </a:schemeClr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4" name="Google Shape;314;p8"/>
          <p:cNvGrpSpPr/>
          <p:nvPr/>
        </p:nvGrpSpPr>
        <p:grpSpPr>
          <a:xfrm>
            <a:off x="3082214" y="5539935"/>
            <a:ext cx="731374" cy="975171"/>
            <a:chOff x="5829300" y="3162300"/>
            <a:chExt cx="532256" cy="532257"/>
          </a:xfrm>
        </p:grpSpPr>
        <p:sp>
          <p:nvSpPr>
            <p:cNvPr id="315" name="Google Shape;315;p8"/>
            <p:cNvSpPr/>
            <p:nvPr/>
          </p:nvSpPr>
          <p:spPr>
            <a:xfrm>
              <a:off x="5859208" y="3192208"/>
              <a:ext cx="112966" cy="112966"/>
            </a:xfrm>
            <a:custGeom>
              <a:rect b="b" l="l" r="r" t="t"/>
              <a:pathLst>
                <a:path extrusionOk="0" h="112966" w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5831205" y="3164205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5829300" y="3162300"/>
              <a:ext cx="294131" cy="294131"/>
            </a:xfrm>
            <a:custGeom>
              <a:rect b="b" l="l" r="r" t="t"/>
              <a:pathLst>
                <a:path extrusionOk="0" h="294131" w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8"/>
            <p:cNvSpPr/>
            <p:nvPr/>
          </p:nvSpPr>
          <p:spPr>
            <a:xfrm>
              <a:off x="5837205" y="3170110"/>
              <a:ext cx="337184" cy="337280"/>
            </a:xfrm>
            <a:custGeom>
              <a:rect b="b" l="l" r="r" t="t"/>
              <a:pathLst>
                <a:path extrusionOk="0" h="337280" w="337184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5853207" y="3186207"/>
              <a:ext cx="364617" cy="364617"/>
            </a:xfrm>
            <a:custGeom>
              <a:rect b="b" l="l" r="r" t="t"/>
              <a:pathLst>
                <a:path extrusionOk="0" h="364617" w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5875305" y="3208305"/>
              <a:ext cx="380238" cy="380238"/>
            </a:xfrm>
            <a:custGeom>
              <a:rect b="b" l="l" r="r" t="t"/>
              <a:pathLst>
                <a:path extrusionOk="0" h="380238" w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5902832" y="3235832"/>
              <a:ext cx="385191" cy="385191"/>
            </a:xfrm>
            <a:custGeom>
              <a:rect b="b" l="l" r="r" t="t"/>
              <a:pathLst>
                <a:path extrusionOk="0" h="385191" w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8"/>
            <p:cNvSpPr/>
            <p:nvPr/>
          </p:nvSpPr>
          <p:spPr>
            <a:xfrm>
              <a:off x="5935789" y="3268313"/>
              <a:ext cx="379761" cy="380237"/>
            </a:xfrm>
            <a:custGeom>
              <a:rect b="b" l="l" r="r" t="t"/>
              <a:pathLst>
                <a:path extrusionOk="0" h="380237" w="379761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5972841" y="3305841"/>
              <a:ext cx="364807" cy="364807"/>
            </a:xfrm>
            <a:custGeom>
              <a:rect b="b" l="l" r="r" t="t"/>
              <a:pathLst>
                <a:path extrusionOk="0" h="364807" w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6016370" y="3349466"/>
              <a:ext cx="337280" cy="337280"/>
            </a:xfrm>
            <a:custGeom>
              <a:rect b="b" l="l" r="r" t="t"/>
              <a:pathLst>
                <a:path extrusionOk="0" h="337280" w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6067329" y="3400425"/>
              <a:ext cx="294227" cy="294132"/>
            </a:xfrm>
            <a:custGeom>
              <a:rect b="b" l="l" r="r" t="t"/>
              <a:pathLst>
                <a:path extrusionOk="0" h="294132" w="294227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6129337" y="3462337"/>
              <a:ext cx="230314" cy="230314"/>
            </a:xfrm>
            <a:custGeom>
              <a:rect b="b" l="l" r="r" t="t"/>
              <a:pathLst>
                <a:path extrusionOk="0" h="230314" w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6218682" y="3551682"/>
              <a:ext cx="112871" cy="112871"/>
            </a:xfrm>
            <a:custGeom>
              <a:rect b="b" l="l" r="r" t="t"/>
              <a:pathLst>
                <a:path extrusionOk="0" h="112871" w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8" name="Google Shape;328;p8"/>
          <p:cNvGrpSpPr/>
          <p:nvPr/>
        </p:nvGrpSpPr>
        <p:grpSpPr>
          <a:xfrm>
            <a:off x="4113104" y="514534"/>
            <a:ext cx="4726201" cy="5804820"/>
            <a:chOff x="0" y="36994"/>
            <a:chExt cx="4726201" cy="5804820"/>
          </a:xfrm>
        </p:grpSpPr>
        <p:sp>
          <p:nvSpPr>
            <p:cNvPr id="329" name="Google Shape;329;p8"/>
            <p:cNvSpPr/>
            <p:nvPr/>
          </p:nvSpPr>
          <p:spPr>
            <a:xfrm>
              <a:off x="0" y="3699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 txBox="1"/>
            <p:nvPr/>
          </p:nvSpPr>
          <p:spPr>
            <a:xfrm>
              <a:off x="91269" y="12826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Issues with user authentication and session management</a:t>
              </a:r>
              <a:endParaRPr/>
            </a:p>
          </p:txBody>
        </p:sp>
        <p:sp>
          <p:nvSpPr>
            <p:cNvPr id="331" name="Google Shape;331;p8"/>
            <p:cNvSpPr/>
            <p:nvPr/>
          </p:nvSpPr>
          <p:spPr>
            <a:xfrm>
              <a:off x="0" y="200457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8"/>
            <p:cNvSpPr txBox="1"/>
            <p:nvPr/>
          </p:nvSpPr>
          <p:spPr>
            <a:xfrm>
              <a:off x="91269" y="209584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Examples: Weak passwords, predictable session IDs</a:t>
              </a:r>
              <a:endParaRPr/>
            </a:p>
          </p:txBody>
        </p:sp>
        <p:sp>
          <p:nvSpPr>
            <p:cNvPr id="333" name="Google Shape;333;p8"/>
            <p:cNvSpPr/>
            <p:nvPr/>
          </p:nvSpPr>
          <p:spPr>
            <a:xfrm>
              <a:off x="0" y="3972154"/>
              <a:ext cx="4726201" cy="186966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8"/>
            <p:cNvSpPr txBox="1"/>
            <p:nvPr/>
          </p:nvSpPr>
          <p:spPr>
            <a:xfrm>
              <a:off x="91269" y="4063423"/>
              <a:ext cx="4543663" cy="16871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400"/>
                <a:buFont typeface="Calibri"/>
                <a:buNone/>
              </a:pPr>
              <a:r>
                <a:rPr lang="en-US" sz="3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MFA, secure session handling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"/>
          <p:cNvSpPr/>
          <p:nvPr/>
        </p:nvSpPr>
        <p:spPr>
          <a:xfrm>
            <a:off x="7" y="0"/>
            <a:ext cx="3490714" cy="6858001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9"/>
          <p:cNvSpPr txBox="1"/>
          <p:nvPr>
            <p:ph type="title"/>
          </p:nvPr>
        </p:nvSpPr>
        <p:spPr>
          <a:xfrm>
            <a:off x="867638" y="637762"/>
            <a:ext cx="2173707" cy="5576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00"/>
              <a:buFont typeface="Calibri"/>
              <a:buNone/>
            </a:pPr>
            <a:r>
              <a:rPr lang="en-US" sz="4100">
                <a:solidFill>
                  <a:schemeClr val="lt1"/>
                </a:solidFill>
              </a:rPr>
              <a:t>Software and Data Integrity Failures</a:t>
            </a:r>
            <a:endParaRPr/>
          </a:p>
        </p:txBody>
      </p:sp>
      <p:sp>
        <p:nvSpPr>
          <p:cNvPr id="341" name="Google Shape;341;p9"/>
          <p:cNvSpPr/>
          <p:nvPr/>
        </p:nvSpPr>
        <p:spPr>
          <a:xfrm>
            <a:off x="3489401" y="0"/>
            <a:ext cx="5654591" cy="685800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2" name="Google Shape;342;p9"/>
          <p:cNvGrpSpPr/>
          <p:nvPr/>
        </p:nvGrpSpPr>
        <p:grpSpPr>
          <a:xfrm>
            <a:off x="4079965" y="675682"/>
            <a:ext cx="4204051" cy="5463360"/>
            <a:chOff x="0" y="37920"/>
            <a:chExt cx="4204051" cy="5463360"/>
          </a:xfrm>
        </p:grpSpPr>
        <p:sp>
          <p:nvSpPr>
            <p:cNvPr id="343" name="Google Shape;343;p9"/>
            <p:cNvSpPr/>
            <p:nvPr/>
          </p:nvSpPr>
          <p:spPr>
            <a:xfrm>
              <a:off x="0" y="37920"/>
              <a:ext cx="4204051" cy="1759680"/>
            </a:xfrm>
            <a:prstGeom prst="roundRect">
              <a:avLst>
                <a:gd fmla="val 16667" name="adj"/>
              </a:avLst>
            </a:prstGeom>
            <a:solidFill>
              <a:srgbClr val="BF504D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9"/>
            <p:cNvSpPr txBox="1"/>
            <p:nvPr/>
          </p:nvSpPr>
          <p:spPr>
            <a:xfrm>
              <a:off x="85900" y="123820"/>
              <a:ext cx="4032251" cy="1587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Relying on untrusted software updates or plugins</a:t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0" y="1889760"/>
              <a:ext cx="4204051" cy="1759680"/>
            </a:xfrm>
            <a:prstGeom prst="roundRect">
              <a:avLst>
                <a:gd fmla="val 16667" name="adj"/>
              </a:avLst>
            </a:prstGeom>
            <a:solidFill>
              <a:srgbClr val="BB9952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 txBox="1"/>
            <p:nvPr/>
          </p:nvSpPr>
          <p:spPr>
            <a:xfrm>
              <a:off x="85900" y="1975660"/>
              <a:ext cx="4032251" cy="1587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Examples: CI/CD pipeline tampering, unsigned code</a:t>
              </a: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0" y="3741600"/>
              <a:ext cx="4204051" cy="1759680"/>
            </a:xfrm>
            <a:prstGeom prst="roundRect">
              <a:avLst>
                <a:gd fmla="val 16667" name="adj"/>
              </a:avLst>
            </a:prstGeom>
            <a:solidFill>
              <a:srgbClr val="99B958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9"/>
            <p:cNvSpPr txBox="1"/>
            <p:nvPr/>
          </p:nvSpPr>
          <p:spPr>
            <a:xfrm>
              <a:off x="85900" y="3827500"/>
              <a:ext cx="4032251" cy="1587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200"/>
                <a:buFont typeface="Calibri"/>
                <a:buNone/>
              </a:pPr>
              <a:r>
                <a:rPr lang="en-US" sz="32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Mitigation: Use digital signatures, integrity checks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