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90" r:id="rId3"/>
    <p:sldId id="279" r:id="rId4"/>
    <p:sldId id="291" r:id="rId5"/>
    <p:sldId id="292" r:id="rId6"/>
    <p:sldId id="293" r:id="rId7"/>
    <p:sldId id="294" r:id="rId8"/>
    <p:sldId id="295" r:id="rId9"/>
    <p:sldId id="296" r:id="rId10"/>
    <p:sldId id="281" r:id="rId11"/>
    <p:sldId id="298" r:id="rId12"/>
    <p:sldId id="299" r:id="rId13"/>
    <p:sldId id="300" r:id="rId14"/>
    <p:sldId id="301" r:id="rId15"/>
    <p:sldId id="305" r:id="rId16"/>
    <p:sldId id="297" r:id="rId17"/>
    <p:sldId id="284" r:id="rId18"/>
    <p:sldId id="302" r:id="rId19"/>
    <p:sldId id="303" r:id="rId20"/>
    <p:sldId id="304" r:id="rId21"/>
    <p:sldId id="306" r:id="rId22"/>
    <p:sldId id="282" r:id="rId23"/>
    <p:sldId id="308" r:id="rId24"/>
    <p:sldId id="310" r:id="rId25"/>
    <p:sldId id="309" r:id="rId26"/>
    <p:sldId id="312" r:id="rId27"/>
    <p:sldId id="307" r:id="rId28"/>
    <p:sldId id="285" r:id="rId29"/>
    <p:sldId id="313" r:id="rId30"/>
    <p:sldId id="314" r:id="rId31"/>
    <p:sldId id="315" r:id="rId32"/>
    <p:sldId id="316" r:id="rId33"/>
    <p:sldId id="283" r:id="rId34"/>
    <p:sldId id="286" r:id="rId35"/>
    <p:sldId id="317" r:id="rId36"/>
    <p:sldId id="318" r:id="rId37"/>
    <p:sldId id="319" r:id="rId38"/>
    <p:sldId id="320" r:id="rId39"/>
    <p:sldId id="287" r:id="rId40"/>
    <p:sldId id="289" r:id="rId41"/>
    <p:sldId id="288" r:id="rId42"/>
    <p:sldId id="321" r:id="rId43"/>
    <p:sldId id="322" r:id="rId44"/>
    <p:sldId id="324" r:id="rId45"/>
    <p:sldId id="325" r:id="rId46"/>
    <p:sldId id="326" r:id="rId47"/>
    <p:sldId id="327" r:id="rId48"/>
    <p:sldId id="328" r:id="rId49"/>
    <p:sldId id="323" r:id="rId5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000000"/>
    <a:srgbClr val="E8E8E8"/>
    <a:srgbClr val="1E1E2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12536" autoAdjust="0"/>
    <p:restoredTop sz="95596" autoAdjust="0"/>
  </p:normalViewPr>
  <p:slideViewPr>
    <p:cSldViewPr>
      <p:cViewPr>
        <p:scale>
          <a:sx n="73" d="100"/>
          <a:sy n="73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7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820E65-5986-4F6D-9192-15B5E72790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940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E29A5-ECB8-4977-A97C-52202EAC27D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C3DDE-EE59-49B5-A67C-902333E7754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3D405-1FA1-4343-90B0-DE72570E9E8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9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41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8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53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05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1938" y="180975"/>
            <a:ext cx="7086600" cy="723900"/>
          </a:xfrm>
          <a:effectLst>
            <a:outerShdw dist="17961" dir="2700000" algn="ctr" rotWithShape="0">
              <a:srgbClr val="B92D14"/>
            </a:outerShdw>
          </a:effectLst>
        </p:spPr>
        <p:txBody>
          <a:bodyPr/>
          <a:lstStyle/>
          <a:p>
            <a:pPr algn="l"/>
            <a:r>
              <a:rPr lang="en-US" sz="44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数据可视化</a:t>
            </a:r>
            <a:endParaRPr lang="ru-RU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714884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作者：邓绍勇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24744"/>
            <a:ext cx="6915168" cy="4540265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原理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通常散点图的数据结构为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data:[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['A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项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',.4,'green'],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['B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项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',.2,'blue',0,"-60%"],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['C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项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',.2,'red',0,"120%"]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通过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前面基础组件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的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介绍，我们可以实现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当只有一条数据的时候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data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:[ [‘C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项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’,.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2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,‘red’,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0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,“120%”]],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在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H5ComponentBase.js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添加以下代码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base=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[0][1];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$.each(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cfg.data,function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idx,item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point=$('&lt;div class="point point_'+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idx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+'"&gt;&lt;/div&gt;');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per=$('&lt;div class="per"&gt;&lt;/div&gt;');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name=$('&lt;div class="name"&gt;&lt;/div&gt;');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per.text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(item[1]*100+"%");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name.text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(item[0]).append(per);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point.width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(base/item[1]*100+"%").height(base/item[1]*100+"%").append(name);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(point)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})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实现散点图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1357298"/>
            <a:ext cx="6915168" cy="454026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可以显示 一个圆及相关的数据信息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实现散点图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5"/>
            <a:ext cx="1584176" cy="163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357301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同理，添加多条数据，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改变每个圆的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大小及位置就能做出散点图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2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实现散点图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1268760"/>
            <a:ext cx="66967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altLang="zh-CN" dirty="0" smtClean="0"/>
              <a:t>CSS3</a:t>
            </a:r>
            <a:r>
              <a:rPr lang="zh-CN" altLang="en-US" dirty="0" smtClean="0"/>
              <a:t>动画效果介绍</a:t>
            </a:r>
            <a:endParaRPr lang="en-US" altLang="zh-CN" dirty="0" smtClean="0"/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dirty="0"/>
              <a:t>-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-animation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algn="l"/>
            <a:r>
              <a:rPr lang="en-US" altLang="zh-CN" dirty="0"/>
              <a:t>animation: </a:t>
            </a:r>
            <a:r>
              <a:rPr lang="en-US" altLang="zh-CN" i="1" dirty="0"/>
              <a:t>name</a:t>
            </a:r>
            <a:r>
              <a:rPr lang="en-US" altLang="zh-CN" dirty="0"/>
              <a:t> </a:t>
            </a:r>
            <a:r>
              <a:rPr lang="en-US" altLang="zh-CN" i="1" dirty="0"/>
              <a:t>duration</a:t>
            </a:r>
            <a:r>
              <a:rPr lang="en-US" altLang="zh-CN" dirty="0"/>
              <a:t> </a:t>
            </a:r>
            <a:r>
              <a:rPr lang="en-US" altLang="zh-CN" i="1" dirty="0"/>
              <a:t>timing-function</a:t>
            </a:r>
            <a:r>
              <a:rPr lang="en-US" altLang="zh-CN" dirty="0"/>
              <a:t> </a:t>
            </a:r>
            <a:r>
              <a:rPr lang="en-US" altLang="zh-CN" i="1" dirty="0"/>
              <a:t>delay</a:t>
            </a:r>
            <a:r>
              <a:rPr lang="en-US" altLang="zh-CN" dirty="0"/>
              <a:t> </a:t>
            </a:r>
            <a:r>
              <a:rPr lang="en-US" altLang="zh-CN" i="1" dirty="0"/>
              <a:t>iteration-count</a:t>
            </a:r>
            <a:r>
              <a:rPr lang="en-US" altLang="zh-CN" dirty="0"/>
              <a:t> </a:t>
            </a:r>
            <a:r>
              <a:rPr lang="en-US" altLang="zh-CN" i="1" dirty="0"/>
              <a:t>direction</a:t>
            </a:r>
            <a:r>
              <a:rPr lang="en-US" altLang="zh-CN" dirty="0" smtClean="0"/>
              <a:t>;</a:t>
            </a:r>
          </a:p>
          <a:p>
            <a:pPr algn="l"/>
            <a:r>
              <a:rPr lang="zh-CN" altLang="en-US" dirty="0" smtClean="0"/>
              <a:t>对应</a:t>
            </a:r>
            <a:endParaRPr lang="en-US" altLang="zh-CN" dirty="0" smtClean="0"/>
          </a:p>
          <a:p>
            <a:pPr algn="l"/>
            <a:r>
              <a:rPr lang="en-US" altLang="zh-CN" dirty="0"/>
              <a:t>animation: </a:t>
            </a:r>
            <a:r>
              <a:rPr lang="zh-CN" altLang="en-US" i="1" dirty="0"/>
              <a:t>动画</a:t>
            </a:r>
            <a:r>
              <a:rPr lang="zh-CN" altLang="en-US" i="1" dirty="0" smtClean="0"/>
              <a:t>名称 动画时长 时间</a:t>
            </a:r>
            <a:r>
              <a:rPr lang="zh-CN" altLang="en-US" i="1" dirty="0"/>
              <a:t>函数</a:t>
            </a:r>
            <a:r>
              <a:rPr lang="en-US" altLang="zh-CN" dirty="0" smtClean="0"/>
              <a:t> </a:t>
            </a:r>
            <a:r>
              <a:rPr lang="zh-CN" altLang="en-US" dirty="0" smtClean="0"/>
              <a:t>延迟时长 播放次数 动画方向</a:t>
            </a:r>
            <a:r>
              <a:rPr lang="en-US" altLang="zh-CN" dirty="0" smtClean="0"/>
              <a:t>;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散点图使用的动画</a:t>
            </a:r>
            <a:endParaRPr lang="en-US" altLang="zh-CN" dirty="0" smtClean="0"/>
          </a:p>
          <a:p>
            <a:pPr algn="l"/>
            <a:r>
              <a:rPr lang="en-US" altLang="zh-CN" dirty="0"/>
              <a:t>-</a:t>
            </a:r>
            <a:r>
              <a:rPr lang="en-US" altLang="zh-CN" dirty="0" err="1"/>
              <a:t>webkit</a:t>
            </a:r>
            <a:r>
              <a:rPr lang="en-US" altLang="zh-CN" dirty="0"/>
              <a:t>-animation: breathe </a:t>
            </a:r>
            <a:r>
              <a:rPr lang="en-US" altLang="zh-CN" dirty="0" smtClean="0"/>
              <a:t>3s </a:t>
            </a:r>
            <a:r>
              <a:rPr lang="en-US" altLang="zh-CN" dirty="0"/>
              <a:t>ease-in-out .</a:t>
            </a:r>
            <a:r>
              <a:rPr lang="en-US" altLang="zh-CN" dirty="0" smtClean="0"/>
              <a:t>5s</a:t>
            </a:r>
            <a:r>
              <a:rPr lang="en-US" altLang="zh-CN" dirty="0"/>
              <a:t> infinite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实现散点图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1268760"/>
            <a:ext cx="66967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@-</a:t>
            </a:r>
            <a:r>
              <a:rPr lang="en-US" altLang="zh-CN" dirty="0" err="1"/>
              <a:t>webkit-keyframes</a:t>
            </a:r>
            <a:r>
              <a:rPr lang="en-US" altLang="zh-CN" dirty="0"/>
              <a:t> breathe{</a:t>
            </a:r>
          </a:p>
          <a:p>
            <a:pPr algn="l"/>
            <a:r>
              <a:rPr lang="en-US" altLang="zh-CN" dirty="0"/>
              <a:t>    0% {</a:t>
            </a:r>
          </a:p>
          <a:p>
            <a:pPr algn="l"/>
            <a:r>
              <a:rPr lang="en-US" altLang="zh-CN" dirty="0"/>
              <a:t>        -</a:t>
            </a:r>
            <a:r>
              <a:rPr lang="en-US" altLang="zh-CN" dirty="0" err="1"/>
              <a:t>webkit-transform:scale</a:t>
            </a:r>
            <a:r>
              <a:rPr lang="en-US" altLang="zh-CN" dirty="0"/>
              <a:t>(.5);</a:t>
            </a:r>
          </a:p>
          <a:p>
            <a:pPr algn="l"/>
            <a:r>
              <a:rPr lang="en-US" altLang="zh-CN" dirty="0"/>
              <a:t>        -webkit-opacity:.9;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    95%{</a:t>
            </a:r>
          </a:p>
          <a:p>
            <a:pPr algn="l"/>
            <a:r>
              <a:rPr lang="en-US" altLang="zh-CN" dirty="0"/>
              <a:t>        -</a:t>
            </a:r>
            <a:r>
              <a:rPr lang="en-US" altLang="zh-CN" dirty="0" err="1"/>
              <a:t>webkit-transform:scale</a:t>
            </a:r>
            <a:r>
              <a:rPr lang="en-US" altLang="zh-CN" dirty="0"/>
              <a:t>(1.5);</a:t>
            </a:r>
          </a:p>
          <a:p>
            <a:pPr algn="l"/>
            <a:r>
              <a:rPr lang="en-US" altLang="zh-CN" dirty="0"/>
              <a:t>        -webkit-opacity:0;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    100%{</a:t>
            </a:r>
          </a:p>
          <a:p>
            <a:pPr algn="l"/>
            <a:r>
              <a:rPr lang="en-US" altLang="zh-CN" dirty="0"/>
              <a:t>        -</a:t>
            </a:r>
            <a:r>
              <a:rPr lang="en-US" altLang="zh-CN" dirty="0" err="1"/>
              <a:t>webkit-transform:scale</a:t>
            </a:r>
            <a:r>
              <a:rPr lang="en-US" altLang="zh-CN" dirty="0"/>
              <a:t>(.9);</a:t>
            </a:r>
          </a:p>
          <a:p>
            <a:pPr algn="l"/>
            <a:r>
              <a:rPr lang="en-US" altLang="zh-CN" dirty="0"/>
              <a:t>        -webkit-opacity:0;</a:t>
            </a:r>
          </a:p>
          <a:p>
            <a:pPr algn="l"/>
            <a:r>
              <a:rPr lang="en-US" altLang="zh-CN" dirty="0"/>
              <a:t>    }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72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188640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实现散点图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894696"/>
            <a:ext cx="66967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en-US" altLang="zh-CN" dirty="0"/>
              <a:t>transform </a:t>
            </a:r>
            <a:r>
              <a:rPr lang="zh-CN" altLang="en-US" dirty="0"/>
              <a:t>属性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transform </a:t>
            </a:r>
            <a:r>
              <a:rPr lang="zh-CN" altLang="en-US" dirty="0"/>
              <a:t>属性向元素应用 </a:t>
            </a:r>
            <a:r>
              <a:rPr lang="en-US" altLang="zh-CN" dirty="0"/>
              <a:t>2D </a:t>
            </a:r>
            <a:r>
              <a:rPr lang="zh-CN" altLang="en-US" dirty="0"/>
              <a:t>或 </a:t>
            </a:r>
            <a:r>
              <a:rPr lang="en-US" altLang="zh-CN" dirty="0"/>
              <a:t>3D </a:t>
            </a:r>
            <a:r>
              <a:rPr lang="zh-CN" altLang="en-US" dirty="0"/>
              <a:t>转换。该属性允许我们对元素进行旋转、缩放、移动或倾斜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en-US" altLang="zh-CN" dirty="0"/>
              <a:t>rotate(</a:t>
            </a:r>
            <a:r>
              <a:rPr lang="en-US" altLang="zh-CN" i="1" dirty="0"/>
              <a:t>angle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旋转。例如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err="1" smtClean="0"/>
              <a:t>transform:rotate</a:t>
            </a:r>
            <a:r>
              <a:rPr lang="en-US" altLang="zh-CN" dirty="0" smtClean="0"/>
              <a:t>(90deg)</a:t>
            </a:r>
          </a:p>
          <a:p>
            <a:pPr algn="l"/>
            <a:r>
              <a:rPr lang="en-US" altLang="zh-CN" dirty="0" smtClean="0"/>
              <a:t>translate(</a:t>
            </a:r>
            <a:r>
              <a:rPr lang="en-US" altLang="zh-CN" i="1" dirty="0" err="1" smtClean="0"/>
              <a:t>x</a:t>
            </a:r>
            <a:r>
              <a:rPr lang="en-US" altLang="zh-CN" dirty="0" err="1"/>
              <a:t>,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) </a:t>
            </a:r>
            <a:r>
              <a:rPr lang="zh-CN" altLang="en-US" dirty="0" smtClean="0"/>
              <a:t>移动。例如</a:t>
            </a:r>
            <a:r>
              <a:rPr lang="en-US" altLang="zh-CN" dirty="0" smtClean="0"/>
              <a:t>: transform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translate(</a:t>
            </a:r>
            <a:r>
              <a:rPr lang="en-US" altLang="zh-CN" i="1" dirty="0" smtClean="0"/>
              <a:t>20px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10px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/>
              <a:t>translate(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 </a:t>
            </a:r>
            <a:r>
              <a:rPr lang="zh-CN" altLang="en-US" dirty="0"/>
              <a:t>移动。例如</a:t>
            </a:r>
            <a:r>
              <a:rPr lang="en-US" altLang="zh-CN" dirty="0"/>
              <a:t>: transform</a:t>
            </a:r>
            <a:r>
              <a:rPr lang="zh-CN" altLang="en-US" dirty="0"/>
              <a:t>：</a:t>
            </a:r>
            <a:r>
              <a:rPr lang="en-US" altLang="zh-CN" dirty="0"/>
              <a:t>translate(</a:t>
            </a:r>
            <a:r>
              <a:rPr lang="en-US" altLang="zh-CN" i="1" dirty="0"/>
              <a:t>20px</a:t>
            </a:r>
            <a:r>
              <a:rPr lang="en-US" altLang="zh-CN" dirty="0"/>
              <a:t>,</a:t>
            </a:r>
            <a:r>
              <a:rPr lang="en-US" altLang="zh-CN" i="1" dirty="0"/>
              <a:t>10px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/>
              <a:t>scale(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smtClean="0"/>
              <a:t>) </a:t>
            </a:r>
            <a:r>
              <a:rPr lang="zh-CN" altLang="en-US" dirty="0" smtClean="0"/>
              <a:t>缩放。例如</a:t>
            </a:r>
            <a:r>
              <a:rPr lang="en-US" altLang="zh-CN" dirty="0" smtClean="0"/>
              <a:t>:</a:t>
            </a:r>
            <a:r>
              <a:rPr lang="en-US" altLang="zh-CN" dirty="0"/>
              <a:t> transform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scale(</a:t>
            </a:r>
            <a:r>
              <a:rPr lang="en-US" altLang="zh-CN" i="1" dirty="0" smtClean="0"/>
              <a:t>1.4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0.8)</a:t>
            </a:r>
            <a:endParaRPr lang="en-US" altLang="zh-CN" dirty="0" smtClean="0"/>
          </a:p>
          <a:p>
            <a:pPr algn="l"/>
            <a:r>
              <a:rPr lang="en-US" altLang="zh-CN" dirty="0"/>
              <a:t>scale(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 </a:t>
            </a:r>
            <a:r>
              <a:rPr lang="zh-CN" altLang="en-US" dirty="0"/>
              <a:t>缩放。例如</a:t>
            </a:r>
            <a:r>
              <a:rPr lang="en-US" altLang="zh-CN" dirty="0"/>
              <a:t>: transform</a:t>
            </a:r>
            <a:r>
              <a:rPr lang="zh-CN" altLang="en-US" dirty="0"/>
              <a:t>：</a:t>
            </a:r>
            <a:r>
              <a:rPr lang="en-US" altLang="zh-CN" dirty="0"/>
              <a:t> scale(</a:t>
            </a:r>
            <a:r>
              <a:rPr lang="en-US" altLang="zh-CN" i="1" dirty="0"/>
              <a:t>1.4</a:t>
            </a:r>
            <a:r>
              <a:rPr lang="zh-CN" altLang="en-US" i="1" dirty="0"/>
              <a:t>，</a:t>
            </a:r>
            <a:r>
              <a:rPr lang="en-US" altLang="zh-CN" i="1" dirty="0"/>
              <a:t>0.8</a:t>
            </a:r>
            <a:r>
              <a:rPr lang="en-US" altLang="zh-CN" i="1" dirty="0" smtClean="0"/>
              <a:t>)</a:t>
            </a:r>
          </a:p>
          <a:p>
            <a:pPr algn="l"/>
            <a:r>
              <a:rPr lang="en-US" altLang="zh-CN" dirty="0"/>
              <a:t>skew(</a:t>
            </a:r>
            <a:r>
              <a:rPr lang="en-US" altLang="zh-CN" i="1" dirty="0"/>
              <a:t>x-</a:t>
            </a:r>
            <a:r>
              <a:rPr lang="en-US" altLang="zh-CN" i="1" dirty="0" err="1"/>
              <a:t>angle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i="1" dirty="0"/>
              <a:t>-angle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倾斜。例如</a:t>
            </a:r>
            <a:r>
              <a:rPr lang="en-US" altLang="zh-CN" dirty="0" smtClean="0"/>
              <a:t>:</a:t>
            </a:r>
            <a:r>
              <a:rPr lang="en-US" altLang="zh-CN" dirty="0"/>
              <a:t> transform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skew(10deg,80deg)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34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188640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实现散点图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8" y="894696"/>
            <a:ext cx="66967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 startAt="2"/>
            </a:pPr>
            <a:r>
              <a:rPr lang="en-US" altLang="zh-CN" dirty="0"/>
              <a:t>transition </a:t>
            </a:r>
            <a:r>
              <a:rPr lang="zh-CN" altLang="en-US" dirty="0"/>
              <a:t>属性</a:t>
            </a:r>
            <a:endParaRPr lang="en-US" altLang="zh-CN" dirty="0" smtClean="0"/>
          </a:p>
          <a:p>
            <a:pPr algn="l"/>
            <a:r>
              <a:rPr lang="en-US" altLang="zh-CN" dirty="0"/>
              <a:t>transition </a:t>
            </a:r>
            <a:r>
              <a:rPr lang="zh-CN" altLang="en-US" dirty="0"/>
              <a:t>属性是一个简写属性，用于设置四个过渡属性：</a:t>
            </a:r>
          </a:p>
          <a:p>
            <a:pPr algn="l"/>
            <a:r>
              <a:rPr lang="en-US" altLang="zh-CN" dirty="0" smtClean="0"/>
              <a:t>transition-property	</a:t>
            </a:r>
            <a:r>
              <a:rPr lang="zh-CN" altLang="en-US" dirty="0"/>
              <a:t>设置过渡效果的 </a:t>
            </a:r>
            <a:r>
              <a:rPr lang="en-US" altLang="zh-CN" dirty="0"/>
              <a:t>CSS </a:t>
            </a:r>
            <a:r>
              <a:rPr lang="zh-CN" altLang="en-US" dirty="0"/>
              <a:t>属性的名称。</a:t>
            </a:r>
            <a:endParaRPr lang="en-US" altLang="zh-CN" dirty="0"/>
          </a:p>
          <a:p>
            <a:pPr algn="l"/>
            <a:r>
              <a:rPr lang="en-US" altLang="zh-CN" dirty="0" smtClean="0"/>
              <a:t>transition-duration	</a:t>
            </a:r>
            <a:r>
              <a:rPr lang="zh-CN" altLang="en-US" dirty="0"/>
              <a:t>完成过渡效果需要多少秒或毫秒。</a:t>
            </a:r>
            <a:endParaRPr lang="en-US" altLang="zh-CN" dirty="0"/>
          </a:p>
          <a:p>
            <a:pPr algn="l"/>
            <a:r>
              <a:rPr lang="en-US" altLang="zh-CN" dirty="0" smtClean="0"/>
              <a:t>transition-timing-function	</a:t>
            </a:r>
            <a:r>
              <a:rPr lang="zh-CN" altLang="en-US" dirty="0"/>
              <a:t>速度效果的速度曲线。</a:t>
            </a:r>
            <a:endParaRPr lang="en-US" altLang="zh-CN" dirty="0"/>
          </a:p>
          <a:p>
            <a:pPr algn="l"/>
            <a:r>
              <a:rPr lang="en-US" altLang="zh-CN" dirty="0" smtClean="0"/>
              <a:t>transition-delay	</a:t>
            </a:r>
            <a:r>
              <a:rPr lang="zh-CN" altLang="en-US" dirty="0"/>
              <a:t>过渡效果何时开始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algn="l"/>
            <a:r>
              <a:rPr lang="en-US" altLang="zh-CN" dirty="0"/>
              <a:t>transition: </a:t>
            </a:r>
            <a:r>
              <a:rPr lang="en-US" altLang="zh-CN" i="1" dirty="0"/>
              <a:t>property</a:t>
            </a:r>
            <a:r>
              <a:rPr lang="en-US" altLang="zh-CN" dirty="0"/>
              <a:t> </a:t>
            </a:r>
            <a:r>
              <a:rPr lang="en-US" altLang="zh-CN" i="1" dirty="0"/>
              <a:t>duration</a:t>
            </a:r>
            <a:r>
              <a:rPr lang="en-US" altLang="zh-CN" dirty="0"/>
              <a:t> </a:t>
            </a:r>
            <a:r>
              <a:rPr lang="en-US" altLang="zh-CN" i="1" dirty="0"/>
              <a:t>timing-function</a:t>
            </a:r>
            <a:r>
              <a:rPr lang="en-US" altLang="zh-CN" dirty="0"/>
              <a:t> </a:t>
            </a:r>
            <a:r>
              <a:rPr lang="en-US" altLang="zh-CN" i="1" dirty="0"/>
              <a:t>delay</a:t>
            </a:r>
            <a:r>
              <a:rPr lang="en-US" altLang="zh-CN" dirty="0"/>
              <a:t>;</a:t>
            </a:r>
          </a:p>
          <a:p>
            <a:pPr algn="l"/>
            <a:r>
              <a:rPr lang="zh-CN" altLang="en-US" dirty="0" smtClean="0"/>
              <a:t>散点图用到的</a:t>
            </a:r>
            <a:r>
              <a:rPr lang="en-US" altLang="zh-CN" dirty="0" smtClean="0"/>
              <a:t>transition</a:t>
            </a:r>
          </a:p>
          <a:p>
            <a:pPr algn="l"/>
            <a:r>
              <a:rPr lang="en-US" altLang="zh-CN" dirty="0"/>
              <a:t>-</a:t>
            </a:r>
            <a:r>
              <a:rPr lang="en-US" altLang="zh-CN" dirty="0" err="1"/>
              <a:t>webkit</a:t>
            </a:r>
            <a:r>
              <a:rPr lang="en-US" altLang="zh-CN" dirty="0"/>
              <a:t>-transition: all 1s;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99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1357298"/>
            <a:ext cx="6915168" cy="4540265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原理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实现条形图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023" y="1857364"/>
            <a:ext cx="7049576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119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1357298"/>
            <a:ext cx="6915168" cy="5168046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实现方法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在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test-H5ComponentBar.html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中，添加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type:"bar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width:530,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height:600,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data:[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['Javascript',.4,'green'],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['HTML/CSS',.3,'blue'],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['HTML5',.2,'red'],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['CSS3',.2,'red'],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['Bootstrap',.2,'red'],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['AngularJs',.2,'red'],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],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css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:{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bottom:80,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opacity:0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animateIn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:{bottom:80,opacity:1},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实现条形图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1357298"/>
            <a:ext cx="6915168" cy="5168046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 smtClean="0">
                <a:solidFill>
                  <a:srgbClr val="4D4D4D"/>
                </a:solidFill>
                <a:ea typeface="宋体" charset="-122"/>
              </a:rPr>
              <a:t>animateOut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:{bottom:0,opacity:0},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center:true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h5=new H5ComponentBar('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myBarComponent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',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$(".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iphone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").append(h5);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leave = true;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$('body').click(function 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  leave = !leave;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  $('.h5_component').trigger( leave ? '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onLeave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' : '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onLoad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'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setTimeout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  $('body').click()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},1000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实现条形图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01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1357298"/>
            <a:ext cx="6915168" cy="5168046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在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H5ComponentBar.js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加入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component = new H5ComponentBase(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name,cfg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实例化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H5ComponentBase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对象，设置组件的宽高等属性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$.each(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cfg.data,function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idx,item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){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line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=$(‘&lt;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 class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=“line”&gt;&lt;/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&gt;’);//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一条数据的容器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name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=$(‘&lt;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 class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=“name”&gt;&lt;/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&gt;’); 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数据的名称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rate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=$(‘&lt;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 class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=“rate”&gt;&lt;/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&gt;’); 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数据对应的色块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per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=$(‘&lt;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 class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=“per”&gt;&lt;/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div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&gt;’); 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数据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的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值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name.text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(item[0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]);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设置数据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的名称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width=item[1]*100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+“%”;//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数据的值转变为色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块的宽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rate.css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(“</a:t>
            </a:r>
            <a:r>
              <a:rPr lang="en-US" altLang="zh-CN" sz="1800" dirty="0" err="1" smtClean="0">
                <a:solidFill>
                  <a:srgbClr val="4D4D4D"/>
                </a:solidFill>
                <a:ea typeface="宋体" charset="-122"/>
              </a:rPr>
              <a:t>width”,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width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//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设置数据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的色块的宽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bgStyle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if(item[2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]){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设置色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块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的颜色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bgStyle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='style="background-color:'+item[2]+'"';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rate.html('&lt;div class="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bg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 '+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bgStyle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+'&gt;&lt;/div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&gt;');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per.text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(width);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实现条形图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3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1285860"/>
            <a:ext cx="245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可视化的定义</a:t>
            </a:r>
            <a:endParaRPr lang="zh-CN" altLang="en-US" sz="2800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00100" y="1928802"/>
            <a:ext cx="7315200" cy="928694"/>
          </a:xfrm>
        </p:spPr>
        <p:txBody>
          <a:bodyPr/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dirty="0" smtClean="0"/>
              <a:t>数据通过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canvas</a:t>
            </a:r>
            <a:r>
              <a:rPr lang="zh-CN" altLang="en-US" sz="2400" dirty="0" smtClean="0"/>
              <a:t>技术，将数据之间的规律变化直观地展示出来</a:t>
            </a:r>
            <a:endParaRPr lang="en-US" altLang="zh-CN" sz="2400" dirty="0" smtClean="0"/>
          </a:p>
          <a:p>
            <a:pPr marL="457200" indent="-457200">
              <a:buFont typeface="Wingdings" pitchFamily="2" charset="2"/>
              <a:buChar char="l"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2884930"/>
            <a:ext cx="379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实现可视化的两种方法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100" y="3692101"/>
            <a:ext cx="8119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实现。主要用于绘制散点图、柱状图、饼图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实现。主要用于绘制折线图、雷达图、饼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6665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32" y="1357298"/>
            <a:ext cx="6915168" cy="5168046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line.append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(name).append( rate ).append( per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(line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将一条数据添加到页面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return component;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428604"/>
            <a:ext cx="6443682" cy="714380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实现条形图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62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2636912"/>
            <a:ext cx="6915168" cy="367240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4D4D4D"/>
                </a:solidFill>
                <a:ea typeface="宋体" charset="-122"/>
              </a:rPr>
              <a:t>Canvas</a:t>
            </a:r>
            <a:r>
              <a:rPr lang="zh-CN" altLang="en-US" sz="2400" dirty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绘图</a:t>
            </a:r>
            <a:r>
              <a:rPr lang="zh-CN" altLang="en-US" sz="24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基础</a:t>
            </a:r>
            <a:endParaRPr lang="en-US" altLang="zh-CN" sz="24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4D4D4D"/>
                </a:solidFill>
                <a:ea typeface="宋体" charset="-122"/>
              </a:rPr>
              <a:t>用</a:t>
            </a:r>
            <a:r>
              <a:rPr lang="en-US" altLang="zh-CN" sz="2400" dirty="0" smtClean="0">
                <a:solidFill>
                  <a:srgbClr val="4D4D4D"/>
                </a:solidFill>
                <a:ea typeface="宋体" charset="-122"/>
              </a:rPr>
              <a:t>Canvas</a:t>
            </a:r>
            <a:r>
              <a:rPr lang="zh-CN" altLang="en-US" sz="2400" dirty="0" smtClean="0">
                <a:solidFill>
                  <a:srgbClr val="4D4D4D"/>
                </a:solidFill>
                <a:ea typeface="宋体" charset="-122"/>
              </a:rPr>
              <a:t>实现折线图</a:t>
            </a:r>
            <a:endParaRPr lang="en-US" altLang="zh-CN" sz="24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4D4D4D"/>
                </a:solidFill>
                <a:ea typeface="宋体" charset="-122"/>
              </a:rPr>
              <a:t>用</a:t>
            </a:r>
            <a:r>
              <a:rPr lang="en-US" altLang="zh-CN" sz="2400" dirty="0">
                <a:solidFill>
                  <a:srgbClr val="4D4D4D"/>
                </a:solidFill>
                <a:ea typeface="宋体" charset="-122"/>
              </a:rPr>
              <a:t>Canvas</a:t>
            </a:r>
            <a:r>
              <a:rPr lang="zh-CN" altLang="en-US" sz="2400" dirty="0" smtClean="0">
                <a:solidFill>
                  <a:srgbClr val="4D4D4D"/>
                </a:solidFill>
                <a:ea typeface="宋体" charset="-122"/>
              </a:rPr>
              <a:t>实现雷达图</a:t>
            </a:r>
            <a:endParaRPr lang="en-US" altLang="zh-CN" sz="24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>
                <a:solidFill>
                  <a:srgbClr val="4D4D4D"/>
                </a:solidFill>
                <a:ea typeface="宋体" charset="-122"/>
              </a:rPr>
              <a:t>用</a:t>
            </a:r>
            <a:r>
              <a:rPr lang="en-US" altLang="zh-CN" sz="2400" dirty="0">
                <a:solidFill>
                  <a:srgbClr val="4D4D4D"/>
                </a:solidFill>
                <a:ea typeface="宋体" charset="-122"/>
              </a:rPr>
              <a:t>Canvas</a:t>
            </a:r>
            <a:r>
              <a:rPr lang="zh-CN" altLang="en-US" sz="2400" dirty="0" smtClean="0">
                <a:solidFill>
                  <a:srgbClr val="4D4D4D"/>
                </a:solidFill>
                <a:ea typeface="宋体" charset="-122"/>
              </a:rPr>
              <a:t>实现饼</a:t>
            </a:r>
            <a:endParaRPr lang="en-US" altLang="zh-CN" sz="24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07704" y="1700808"/>
            <a:ext cx="6443682" cy="714380"/>
          </a:xfrm>
        </p:spPr>
        <p:txBody>
          <a:bodyPr/>
          <a:lstStyle/>
          <a:p>
            <a:pPr algn="ctr"/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实现数据可视化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44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/>
              <a:t>&lt;canvas&gt; </a:t>
            </a:r>
            <a:r>
              <a:rPr lang="zh-CN" altLang="en-US" sz="1800" dirty="0"/>
              <a:t>标签定义图形，比如图表和其他图像</a:t>
            </a:r>
            <a:r>
              <a:rPr lang="zh-CN" altLang="en-US" sz="1800" dirty="0" smtClean="0"/>
              <a:t>。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/>
              <a:t>HTML5 &lt;canvas&gt; </a:t>
            </a:r>
            <a:r>
              <a:rPr lang="zh-CN" altLang="en-US" sz="1800" dirty="0"/>
              <a:t>标签用于绘制图像（通过脚本，通常是 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）。</a:t>
            </a:r>
          </a:p>
          <a:p>
            <a:r>
              <a:rPr lang="zh-CN" altLang="en-US" sz="1800" dirty="0"/>
              <a:t>不过，</a:t>
            </a:r>
            <a:r>
              <a:rPr lang="en-US" altLang="zh-CN" sz="1800" dirty="0"/>
              <a:t>&lt;canvas&gt; </a:t>
            </a:r>
            <a:r>
              <a:rPr lang="zh-CN" altLang="en-US" sz="1800" dirty="0"/>
              <a:t>元素本身并没有绘制能力（它仅仅是图形的容器） </a:t>
            </a:r>
            <a:r>
              <a:rPr lang="en-US" altLang="zh-CN" sz="1800" dirty="0"/>
              <a:t>- </a:t>
            </a:r>
            <a:r>
              <a:rPr lang="zh-CN" altLang="en-US" sz="1800" dirty="0"/>
              <a:t>您必须使用脚本来完成实际的绘图任务。</a:t>
            </a:r>
          </a:p>
          <a:p>
            <a:r>
              <a:rPr lang="en-US" altLang="zh-CN" sz="1800" dirty="0" err="1"/>
              <a:t>var</a:t>
            </a:r>
            <a:r>
              <a:rPr lang="en-US" altLang="zh-CN" sz="1800" dirty="0"/>
              <a:t> context </a:t>
            </a:r>
            <a:r>
              <a:rPr lang="en-US" altLang="zh-CN" sz="1800" dirty="0" smtClean="0"/>
              <a:t>= </a:t>
            </a:r>
            <a:r>
              <a:rPr lang="en-US" altLang="zh-CN" sz="1800" dirty="0" err="1"/>
              <a:t>canvas.getContext</a:t>
            </a:r>
            <a:r>
              <a:rPr lang="en-US" altLang="zh-CN" sz="1800" dirty="0" smtClean="0"/>
              <a:t>(“2d”);</a:t>
            </a:r>
            <a:r>
              <a:rPr lang="zh-CN" altLang="en-US" sz="1800" dirty="0" smtClean="0"/>
              <a:t>通过</a:t>
            </a:r>
            <a:r>
              <a:rPr lang="en-US" altLang="zh-CN" sz="1800" dirty="0" err="1"/>
              <a:t>canvas.getContext</a:t>
            </a:r>
            <a:r>
              <a:rPr lang="en-US" altLang="zh-CN" sz="1800" dirty="0" smtClean="0"/>
              <a:t>(“2d”)</a:t>
            </a:r>
            <a:r>
              <a:rPr lang="zh-CN" altLang="en-US" sz="1800" dirty="0" smtClean="0"/>
              <a:t>获取绘图对象</a:t>
            </a:r>
            <a:r>
              <a:rPr lang="en-US" altLang="zh-CN" sz="1800" dirty="0" smtClean="0"/>
              <a:t>context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context</a:t>
            </a:r>
            <a:r>
              <a:rPr lang="zh-CN" altLang="en-US" sz="1800" dirty="0" smtClean="0"/>
              <a:t>具有在</a:t>
            </a:r>
            <a:r>
              <a:rPr lang="zh-CN" altLang="en-US" sz="1800" dirty="0"/>
              <a:t>画布上绘图的方法和属性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+mj-lt"/>
              <a:buAutoNum type="arabicPeriod" startAt="2"/>
            </a:pPr>
            <a:r>
              <a:rPr lang="en-US" altLang="zh-CN" sz="1800" dirty="0" err="1" smtClean="0"/>
              <a:t>getContext</a:t>
            </a:r>
            <a:r>
              <a:rPr lang="en-US" altLang="zh-CN" sz="1800" dirty="0" smtClean="0"/>
              <a:t>(“2d”)</a:t>
            </a:r>
            <a:r>
              <a:rPr lang="zh-CN" altLang="en-US" sz="1800" dirty="0" smtClean="0"/>
              <a:t>常用属性和方法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绘制</a:t>
            </a:r>
            <a:r>
              <a:rPr lang="zh-CN" altLang="en-US" sz="1800" dirty="0" smtClean="0"/>
              <a:t>图像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context.fill</a:t>
            </a:r>
            <a:r>
              <a:rPr lang="en-US" altLang="zh-CN" sz="1800" dirty="0"/>
              <a:t>()//</a:t>
            </a:r>
            <a:r>
              <a:rPr lang="zh-CN" altLang="en-US" sz="1800" dirty="0"/>
              <a:t>填充</a:t>
            </a:r>
          </a:p>
          <a:p>
            <a:pPr marL="0" indent="0">
              <a:buNone/>
            </a:pPr>
            <a:r>
              <a:rPr lang="en-US" altLang="zh-CN" sz="1800" dirty="0" err="1" smtClean="0"/>
              <a:t>context.stroke</a:t>
            </a:r>
            <a:r>
              <a:rPr lang="en-US" altLang="zh-CN" sz="1800" dirty="0"/>
              <a:t>()//</a:t>
            </a:r>
            <a:r>
              <a:rPr lang="zh-CN" altLang="en-US" sz="1800" dirty="0"/>
              <a:t>绘制边框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绘图基础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2"/>
            <a:ext cx="6934200" cy="446293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设置绘图</a:t>
            </a:r>
            <a:r>
              <a:rPr lang="zh-CN" altLang="en-US" sz="1800" dirty="0"/>
              <a:t>的样式</a:t>
            </a:r>
          </a:p>
          <a:p>
            <a:pPr marL="0" indent="0">
              <a:buNone/>
            </a:pPr>
            <a:r>
              <a:rPr lang="en-US" altLang="zh-CN" sz="1800" dirty="0" err="1"/>
              <a:t>context.fillStyle</a:t>
            </a:r>
            <a:r>
              <a:rPr lang="en-US" altLang="zh-CN" sz="1800" dirty="0"/>
              <a:t>//</a:t>
            </a:r>
            <a:r>
              <a:rPr lang="zh-CN" altLang="en-US" sz="1800" dirty="0"/>
              <a:t>填充的</a:t>
            </a:r>
            <a:r>
              <a:rPr lang="zh-CN" altLang="en-US" sz="1800" dirty="0" smtClean="0"/>
              <a:t>样式  例如</a:t>
            </a:r>
            <a:r>
              <a:rPr lang="en-US" altLang="zh-CN" sz="1800" dirty="0" smtClean="0"/>
              <a:t>: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context.fillStyle</a:t>
            </a:r>
            <a:r>
              <a:rPr lang="en-US" altLang="zh-CN" sz="1800" dirty="0" smtClean="0"/>
              <a:t>=“red”</a:t>
            </a:r>
            <a:r>
              <a:rPr lang="zh-CN" altLang="en-US" sz="1800" dirty="0" smtClean="0"/>
              <a:t>或</a:t>
            </a:r>
            <a:r>
              <a:rPr lang="en-US" altLang="zh-CN" sz="1800" dirty="0" err="1" smtClean="0"/>
              <a:t>context.fillStyle</a:t>
            </a:r>
            <a:r>
              <a:rPr lang="en-US" altLang="zh-CN" sz="1800" dirty="0"/>
              <a:t>=“#ff0000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或 </a:t>
            </a:r>
            <a:r>
              <a:rPr lang="en-US" altLang="zh-CN" sz="1800" dirty="0" err="1"/>
              <a:t>context.fillStyle</a:t>
            </a:r>
            <a:r>
              <a:rPr lang="en-US" altLang="zh-CN" sz="1800" dirty="0" smtClean="0"/>
              <a:t>=“</a:t>
            </a:r>
            <a:r>
              <a:rPr lang="en-US" altLang="zh-CN" sz="1800" dirty="0" err="1" smtClean="0"/>
              <a:t>rgba</a:t>
            </a:r>
            <a:r>
              <a:rPr lang="en-US" altLang="zh-CN" sz="1800" dirty="0" smtClean="0"/>
              <a:t>(255,0,0.0.5)”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err="1" smtClean="0"/>
              <a:t>context.strokeStyle</a:t>
            </a:r>
            <a:r>
              <a:rPr lang="en-US" altLang="zh-CN" sz="1800" dirty="0"/>
              <a:t>//</a:t>
            </a:r>
            <a:r>
              <a:rPr lang="zh-CN" altLang="en-US" sz="1800" dirty="0"/>
              <a:t>边框</a:t>
            </a:r>
            <a:r>
              <a:rPr lang="zh-CN" altLang="en-US" sz="1800" dirty="0" smtClean="0"/>
              <a:t>样式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context.lineWidth</a:t>
            </a:r>
            <a:r>
              <a:rPr lang="en-US" altLang="zh-CN" sz="1800" dirty="0"/>
              <a:t>//</a:t>
            </a:r>
            <a:r>
              <a:rPr lang="zh-CN" altLang="en-US" sz="1800" dirty="0"/>
              <a:t>图形边框</a:t>
            </a:r>
            <a:r>
              <a:rPr lang="zh-CN" altLang="en-US" sz="1800" dirty="0" smtClean="0"/>
              <a:t>宽度 例如：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context.lineWidth</a:t>
            </a:r>
            <a:r>
              <a:rPr lang="en-US" altLang="zh-CN" sz="1800" dirty="0" smtClean="0"/>
              <a:t>=1;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绘制矩形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err="1"/>
              <a:t>context.fillRect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x,y,width,height</a:t>
            </a:r>
            <a:r>
              <a:rPr lang="en-US" altLang="zh-CN" sz="1800" b="1" dirty="0"/>
              <a:t>) </a:t>
            </a:r>
            <a:r>
              <a:rPr lang="en-US" altLang="zh-CN" sz="1800" b="1" dirty="0" smtClean="0"/>
              <a:t>	//</a:t>
            </a:r>
            <a:r>
              <a:rPr lang="zh-CN" altLang="en-US" sz="1800" b="1" dirty="0" smtClean="0"/>
              <a:t>填充矩形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err="1"/>
              <a:t>strokeRect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x,y,width,height</a:t>
            </a:r>
            <a:r>
              <a:rPr lang="en-US" altLang="zh-CN" sz="1800" b="1" dirty="0" smtClean="0"/>
              <a:t>) 	//</a:t>
            </a:r>
            <a:r>
              <a:rPr lang="zh-CN" altLang="en-US" sz="1800" b="1" dirty="0" smtClean="0"/>
              <a:t>连接矩形边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/>
              <a:t>x:</a:t>
            </a:r>
            <a:r>
              <a:rPr lang="zh-CN" altLang="en-US" sz="1800" dirty="0"/>
              <a:t>矩形起点横坐标</a:t>
            </a:r>
          </a:p>
          <a:p>
            <a:pPr marL="0" indent="0">
              <a:buNone/>
            </a:pPr>
            <a:r>
              <a:rPr lang="en-US" altLang="zh-CN" sz="1800" dirty="0"/>
              <a:t>y:</a:t>
            </a:r>
            <a:r>
              <a:rPr lang="zh-CN" altLang="en-US" sz="1800" dirty="0"/>
              <a:t>矩形起点纵坐标</a:t>
            </a:r>
          </a:p>
          <a:p>
            <a:pPr marL="0" indent="0">
              <a:buNone/>
            </a:pPr>
            <a:r>
              <a:rPr lang="en-US" altLang="zh-CN" sz="1800" dirty="0"/>
              <a:t>width:</a:t>
            </a:r>
            <a:r>
              <a:rPr lang="zh-CN" altLang="en-US" sz="1800" dirty="0"/>
              <a:t>矩形长度</a:t>
            </a:r>
          </a:p>
          <a:p>
            <a:pPr marL="0" indent="0">
              <a:buNone/>
            </a:pPr>
            <a:r>
              <a:rPr lang="en-US" altLang="zh-CN" sz="1800" dirty="0"/>
              <a:t>height:</a:t>
            </a:r>
            <a:r>
              <a:rPr lang="zh-CN" altLang="en-US" sz="1800" dirty="0"/>
              <a:t>矩形</a:t>
            </a:r>
            <a:r>
              <a:rPr lang="zh-CN" altLang="en-US" sz="1800" dirty="0" smtClean="0"/>
              <a:t>高度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b="1" dirty="0"/>
              <a:t>清除矩形区域 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err="1" smtClean="0"/>
              <a:t>Contextt.clearRect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/>
              <a:t>x,y,width,height</a:t>
            </a:r>
            <a:r>
              <a:rPr lang="en-US" altLang="zh-CN" sz="1800" b="1" dirty="0" smtClean="0"/>
              <a:t>)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	//</a:t>
            </a:r>
            <a:r>
              <a:rPr lang="zh-CN" altLang="en-US" sz="1800" b="1" dirty="0" smtClean="0"/>
              <a:t>清除设定范围内的矩形</a:t>
            </a:r>
            <a:endParaRPr lang="zh-CN" altLang="en-US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基础知识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55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124744"/>
            <a:ext cx="6934200" cy="446293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/>
              <a:t>绘制</a:t>
            </a:r>
            <a:r>
              <a:rPr lang="zh-CN" altLang="en-US" sz="1800" b="1" dirty="0" smtClean="0"/>
              <a:t>圆弧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b="1" dirty="0"/>
              <a:t>context.arc(x, y, radius, </a:t>
            </a:r>
            <a:r>
              <a:rPr lang="en-US" altLang="zh-CN" sz="1800" b="1" dirty="0" err="1"/>
              <a:t>starAngle,endAngle</a:t>
            </a:r>
            <a:r>
              <a:rPr lang="en-US" altLang="zh-CN" sz="1800" b="1" dirty="0"/>
              <a:t>, anticlockwise)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x: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圆心的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x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坐标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y: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圆心的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y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坐标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straAngle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: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开始角度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endAngle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: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结束角度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anticlockwise: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是否逆时针</a:t>
            </a: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（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true </a:t>
            </a: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）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为逆时针，</a:t>
            </a:r>
            <a:r>
              <a:rPr lang="en-US" altLang="zh-CN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false</a:t>
            </a:r>
            <a:r>
              <a:rPr lang="en-US" altLang="zh-CN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)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为</a:t>
            </a: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顺时针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默认顺时针。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完整</a:t>
            </a: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代码：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canvas = </a:t>
            </a: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document.createElement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("canvas");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canvas.width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= 300;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canvas.height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= 300;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= </a:t>
            </a: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canvas.getContext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("2d"); //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获取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Canvas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绘图对象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= "red"; //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设置线条颜色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ctx.fillStyle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 = "#0f0"; //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设置填充颜色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(120,120);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ctx.arc(120, 120, 100, 0, 0.5*</a:t>
            </a: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);//</a:t>
            </a:r>
            <a:r>
              <a:rPr lang="zh-CN" altLang="en-US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绘制圆弧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ctx.closePath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ctx.fill</a:t>
            </a:r>
            <a:r>
              <a:rPr lang="en-US" altLang="zh-CN" sz="1800" dirty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();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绘图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38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2"/>
            <a:ext cx="6934200" cy="446293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绘制圆弧角度 说明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绘图基础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0848"/>
            <a:ext cx="558510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551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2"/>
            <a:ext cx="6934200" cy="446293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绘制线段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err="1"/>
              <a:t>context.moveTo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  </a:t>
            </a:r>
          </a:p>
          <a:p>
            <a:pPr marL="0" indent="0">
              <a:buNone/>
            </a:pPr>
            <a:r>
              <a:rPr lang="en-US" altLang="zh-CN" sz="1800" dirty="0" err="1"/>
              <a:t>context.lineTo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x:x</a:t>
            </a:r>
            <a:r>
              <a:rPr lang="zh-CN" altLang="en-US" sz="1800" dirty="0"/>
              <a:t>坐标</a:t>
            </a:r>
          </a:p>
          <a:p>
            <a:pPr marL="0" indent="0">
              <a:buNone/>
            </a:pPr>
            <a:r>
              <a:rPr lang="en-US" altLang="zh-CN" sz="1800" dirty="0"/>
              <a:t>y:y</a:t>
            </a:r>
            <a:r>
              <a:rPr lang="zh-CN" altLang="en-US" sz="1800" dirty="0"/>
              <a:t>坐标</a:t>
            </a:r>
          </a:p>
          <a:p>
            <a:pPr marL="0" indent="0">
              <a:buNone/>
            </a:pPr>
            <a:r>
              <a:rPr lang="zh-CN" altLang="en-US" sz="1800" dirty="0"/>
              <a:t>每次画线都从</a:t>
            </a:r>
            <a:r>
              <a:rPr lang="en-US" altLang="zh-CN" sz="1800" dirty="0" err="1"/>
              <a:t>moveTo</a:t>
            </a:r>
            <a:r>
              <a:rPr lang="zh-CN" altLang="en-US" sz="1800" dirty="0"/>
              <a:t>的点到</a:t>
            </a:r>
            <a:r>
              <a:rPr lang="en-US" altLang="zh-CN" sz="1800" dirty="0" err="1"/>
              <a:t>lineTo</a:t>
            </a:r>
            <a:r>
              <a:rPr lang="zh-CN" altLang="en-US" sz="1800" dirty="0"/>
              <a:t>的点，</a:t>
            </a:r>
          </a:p>
          <a:p>
            <a:pPr marL="0" indent="0">
              <a:buNone/>
            </a:pPr>
            <a:r>
              <a:rPr lang="zh-CN" altLang="en-US" sz="1800" dirty="0"/>
              <a:t>如果没有</a:t>
            </a:r>
            <a:r>
              <a:rPr lang="en-US" altLang="zh-CN" sz="1800" dirty="0" err="1"/>
              <a:t>moveTo</a:t>
            </a:r>
            <a:r>
              <a:rPr lang="zh-CN" altLang="en-US" sz="1800" dirty="0"/>
              <a:t>那么第一次</a:t>
            </a:r>
            <a:r>
              <a:rPr lang="en-US" altLang="zh-CN" sz="1800" dirty="0" err="1"/>
              <a:t>lineTo</a:t>
            </a:r>
            <a:r>
              <a:rPr lang="zh-CN" altLang="en-US" sz="1800" dirty="0"/>
              <a:t>的效果和</a:t>
            </a:r>
            <a:r>
              <a:rPr lang="en-US" altLang="zh-CN" sz="1800" dirty="0" err="1"/>
              <a:t>moveTo</a:t>
            </a:r>
            <a:r>
              <a:rPr lang="zh-CN" altLang="en-US" sz="1800" dirty="0"/>
              <a:t>一样，</a:t>
            </a:r>
          </a:p>
          <a:p>
            <a:pPr marL="0" indent="0">
              <a:buNone/>
            </a:pPr>
            <a:r>
              <a:rPr lang="zh-CN" altLang="en-US" sz="1800" dirty="0"/>
              <a:t>每次</a:t>
            </a:r>
            <a:r>
              <a:rPr lang="en-US" altLang="zh-CN" sz="1800" dirty="0" err="1"/>
              <a:t>lineTo</a:t>
            </a:r>
            <a:r>
              <a:rPr lang="zh-CN" altLang="en-US" sz="1800" dirty="0"/>
              <a:t>后如果没有</a:t>
            </a:r>
            <a:r>
              <a:rPr lang="en-US" altLang="zh-CN" sz="1800" dirty="0" err="1"/>
              <a:t>moveTo</a:t>
            </a:r>
            <a:r>
              <a:rPr lang="zh-CN" altLang="en-US" sz="1800" dirty="0"/>
              <a:t>，那么下次</a:t>
            </a:r>
            <a:r>
              <a:rPr lang="en-US" altLang="zh-CN" sz="1800" dirty="0" err="1"/>
              <a:t>lineTo</a:t>
            </a:r>
            <a:r>
              <a:rPr lang="zh-CN" altLang="en-US" sz="1800" dirty="0"/>
              <a:t>的开始点为前一次</a:t>
            </a:r>
            <a:r>
              <a:rPr lang="en-US" altLang="zh-CN" sz="1800" dirty="0" err="1"/>
              <a:t>lineTo</a:t>
            </a:r>
            <a:r>
              <a:rPr lang="zh-CN" altLang="en-US" sz="1800" dirty="0"/>
              <a:t>的结束点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绘图基础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1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原理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实现方法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实现折线图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5" y="2143116"/>
            <a:ext cx="6715171" cy="35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2171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实现方法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绘制网格线背景</a:t>
            </a:r>
            <a:endParaRPr lang="zh-CN" altLang="en-US" sz="1800" dirty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w=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h=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加一个画布用于做网格线背景 背景层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document.createElement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("canvas");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cns.getContext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("2d");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=w;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水平网格线 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10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份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step=10;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="#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aaa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";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实现折线图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196752"/>
            <a:ext cx="6934200" cy="5559424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2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宋体" charset="-122"/>
              </a:rPr>
              <a:t>绘制网格线背景</a:t>
            </a:r>
            <a:endParaRPr lang="zh-CN" altLang="en-US" sz="1800" dirty="0">
              <a:solidFill>
                <a:srgbClr val="4D4D4D"/>
              </a:solidFill>
              <a:latin typeface="Verdana" pitchFamily="34" charset="0"/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w=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h=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加一个画布用于做网格线背景 背景层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document.createElement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("canvas");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cns.getContext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("2d");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=w;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水平网格线 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10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份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step=10;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="#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aaa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window.ctx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;	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设置</a:t>
            </a:r>
            <a:r>
              <a:rPr lang="en-US" altLang="zh-CN" sz="1800" dirty="0" err="1" smtClean="0">
                <a:solidFill>
                  <a:srgbClr val="4D4D4D"/>
                </a:solidFill>
                <a:ea typeface="宋体" charset="-122"/>
              </a:rPr>
              <a:t>ctx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为全局变量方便调用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=0;i&lt;step+1;i++){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y=h/step*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(0,y);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w,y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404664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实现折线图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31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124744"/>
            <a:ext cx="6934200" cy="532859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为了更好地创建各种图表 ，我们需要创建一个通用的组件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创建一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个简单的组件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新建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test-H5ComponentBase.html,H5ComponentBase.js,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H5ComponentBase.css</a:t>
            </a:r>
          </a:p>
          <a:p>
            <a:pPr>
              <a:lnSpc>
                <a:spcPct val="8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test-H5ComponentBase.html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H5ComponentBase.js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H5ComponentBase.css,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并添加关键代码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 class="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iphone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"&gt;&lt;/div&gt;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&lt;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script&gt;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type:"base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text:"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World!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我是图标通用组件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H5=new H5ComponentBase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myBase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$(".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iphone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").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append(H5);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&lt;/script&gt;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zh-CN" altLang="en-US" sz="2800" b="1" kern="1200" dirty="0">
                <a:latin typeface="Arial" charset="0"/>
                <a:ea typeface="+mn-ea"/>
                <a:cs typeface="+mn-cs"/>
              </a:rPr>
              <a:t>前提准备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268760"/>
            <a:ext cx="6934200" cy="453494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//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纵线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step=cfg.data.length+1;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text_w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=w/step&gt;&gt;0;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j=0;j&lt;step+1;j++){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x=w/step*j;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(x,0);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x,h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if(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[j]){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text=$('&lt;div class="text"&gt;&lt;/div&gt;');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text.text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[j][0]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text.css({"width":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text_w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/2+"px","left":x/2+text_w/4+"px"});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(text);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404664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实现折线图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03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268760"/>
            <a:ext cx="6934200" cy="5256584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3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绘制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数据层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+mj-lt"/>
              <a:buAutoNum type="alphaLcParenR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新建数据层画布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document.createElement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("canvas");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cns.getContext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("2d");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=w;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>
              <a:lnSpc>
                <a:spcPct val="80000"/>
              </a:lnSpc>
              <a:buFont typeface="+mj-lt"/>
              <a:buAutoNum type="alphaLcParenR" startAt="2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绘制折线数据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画点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row_w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=w/(cfg.data.length+1);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=0,len=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cfg.data.length;i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len;i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// console.log(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item=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x=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row_w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*(i+1);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y=h-item[1]*h*per;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x,y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ctx.arc(x,y,5,0,2*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404664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实现折线图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87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268760"/>
            <a:ext cx="6934200" cy="5256584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连线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移动画笔到第一个数据点的位置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row_w,h-cfg.data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[0][1]*h*per);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=0,len=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cfg.data.length;i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len;i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// console.log(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item=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x=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row_w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*(i+1);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y=h-item[1]*h*per;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x,y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//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写入文字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=0,len=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cfg.data.length;i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len;i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// console.log(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item=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x=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row_w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*(i+1);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y=h-item[1]*h*per;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item[2] ? item[2] : "#000";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(((item[1]*100)&gt;&gt;0)+"%",x-10,y-10);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404664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实现折线图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53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原理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实现雷达图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 descr="D:\我的资料\1ppt\html数据可视化\雷达图原理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143116"/>
            <a:ext cx="7326764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2"/>
            <a:ext cx="6934200" cy="4606949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实现方式</a:t>
            </a:r>
            <a:endParaRPr lang="en-US" altLang="zh-CN" sz="1800" dirty="0" smtClean="0">
              <a:solidFill>
                <a:srgbClr val="4D4D4D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绘制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网格线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背景层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isBlue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=true;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s=10;s&gt;0;s--){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step;i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rad=(2*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/360)*(360/step)*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x=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r+Math.sin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(rad)*r*(s/10);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y=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r+Math.cos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(rad)*r*(s/10);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x,y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ctx.closePath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 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isBlue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!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isBlue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 ? "#f1f99f":"blue";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实现雷达图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2"/>
            <a:ext cx="6934200" cy="4606949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2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绘制伞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骨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step;i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rad=(2*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/360)*(360/step)*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x=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r+Math.sin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y=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r+Math.cos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r,r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x,y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="#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eee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>
              <a:lnSpc>
                <a:spcPct val="80000"/>
              </a:lnSpc>
              <a:buFont typeface="+mj-ea"/>
              <a:buAutoNum type="circleNumDbPlain" startAt="3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开发数据层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——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加入画布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document.createElement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("canvas");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cns.getContext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("2d");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=w;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 	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实现雷达图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33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2"/>
            <a:ext cx="6934200" cy="4606949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4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开发数据层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-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输出数据的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折线</a:t>
            </a:r>
            <a:endParaRPr lang="zh-CN" altLang="en-US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step;i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rad=(2*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/360)*(360/step)*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rate=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][1]*per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;	     //per 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数值从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0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到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1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，制作数据的动画效果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x=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r+Math.sin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(rad)*r*rate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;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y=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r+Math.cos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(rad)*r*rate;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x,y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="red";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ctx.closePath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实现雷达图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1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2"/>
            <a:ext cx="6934200" cy="4606949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5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开发数据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层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-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输出数据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的点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="red";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step;i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rad=(2*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/360)*(360/step)*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rate=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][1]*per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;	      	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x=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r+Math.sin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(rad)*r*rate;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y=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r+Math.cos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(rad)*r*rate;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//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x,y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ctx.arc(x,y,5,0,2*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ctx.closePath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实现雷达图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707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124744"/>
            <a:ext cx="6934200" cy="5400600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6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开发数据层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-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输出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项目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文字，调整文字位置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text=$('&lt;div class="text"&gt;&lt;/div&gt;');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text.text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][0]);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if(x&gt;w/2){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text.css("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left",x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/2+5);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}else{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text.css("right",(w-x)/2+5);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if(y&gt;h/2){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text.css("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top",y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/2+5);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}else{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text.css("bottom",(h-y)/2+5);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if(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][2]){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text.css("color",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][2]);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text.css("opacity",0);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text.css("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transition",'all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.5s '+.1*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+'s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');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(text);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实现雷达图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38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原理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975302"/>
            <a:ext cx="6715140" cy="437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124744"/>
            <a:ext cx="6934200" cy="5328592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3"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H5ComponentBase.js 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设置输出的内容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H5ComponentBase=function(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name,cfg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|| {};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id=“h5_c_”+Math.random().replace(“.”,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=“h5_component”+cfg.type;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component=$(‘&lt;div class="h5_component '+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+' h5_component_name_'+name+'" id="'+id+'"&gt;&lt;/div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&gt;’);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component;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+mj-ea"/>
              <a:buAutoNum type="circleNumDbPlain" startAt="4"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H5ComponentBase.css 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设置样式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设置背景填充整个区域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.h5_component{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background-repeat:no-repeat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background-size:100%;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position: absolute;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+mj-ea"/>
              <a:buAutoNum type="circleNumDbPlain" startAt="5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/>
              <a:t>Hellow</a:t>
            </a:r>
            <a:r>
              <a:rPr lang="en-US" altLang="zh-CN" sz="1800" dirty="0"/>
              <a:t> World!</a:t>
            </a:r>
            <a:r>
              <a:rPr lang="zh-CN" altLang="en-US" sz="1800" dirty="0"/>
              <a:t>我是图标通用组件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zh-CN" altLang="en-US" sz="2800" b="1" kern="1200" dirty="0">
                <a:latin typeface="Arial" charset="0"/>
                <a:ea typeface="+mn-ea"/>
                <a:cs typeface="+mn-cs"/>
              </a:rPr>
              <a:t>前提准备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6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794" y="1500174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/>
            </a:pP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Canvas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绘制弧线原理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071678"/>
            <a:ext cx="7358082" cy="381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实现方式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>
              <a:lnSpc>
                <a:spcPct val="8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创建画布，绘制底层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r =w/2;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="#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eee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="#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eee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ctx.arc(r,r,r,0,2*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2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绘制数据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层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——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设置扇形背景颜色，及起始结束弧度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 smtClean="0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colors = ['red','green','blue','#a00','orange']; // 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备用颜色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1.5 *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 // 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设置开始的角度在 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12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点位置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0; // 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结束角度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aAngel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*2; //  100%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的圆结束的角度 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2pi = 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360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00232" y="642918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2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196752"/>
            <a:ext cx="6934200" cy="5040560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3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绘制数据层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——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绘制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各条数据的扇形大小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step =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cfg.data.length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step;i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++){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item  =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color = item[2] || ( item[2] =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colors.pop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 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+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aAngel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* item[1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];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=color;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=color;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.1;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r,r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ctx.arc(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r,r,r,sAngel,eAngel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=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667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196752"/>
            <a:ext cx="6934200" cy="5040560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4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加入所有项目数据及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百分比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text = $('&lt;div class="text"&gt;');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text.text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][0]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per =  $('&lt;div class="per"&gt;');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per.text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][1]*100 +'%' 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text.append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(per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x = r +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Math.sin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 .5 *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-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) * 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y = r +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Math.cos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 .5 *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-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sAngel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) * 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if(x &gt; w/2){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text.css('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left',x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}else{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text.css('right',(w-x)/2);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if(y &gt; h/2){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text.css('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top',y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/2);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}else{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text.css('bottom',(h-y)/2);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8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196752"/>
            <a:ext cx="6934200" cy="504056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if(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][2] 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 text.css('color',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cfg.data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[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][2]);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text.css('opacity',0);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(text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>
              <a:lnSpc>
                <a:spcPct val="80000"/>
              </a:lnSpc>
              <a:buFont typeface="+mj-ea"/>
              <a:buAutoNum type="circleNumDbPlain" startAt="5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加一个蒙版层 用于制作动画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效果</a:t>
            </a:r>
            <a:endParaRPr lang="zh-CN" altLang="en-US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document.createElement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("canvas");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cns.getContext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("2d");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=w;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ctx.height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$(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).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css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("zIndex",3);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component.append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cns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74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196752"/>
            <a:ext cx="6934200" cy="5040560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6"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实现饼图的出入场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动画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 smtClean="0">
                <a:solidFill>
                  <a:srgbClr val="4D4D4D"/>
                </a:solidFill>
                <a:ea typeface="宋体" charset="-122"/>
              </a:rPr>
              <a:t>ctx.fillStyle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="#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eee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ctx.strokeStyle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="#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eee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ctx.lineWidth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draw=function( per 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ctx.clearRect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(0,0,w,h);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ctx.beginPath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ctx.moveTo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r,r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if(per &lt;= 0){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ctx.arc(r,r,r,0,2*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// ctx.arc(r,r,r,sAngle,sAngle+2*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Math.PI,true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component.find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(".text").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css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("opacity",0);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}else{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ctx.arc(r,r,r,sAngle,sAngle+2*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Math.PI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per,true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if(per &gt;= 1){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component.find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(".text").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css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("opacity",1);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draw(0);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component.on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onLoad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",function(){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// 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饼图动画效果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=0;i&lt;100;i++){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setTimeout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s=s+0.01;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draw(s);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},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*10+500);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component.on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onLeave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",function(){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=0;i&lt;100;i++){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setTimeout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s=s-0.01;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draw(s);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},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});</a:t>
            </a:r>
            <a:endParaRPr lang="en-US" altLang="zh-CN" sz="1800" dirty="0" smtClean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420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196752"/>
            <a:ext cx="6934200" cy="504056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if(per &gt;= 1){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component.find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(".text").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css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("opacity",1);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ctx.fill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ctx.stroke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draw(0);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component.on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(“</a:t>
            </a:r>
            <a:r>
              <a:rPr lang="en-US" altLang="zh-CN" sz="1800" dirty="0" err="1" smtClean="0">
                <a:solidFill>
                  <a:srgbClr val="4D4D4D"/>
                </a:solidFill>
                <a:ea typeface="宋体" charset="-122"/>
              </a:rPr>
              <a:t>onLoad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”,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function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(){	 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入场动画，通过控制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s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从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0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到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1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的变化，是数据出现从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0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到值的变化效果</a:t>
            </a:r>
            <a:endParaRPr lang="zh-CN" altLang="en-US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=0;i&lt;100;i++){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setTimeout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s=s+0.01;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draw(s);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},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*10+500);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434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196752"/>
            <a:ext cx="6934200" cy="504056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component.on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(“</a:t>
            </a:r>
            <a:r>
              <a:rPr lang="en-US" altLang="zh-CN" sz="1800" dirty="0" err="1" smtClean="0">
                <a:solidFill>
                  <a:srgbClr val="4D4D4D"/>
                </a:solidFill>
                <a:ea typeface="宋体" charset="-122"/>
              </a:rPr>
              <a:t>onLeave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”,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function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(){	     //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离场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动画，通过控制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s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从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1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到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0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的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变化，是数据出现从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0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值到</a:t>
            </a:r>
            <a:r>
              <a:rPr lang="en-US" altLang="zh-CN" sz="1800" dirty="0" smtClean="0">
                <a:solidFill>
                  <a:srgbClr val="4D4D4D"/>
                </a:solidFill>
                <a:ea typeface="宋体" charset="-122"/>
              </a:rPr>
              <a:t>0</a:t>
            </a:r>
            <a:r>
              <a:rPr lang="zh-CN" altLang="en-US" sz="1800" dirty="0" smtClean="0">
                <a:solidFill>
                  <a:srgbClr val="4D4D4D"/>
                </a:solidFill>
                <a:ea typeface="宋体" charset="-122"/>
              </a:rPr>
              <a:t>的</a:t>
            </a:r>
            <a:r>
              <a:rPr lang="zh-CN" altLang="en-US" sz="1800" dirty="0">
                <a:solidFill>
                  <a:srgbClr val="4D4D4D"/>
                </a:solidFill>
                <a:ea typeface="宋体" charset="-122"/>
              </a:rPr>
              <a:t>变化效果</a:t>
            </a: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s=1;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for(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=0;i&lt;100;i++){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setTimeout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(function(){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s=s-0.01;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	draw(s);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	},</a:t>
            </a:r>
            <a:r>
              <a:rPr lang="en-US" altLang="zh-CN" sz="1800" dirty="0" err="1">
                <a:solidFill>
                  <a:srgbClr val="4D4D4D"/>
                </a:solidFill>
                <a:ea typeface="宋体" charset="-122"/>
              </a:rPr>
              <a:t>i</a:t>
            </a: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*10);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ea typeface="宋体" charset="-122"/>
              </a:rPr>
              <a:t>});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Canvas</a:t>
            </a:r>
            <a:r>
              <a:rPr lang="zh-CN" altLang="en-US" sz="2800" dirty="0" smtClean="0">
                <a:solidFill>
                  <a:srgbClr val="4D4D4D"/>
                </a:solidFill>
                <a:latin typeface="Verdana" pitchFamily="34" charset="0"/>
                <a:ea typeface="굴림" charset="-127"/>
              </a:rPr>
              <a:t>实现饼图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117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924944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谢谢观赏！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92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908720"/>
            <a:ext cx="6934200" cy="5847456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为组件添加更多的功能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+mj-ea"/>
              <a:buAutoNum type="circleNumDbPlain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test-H5ComponentBase.html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，添加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type:"base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text:"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好好学习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width:514,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height:304,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bottom:80,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opacity:1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animateIn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:{bottom:80,opacity:1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},//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组件的入场动画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animateOut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:{bottom:0,opacity:0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动画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bg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img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/p1_people.png",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center:true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leave=true;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$("body").on("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click",function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leave=!leave;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h5.trigger(leave ? "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onLoad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onLeave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});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188640"/>
            <a:ext cx="6443682" cy="714380"/>
          </a:xfrm>
        </p:spPr>
        <p:txBody>
          <a:bodyPr/>
          <a:lstStyle/>
          <a:p>
            <a:r>
              <a:rPr lang="zh-CN" altLang="en-US" sz="2800" b="1" kern="1200" dirty="0">
                <a:latin typeface="Arial" charset="0"/>
                <a:ea typeface="+mn-ea"/>
                <a:cs typeface="+mn-cs"/>
              </a:rPr>
              <a:t>前提准备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6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124744"/>
            <a:ext cx="6934200" cy="5328592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2"/>
            </a:pP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H5ComponentBase.js 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实现设置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cfg.width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&amp;&amp;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component.width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cfg.width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/2); 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设置组件的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宽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cfg.height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&amp;&amp;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component.height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cfg.height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/2); 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设置组件的高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cfg.css &amp;&amp; component.css(cfg.css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//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设置组件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样式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cfg.bg &amp;&amp; component.css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(“background-image”,“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(”+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cfg.bg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+“)”); //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设置组件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背景颜色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cfg.center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=== true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设置组件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的是否居中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component.css({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marginLeft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cfg.width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/4*-1)+'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left:'50%'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typeof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cfg.onclick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=== 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“function”){//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组件的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点击事件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component.on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("click",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cfg.onclick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zh-CN" altLang="en-US" sz="2800" b="1" kern="1200" dirty="0">
                <a:latin typeface="Arial" charset="0"/>
                <a:ea typeface="+mn-ea"/>
                <a:cs typeface="+mn-cs"/>
              </a:rPr>
              <a:t>前提准备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0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124744"/>
            <a:ext cx="6934200" cy="532859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component.on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onLoad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”,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(){//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设置组件的加载动画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setTimeout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component.addClass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+"_load").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removeClass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+"_leave");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cfg.animateIn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&amp;&amp;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component.animate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cfg.animateIn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//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jshint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ignore:line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},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cfg.delay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|| 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return false;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component.on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en-US" altLang="zh-CN" sz="1800" dirty="0" err="1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onLeave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”,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lang="en-US" altLang="zh-CN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(){//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en-US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的退出动画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setTimeout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(function(){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component.addClass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+"_leave").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removeClass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cls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+"_load");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cfg.animateOut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&amp;&amp;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component.animate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cfg.animateOut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//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jshint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ignore:line</a:t>
            </a: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},</a:t>
            </a:r>
            <a:r>
              <a:rPr lang="en-US" altLang="zh-CN" sz="1800" dirty="0" err="1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cfg.delay</a:t>
            </a: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|| 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return false;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zh-CN" altLang="en-US" sz="2800" b="1" kern="1200" dirty="0">
                <a:latin typeface="Arial" charset="0"/>
                <a:ea typeface="+mn-ea"/>
                <a:cs typeface="+mn-cs"/>
              </a:rPr>
              <a:t>前提准备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56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124744"/>
            <a:ext cx="6934200" cy="5328592"/>
          </a:xfrm>
        </p:spPr>
        <p:txBody>
          <a:bodyPr/>
          <a:lstStyle/>
          <a:p>
            <a:pPr>
              <a:lnSpc>
                <a:spcPct val="80000"/>
              </a:lnSpc>
              <a:buFont typeface="+mj-ea"/>
              <a:buAutoNum type="circleNumDbPlain" startAt="3"/>
            </a:pPr>
            <a:r>
              <a:rPr lang="zh-CN" altLang="en-US" sz="1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zh-CN" altLang="en-US" sz="2800" b="1" kern="1200" dirty="0">
                <a:latin typeface="Arial" charset="0"/>
                <a:ea typeface="+mn-ea"/>
                <a:cs typeface="+mn-cs"/>
              </a:rPr>
              <a:t>前提准备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84488"/>
            <a:ext cx="3600400" cy="2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1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7784" y="3068960"/>
            <a:ext cx="6286128" cy="1584176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实现散点图</a:t>
            </a:r>
            <a:endParaRPr lang="en-US" altLang="zh-CN" sz="2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+mj-lt"/>
              <a:buAutoNum type="arabicPeriod" startAt="2"/>
            </a:pPr>
            <a:r>
              <a:rPr lang="en-US" altLang="zh-CN" sz="2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CSS3</a:t>
            </a:r>
            <a:r>
              <a:rPr lang="zh-CN" altLang="en-US" sz="28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实现散点图</a:t>
            </a:r>
            <a:endParaRPr lang="en-US" altLang="zh-CN" sz="2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6525344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443682" cy="714380"/>
          </a:xfrm>
        </p:spPr>
        <p:txBody>
          <a:bodyPr/>
          <a:lstStyle/>
          <a:p>
            <a:r>
              <a:rPr lang="en-US" altLang="zh-CN" sz="2800" b="1" kern="1200" dirty="0" smtClean="0">
                <a:latin typeface="Arial" charset="0"/>
                <a:ea typeface="+mn-ea"/>
                <a:cs typeface="+mn-cs"/>
              </a:rPr>
              <a:t>CSS3</a:t>
            </a:r>
            <a:r>
              <a:rPr lang="zh-CN" altLang="en-US" sz="2800" b="1" kern="1200" dirty="0" smtClean="0">
                <a:latin typeface="Arial" charset="0"/>
                <a:ea typeface="+mn-ea"/>
                <a:cs typeface="+mn-cs"/>
              </a:rPr>
              <a:t>实现</a:t>
            </a:r>
            <a:r>
              <a:rPr lang="zh-CN" altLang="en-US" sz="2800" b="1" kern="1200" dirty="0">
                <a:latin typeface="Arial" charset="0"/>
                <a:ea typeface="+mn-ea"/>
                <a:cs typeface="+mn-cs"/>
              </a:rPr>
              <a:t>数据可视化</a:t>
            </a:r>
            <a:endParaRPr lang="zh-CN" altLang="en-US" sz="2800" b="1" kern="1200" dirty="0" smtClean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33566"/>
      </p:ext>
    </p:extLst>
  </p:cSld>
  <p:clrMapOvr>
    <a:masterClrMapping/>
  </p:clrMapOvr>
</p:sld>
</file>

<file path=ppt/theme/theme1.xml><?xml version="1.0" encoding="utf-8"?>
<a:theme xmlns:a="http://schemas.openxmlformats.org/drawingml/2006/main" name="PPT教程网 WWW.PPTOK.COM_001 (2)">
  <a:themeElements>
    <a:clrScheme name="">
      <a:dk1>
        <a:srgbClr val="4D4D4D"/>
      </a:dk1>
      <a:lt1>
        <a:srgbClr val="FFFFFF"/>
      </a:lt1>
      <a:dk2>
        <a:srgbClr val="4D4D4D"/>
      </a:dk2>
      <a:lt2>
        <a:srgbClr val="EA5506"/>
      </a:lt2>
      <a:accent1>
        <a:srgbClr val="FE7E2D"/>
      </a:accent1>
      <a:accent2>
        <a:srgbClr val="FF9961"/>
      </a:accent2>
      <a:accent3>
        <a:srgbClr val="FFFFFF"/>
      </a:accent3>
      <a:accent4>
        <a:srgbClr val="404040"/>
      </a:accent4>
      <a:accent5>
        <a:srgbClr val="FEC0AD"/>
      </a:accent5>
      <a:accent6>
        <a:srgbClr val="E78A57"/>
      </a:accent6>
      <a:hlink>
        <a:srgbClr val="FFCD39"/>
      </a:hlink>
      <a:folHlink>
        <a:srgbClr val="D7D7D7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PPT教程网 WWW.PPTOK.COM_001 (2)</Template>
  <TotalTime>1090</TotalTime>
  <Words>5696</Words>
  <Application>Microsoft Office PowerPoint</Application>
  <PresentationFormat>全屏显示(4:3)</PresentationFormat>
  <Paragraphs>1094</Paragraphs>
  <Slides>49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PPT教程网 WWW.PPTOK.COM_001 (2)</vt:lpstr>
      <vt:lpstr>HTML5数据可视化</vt:lpstr>
      <vt:lpstr>PowerPoint 演示文稿</vt:lpstr>
      <vt:lpstr>前提准备</vt:lpstr>
      <vt:lpstr>前提准备</vt:lpstr>
      <vt:lpstr>前提准备</vt:lpstr>
      <vt:lpstr>前提准备</vt:lpstr>
      <vt:lpstr>前提准备</vt:lpstr>
      <vt:lpstr>前提准备</vt:lpstr>
      <vt:lpstr>CSS3实现数据可视化</vt:lpstr>
      <vt:lpstr>CSS3实现散点图</vt:lpstr>
      <vt:lpstr>CSS3实现散点图</vt:lpstr>
      <vt:lpstr>CSS3实现散点图</vt:lpstr>
      <vt:lpstr>CSS3实现散点图</vt:lpstr>
      <vt:lpstr>CSS3实现散点图</vt:lpstr>
      <vt:lpstr>CSS3实现散点图</vt:lpstr>
      <vt:lpstr>CSS3实现条形图</vt:lpstr>
      <vt:lpstr>CSS3实现条形图</vt:lpstr>
      <vt:lpstr>CSS3实现条形图</vt:lpstr>
      <vt:lpstr>CSS3实现条形图</vt:lpstr>
      <vt:lpstr>CSS3实现条形图</vt:lpstr>
      <vt:lpstr>Canvas实现数据可视化</vt:lpstr>
      <vt:lpstr>Canvas绘图基础</vt:lpstr>
      <vt:lpstr>Canvas基础知识</vt:lpstr>
      <vt:lpstr>Canvas绘图</vt:lpstr>
      <vt:lpstr>Canvas绘图基础</vt:lpstr>
      <vt:lpstr>Canvas绘图基础</vt:lpstr>
      <vt:lpstr>Canvas实现折线图</vt:lpstr>
      <vt:lpstr>Canvas实现折线图</vt:lpstr>
      <vt:lpstr>Canvas实现折线图</vt:lpstr>
      <vt:lpstr>Canvas实现折线图</vt:lpstr>
      <vt:lpstr>Canvas实现折线图</vt:lpstr>
      <vt:lpstr>Canvas实现折线图</vt:lpstr>
      <vt:lpstr>Canvas实现雷达图</vt:lpstr>
      <vt:lpstr>Canvas实现雷达图</vt:lpstr>
      <vt:lpstr>Canvas实现雷达图</vt:lpstr>
      <vt:lpstr>Canvas实现雷达图</vt:lpstr>
      <vt:lpstr>Canvas实现雷达图</vt:lpstr>
      <vt:lpstr>Canvas实现雷达图</vt:lpstr>
      <vt:lpstr>Canvas实现饼图</vt:lpstr>
      <vt:lpstr>Canvas实现饼图</vt:lpstr>
      <vt:lpstr>Canvas实现饼图</vt:lpstr>
      <vt:lpstr>Canvas实现饼图</vt:lpstr>
      <vt:lpstr>Canvas实现饼图</vt:lpstr>
      <vt:lpstr>Canvas实现饼图</vt:lpstr>
      <vt:lpstr>Canvas实现饼图</vt:lpstr>
      <vt:lpstr>Canvas实现饼图</vt:lpstr>
      <vt:lpstr>Canvas实现饼图</vt:lpstr>
      <vt:lpstr>Canvas实现饼图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3D金属质感饼状图PPT模板</dc:title>
  <dc:creator>第一PPT模板网-WWW.1PPT.COM</dc:creator>
  <cp:keywords>第一PPT模板网-WWW.1PPT.COM</cp:keywords>
  <dc:description>第一PPT模板网-WWW.1PPT.COM</dc:description>
  <cp:lastModifiedBy>N-104</cp:lastModifiedBy>
  <cp:revision>61</cp:revision>
  <dcterms:created xsi:type="dcterms:W3CDTF">2015-09-15T06:14:12Z</dcterms:created>
  <dcterms:modified xsi:type="dcterms:W3CDTF">2017-01-06T13:10:11Z</dcterms:modified>
  <cp:category>第一PPT模板网-WWW.1PPT.COM</cp:category>
</cp:coreProperties>
</file>