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04C56-5D5A-4E20-BACF-3417AB683E94}" type="doc">
      <dgm:prSet loTypeId="urn:microsoft.com/office/officeart/2005/8/layout/chevron1" loCatId="process" qsTypeId="urn:microsoft.com/office/officeart/2005/8/quickstyle/simple1" qsCatId="simple" csTypeId="urn:microsoft.com/office/officeart/2005/8/colors/accent2_4" csCatId="accent2" phldr="1"/>
      <dgm:spPr/>
    </dgm:pt>
    <dgm:pt modelId="{A65575B7-6BC9-4781-8C04-CC63A5AABE4B}">
      <dgm:prSet phldrT="[Text]"/>
      <dgm:spPr/>
      <dgm:t>
        <a:bodyPr/>
        <a:lstStyle/>
        <a:p>
          <a:r>
            <a:rPr lang="en-GB" dirty="0" smtClean="0"/>
            <a:t>Retrieval of near real-time tweets using R’s </a:t>
          </a:r>
          <a:r>
            <a:rPr lang="en-GB" b="1" dirty="0" smtClean="0">
              <a:solidFill>
                <a:schemeClr val="accent6">
                  <a:lumMod val="75000"/>
                </a:schemeClr>
              </a:solidFill>
            </a:rPr>
            <a:t>twitteR</a:t>
          </a:r>
          <a:r>
            <a:rPr lang="en-GB" dirty="0" smtClean="0"/>
            <a:t> library.</a:t>
          </a:r>
          <a:endParaRPr lang="en-GB" dirty="0"/>
        </a:p>
      </dgm:t>
    </dgm:pt>
    <dgm:pt modelId="{75281F26-2B6E-43C4-902C-21EEF536F8F5}" type="parTrans" cxnId="{D11C5AE7-5F0A-44FC-BFA4-E96E69B05125}">
      <dgm:prSet/>
      <dgm:spPr/>
      <dgm:t>
        <a:bodyPr/>
        <a:lstStyle/>
        <a:p>
          <a:endParaRPr lang="en-GB"/>
        </a:p>
      </dgm:t>
    </dgm:pt>
    <dgm:pt modelId="{9EC6535D-9C70-4751-86D8-58E1F3EA7772}" type="sibTrans" cxnId="{D11C5AE7-5F0A-44FC-BFA4-E96E69B05125}">
      <dgm:prSet/>
      <dgm:spPr/>
      <dgm:t>
        <a:bodyPr/>
        <a:lstStyle/>
        <a:p>
          <a:endParaRPr lang="en-GB"/>
        </a:p>
      </dgm:t>
    </dgm:pt>
    <dgm:pt modelId="{4A37D603-A9BA-44C8-84BE-CCE5C95FE42A}">
      <dgm:prSet phldrT="[Text]"/>
      <dgm:spPr/>
      <dgm:t>
        <a:bodyPr/>
        <a:lstStyle/>
        <a:p>
          <a:r>
            <a:rPr lang="en-GB" dirty="0" smtClean="0"/>
            <a:t>Sequence of  ETL operations on tweets</a:t>
          </a:r>
          <a:endParaRPr lang="en-GB" dirty="0"/>
        </a:p>
      </dgm:t>
    </dgm:pt>
    <dgm:pt modelId="{725265E5-83C8-4E16-9F5F-08A561CC8AA6}" type="parTrans" cxnId="{3B1FF0EF-4856-4B87-A998-7D2F2FCF6561}">
      <dgm:prSet/>
      <dgm:spPr/>
      <dgm:t>
        <a:bodyPr/>
        <a:lstStyle/>
        <a:p>
          <a:endParaRPr lang="en-GB"/>
        </a:p>
      </dgm:t>
    </dgm:pt>
    <dgm:pt modelId="{6AD4DFEF-680B-4BCB-8A16-D2FBEA9728BE}" type="sibTrans" cxnId="{3B1FF0EF-4856-4B87-A998-7D2F2FCF6561}">
      <dgm:prSet/>
      <dgm:spPr/>
      <dgm:t>
        <a:bodyPr/>
        <a:lstStyle/>
        <a:p>
          <a:endParaRPr lang="en-GB"/>
        </a:p>
      </dgm:t>
    </dgm:pt>
    <dgm:pt modelId="{546C112B-1B5E-4A2A-B391-29E22140CA21}">
      <dgm:prSet phldrT="[Text]"/>
      <dgm:spPr/>
      <dgm:t>
        <a:bodyPr/>
        <a:lstStyle/>
        <a:p>
          <a:r>
            <a:rPr lang="en-GB" dirty="0" smtClean="0"/>
            <a:t>Development of variables and plots for analyses</a:t>
          </a:r>
          <a:endParaRPr lang="en-GB" dirty="0"/>
        </a:p>
      </dgm:t>
    </dgm:pt>
    <dgm:pt modelId="{376B18D2-C9C8-4A3A-AAA7-5019F94F1575}" type="parTrans" cxnId="{8F7B6E89-476E-4489-B68D-211B24E4DA49}">
      <dgm:prSet/>
      <dgm:spPr/>
      <dgm:t>
        <a:bodyPr/>
        <a:lstStyle/>
        <a:p>
          <a:endParaRPr lang="en-GB"/>
        </a:p>
      </dgm:t>
    </dgm:pt>
    <dgm:pt modelId="{C4DA9038-BFF6-4A17-AEBB-546A0FB31945}" type="sibTrans" cxnId="{8F7B6E89-476E-4489-B68D-211B24E4DA49}">
      <dgm:prSet/>
      <dgm:spPr/>
      <dgm:t>
        <a:bodyPr/>
        <a:lstStyle/>
        <a:p>
          <a:endParaRPr lang="en-GB"/>
        </a:p>
      </dgm:t>
    </dgm:pt>
    <dgm:pt modelId="{4613A024-C9D0-438B-B62D-4E16DC17050B}" type="pres">
      <dgm:prSet presAssocID="{BFA04C56-5D5A-4E20-BACF-3417AB683E94}" presName="Name0" presStyleCnt="0">
        <dgm:presLayoutVars>
          <dgm:dir/>
          <dgm:animLvl val="lvl"/>
          <dgm:resizeHandles val="exact"/>
        </dgm:presLayoutVars>
      </dgm:prSet>
      <dgm:spPr/>
    </dgm:pt>
    <dgm:pt modelId="{518A199F-B144-4FA9-ACD4-A0AE00654DD5}" type="pres">
      <dgm:prSet presAssocID="{A65575B7-6BC9-4781-8C04-CC63A5AABE4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843B80-BB59-4F81-8C38-672B20794000}" type="pres">
      <dgm:prSet presAssocID="{9EC6535D-9C70-4751-86D8-58E1F3EA7772}" presName="parTxOnlySpace" presStyleCnt="0"/>
      <dgm:spPr/>
    </dgm:pt>
    <dgm:pt modelId="{26B53D4A-0A4C-4142-A177-73D8019C388F}" type="pres">
      <dgm:prSet presAssocID="{4A37D603-A9BA-44C8-84BE-CCE5C95FE42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94B6A5-B20C-4A0B-9B52-261F37970BEC}" type="pres">
      <dgm:prSet presAssocID="{6AD4DFEF-680B-4BCB-8A16-D2FBEA9728BE}" presName="parTxOnlySpace" presStyleCnt="0"/>
      <dgm:spPr/>
    </dgm:pt>
    <dgm:pt modelId="{D6D79A84-8350-496B-95BB-3AEC63588E8C}" type="pres">
      <dgm:prSet presAssocID="{546C112B-1B5E-4A2A-B391-29E22140CA2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B1C2D4C-3409-4AAA-9AAF-394257A575A3}" type="presOf" srcId="{546C112B-1B5E-4A2A-B391-29E22140CA21}" destId="{D6D79A84-8350-496B-95BB-3AEC63588E8C}" srcOrd="0" destOrd="0" presId="urn:microsoft.com/office/officeart/2005/8/layout/chevron1"/>
    <dgm:cxn modelId="{3B1FF0EF-4856-4B87-A998-7D2F2FCF6561}" srcId="{BFA04C56-5D5A-4E20-BACF-3417AB683E94}" destId="{4A37D603-A9BA-44C8-84BE-CCE5C95FE42A}" srcOrd="1" destOrd="0" parTransId="{725265E5-83C8-4E16-9F5F-08A561CC8AA6}" sibTransId="{6AD4DFEF-680B-4BCB-8A16-D2FBEA9728BE}"/>
    <dgm:cxn modelId="{8F7B6E89-476E-4489-B68D-211B24E4DA49}" srcId="{BFA04C56-5D5A-4E20-BACF-3417AB683E94}" destId="{546C112B-1B5E-4A2A-B391-29E22140CA21}" srcOrd="2" destOrd="0" parTransId="{376B18D2-C9C8-4A3A-AAA7-5019F94F1575}" sibTransId="{C4DA9038-BFF6-4A17-AEBB-546A0FB31945}"/>
    <dgm:cxn modelId="{2F08C38A-2A96-4187-A2F4-DF4B352F1DD6}" type="presOf" srcId="{BFA04C56-5D5A-4E20-BACF-3417AB683E94}" destId="{4613A024-C9D0-438B-B62D-4E16DC17050B}" srcOrd="0" destOrd="0" presId="urn:microsoft.com/office/officeart/2005/8/layout/chevron1"/>
    <dgm:cxn modelId="{D11C5AE7-5F0A-44FC-BFA4-E96E69B05125}" srcId="{BFA04C56-5D5A-4E20-BACF-3417AB683E94}" destId="{A65575B7-6BC9-4781-8C04-CC63A5AABE4B}" srcOrd="0" destOrd="0" parTransId="{75281F26-2B6E-43C4-902C-21EEF536F8F5}" sibTransId="{9EC6535D-9C70-4751-86D8-58E1F3EA7772}"/>
    <dgm:cxn modelId="{32A98790-82D6-4B95-ABF0-4554AF7E15BB}" type="presOf" srcId="{4A37D603-A9BA-44C8-84BE-CCE5C95FE42A}" destId="{26B53D4A-0A4C-4142-A177-73D8019C388F}" srcOrd="0" destOrd="0" presId="urn:microsoft.com/office/officeart/2005/8/layout/chevron1"/>
    <dgm:cxn modelId="{07AC4FD9-878C-41A2-B434-1FB96184123B}" type="presOf" srcId="{A65575B7-6BC9-4781-8C04-CC63A5AABE4B}" destId="{518A199F-B144-4FA9-ACD4-A0AE00654DD5}" srcOrd="0" destOrd="0" presId="urn:microsoft.com/office/officeart/2005/8/layout/chevron1"/>
    <dgm:cxn modelId="{7AF9AB1E-E229-45B0-A925-76D4480C8AD9}" type="presParOf" srcId="{4613A024-C9D0-438B-B62D-4E16DC17050B}" destId="{518A199F-B144-4FA9-ACD4-A0AE00654DD5}" srcOrd="0" destOrd="0" presId="urn:microsoft.com/office/officeart/2005/8/layout/chevron1"/>
    <dgm:cxn modelId="{101BCF7C-7163-4AFF-A7F4-EC6B2705E7F8}" type="presParOf" srcId="{4613A024-C9D0-438B-B62D-4E16DC17050B}" destId="{28843B80-BB59-4F81-8C38-672B20794000}" srcOrd="1" destOrd="0" presId="urn:microsoft.com/office/officeart/2005/8/layout/chevron1"/>
    <dgm:cxn modelId="{C1DEF91F-65FD-47E4-9E37-1F5FEAF6D890}" type="presParOf" srcId="{4613A024-C9D0-438B-B62D-4E16DC17050B}" destId="{26B53D4A-0A4C-4142-A177-73D8019C388F}" srcOrd="2" destOrd="0" presId="urn:microsoft.com/office/officeart/2005/8/layout/chevron1"/>
    <dgm:cxn modelId="{26B85A83-E627-487C-96A9-BCC03A1AABF3}" type="presParOf" srcId="{4613A024-C9D0-438B-B62D-4E16DC17050B}" destId="{DF94B6A5-B20C-4A0B-9B52-261F37970BEC}" srcOrd="3" destOrd="0" presId="urn:microsoft.com/office/officeart/2005/8/layout/chevron1"/>
    <dgm:cxn modelId="{C2A35470-E4F3-43D5-A95A-30E0D65E339F}" type="presParOf" srcId="{4613A024-C9D0-438B-B62D-4E16DC17050B}" destId="{D6D79A84-8350-496B-95BB-3AEC63588E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twitter-sentiment-analysis-with-r/" TargetMode="External"/><Relationship Id="rId2" Type="http://schemas.openxmlformats.org/officeDocument/2006/relationships/hyperlink" Target="http://analyticstraining.com/2014/how-to-create-a-word-cloud-in-r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Analysis of tweets on Demonetization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Word Cloud, Sentiment and Time - series Analyses</a:t>
            </a:r>
            <a:endParaRPr lang="en-GB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810" y="771169"/>
            <a:ext cx="2912189" cy="291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79809" y="3683359"/>
            <a:ext cx="2912190" cy="2308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Creators:</a:t>
            </a:r>
          </a:p>
          <a:p>
            <a:r>
              <a:rPr lang="en-GB" dirty="0" smtClean="0"/>
              <a:t>Aakash </a:t>
            </a:r>
            <a:r>
              <a:rPr lang="en-GB" dirty="0"/>
              <a:t>Verma	</a:t>
            </a:r>
            <a:endParaRPr lang="en-GB" dirty="0" smtClean="0"/>
          </a:p>
          <a:p>
            <a:r>
              <a:rPr lang="en-GB" dirty="0"/>
              <a:t>Ashwin </a:t>
            </a:r>
            <a:r>
              <a:rPr lang="en-GB" dirty="0" err="1"/>
              <a:t>Uday</a:t>
            </a:r>
            <a:r>
              <a:rPr lang="en-GB" dirty="0"/>
              <a:t> </a:t>
            </a:r>
            <a:r>
              <a:rPr lang="en-GB" dirty="0" err="1"/>
              <a:t>Bhatkal</a:t>
            </a:r>
            <a:endParaRPr lang="en-GB" dirty="0"/>
          </a:p>
          <a:p>
            <a:r>
              <a:rPr lang="en-GB" dirty="0" err="1"/>
              <a:t>Divij</a:t>
            </a:r>
            <a:r>
              <a:rPr lang="en-GB" dirty="0"/>
              <a:t> </a:t>
            </a:r>
            <a:r>
              <a:rPr lang="en-GB" dirty="0" err="1" smtClean="0"/>
              <a:t>Asija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under the graceful guidance of </a:t>
            </a:r>
            <a:r>
              <a:rPr lang="en-GB" b="1" dirty="0" smtClean="0"/>
              <a:t>Dr Kavitha Sooda.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886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and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list, the tools used for the analyses are:</a:t>
            </a:r>
          </a:p>
          <a:p>
            <a:r>
              <a:rPr lang="en-GB" dirty="0" smtClean="0"/>
              <a:t>R and RStudio</a:t>
            </a:r>
          </a:p>
          <a:p>
            <a:r>
              <a:rPr lang="en-GB" dirty="0" smtClean="0"/>
              <a:t>Twitter Application Management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Libraries used:</a:t>
            </a:r>
          </a:p>
          <a:p>
            <a:r>
              <a:rPr lang="en-GB" dirty="0" smtClean="0"/>
              <a:t>twitteR</a:t>
            </a:r>
          </a:p>
          <a:p>
            <a:r>
              <a:rPr lang="en-GB" dirty="0" smtClean="0"/>
              <a:t>ROAuth</a:t>
            </a:r>
            <a:endParaRPr lang="en-GB" dirty="0"/>
          </a:p>
          <a:p>
            <a:r>
              <a:rPr lang="en-GB" dirty="0"/>
              <a:t>t</a:t>
            </a:r>
            <a:r>
              <a:rPr lang="en-GB" dirty="0" smtClean="0"/>
              <a:t>m</a:t>
            </a:r>
          </a:p>
          <a:p>
            <a:r>
              <a:rPr lang="en-GB" dirty="0"/>
              <a:t>d</a:t>
            </a:r>
            <a:r>
              <a:rPr lang="en-GB" dirty="0" smtClean="0"/>
              <a:t>plyr</a:t>
            </a:r>
          </a:p>
          <a:p>
            <a:r>
              <a:rPr lang="en-GB" dirty="0"/>
              <a:t>g</a:t>
            </a:r>
            <a:r>
              <a:rPr lang="en-GB" dirty="0" smtClean="0"/>
              <a:t>gplot2</a:t>
            </a:r>
          </a:p>
          <a:p>
            <a:r>
              <a:rPr lang="en-GB" dirty="0" smtClean="0"/>
              <a:t>stringr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Web help:</a:t>
            </a:r>
          </a:p>
          <a:p>
            <a:r>
              <a:rPr lang="en-GB" dirty="0" smtClean="0"/>
              <a:t>How to create a Word Cloud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://analyticstraining.com/2014/how-to-create-a-word-cloud-in-r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/>
              <a:t>Sentiment Analysis </a:t>
            </a:r>
            <a:r>
              <a:rPr lang="en-GB" dirty="0"/>
              <a:t>of tweets</a:t>
            </a:r>
            <a:br>
              <a:rPr lang="en-GB" dirty="0"/>
            </a:br>
            <a:r>
              <a:rPr lang="en-GB" dirty="0">
                <a:hlinkClick r:id="rId3"/>
              </a:rPr>
              <a:t>https://www.r-bloggers.com/twitter-sentiment-analysis-with-r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70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8958" y="3090930"/>
            <a:ext cx="6774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Questions or suggestions?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50238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Outline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assignment consists of four major analyses –</a:t>
            </a:r>
            <a:endParaRPr lang="en-GB" dirty="0"/>
          </a:p>
          <a:p>
            <a:r>
              <a:rPr lang="en-GB" dirty="0" smtClean="0"/>
              <a:t>Word Cloud – A vibrant pictorial representation of collection of buzzwords among tweets on demonetization in India.</a:t>
            </a:r>
          </a:p>
          <a:p>
            <a:r>
              <a:rPr lang="en-GB" dirty="0" smtClean="0"/>
              <a:t>Sentiment Analysis – A positive-vs-negative lexicon analysis of sentiments over demonetization in tweets.</a:t>
            </a:r>
          </a:p>
          <a:p>
            <a:r>
              <a:rPr lang="en-GB" dirty="0" smtClean="0"/>
              <a:t>Popularity – A simple sum of retweets and favourite count as a measure of popularity.</a:t>
            </a:r>
          </a:p>
          <a:p>
            <a:r>
              <a:rPr lang="en-GB" dirty="0" smtClean="0"/>
              <a:t>Time - series </a:t>
            </a:r>
            <a:r>
              <a:rPr lang="en-GB" dirty="0"/>
              <a:t>analyses – </a:t>
            </a:r>
            <a:r>
              <a:rPr lang="en-GB" dirty="0" smtClean="0"/>
              <a:t>Comparisons drawn over tweets and retweets with time.</a:t>
            </a:r>
          </a:p>
        </p:txBody>
      </p:sp>
    </p:spTree>
    <p:extLst>
      <p:ext uri="{BB962C8B-B14F-4D97-AF65-F5344CB8AC3E}">
        <p14:creationId xmlns:p14="http://schemas.microsoft.com/office/powerpoint/2010/main" val="187777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did we do it?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640102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0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Word Cloud Analysis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7" t="11586" r="18600" b="14393"/>
          <a:stretch/>
        </p:blipFill>
        <p:spPr>
          <a:xfrm>
            <a:off x="4688865" y="800671"/>
            <a:ext cx="4983169" cy="4601183"/>
          </a:xfrm>
        </p:spPr>
      </p:pic>
      <p:sp>
        <p:nvSpPr>
          <p:cNvPr id="5" name="TextBox 4"/>
          <p:cNvSpPr txBox="1"/>
          <p:nvPr/>
        </p:nvSpPr>
        <p:spPr>
          <a:xfrm>
            <a:off x="3957749" y="5401854"/>
            <a:ext cx="644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word cloud made out of analysis of demonetization lexicon from about 1500 tweets to determine the buzzwords.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7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Sentiment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5366375"/>
            <a:ext cx="7315200" cy="717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simple sentiment analysis of tweets via summative scoring of positive and negative words referencing corresponding lexicons.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7" y="762257"/>
            <a:ext cx="5854281" cy="46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Popularity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411" y="836245"/>
            <a:ext cx="2133967" cy="517636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 simple reordering of tweets on the basis of the sum over their respective retweet and favorited counts.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124" r="60940" b="9482"/>
          <a:stretch/>
        </p:blipFill>
        <p:spPr>
          <a:xfrm>
            <a:off x="6216388" y="723906"/>
            <a:ext cx="5202285" cy="52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Tweets over Time</a:t>
            </a:r>
            <a:br>
              <a:rPr lang="en-GB" dirty="0" smtClean="0"/>
            </a:br>
            <a:r>
              <a:rPr lang="en-GB" sz="2400" i="1" dirty="0" smtClean="0"/>
              <a:t>Time Series Analysis </a:t>
            </a:r>
            <a:endParaRPr lang="en-GB" sz="24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36" y="1123837"/>
            <a:ext cx="6815617" cy="4029429"/>
          </a:xfrm>
        </p:spPr>
      </p:pic>
      <p:sp>
        <p:nvSpPr>
          <p:cNvPr id="8" name="TextBox 7"/>
          <p:cNvSpPr txBox="1"/>
          <p:nvPr/>
        </p:nvSpPr>
        <p:spPr>
          <a:xfrm>
            <a:off x="4610636" y="5153266"/>
            <a:ext cx="672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No of tweets </a:t>
            </a:r>
            <a:r>
              <a:rPr lang="en-GB" dirty="0" smtClean="0"/>
              <a:t>vs </a:t>
            </a:r>
            <a:r>
              <a:rPr lang="en-GB" b="1" dirty="0" smtClean="0"/>
              <a:t>hour of the day </a:t>
            </a:r>
            <a:r>
              <a:rPr lang="en-GB" dirty="0" smtClean="0"/>
              <a:t>(00 - 23) over a set of 1500 tweets.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58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Tweets over Time</a:t>
            </a:r>
            <a:br>
              <a:rPr lang="en-GB" dirty="0" smtClean="0"/>
            </a:br>
            <a:r>
              <a:rPr lang="en-GB" sz="2400" i="1" dirty="0" smtClean="0"/>
              <a:t>Time Series Analysis </a:t>
            </a:r>
            <a:endParaRPr lang="en-GB" sz="24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36" y="1123837"/>
            <a:ext cx="6815617" cy="4029428"/>
          </a:xfrm>
        </p:spPr>
      </p:pic>
      <p:sp>
        <p:nvSpPr>
          <p:cNvPr id="8" name="TextBox 7"/>
          <p:cNvSpPr txBox="1"/>
          <p:nvPr/>
        </p:nvSpPr>
        <p:spPr>
          <a:xfrm>
            <a:off x="4610636" y="5153266"/>
            <a:ext cx="672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No of retweets </a:t>
            </a:r>
            <a:r>
              <a:rPr lang="en-GB" dirty="0" smtClean="0"/>
              <a:t>vs </a:t>
            </a:r>
            <a:r>
              <a:rPr lang="en-GB" b="1" dirty="0" smtClean="0"/>
              <a:t>hour of the day </a:t>
            </a:r>
            <a:r>
              <a:rPr lang="en-GB" dirty="0" smtClean="0"/>
              <a:t>(00 - 23) over a set of 1500 tweets.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26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Tweets over Time</a:t>
            </a:r>
            <a:br>
              <a:rPr lang="en-GB" dirty="0" smtClean="0"/>
            </a:br>
            <a:r>
              <a:rPr lang="en-GB" sz="2400" i="1" dirty="0" smtClean="0"/>
              <a:t>Time Series Analysis </a:t>
            </a:r>
            <a:endParaRPr lang="en-GB" sz="24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36" y="1123837"/>
            <a:ext cx="6815617" cy="4029428"/>
          </a:xfrm>
        </p:spPr>
      </p:pic>
      <p:sp>
        <p:nvSpPr>
          <p:cNvPr id="8" name="TextBox 7"/>
          <p:cNvSpPr txBox="1"/>
          <p:nvPr/>
        </p:nvSpPr>
        <p:spPr>
          <a:xfrm>
            <a:off x="4610636" y="5153266"/>
            <a:ext cx="672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No of tweets </a:t>
            </a:r>
            <a:r>
              <a:rPr lang="en-GB" dirty="0" smtClean="0"/>
              <a:t>vs </a:t>
            </a:r>
            <a:r>
              <a:rPr lang="en-GB" b="1" dirty="0" smtClean="0"/>
              <a:t>minute of the day</a:t>
            </a:r>
            <a:r>
              <a:rPr lang="en-GB" dirty="0" smtClean="0"/>
              <a:t>(00 - 59) over a set of 1500 tweets.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1921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540</TotalTime>
  <Words>290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Analysis of tweets on Demonetization</vt:lpstr>
      <vt:lpstr> Outline  </vt:lpstr>
      <vt:lpstr>How did we do it?</vt:lpstr>
      <vt:lpstr>Word Cloud Analysis</vt:lpstr>
      <vt:lpstr>Sentiment Analysis</vt:lpstr>
      <vt:lpstr>Popularity</vt:lpstr>
      <vt:lpstr>Tweets over Time Time Series Analysis </vt:lpstr>
      <vt:lpstr>Tweets over Time Time Series Analysis </vt:lpstr>
      <vt:lpstr>Tweets over Time Time Series Analysis </vt:lpstr>
      <vt:lpstr>Tools and 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tweets on Demonetization</dc:title>
  <dc:creator>Aakash Verma</dc:creator>
  <cp:lastModifiedBy>Aakash Verma</cp:lastModifiedBy>
  <cp:revision>22</cp:revision>
  <dcterms:created xsi:type="dcterms:W3CDTF">2017-11-15T16:26:03Z</dcterms:created>
  <dcterms:modified xsi:type="dcterms:W3CDTF">2017-11-24T03:41:32Z</dcterms:modified>
</cp:coreProperties>
</file>