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8" r:id="rId4"/>
    <p:sldId id="261" r:id="rId5"/>
    <p:sldId id="267" r:id="rId6"/>
    <p:sldId id="269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pajit Adhikary" initials="AA" lastIdx="1" clrIdx="0">
    <p:extLst>
      <p:ext uri="{19B8F6BF-5375-455C-9EA6-DF929625EA0E}">
        <p15:presenceInfo xmlns:p15="http://schemas.microsoft.com/office/powerpoint/2012/main" userId="1fd37cacbb2208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43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4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30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44D1-DFF6-42E3-B6D2-C59DF4D8DCF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05D0-3C31-4EED-8A5E-C42303222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750" y="1171199"/>
            <a:ext cx="7766936" cy="25365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Adversarial Attacks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vs.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3A9B-3F7F-440E-A3DB-86F13546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048737"/>
            <a:ext cx="7621372" cy="1096899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Presentation by </a:t>
            </a:r>
            <a:r>
              <a:rPr lang="en-US" sz="2400" dirty="0">
                <a:solidFill>
                  <a:schemeClr val="accent3"/>
                </a:solidFill>
              </a:rPr>
              <a:t>Tushar Prakash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4ED8A-A58F-489A-B3DB-C59AF3B85DA9}"/>
              </a:ext>
            </a:extLst>
          </p:cNvPr>
          <p:cNvSpPr txBox="1"/>
          <p:nvPr/>
        </p:nvSpPr>
        <p:spPr>
          <a:xfrm>
            <a:off x="3790100" y="2784453"/>
            <a:ext cx="4611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Explainable AI</a:t>
            </a:r>
            <a:endParaRPr lang="en-GB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24BD0-11D4-4289-A605-2948EE888670}"/>
              </a:ext>
            </a:extLst>
          </p:cNvPr>
          <p:cNvSpPr txBox="1"/>
          <p:nvPr/>
        </p:nvSpPr>
        <p:spPr>
          <a:xfrm>
            <a:off x="11520021" y="64886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2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6" grpId="0"/>
      <p:bldP spid="6" grpI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4C6-638B-4D6D-A548-4600D10A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34C6-0C0F-4520-BBFA-CEFF14D7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321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Working of </a:t>
            </a:r>
            <a:r>
              <a:rPr lang="en-US" sz="2400" dirty="0">
                <a:solidFill>
                  <a:schemeClr val="accent4"/>
                </a:solidFill>
              </a:rPr>
              <a:t>LIME</a:t>
            </a:r>
          </a:p>
          <a:p>
            <a:r>
              <a:rPr lang="en-US" sz="2400" dirty="0"/>
              <a:t>Working of </a:t>
            </a:r>
            <a:r>
              <a:rPr lang="en-US" sz="2400" dirty="0">
                <a:solidFill>
                  <a:schemeClr val="accent4"/>
                </a:solidFill>
              </a:rPr>
              <a:t>SHAP</a:t>
            </a:r>
          </a:p>
          <a:p>
            <a:r>
              <a:rPr lang="en-US" sz="2400" dirty="0"/>
              <a:t>Example of an </a:t>
            </a:r>
            <a:r>
              <a:rPr lang="en-US" sz="2400" dirty="0">
                <a:solidFill>
                  <a:schemeClr val="accent4"/>
                </a:solidFill>
              </a:rPr>
              <a:t>Outcome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Adversarial Attack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0448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7A7-04C5-4EE9-A351-37C3F0A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538"/>
            <a:ext cx="9813684" cy="1445496"/>
          </a:xfrm>
        </p:spPr>
        <p:txBody>
          <a:bodyPr>
            <a:normAutofit/>
          </a:bodyPr>
          <a:lstStyle/>
          <a:p>
            <a:r>
              <a:rPr lang="en-US" sz="2000" dirty="0"/>
              <a:t>The technique </a:t>
            </a:r>
            <a:r>
              <a:rPr lang="en-US" sz="2000" dirty="0">
                <a:solidFill>
                  <a:schemeClr val="accent4"/>
                </a:solidFill>
              </a:rPr>
              <a:t>attempts to </a:t>
            </a:r>
            <a:r>
              <a:rPr lang="en-US" sz="2000" dirty="0"/>
              <a:t>understand the model by </a:t>
            </a:r>
            <a:r>
              <a:rPr lang="en-US" sz="2000" dirty="0">
                <a:solidFill>
                  <a:schemeClr val="accent1"/>
                </a:solidFill>
              </a:rPr>
              <a:t>perturbing the input of data samples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</a:rPr>
              <a:t>understanding how the predictions change</a:t>
            </a:r>
            <a:r>
              <a:rPr lang="en-US" sz="2000" dirty="0"/>
              <a:t>.</a:t>
            </a:r>
          </a:p>
          <a:p>
            <a:r>
              <a:rPr lang="en-US" sz="2000" dirty="0"/>
              <a:t>LIME </a:t>
            </a:r>
            <a:r>
              <a:rPr lang="en-US" sz="2000" dirty="0">
                <a:solidFill>
                  <a:schemeClr val="accent4"/>
                </a:solidFill>
              </a:rPr>
              <a:t>modifies a single data sample </a:t>
            </a:r>
            <a:r>
              <a:rPr lang="en-US" sz="2000" dirty="0"/>
              <a:t>by </a:t>
            </a:r>
            <a:r>
              <a:rPr lang="en-US" sz="2000" dirty="0">
                <a:solidFill>
                  <a:schemeClr val="accent1"/>
                </a:solidFill>
              </a:rPr>
              <a:t>tweaking the feature values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</a:rPr>
              <a:t>observes the resulting impact on the output</a:t>
            </a:r>
            <a:r>
              <a:rPr lang="en-US" sz="2000" dirty="0"/>
              <a:t>.</a:t>
            </a:r>
          </a:p>
        </p:txBody>
      </p:sp>
      <p:pic>
        <p:nvPicPr>
          <p:cNvPr id="1028" name="Picture 4" descr="Introduction to Local Interpretable Model-Agnostic Explanations (LIME) -  KDnuggets">
            <a:extLst>
              <a:ext uri="{FF2B5EF4-FFF2-40B4-BE49-F238E27FC236}">
                <a16:creationId xmlns:a16="http://schemas.microsoft.com/office/drawing/2014/main" id="{7F2C28E7-CCF5-489A-8231-03F9652D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3" y="3429000"/>
            <a:ext cx="4737447" cy="227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how LIME explains predictions | by Pol Ferrando | Towards  Data Science">
            <a:extLst>
              <a:ext uri="{FF2B5EF4-FFF2-40B4-BE49-F238E27FC236}">
                <a16:creationId xmlns:a16="http://schemas.microsoft.com/office/drawing/2014/main" id="{964A297F-6598-4A22-B5A4-10761625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72" y="3008034"/>
            <a:ext cx="4891553" cy="348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3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7A7-04C5-4EE9-A351-37C3F0A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6" y="2160589"/>
            <a:ext cx="6755852" cy="3880773"/>
          </a:xfrm>
        </p:spPr>
        <p:txBody>
          <a:bodyPr>
            <a:normAutofit/>
          </a:bodyPr>
          <a:lstStyle/>
          <a:p>
            <a:r>
              <a:rPr lang="en-US" sz="2000" dirty="0"/>
              <a:t>It is the average of the marginal contributions across all permutations.</a:t>
            </a:r>
          </a:p>
          <a:p>
            <a:r>
              <a:rPr lang="en-US" sz="2000" dirty="0"/>
              <a:t>Advantages of SHAP</a:t>
            </a:r>
          </a:p>
          <a:p>
            <a:pPr lvl="1"/>
            <a:r>
              <a:rPr lang="en-GB" sz="1800" dirty="0"/>
              <a:t>Global interpretability</a:t>
            </a:r>
          </a:p>
          <a:p>
            <a:pPr lvl="1"/>
            <a:r>
              <a:rPr lang="en-US" sz="1800" dirty="0"/>
              <a:t>SHAP values can be calculated for any tree-based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52F0-5E58-4026-831F-712544BB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9" y="1140542"/>
            <a:ext cx="4464460" cy="250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FF01E-F381-4362-99AB-12E4426F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24" y="3959942"/>
            <a:ext cx="4048690" cy="2372056"/>
          </a:xfrm>
          <a:prstGeom prst="rect">
            <a:avLst/>
          </a:prstGeom>
        </p:spPr>
      </p:pic>
      <p:pic>
        <p:nvPicPr>
          <p:cNvPr id="2050" name="Picture 2" descr="Model Explainability with SHapley Additive exPlanations (SHAP) | Bounded  Rationality">
            <a:extLst>
              <a:ext uri="{FF2B5EF4-FFF2-40B4-BE49-F238E27FC236}">
                <a16:creationId xmlns:a16="http://schemas.microsoft.com/office/drawing/2014/main" id="{26EB38B8-AFBD-4F11-8EFA-D3F285F6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7" y="4658463"/>
            <a:ext cx="7189050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Outcome(SHAP)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AAD7A-899F-4603-9E54-DB693F6A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8" y="2208704"/>
            <a:ext cx="11439782" cy="450333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924263-76DB-49EF-A121-9399AB55BBAA}"/>
              </a:ext>
            </a:extLst>
          </p:cNvPr>
          <p:cNvSpPr/>
          <p:nvPr/>
        </p:nvSpPr>
        <p:spPr>
          <a:xfrm>
            <a:off x="649434" y="1505397"/>
            <a:ext cx="11088710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Image      0           1          2          3          4          5          6          7          8         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5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5756-228A-4F60-AD4D-F2915BED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Gradient Sign Method(FGSM)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FB2B-9BC4-4AA3-8724-D9F2D26F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18136" cy="1472297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FreightSans"/>
              </a:rPr>
              <a:t>The idea is simple, rather than working to minimize the loss by adjusting the weights based on the backpropagated gradients, the attack </a:t>
            </a:r>
            <a:r>
              <a:rPr lang="en-US" b="0" i="1" dirty="0">
                <a:solidFill>
                  <a:srgbClr val="FFFFFF"/>
                </a:solidFill>
                <a:effectLst/>
                <a:latin typeface="FreightSans"/>
              </a:rPr>
              <a:t>adjusts the input data to maximize the loss</a:t>
            </a:r>
            <a:r>
              <a:rPr lang="en-US" b="0" i="0" dirty="0">
                <a:solidFill>
                  <a:srgbClr val="FFFFFF"/>
                </a:solidFill>
                <a:effectLst/>
                <a:latin typeface="FreightSans"/>
              </a:rPr>
              <a:t> based on the same backpropagated gradients.</a:t>
            </a:r>
            <a:endParaRPr lang="en-IN" dirty="0"/>
          </a:p>
        </p:txBody>
      </p:sp>
      <p:pic>
        <p:nvPicPr>
          <p:cNvPr id="3074" name="Picture 2" descr="Adversarial example using FGSM | TensorFlow Core">
            <a:extLst>
              <a:ext uri="{FF2B5EF4-FFF2-40B4-BE49-F238E27FC236}">
                <a16:creationId xmlns:a16="http://schemas.microsoft.com/office/drawing/2014/main" id="{37F2B4B1-58CA-4BDF-80E5-A3E6117D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02" y="3863075"/>
            <a:ext cx="63246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72B3A9D-B914-4221-9D1F-46713EA2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863075"/>
            <a:ext cx="44012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9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35C6D8-B3AA-4092-A44A-61C29A3252A8}"/>
              </a:ext>
            </a:extLst>
          </p:cNvPr>
          <p:cNvSpPr/>
          <p:nvPr/>
        </p:nvSpPr>
        <p:spPr>
          <a:xfrm>
            <a:off x="514604" y="1273252"/>
            <a:ext cx="11088710" cy="50249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54941-30AF-40BA-8115-CE80CA4941BB}"/>
              </a:ext>
            </a:extLst>
          </p:cNvPr>
          <p:cNvSpPr/>
          <p:nvPr/>
        </p:nvSpPr>
        <p:spPr>
          <a:xfrm>
            <a:off x="528034" y="720889"/>
            <a:ext cx="11088710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6" y="512206"/>
            <a:ext cx="292278" cy="6130342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REAL</a:t>
            </a:r>
            <a:br>
              <a:rPr lang="en-US" sz="1500" dirty="0">
                <a:solidFill>
                  <a:srgbClr val="FF0000"/>
                </a:solidFill>
              </a:rPr>
            </a:br>
            <a:br>
              <a:rPr lang="en-US" sz="15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ATTACKED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REAL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7A7-04C5-4EE9-A351-37C3F0A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4" y="720889"/>
            <a:ext cx="10885989" cy="425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  Image        0           1            2           3           4           5           6           7           8           9</a:t>
            </a:r>
          </a:p>
        </p:txBody>
      </p:sp>
      <p:pic>
        <p:nvPicPr>
          <p:cNvPr id="1030" name="Picture 6" descr="08gJthhUFFPQTge0qpLRh4VPEyADlKqV0A7gGwP3IOuwHcD+CNyGd5E9ZkyURERESnlNJan+1zICIiIiIiIiIicEQNEREREREREVHCYEcNEREREREREVGCYEcNEREREREREVGCYEcNEREREREREVGCYEcNEREREREREVGCYEcNEREREREREVGCYEcNEREREREREVGCYEcNEREREREREVGC+P+r347RKcZNfwAAAABJRU5ErkJggg== (1130×167)">
            <a:extLst>
              <a:ext uri="{FF2B5EF4-FFF2-40B4-BE49-F238E27FC236}">
                <a16:creationId xmlns:a16="http://schemas.microsoft.com/office/drawing/2014/main" id="{02C9F875-C912-45E1-971A-620E4ABA5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99726"/>
            <a:ext cx="10763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9AC9FfsvLsDdLJoQQQgg5oijLso73PRBCCCGEEEIIIYQQ0KOGEEIIIYQQQgghJGHgQg0hhBBCCCGEEEJIgsCFGkIIIYQQQgghhJAEgQs1hBBCCCGEEEIIIQkCF2oIIYQQQgghhBBCEgQu1BBCCCGEEEIIIYQkCFyoIYQQQgghhBBCCEkQuFBDCCGEEEIIIYQQkiD8f8FVDFR6K1DoAAAAAElFTkSuQmCC (1130×167)">
            <a:extLst>
              <a:ext uri="{FF2B5EF4-FFF2-40B4-BE49-F238E27FC236}">
                <a16:creationId xmlns:a16="http://schemas.microsoft.com/office/drawing/2014/main" id="{8676A54C-9F88-4180-9927-3D93A349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116875"/>
            <a:ext cx="10763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WgUCm1F8DDAA5Fz2EfgM8DeDH6t7wEa7BkIiIiootKaa3H+hyIiIiIiIiIiAjsUUNERERERERElDLYUENERERERERElCLYUENERERERERElCLYUENERERERERElCLYUENERERERERElCLYUENERERERERElCLYUENERERERERElCLYUENERERERERElCL+fzoB3l2pwe6xAAAAAElFTkSuQmCC (1130×167)">
            <a:extLst>
              <a:ext uri="{FF2B5EF4-FFF2-40B4-BE49-F238E27FC236}">
                <a16:creationId xmlns:a16="http://schemas.microsoft.com/office/drawing/2014/main" id="{6EA90E1A-6F64-4047-92E5-7B4801BF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662936"/>
            <a:ext cx="10763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663A0F6-99AA-4E10-8D8B-427038A78908}"/>
              </a:ext>
            </a:extLst>
          </p:cNvPr>
          <p:cNvSpPr txBox="1">
            <a:spLocks/>
          </p:cNvSpPr>
          <p:nvPr/>
        </p:nvSpPr>
        <p:spPr>
          <a:xfrm>
            <a:off x="829734" y="1048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Adversarial Attacked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8712FC-9B4B-431F-A2C6-4F395377E850}"/>
              </a:ext>
            </a:extLst>
          </p:cNvPr>
          <p:cNvSpPr txBox="1">
            <a:spLocks/>
          </p:cNvSpPr>
          <p:nvPr/>
        </p:nvSpPr>
        <p:spPr>
          <a:xfrm>
            <a:off x="528034" y="6343746"/>
            <a:ext cx="8596668" cy="4333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Here, middle image(6) is attacked and gives 0 as it’s output.</a:t>
            </a:r>
          </a:p>
        </p:txBody>
      </p:sp>
    </p:spTree>
    <p:extLst>
      <p:ext uri="{BB962C8B-B14F-4D97-AF65-F5344CB8AC3E}">
        <p14:creationId xmlns:p14="http://schemas.microsoft.com/office/powerpoint/2010/main" val="42042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/>
      <p:bldP spid="3" grpId="0" uiExpand="1" build="p"/>
      <p:bldP spid="1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AC3E-CD5B-46D4-B33E-59B121A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44C75-3F59-4D8C-8F2D-92E64A28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SHAP</a:t>
            </a:r>
            <a:r>
              <a:rPr lang="en-US" sz="2000" dirty="0"/>
              <a:t> is an improved version of </a:t>
            </a:r>
            <a:r>
              <a:rPr lang="en-US" sz="2000" dirty="0">
                <a:solidFill>
                  <a:schemeClr val="accent3"/>
                </a:solidFill>
              </a:rPr>
              <a:t>LIME</a:t>
            </a:r>
            <a:r>
              <a:rPr lang="en-US" sz="2000" dirty="0"/>
              <a:t>.</a:t>
            </a:r>
          </a:p>
          <a:p>
            <a:r>
              <a:rPr lang="en-US" sz="2000" dirty="0"/>
              <a:t>Although </a:t>
            </a:r>
            <a:r>
              <a:rPr lang="en-US" sz="2000" dirty="0">
                <a:solidFill>
                  <a:schemeClr val="accent3"/>
                </a:solidFill>
              </a:rPr>
              <a:t>LIME</a:t>
            </a:r>
            <a:r>
              <a:rPr lang="en-US" sz="2000" dirty="0"/>
              <a:t> has the </a:t>
            </a:r>
            <a:r>
              <a:rPr lang="en-US" sz="2000" dirty="0">
                <a:solidFill>
                  <a:schemeClr val="accent1"/>
                </a:solidFill>
              </a:rPr>
              <a:t>desirable property of additivity</a:t>
            </a:r>
            <a:r>
              <a:rPr lang="en-US" sz="2000" dirty="0"/>
              <a:t>, it has got some criticism on </a:t>
            </a:r>
            <a:r>
              <a:rPr lang="en-US" sz="2000" dirty="0">
                <a:solidFill>
                  <a:schemeClr val="accent4"/>
                </a:solidFill>
              </a:rPr>
              <a:t>lack of stability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/>
                </a:solidFill>
              </a:rPr>
              <a:t>consistency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</a:rPr>
              <a:t>missingness</a:t>
            </a:r>
            <a:r>
              <a:rPr lang="en-US" sz="2000" dirty="0"/>
              <a:t>. </a:t>
            </a:r>
          </a:p>
          <a:p>
            <a:r>
              <a:rPr lang="en-US" sz="2000" dirty="0"/>
              <a:t>All three properties are </a:t>
            </a:r>
            <a:r>
              <a:rPr lang="en-US" sz="2000" dirty="0">
                <a:solidFill>
                  <a:schemeClr val="accent1"/>
                </a:solidFill>
              </a:rPr>
              <a:t>fulfilled</a:t>
            </a:r>
            <a:r>
              <a:rPr lang="en-US" sz="2000" dirty="0"/>
              <a:t> by </a:t>
            </a:r>
            <a:r>
              <a:rPr lang="en-US" sz="2000" dirty="0">
                <a:solidFill>
                  <a:schemeClr val="accent3"/>
                </a:solidFill>
              </a:rPr>
              <a:t>SHAP</a:t>
            </a:r>
            <a:r>
              <a:rPr lang="en-US" sz="2000" dirty="0"/>
              <a:t>.</a:t>
            </a:r>
          </a:p>
          <a:p>
            <a:r>
              <a:rPr lang="en-US" sz="2000" dirty="0"/>
              <a:t>On the other hand, </a:t>
            </a:r>
            <a:r>
              <a:rPr lang="en-US" sz="2000" dirty="0">
                <a:solidFill>
                  <a:schemeClr val="accent3"/>
                </a:solidFill>
              </a:rPr>
              <a:t>SHAP-ley</a:t>
            </a:r>
            <a:r>
              <a:rPr lang="en-US" sz="2000" dirty="0"/>
              <a:t> value </a:t>
            </a:r>
            <a:r>
              <a:rPr lang="en-US" sz="2000" dirty="0">
                <a:solidFill>
                  <a:schemeClr val="accent4"/>
                </a:solidFill>
              </a:rPr>
              <a:t>requires a lot of computing time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3"/>
                </a:solidFill>
              </a:rPr>
              <a:t>Shapley</a:t>
            </a:r>
            <a:r>
              <a:rPr lang="en-US" sz="2000" dirty="0"/>
              <a:t> value can be </a:t>
            </a:r>
            <a:r>
              <a:rPr lang="en-US" sz="2000" dirty="0">
                <a:solidFill>
                  <a:schemeClr val="accent4"/>
                </a:solidFill>
              </a:rPr>
              <a:t>misinterpreted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</a:rPr>
              <a:t>needs access to the data </a:t>
            </a:r>
            <a:r>
              <a:rPr lang="en-US" sz="2000" dirty="0"/>
              <a:t>to calculate the value for a </a:t>
            </a:r>
            <a:r>
              <a:rPr lang="en-US" sz="2000" dirty="0">
                <a:solidFill>
                  <a:schemeClr val="accent3"/>
                </a:solidFill>
              </a:rPr>
              <a:t>new data instance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3FD3-18AA-4F4D-85CD-D18A941A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106" y="3135385"/>
            <a:ext cx="2655787" cy="60075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2BAB6C-C85D-4CF8-B296-E25727A0C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1715024"/>
            <a:ext cx="3105150" cy="2857500"/>
          </a:xfrm>
        </p:spPr>
      </p:pic>
    </p:spTree>
    <p:extLst>
      <p:ext uri="{BB962C8B-B14F-4D97-AF65-F5344CB8AC3E}">
        <p14:creationId xmlns:p14="http://schemas.microsoft.com/office/powerpoint/2010/main" val="3130272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1330</TotalTime>
  <Words>288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FreightSans</vt:lpstr>
      <vt:lpstr>Trebuchet MS</vt:lpstr>
      <vt:lpstr>Wingdings 3</vt:lpstr>
      <vt:lpstr>Facet</vt:lpstr>
      <vt:lpstr>Adversarial Attacks  vs. </vt:lpstr>
      <vt:lpstr>Content</vt:lpstr>
      <vt:lpstr>Working of LIME</vt:lpstr>
      <vt:lpstr>Working of SHAP</vt:lpstr>
      <vt:lpstr>Example of an Outcome(SHAP)</vt:lpstr>
      <vt:lpstr>Fast Gradient Sign Method(FGSM)</vt:lpstr>
      <vt:lpstr>   REAL   ATTACKED   REAL 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Arpajit Adhikary</dc:creator>
  <cp:lastModifiedBy>Tushar Prakash</cp:lastModifiedBy>
  <cp:revision>182</cp:revision>
  <dcterms:created xsi:type="dcterms:W3CDTF">2020-08-25T16:16:42Z</dcterms:created>
  <dcterms:modified xsi:type="dcterms:W3CDTF">2021-11-19T21:10:27Z</dcterms:modified>
</cp:coreProperties>
</file>