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1" r:id="rId1"/>
  </p:sldMasterIdLst>
  <p:notesMasterIdLst>
    <p:notesMasterId r:id="rId41"/>
  </p:notesMasterIdLst>
  <p:handoutMasterIdLst>
    <p:handoutMasterId r:id="rId42"/>
  </p:handoutMasterIdLst>
  <p:sldIdLst>
    <p:sldId id="256" r:id="rId2"/>
    <p:sldId id="257" r:id="rId3"/>
    <p:sldId id="353" r:id="rId4"/>
    <p:sldId id="354" r:id="rId5"/>
    <p:sldId id="260" r:id="rId6"/>
    <p:sldId id="335" r:id="rId7"/>
    <p:sldId id="264" r:id="rId8"/>
    <p:sldId id="355" r:id="rId9"/>
    <p:sldId id="266" r:id="rId10"/>
    <p:sldId id="267" r:id="rId11"/>
    <p:sldId id="356" r:id="rId12"/>
    <p:sldId id="270" r:id="rId13"/>
    <p:sldId id="272" r:id="rId14"/>
    <p:sldId id="337" r:id="rId15"/>
    <p:sldId id="276" r:id="rId16"/>
    <p:sldId id="278" r:id="rId17"/>
    <p:sldId id="357" r:id="rId18"/>
    <p:sldId id="320" r:id="rId19"/>
    <p:sldId id="323" r:id="rId20"/>
    <p:sldId id="358" r:id="rId21"/>
    <p:sldId id="324" r:id="rId22"/>
    <p:sldId id="280" r:id="rId23"/>
    <p:sldId id="325" r:id="rId24"/>
    <p:sldId id="282" r:id="rId25"/>
    <p:sldId id="326" r:id="rId26"/>
    <p:sldId id="284" r:id="rId27"/>
    <p:sldId id="285" r:id="rId28"/>
    <p:sldId id="286" r:id="rId29"/>
    <p:sldId id="297" r:id="rId30"/>
    <p:sldId id="331" r:id="rId31"/>
    <p:sldId id="341" r:id="rId32"/>
    <p:sldId id="332" r:id="rId33"/>
    <p:sldId id="310" r:id="rId34"/>
    <p:sldId id="343" r:id="rId35"/>
    <p:sldId id="346" r:id="rId36"/>
    <p:sldId id="333" r:id="rId37"/>
    <p:sldId id="311" r:id="rId38"/>
    <p:sldId id="348" r:id="rId39"/>
    <p:sldId id="351"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C4"/>
    <a:srgbClr val="25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245" autoAdjust="0"/>
  </p:normalViewPr>
  <p:slideViewPr>
    <p:cSldViewPr>
      <p:cViewPr varScale="1">
        <p:scale>
          <a:sx n="146" d="100"/>
          <a:sy n="146" d="100"/>
        </p:scale>
        <p:origin x="402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72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D82304-1400-4714-98EE-337AE8EC3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15F344-0FCA-4534-B3D9-522CADA91F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0D2BB9-B2CD-4EE6-A3DE-B31C97CB72D4}" type="datetimeFigureOut">
              <a:rPr lang="en-US" smtClean="0"/>
              <a:t>6/18/2019</a:t>
            </a:fld>
            <a:endParaRPr lang="en-US" dirty="0"/>
          </a:p>
        </p:txBody>
      </p:sp>
      <p:sp>
        <p:nvSpPr>
          <p:cNvPr id="4" name="Footer Placeholder 3">
            <a:extLst>
              <a:ext uri="{FF2B5EF4-FFF2-40B4-BE49-F238E27FC236}">
                <a16:creationId xmlns:a16="http://schemas.microsoft.com/office/drawing/2014/main" id="{3B1277B5-1813-4EEE-8058-0BED9A6294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6" name="Slide Number Placeholder 5">
            <a:extLst>
              <a:ext uri="{FF2B5EF4-FFF2-40B4-BE49-F238E27FC236}">
                <a16:creationId xmlns:a16="http://schemas.microsoft.com/office/drawing/2014/main" id="{5367C802-7A5D-46E4-AF3C-698E25799F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B91AD-12B8-4E25-8667-3D4BB763A02D}" type="slidenum">
              <a:rPr lang="en-US" smtClean="0"/>
              <a:t>‹#›</a:t>
            </a:fld>
            <a:endParaRPr lang="en-US" dirty="0"/>
          </a:p>
        </p:txBody>
      </p:sp>
    </p:spTree>
    <p:extLst>
      <p:ext uri="{BB962C8B-B14F-4D97-AF65-F5344CB8AC3E}">
        <p14:creationId xmlns:p14="http://schemas.microsoft.com/office/powerpoint/2010/main" val="2705311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235171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5279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78581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endParaRPr lang="en-US" sz="2200" dirty="0">
              <a:solidFill>
                <a:srgbClr val="004978"/>
              </a:solidFill>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fld id="{786E95EF-C699-41F4-A9B7-78276692A070}" type="slidenum">
              <a:rPr lang="en-US" sz="2200" smtClean="0">
                <a:solidFill>
                  <a:srgbClr val="004978"/>
                </a:solidFill>
              </a:rPr>
              <a:pPr/>
              <a:t>‹#›</a:t>
            </a:fld>
            <a:endParaRPr lang="en-US" sz="2200" dirty="0">
              <a:solidFill>
                <a:srgbClr val="004978"/>
              </a:solidFill>
            </a:endParaRPr>
          </a:p>
        </p:txBody>
      </p:sp>
    </p:spTree>
    <p:extLst>
      <p:ext uri="{BB962C8B-B14F-4D97-AF65-F5344CB8AC3E}">
        <p14:creationId xmlns:p14="http://schemas.microsoft.com/office/powerpoint/2010/main" val="222194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hasCustomPrompt="1"/>
          </p:nvPr>
        </p:nvSpPr>
        <p:spPr>
          <a:xfrm>
            <a:off x="628650" y="336356"/>
            <a:ext cx="7886700" cy="1144589"/>
          </a:xfrm>
        </p:spPr>
        <p:txBody>
          <a:bodyPr/>
          <a:lstStyle>
            <a:lvl1pPr>
              <a:defRPr sz="4000"/>
            </a:lvl1pPr>
          </a:lstStyle>
          <a:p>
            <a:br>
              <a:rPr lang="en-US" dirty="0"/>
            </a:br>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hasCustomPrompt="1"/>
          </p:nvPr>
        </p:nvSpPr>
        <p:spPr>
          <a:xfrm>
            <a:off x="628650" y="1676400"/>
            <a:ext cx="7886700" cy="4500564"/>
          </a:xfrm>
        </p:spPr>
        <p:txBody>
          <a:bodyPr/>
          <a:lstStyle>
            <a:lvl1pPr>
              <a:defRPr/>
            </a:lvl1pPr>
            <a:lvl2pPr>
              <a:defRPr/>
            </a:lvl2pPr>
            <a:lvl3pPr>
              <a:defRPr/>
            </a:lvl3pPr>
          </a:lstStyle>
          <a:p>
            <a:pPr lvl="0"/>
            <a:r>
              <a:rPr lang="en-US" dirty="0"/>
              <a:t>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83636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1707045"/>
      </p:ext>
    </p:extLst>
  </p:cSld>
  <p:clrMap bg1="lt1" tx1="dk1" bg2="lt2" tx2="dk2" accent1="accent1" accent2="accent2" accent3="accent3" accent4="accent4" accent5="accent5" accent6="accent6" hlink="hlink" folHlink="folHlink"/>
  <p:sldLayoutIdLst>
    <p:sldLayoutId id="2147483699" r:id="rId1"/>
    <p:sldLayoutId id="2147483700" r:id="rId2"/>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dirty="0"/>
              <a:t>Chapter 1</a:t>
            </a:r>
          </a:p>
        </p:txBody>
      </p:sp>
      <p:sp>
        <p:nvSpPr>
          <p:cNvPr id="15362" name="Subtitle 2"/>
          <p:cNvSpPr>
            <a:spLocks noGrp="1"/>
          </p:cNvSpPr>
          <p:nvPr>
            <p:ph type="subTitle" idx="1"/>
          </p:nvPr>
        </p:nvSpPr>
        <p:spPr/>
        <p:txBody>
          <a:bodyPr/>
          <a:lstStyle/>
          <a:p>
            <a:r>
              <a:rPr lang="en-US" dirty="0"/>
              <a:t>Introduction to Systems Analysis and Design</a:t>
            </a:r>
          </a:p>
        </p:txBody>
      </p:sp>
      <p:sp>
        <p:nvSpPr>
          <p:cNvPr id="2" name="Footer Placeholder 1">
            <a:extLst>
              <a:ext uri="{FF2B5EF4-FFF2-40B4-BE49-F238E27FC236}">
                <a16:creationId xmlns:a16="http://schemas.microsoft.com/office/drawing/2014/main" id="{B3D9A338-C29C-44D9-8817-C1249ED64AA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descr="Image displays the textbook cover photo. ">
            <a:extLst>
              <a:ext uri="{FF2B5EF4-FFF2-40B4-BE49-F238E27FC236}">
                <a16:creationId xmlns:a16="http://schemas.microsoft.com/office/drawing/2014/main" id="{6FF94DC0-0630-4B90-ABB2-866FD4C6E1B2}"/>
              </a:ext>
            </a:extLst>
          </p:cNvPr>
          <p:cNvPicPr>
            <a:picLocks noChangeAspect="1"/>
          </p:cNvPicPr>
          <p:nvPr/>
        </p:nvPicPr>
        <p:blipFill>
          <a:blip r:embed="rId3"/>
          <a:stretch>
            <a:fillRect/>
          </a:stretch>
        </p:blipFill>
        <p:spPr>
          <a:xfrm>
            <a:off x="0" y="0"/>
            <a:ext cx="2590800" cy="33206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br>
              <a:rPr lang="en-US" dirty="0"/>
            </a:br>
            <a:r>
              <a:rPr lang="en-US" dirty="0"/>
              <a:t>Information Systems (4 of 5)</a:t>
            </a:r>
          </a:p>
        </p:txBody>
      </p:sp>
      <p:sp>
        <p:nvSpPr>
          <p:cNvPr id="24578" name="Text Placeholder 2"/>
          <p:cNvSpPr>
            <a:spLocks noGrp="1"/>
          </p:cNvSpPr>
          <p:nvPr>
            <p:ph idx="1"/>
          </p:nvPr>
        </p:nvSpPr>
        <p:spPr/>
        <p:txBody>
          <a:bodyPr/>
          <a:lstStyle/>
          <a:p>
            <a:r>
              <a:rPr lang="en-US" dirty="0"/>
              <a:t>Data </a:t>
            </a:r>
          </a:p>
          <a:p>
            <a:pPr lvl="1"/>
            <a:r>
              <a:rPr lang="en-US" dirty="0"/>
              <a:t>Stored in tables</a:t>
            </a:r>
          </a:p>
          <a:p>
            <a:r>
              <a:rPr lang="en-US" dirty="0"/>
              <a:t>Processes </a:t>
            </a:r>
          </a:p>
          <a:p>
            <a:pPr lvl="1"/>
            <a:r>
              <a:rPr lang="en-US" dirty="0"/>
              <a:t>Describe tasks and business functions performed to achieve specific results</a:t>
            </a:r>
          </a:p>
          <a:p>
            <a:r>
              <a:rPr lang="en-US" dirty="0"/>
              <a:t>People</a:t>
            </a:r>
          </a:p>
          <a:p>
            <a:pPr lvl="1"/>
            <a:r>
              <a:rPr lang="en-US" dirty="0"/>
              <a:t>Stakeholders: individuals interested in an information system</a:t>
            </a:r>
          </a:p>
        </p:txBody>
      </p:sp>
      <p:sp>
        <p:nvSpPr>
          <p:cNvPr id="2" name="Footer Placeholder 1">
            <a:extLst>
              <a:ext uri="{FF2B5EF4-FFF2-40B4-BE49-F238E27FC236}">
                <a16:creationId xmlns:a16="http://schemas.microsoft.com/office/drawing/2014/main" id="{09E11D2A-56F5-4FE2-9229-AD0D064C6059}"/>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br>
              <a:rPr lang="en-US" dirty="0"/>
            </a:br>
            <a:r>
              <a:rPr lang="en-US" dirty="0"/>
              <a:t>Information Systems (5 of 5)</a:t>
            </a:r>
          </a:p>
        </p:txBody>
      </p:sp>
      <p:pic>
        <p:nvPicPr>
          <p:cNvPr id="7" name="Picture 2" descr="FIGURE 1-6 In a typical payroll system, data is stored in separate tables that are linked to form an overall database.&#10;&#10;This figure consists of a computer monitor with the words “Jane Doe’s Payroll Data” on it. There is a computer window titled “Relationships” below the monitor. The window contains four rectangular boxes. Arrows originate from each of the boxes and point to the computer monitor. Starting from the left, the first rectangular box is titled “Payroll.” The following points are listed below the title:&#10;• Employee No &#10;• Pay Period&#10;• Hours Worked &#10;&#10;The second rectangular box is titled “Employee.” The following points are listed below the title: &#10;• Employee No&#10;• Dept&#10;• Pay Rate&#10;• First Name&#10;• MI&#10;• Last Name&#10;• Street&#10;• City&#10;• State&#10;• Zip&#10;• Phone&#10;• DOB&#10;• Hire Date &#10;&#10;The third rectangular box is titled “Current Deductions.” The following points are listed below the title: &#10;• Employee No&#10;• Deduction Code&#10;• Amount &#10;&#10;The fourth rectangular box is titled “Deduction Options.” The following points are listed below the title:&#10;• Deduction Code&#10;• Description&#10;• Frequency &#10;&#10;To the left of the figure there is an icon of a magnifying glass with two arrows. The first arrow points to “Pay Period” and “Hours Worked” in the “Payroll” list. The second arrow points to “City” in the list titled “Employee.”&#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88330" y="1654423"/>
            <a:ext cx="4767337" cy="361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47823" y="5438742"/>
            <a:ext cx="5848350" cy="584775"/>
          </a:xfrm>
          <a:prstGeom prst="rect">
            <a:avLst/>
          </a:prstGeom>
        </p:spPr>
        <p:txBody>
          <a:bodyPr wrap="square">
            <a:spAutoFit/>
          </a:bodyPr>
          <a:lstStyle/>
          <a:p>
            <a:r>
              <a:rPr lang="en-US" sz="1600" b="1" dirty="0"/>
              <a:t>FIGURE 1-6 </a:t>
            </a:r>
            <a:r>
              <a:rPr lang="en-US" sz="1600" dirty="0"/>
              <a:t>In a typical payroll system, data is stored in separate tables that are linked to form an overall database.</a:t>
            </a:r>
          </a:p>
        </p:txBody>
      </p:sp>
      <p:sp>
        <p:nvSpPr>
          <p:cNvPr id="2" name="Footer Placeholder 1">
            <a:extLst>
              <a:ext uri="{FF2B5EF4-FFF2-40B4-BE49-F238E27FC236}">
                <a16:creationId xmlns:a16="http://schemas.microsoft.com/office/drawing/2014/main" id="{09E11D2A-56F5-4FE2-9229-AD0D064C6059}"/>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9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t>Internet Business Strategies (1 of 3)</a:t>
            </a:r>
          </a:p>
        </p:txBody>
      </p:sp>
      <p:sp>
        <p:nvSpPr>
          <p:cNvPr id="26626" name="Text Placeholder 2"/>
          <p:cNvSpPr>
            <a:spLocks noGrp="1"/>
          </p:cNvSpPr>
          <p:nvPr>
            <p:ph idx="1"/>
          </p:nvPr>
        </p:nvSpPr>
        <p:spPr/>
        <p:txBody>
          <a:bodyPr/>
          <a:lstStyle/>
          <a:p>
            <a:r>
              <a:rPr lang="en-US" dirty="0"/>
              <a:t>Trends </a:t>
            </a:r>
          </a:p>
          <a:p>
            <a:pPr lvl="1"/>
            <a:r>
              <a:rPr lang="en-US" dirty="0"/>
              <a:t>Rapidly increasing globalization</a:t>
            </a:r>
          </a:p>
          <a:p>
            <a:pPr lvl="1"/>
            <a:r>
              <a:rPr lang="en-US" dirty="0"/>
              <a:t>Technology integration for seamless information access</a:t>
            </a:r>
          </a:p>
          <a:p>
            <a:pPr lvl="1"/>
            <a:r>
              <a:rPr lang="en-US" dirty="0"/>
              <a:t>Rapid growth of cloud-based computing and services</a:t>
            </a:r>
          </a:p>
        </p:txBody>
      </p:sp>
      <p:sp>
        <p:nvSpPr>
          <p:cNvPr id="2" name="Footer Placeholder 1">
            <a:extLst>
              <a:ext uri="{FF2B5EF4-FFF2-40B4-BE49-F238E27FC236}">
                <a16:creationId xmlns:a16="http://schemas.microsoft.com/office/drawing/2014/main" id="{C4459FAC-A97B-41E5-B0AC-3957E5FCF4EF}"/>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dirty="0"/>
              <a:t>Internet Business Strategies (2 of 3)</a:t>
            </a:r>
          </a:p>
        </p:txBody>
      </p:sp>
      <p:sp>
        <p:nvSpPr>
          <p:cNvPr id="28674" name="Text Placeholder 2"/>
          <p:cNvSpPr>
            <a:spLocks noGrp="1"/>
          </p:cNvSpPr>
          <p:nvPr>
            <p:ph idx="1"/>
          </p:nvPr>
        </p:nvSpPr>
        <p:spPr/>
        <p:txBody>
          <a:bodyPr/>
          <a:lstStyle/>
          <a:p>
            <a:r>
              <a:rPr lang="en-US" dirty="0"/>
              <a:t>The Internet Model</a:t>
            </a:r>
          </a:p>
          <a:p>
            <a:pPr lvl="1"/>
            <a:r>
              <a:rPr lang="en-US" dirty="0"/>
              <a:t>Ecommerce (electronic commerce)</a:t>
            </a:r>
          </a:p>
          <a:p>
            <a:pPr lvl="1"/>
            <a:r>
              <a:rPr lang="en-US" dirty="0"/>
              <a:t>User interface enables communication between a data-base management software and a web-based server</a:t>
            </a:r>
          </a:p>
          <a:p>
            <a:pPr lvl="2"/>
            <a:r>
              <a:rPr lang="en-US" dirty="0"/>
              <a:t>Mobile devices interact with the system using apps</a:t>
            </a:r>
          </a:p>
          <a:p>
            <a:pPr lvl="1"/>
            <a:endParaRPr lang="en-US" dirty="0"/>
          </a:p>
        </p:txBody>
      </p:sp>
      <p:sp>
        <p:nvSpPr>
          <p:cNvPr id="2" name="Footer Placeholder 1">
            <a:extLst>
              <a:ext uri="{FF2B5EF4-FFF2-40B4-BE49-F238E27FC236}">
                <a16:creationId xmlns:a16="http://schemas.microsoft.com/office/drawing/2014/main" id="{159CF6CF-76D4-4348-816D-8BF5CCA6104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dirty="0"/>
              <a:t>Internet Business Strategies (3 of 3) </a:t>
            </a:r>
          </a:p>
        </p:txBody>
      </p:sp>
      <p:sp>
        <p:nvSpPr>
          <p:cNvPr id="28674" name="Text Placeholder 2"/>
          <p:cNvSpPr>
            <a:spLocks noGrp="1"/>
          </p:cNvSpPr>
          <p:nvPr>
            <p:ph idx="1"/>
          </p:nvPr>
        </p:nvSpPr>
        <p:spPr/>
        <p:txBody>
          <a:bodyPr>
            <a:normAutofit lnSpcReduction="10000"/>
          </a:bodyPr>
          <a:lstStyle/>
          <a:p>
            <a:r>
              <a:rPr lang="en-US" dirty="0"/>
              <a:t>B2C (business-to-customer)</a:t>
            </a:r>
          </a:p>
          <a:p>
            <a:pPr lvl="1"/>
            <a:r>
              <a:rPr lang="en-US" dirty="0"/>
              <a:t>In a single convenient session, customers can:</a:t>
            </a:r>
          </a:p>
          <a:p>
            <a:pPr lvl="2"/>
            <a:r>
              <a:rPr lang="en-US" dirty="0"/>
              <a:t>Do research and compare prices and features</a:t>
            </a:r>
          </a:p>
          <a:p>
            <a:pPr lvl="2"/>
            <a:r>
              <a:rPr lang="en-US" dirty="0"/>
              <a:t>Check availability and arrange delivery</a:t>
            </a:r>
          </a:p>
          <a:p>
            <a:pPr lvl="2"/>
            <a:r>
              <a:rPr lang="en-US" dirty="0"/>
              <a:t>Choose payment methods </a:t>
            </a:r>
          </a:p>
          <a:p>
            <a:r>
              <a:rPr lang="en-US" dirty="0"/>
              <a:t>B2B (business-to-business)</a:t>
            </a:r>
          </a:p>
          <a:p>
            <a:pPr lvl="1"/>
            <a:r>
              <a:rPr lang="en-US" dirty="0"/>
              <a:t>Ecommerce was initially carried out using electronic data interchange (EDI)</a:t>
            </a:r>
          </a:p>
          <a:p>
            <a:pPr lvl="1"/>
            <a:r>
              <a:rPr lang="en-US" dirty="0"/>
              <a:t>Most firms use supply chain management (SCM) software</a:t>
            </a:r>
          </a:p>
          <a:p>
            <a:pPr lvl="2"/>
            <a:r>
              <a:rPr lang="en-US" dirty="0"/>
              <a:t>Helps manage inventory levels, costs, and suppliers</a:t>
            </a:r>
          </a:p>
          <a:p>
            <a:pPr lvl="1"/>
            <a:endParaRPr lang="en-US" dirty="0"/>
          </a:p>
          <a:p>
            <a:pPr lvl="1"/>
            <a:endParaRPr lang="en-US" dirty="0"/>
          </a:p>
          <a:p>
            <a:pPr lvl="1"/>
            <a:endParaRPr lang="en-US" dirty="0"/>
          </a:p>
          <a:p>
            <a:pPr lvl="1"/>
            <a:endParaRPr lang="en-US" dirty="0"/>
          </a:p>
          <a:p>
            <a:pPr lvl="1"/>
            <a:endParaRPr lang="en-US" dirty="0"/>
          </a:p>
        </p:txBody>
      </p:sp>
      <p:sp>
        <p:nvSpPr>
          <p:cNvPr id="2" name="Footer Placeholder 1">
            <a:extLst>
              <a:ext uri="{FF2B5EF4-FFF2-40B4-BE49-F238E27FC236}">
                <a16:creationId xmlns:a16="http://schemas.microsoft.com/office/drawing/2014/main" id="{17CE0F7A-C3AF-4438-B49B-94BB8F1314B9}"/>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322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Business Operations (1 of 3)</a:t>
            </a:r>
          </a:p>
        </p:txBody>
      </p:sp>
      <p:sp>
        <p:nvSpPr>
          <p:cNvPr id="3" name="Text Placeholder 2"/>
          <p:cNvSpPr>
            <a:spLocks noGrp="1"/>
          </p:cNvSpPr>
          <p:nvPr>
            <p:ph idx="1"/>
          </p:nvPr>
        </p:nvSpPr>
        <p:spPr/>
        <p:txBody>
          <a:bodyPr/>
          <a:lstStyle/>
          <a:p>
            <a:r>
              <a:rPr lang="en-US" dirty="0"/>
              <a:t>Business profile</a:t>
            </a:r>
          </a:p>
          <a:p>
            <a:pPr lvl="1"/>
            <a:r>
              <a:rPr lang="en-US" dirty="0"/>
              <a:t>Overview of a company’s mission, functions, organization, products, services, customers, suppliers, competitors, constraints, and future direction</a:t>
            </a:r>
          </a:p>
          <a:p>
            <a:r>
              <a:rPr lang="en-US" dirty="0"/>
              <a:t>Business process</a:t>
            </a:r>
          </a:p>
          <a:p>
            <a:pPr lvl="1"/>
            <a:r>
              <a:rPr lang="en-US" dirty="0"/>
              <a:t>Specific set of transactions, events, and results that can be described and documented</a:t>
            </a:r>
          </a:p>
          <a:p>
            <a:pPr lvl="2"/>
            <a:r>
              <a:rPr lang="en-US" dirty="0"/>
              <a:t>Business process model (BPM) </a:t>
            </a:r>
          </a:p>
          <a:p>
            <a:pPr lvl="2"/>
            <a:r>
              <a:rPr lang="en-US" dirty="0"/>
              <a:t>Business process modeling notation (BPMN)</a:t>
            </a:r>
          </a:p>
        </p:txBody>
      </p:sp>
      <p:sp>
        <p:nvSpPr>
          <p:cNvPr id="4" name="Footer Placeholder 3">
            <a:extLst>
              <a:ext uri="{FF2B5EF4-FFF2-40B4-BE49-F238E27FC236}">
                <a16:creationId xmlns:a16="http://schemas.microsoft.com/office/drawing/2014/main" id="{A98DAF14-3D72-4C28-A832-C86E559608FF}"/>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Business Operations (2 of 3)</a:t>
            </a:r>
          </a:p>
        </p:txBody>
      </p:sp>
      <p:pic>
        <p:nvPicPr>
          <p:cNvPr id="8" name="Picture 7" descr="FIGURE 1-7 A simple business model might consist of an event, three processes, and a result.&#10;&#10;This figure is a flowchart with five components. Starting from the left on the top, the first component is an ellipse that reads “Event – Receive Sales Order.” There is an arrow from the ellipse that points to a rectangle that reads “Process – Check Customer Status.” An arrow from this rectangle points downwards to the next rectangle that is labeled “Process - Verify Customer Credit.” An arrow from this rectangle points downwards to the next rectangle that is labeled “Process – Enter Customer Data.” An arrow from this rectangle points to an ellipse on the left side that reads “Result – Completed Sales Or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932" y="1801216"/>
            <a:ext cx="3436136" cy="3360853"/>
          </a:xfrm>
          <a:prstGeom prst="rect">
            <a:avLst/>
          </a:prstGeom>
        </p:spPr>
      </p:pic>
      <p:sp>
        <p:nvSpPr>
          <p:cNvPr id="4" name="Rectangle 3"/>
          <p:cNvSpPr/>
          <p:nvPr/>
        </p:nvSpPr>
        <p:spPr>
          <a:xfrm>
            <a:off x="2438400" y="5435584"/>
            <a:ext cx="4876800" cy="584775"/>
          </a:xfrm>
          <a:prstGeom prst="rect">
            <a:avLst/>
          </a:prstGeom>
        </p:spPr>
        <p:txBody>
          <a:bodyPr wrap="square">
            <a:spAutoFit/>
          </a:bodyPr>
          <a:lstStyle/>
          <a:p>
            <a:r>
              <a:rPr lang="en-US" sz="1600" b="1" dirty="0"/>
              <a:t>FIGURE 1-7 </a:t>
            </a:r>
            <a:r>
              <a:rPr lang="en-US" sz="1600" dirty="0"/>
              <a:t>A simple business model might consist of an event, three processes, and a result.</a:t>
            </a:r>
          </a:p>
        </p:txBody>
      </p:sp>
      <p:sp>
        <p:nvSpPr>
          <p:cNvPr id="5" name="Footer Placeholder 4">
            <a:extLst>
              <a:ext uri="{FF2B5EF4-FFF2-40B4-BE49-F238E27FC236}">
                <a16:creationId xmlns:a16="http://schemas.microsoft.com/office/drawing/2014/main" id="{4C0C68FF-0978-49A7-A53E-F3B68D331481}"/>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Business Operations (3 of 3)</a:t>
            </a:r>
          </a:p>
        </p:txBody>
      </p:sp>
      <p:pic>
        <p:nvPicPr>
          <p:cNvPr id="9" name="Picture 8" descr="FIGURE 1-8 This sample uses business process modeling notation (BPMN) to represent the same events, processes, and workflow shown in Figure 1-7.&#10;&#10;This figure is a flowchart with five components. Starting from the left, the first component is a circle that reads “Receive Sales Order.” An arrow from the ellipse points to a rectangle that reads “Check Customer Status.” An arrow from this rectangle points downwards to the next rectangle that is labeled “Verify Customer Credit.” An arrow from this rectangle points downwards to the next rectangle that is labeled “Enter Customer Order Data.” An arrow from this rectangle points to  a circle on the left side that reads “Completed Sales Or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52" y="1749927"/>
            <a:ext cx="3281095" cy="3519237"/>
          </a:xfrm>
          <a:prstGeom prst="rect">
            <a:avLst/>
          </a:prstGeom>
        </p:spPr>
      </p:pic>
      <p:sp>
        <p:nvSpPr>
          <p:cNvPr id="3" name="Rectangle 2"/>
          <p:cNvSpPr/>
          <p:nvPr/>
        </p:nvSpPr>
        <p:spPr>
          <a:xfrm>
            <a:off x="1295400" y="5440947"/>
            <a:ext cx="7529672" cy="707886"/>
          </a:xfrm>
          <a:prstGeom prst="rect">
            <a:avLst/>
          </a:prstGeom>
        </p:spPr>
        <p:txBody>
          <a:bodyPr wrap="square">
            <a:spAutoFit/>
          </a:bodyPr>
          <a:lstStyle/>
          <a:p>
            <a:r>
              <a:rPr lang="en-US" sz="1600" b="1" dirty="0"/>
              <a:t>FIGURE 1-8 </a:t>
            </a:r>
            <a:r>
              <a:rPr lang="en-US" sz="1600" dirty="0"/>
              <a:t>This sample uses business process modeling notation (BPMN) to represent the same events, processes, and workflow shown in Figure 1-7.</a:t>
            </a:r>
          </a:p>
          <a:p>
            <a:r>
              <a:rPr lang="en-US" sz="800" dirty="0"/>
              <a:t>Source: Drawio.com</a:t>
            </a:r>
          </a:p>
        </p:txBody>
      </p:sp>
      <p:sp>
        <p:nvSpPr>
          <p:cNvPr id="5" name="Footer Placeholder 4">
            <a:extLst>
              <a:ext uri="{FF2B5EF4-FFF2-40B4-BE49-F238E27FC236}">
                <a16:creationId xmlns:a16="http://schemas.microsoft.com/office/drawing/2014/main" id="{4C0C68FF-0978-49A7-A53E-F3B68D331481}"/>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144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Information Systems (1 of 5)</a:t>
            </a:r>
          </a:p>
        </p:txBody>
      </p:sp>
      <p:sp>
        <p:nvSpPr>
          <p:cNvPr id="33794" name="Text Placeholder 2"/>
          <p:cNvSpPr>
            <a:spLocks noGrp="1"/>
          </p:cNvSpPr>
          <p:nvPr>
            <p:ph idx="1"/>
          </p:nvPr>
        </p:nvSpPr>
        <p:spPr/>
        <p:txBody>
          <a:bodyPr/>
          <a:lstStyle/>
          <a:p>
            <a:r>
              <a:rPr lang="en-US" dirty="0"/>
              <a:t>Current method</a:t>
            </a:r>
          </a:p>
          <a:p>
            <a:pPr lvl="1"/>
            <a:r>
              <a:rPr lang="en-US" dirty="0"/>
              <a:t>All employees use office productivity systems</a:t>
            </a:r>
          </a:p>
          <a:p>
            <a:pPr lvl="2"/>
            <a:r>
              <a:rPr lang="en-US" dirty="0"/>
              <a:t>Operational users require decision support systems</a:t>
            </a:r>
          </a:p>
          <a:p>
            <a:pPr lvl="2"/>
            <a:r>
              <a:rPr lang="en-US" dirty="0"/>
              <a:t>Systems are defined by functions and features</a:t>
            </a:r>
          </a:p>
          <a:p>
            <a:r>
              <a:rPr lang="en-US" dirty="0"/>
              <a:t>Enterprise computing</a:t>
            </a:r>
          </a:p>
          <a:p>
            <a:pPr lvl="1"/>
            <a:r>
              <a:rPr lang="en-US" dirty="0"/>
              <a:t>Supports company-wide operations and data management requirements</a:t>
            </a:r>
          </a:p>
          <a:p>
            <a:pPr lvl="2"/>
            <a:r>
              <a:rPr lang="en-US" dirty="0"/>
              <a:t>Enterprise resource planning (ERP) systems provide cost-effective support for users and managers throughout the company</a:t>
            </a:r>
          </a:p>
          <a:p>
            <a:pPr lvl="2"/>
            <a:endParaRPr lang="en-US" dirty="0"/>
          </a:p>
          <a:p>
            <a:pPr lvl="2"/>
            <a:endParaRPr lang="en-US" dirty="0"/>
          </a:p>
        </p:txBody>
      </p:sp>
      <p:sp>
        <p:nvSpPr>
          <p:cNvPr id="3" name="Footer Placeholder 2">
            <a:extLst>
              <a:ext uri="{FF2B5EF4-FFF2-40B4-BE49-F238E27FC236}">
                <a16:creationId xmlns:a16="http://schemas.microsoft.com/office/drawing/2014/main" id="{5A2B9C63-25FA-4131-AE31-879AE2124E92}"/>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030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Information Systems (2 of 5)</a:t>
            </a:r>
          </a:p>
        </p:txBody>
      </p:sp>
      <p:sp>
        <p:nvSpPr>
          <p:cNvPr id="34818" name="Text Placeholder 2"/>
          <p:cNvSpPr>
            <a:spLocks noGrp="1"/>
          </p:cNvSpPr>
          <p:nvPr>
            <p:ph idx="1"/>
          </p:nvPr>
        </p:nvSpPr>
        <p:spPr/>
        <p:txBody>
          <a:bodyPr/>
          <a:lstStyle/>
          <a:p>
            <a:r>
              <a:rPr lang="en-US" dirty="0"/>
              <a:t>Transaction processing (TP) systems</a:t>
            </a:r>
          </a:p>
          <a:p>
            <a:pPr lvl="1"/>
            <a:r>
              <a:rPr lang="en-US" dirty="0"/>
              <a:t>Processes data generated by day-to-day business operations</a:t>
            </a:r>
          </a:p>
          <a:p>
            <a:pPr lvl="2"/>
            <a:r>
              <a:rPr lang="en-US" dirty="0"/>
              <a:t>Customer order processing, accounts receivable, and warranty claim processing</a:t>
            </a:r>
          </a:p>
          <a:p>
            <a:r>
              <a:rPr lang="en-US" dirty="0"/>
              <a:t>Business support systems</a:t>
            </a:r>
          </a:p>
          <a:p>
            <a:pPr lvl="1"/>
            <a:r>
              <a:rPr lang="en-US" dirty="0"/>
              <a:t>Provide job-related information support to users at all levels of a company</a:t>
            </a:r>
          </a:p>
          <a:p>
            <a:pPr lvl="2"/>
            <a:r>
              <a:rPr lang="en-US" dirty="0"/>
              <a:t>Management Information Systems (MIS) </a:t>
            </a:r>
          </a:p>
          <a:p>
            <a:pPr lvl="2"/>
            <a:r>
              <a:rPr lang="en-US" dirty="0"/>
              <a:t>Radio frequency identification (RFID) </a:t>
            </a:r>
          </a:p>
          <a:p>
            <a:endParaRPr lang="en-US" dirty="0"/>
          </a:p>
        </p:txBody>
      </p:sp>
      <p:sp>
        <p:nvSpPr>
          <p:cNvPr id="4" name="Footer Placeholder 3">
            <a:extLst>
              <a:ext uri="{FF2B5EF4-FFF2-40B4-BE49-F238E27FC236}">
                <a16:creationId xmlns:a16="http://schemas.microsoft.com/office/drawing/2014/main" id="{86DB228D-0BA8-48AB-8962-5D5638EF6C57}"/>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5207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(1 of 3)</a:t>
            </a:r>
          </a:p>
        </p:txBody>
      </p:sp>
      <p:sp>
        <p:nvSpPr>
          <p:cNvPr id="16386" name="Text Placeholder 2"/>
          <p:cNvSpPr>
            <a:spLocks noGrp="1"/>
          </p:cNvSpPr>
          <p:nvPr>
            <p:ph idx="1"/>
          </p:nvPr>
        </p:nvSpPr>
        <p:spPr/>
        <p:txBody>
          <a:bodyPr/>
          <a:lstStyle/>
          <a:p>
            <a:r>
              <a:rPr lang="en-US" dirty="0"/>
              <a:t>After this chapter, you will be able to:</a:t>
            </a:r>
          </a:p>
          <a:p>
            <a:pPr lvl="1"/>
            <a:r>
              <a:rPr lang="en-US" dirty="0"/>
              <a:t>Describe the impact of information technology on society </a:t>
            </a:r>
          </a:p>
          <a:p>
            <a:pPr lvl="1"/>
            <a:r>
              <a:rPr lang="en-US" dirty="0"/>
              <a:t>Describe the five main components of an information system </a:t>
            </a:r>
          </a:p>
          <a:p>
            <a:pPr lvl="1"/>
            <a:r>
              <a:rPr lang="en-US" dirty="0"/>
              <a:t>Explain Internet business strategies and relationships, including B2C and B2B </a:t>
            </a:r>
          </a:p>
          <a:p>
            <a:pPr lvl="1"/>
            <a:r>
              <a:rPr lang="en-US" dirty="0"/>
              <a:t>Explain how to use business profiles and models </a:t>
            </a:r>
          </a:p>
        </p:txBody>
      </p:sp>
      <p:sp>
        <p:nvSpPr>
          <p:cNvPr id="2" name="Footer Placeholder 1">
            <a:extLst>
              <a:ext uri="{FF2B5EF4-FFF2-40B4-BE49-F238E27FC236}">
                <a16:creationId xmlns:a16="http://schemas.microsoft.com/office/drawing/2014/main" id="{4ACA7DC4-6E0B-4413-9CF7-F505A1573E90}"/>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Information Systems (3 of 5)</a:t>
            </a:r>
          </a:p>
        </p:txBody>
      </p:sp>
      <p:sp>
        <p:nvSpPr>
          <p:cNvPr id="3" name="Rectangle 2"/>
          <p:cNvSpPr/>
          <p:nvPr/>
        </p:nvSpPr>
        <p:spPr>
          <a:xfrm>
            <a:off x="1600200" y="4889212"/>
            <a:ext cx="6646527" cy="584775"/>
          </a:xfrm>
          <a:prstGeom prst="rect">
            <a:avLst/>
          </a:prstGeom>
        </p:spPr>
        <p:txBody>
          <a:bodyPr wrap="square">
            <a:spAutoFit/>
          </a:bodyPr>
          <a:lstStyle/>
          <a:p>
            <a:r>
              <a:rPr lang="en-US" sz="1600" b="1" dirty="0"/>
              <a:t>FIGURE 1-11 </a:t>
            </a:r>
            <a:r>
              <a:rPr lang="en-US" sz="1600" dirty="0"/>
              <a:t>A single sales transaction consists of six separate tasks, which the TP system processes as a group.</a:t>
            </a:r>
          </a:p>
        </p:txBody>
      </p:sp>
      <p:sp>
        <p:nvSpPr>
          <p:cNvPr id="4" name="Footer Placeholder 3">
            <a:extLst>
              <a:ext uri="{FF2B5EF4-FFF2-40B4-BE49-F238E27FC236}">
                <a16:creationId xmlns:a16="http://schemas.microsoft.com/office/drawing/2014/main" id="{86DB228D-0BA8-48AB-8962-5D5638EF6C57}"/>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6" name="Picture 5">
            <a:extLst>
              <a:ext uri="{FF2B5EF4-FFF2-40B4-BE49-F238E27FC236}">
                <a16:creationId xmlns:a16="http://schemas.microsoft.com/office/drawing/2014/main" id="{2FCD2273-0E59-4BA6-A10F-3FF8C1E4C5EA}"/>
              </a:ext>
            </a:extLst>
          </p:cNvPr>
          <p:cNvPicPr>
            <a:picLocks noChangeAspect="1"/>
          </p:cNvPicPr>
          <p:nvPr/>
        </p:nvPicPr>
        <p:blipFill>
          <a:blip r:embed="rId2"/>
          <a:stretch>
            <a:fillRect/>
          </a:stretch>
        </p:blipFill>
        <p:spPr>
          <a:xfrm>
            <a:off x="2133601" y="1676400"/>
            <a:ext cx="5398608" cy="3196262"/>
          </a:xfrm>
          <a:prstGeom prst="rect">
            <a:avLst/>
          </a:prstGeom>
        </p:spPr>
      </p:pic>
    </p:spTree>
    <p:extLst>
      <p:ext uri="{BB962C8B-B14F-4D97-AF65-F5344CB8AC3E}">
        <p14:creationId xmlns:p14="http://schemas.microsoft.com/office/powerpoint/2010/main" val="188055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Information Systems (4 of 5)</a:t>
            </a:r>
          </a:p>
        </p:txBody>
      </p:sp>
      <p:sp>
        <p:nvSpPr>
          <p:cNvPr id="34818" name="Text Placeholder 2"/>
          <p:cNvSpPr>
            <a:spLocks noGrp="1"/>
          </p:cNvSpPr>
          <p:nvPr>
            <p:ph idx="1"/>
          </p:nvPr>
        </p:nvSpPr>
        <p:spPr/>
        <p:txBody>
          <a:bodyPr/>
          <a:lstStyle/>
          <a:p>
            <a:r>
              <a:rPr lang="en-US" dirty="0"/>
              <a:t>Knowledge management</a:t>
            </a:r>
          </a:p>
          <a:p>
            <a:pPr lvl="1"/>
            <a:r>
              <a:rPr lang="en-US" dirty="0"/>
              <a:t>Uses a knowledge base and inference rules</a:t>
            </a:r>
          </a:p>
          <a:p>
            <a:pPr lvl="2"/>
            <a:r>
              <a:rPr lang="en-US" dirty="0"/>
              <a:t>Knowledge base: large database that allows users to find information by entering keywords</a:t>
            </a:r>
          </a:p>
          <a:p>
            <a:pPr lvl="2"/>
            <a:r>
              <a:rPr lang="en-US" dirty="0"/>
              <a:t>Inference rules: identify data patterns and relationships</a:t>
            </a:r>
          </a:p>
          <a:p>
            <a:endParaRPr lang="en-US" dirty="0"/>
          </a:p>
        </p:txBody>
      </p:sp>
      <p:sp>
        <p:nvSpPr>
          <p:cNvPr id="4" name="Footer Placeholder 3">
            <a:extLst>
              <a:ext uri="{FF2B5EF4-FFF2-40B4-BE49-F238E27FC236}">
                <a16:creationId xmlns:a16="http://schemas.microsoft.com/office/drawing/2014/main" id="{5F82FBC6-8647-4CAA-A18C-0A26C8717810}"/>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116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Information Systems (5 of 5)</a:t>
            </a:r>
          </a:p>
        </p:txBody>
      </p:sp>
      <p:sp>
        <p:nvSpPr>
          <p:cNvPr id="35842" name="Text Placeholder 2"/>
          <p:cNvSpPr>
            <a:spLocks noGrp="1"/>
          </p:cNvSpPr>
          <p:nvPr>
            <p:ph idx="1"/>
          </p:nvPr>
        </p:nvSpPr>
        <p:spPr/>
        <p:txBody>
          <a:bodyPr/>
          <a:lstStyle/>
          <a:p>
            <a:r>
              <a:rPr lang="en-US" dirty="0"/>
              <a:t>User productivity systems</a:t>
            </a:r>
          </a:p>
          <a:p>
            <a:pPr lvl="1"/>
            <a:r>
              <a:rPr lang="en-US" dirty="0"/>
              <a:t>Technology that improves productivity</a:t>
            </a:r>
          </a:p>
          <a:p>
            <a:pPr lvl="1"/>
            <a:r>
              <a:rPr lang="en-US" dirty="0"/>
              <a:t>Groupware: enables data sharing</a:t>
            </a:r>
          </a:p>
          <a:p>
            <a:r>
              <a:rPr lang="en-US" dirty="0"/>
              <a:t>Digital assistants </a:t>
            </a:r>
          </a:p>
          <a:p>
            <a:pPr lvl="1"/>
            <a:r>
              <a:rPr lang="en-US" dirty="0"/>
              <a:t>Combinations of knowledge management systems and user productivity systems</a:t>
            </a:r>
          </a:p>
          <a:p>
            <a:r>
              <a:rPr lang="en-US" dirty="0"/>
              <a:t>Systems integration</a:t>
            </a:r>
          </a:p>
          <a:p>
            <a:pPr lvl="1"/>
            <a:r>
              <a:rPr lang="en-US" dirty="0"/>
              <a:t>Combination of transaction processing, business support, knowledge management, and user productivity features</a:t>
            </a:r>
          </a:p>
        </p:txBody>
      </p:sp>
      <p:sp>
        <p:nvSpPr>
          <p:cNvPr id="3" name="Footer Placeholder 2">
            <a:extLst>
              <a:ext uri="{FF2B5EF4-FFF2-40B4-BE49-F238E27FC236}">
                <a16:creationId xmlns:a16="http://schemas.microsoft.com/office/drawing/2014/main" id="{48D97059-1A8A-48F1-80BD-C8A75272EC6F}"/>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Information Models (1 of 3) </a:t>
            </a:r>
          </a:p>
        </p:txBody>
      </p:sp>
      <p:sp>
        <p:nvSpPr>
          <p:cNvPr id="35842" name="Text Placeholder 2"/>
          <p:cNvSpPr>
            <a:spLocks noGrp="1"/>
          </p:cNvSpPr>
          <p:nvPr>
            <p:ph idx="1"/>
          </p:nvPr>
        </p:nvSpPr>
        <p:spPr/>
        <p:txBody>
          <a:bodyPr/>
          <a:lstStyle/>
          <a:p>
            <a:r>
              <a:rPr lang="en-US" dirty="0"/>
              <a:t>Functions and organizational levels </a:t>
            </a:r>
          </a:p>
          <a:p>
            <a:pPr lvl="1"/>
            <a:r>
              <a:rPr lang="en-US" dirty="0"/>
              <a:t>Defined in a typical organizational model </a:t>
            </a:r>
          </a:p>
          <a:p>
            <a:r>
              <a:rPr lang="en-US" dirty="0"/>
              <a:t>Top managers</a:t>
            </a:r>
          </a:p>
          <a:p>
            <a:pPr lvl="1"/>
            <a:r>
              <a:rPr lang="en-US" dirty="0"/>
              <a:t>Develop long-range strategic plans </a:t>
            </a:r>
          </a:p>
          <a:p>
            <a:r>
              <a:rPr lang="en-US" dirty="0"/>
              <a:t>Middle managers and knowledge workers</a:t>
            </a:r>
          </a:p>
          <a:p>
            <a:pPr lvl="1"/>
            <a:r>
              <a:rPr lang="en-US" dirty="0"/>
              <a:t>Middle managers provide direction, resources, and performance feedback to supervisors and team leaders</a:t>
            </a:r>
          </a:p>
          <a:p>
            <a:pPr lvl="1"/>
            <a:r>
              <a:rPr lang="en-US" dirty="0"/>
              <a:t>Knowledge workers provide support for the organization’s basic functions</a:t>
            </a:r>
          </a:p>
        </p:txBody>
      </p:sp>
      <p:sp>
        <p:nvSpPr>
          <p:cNvPr id="3" name="Footer Placeholder 2">
            <a:extLst>
              <a:ext uri="{FF2B5EF4-FFF2-40B4-BE49-F238E27FC236}">
                <a16:creationId xmlns:a16="http://schemas.microsoft.com/office/drawing/2014/main" id="{50F5ABFA-B3D1-4BA1-B728-07D923478D85}"/>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605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Information Models (2 of 3) </a:t>
            </a:r>
          </a:p>
        </p:txBody>
      </p:sp>
      <p:pic>
        <p:nvPicPr>
          <p:cNvPr id="7" name="Picture 6" descr="FIGURE 1-16 A typical organizational model identifies business functions and organizational levels.&#10;&#10;This figure can be divided into two parts. The right side of the figure contains a circle with the caption “Business functions” at the bottom. The circle is divided into six segments with six arrows pointing in clockwise direction around the circumference. In clockwise direction, the segments are labeled “Human Resources,” “Accounting,” “Sales,” “Marketing,” “Production,” and “IT.” The left side of the figure contains a triangle with the caption “Organizational Levels.” There are four arrows, between the circle and the triangle, that point to four segments in the triangle. Starting from the bottom, the segments are labeled “Operational Employees,” “Supervisors and Team Leaders,” “Middle Managers and Knowledge Workers,” and “Top Manag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172" y="1594719"/>
            <a:ext cx="6463656" cy="3668562"/>
          </a:xfrm>
          <a:prstGeom prst="rect">
            <a:avLst/>
          </a:prstGeom>
        </p:spPr>
      </p:pic>
      <p:sp>
        <p:nvSpPr>
          <p:cNvPr id="3" name="Rectangle 2"/>
          <p:cNvSpPr/>
          <p:nvPr/>
        </p:nvSpPr>
        <p:spPr>
          <a:xfrm>
            <a:off x="1885956" y="5417512"/>
            <a:ext cx="5372087" cy="584775"/>
          </a:xfrm>
          <a:prstGeom prst="rect">
            <a:avLst/>
          </a:prstGeom>
        </p:spPr>
        <p:txBody>
          <a:bodyPr wrap="square">
            <a:spAutoFit/>
          </a:bodyPr>
          <a:lstStyle/>
          <a:p>
            <a:r>
              <a:rPr lang="en-US" sz="1600" b="1" dirty="0"/>
              <a:t>FIGURE 1-16 </a:t>
            </a:r>
            <a:r>
              <a:rPr lang="en-US" sz="1600" dirty="0"/>
              <a:t>A typical organizational model identifies business functions and organizational levels.</a:t>
            </a:r>
          </a:p>
        </p:txBody>
      </p:sp>
      <p:sp>
        <p:nvSpPr>
          <p:cNvPr id="4" name="Footer Placeholder 3">
            <a:extLst>
              <a:ext uri="{FF2B5EF4-FFF2-40B4-BE49-F238E27FC236}">
                <a16:creationId xmlns:a16="http://schemas.microsoft.com/office/drawing/2014/main" id="{38B4B579-3855-43FA-B75C-38CE7E0EF2B5}"/>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Information Models (3 of 3)</a:t>
            </a:r>
          </a:p>
        </p:txBody>
      </p:sp>
      <p:sp>
        <p:nvSpPr>
          <p:cNvPr id="35842" name="Text Placeholder 2"/>
          <p:cNvSpPr>
            <a:spLocks noGrp="1"/>
          </p:cNvSpPr>
          <p:nvPr>
            <p:ph idx="1"/>
          </p:nvPr>
        </p:nvSpPr>
        <p:spPr/>
        <p:txBody>
          <a:bodyPr/>
          <a:lstStyle/>
          <a:p>
            <a:r>
              <a:rPr lang="en-US" dirty="0"/>
              <a:t>Supervisors and team leaders</a:t>
            </a:r>
          </a:p>
          <a:p>
            <a:pPr lvl="1"/>
            <a:r>
              <a:rPr lang="en-US" dirty="0"/>
              <a:t>Oversee operational employees and carry out day-to-day functions</a:t>
            </a:r>
          </a:p>
          <a:p>
            <a:r>
              <a:rPr lang="en-US" dirty="0"/>
              <a:t>Operational employees</a:t>
            </a:r>
          </a:p>
          <a:p>
            <a:pPr lvl="1"/>
            <a:r>
              <a:rPr lang="en-US" dirty="0"/>
              <a:t>Rely on TP systems to enter and receive data they need to perform their jobs</a:t>
            </a:r>
          </a:p>
          <a:p>
            <a:pPr lvl="1"/>
            <a:r>
              <a:rPr lang="en-US" dirty="0"/>
              <a:t>Empowered to handle tasks and make decisions that were assigned previously to supervisors</a:t>
            </a:r>
          </a:p>
        </p:txBody>
      </p:sp>
      <p:sp>
        <p:nvSpPr>
          <p:cNvPr id="3" name="Footer Placeholder 2">
            <a:extLst>
              <a:ext uri="{FF2B5EF4-FFF2-40B4-BE49-F238E27FC236}">
                <a16:creationId xmlns:a16="http://schemas.microsoft.com/office/drawing/2014/main" id="{1FFF6162-1B10-46EF-B5AF-F1EBDA7B7D4C}"/>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49793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br>
              <a:rPr lang="en-US" dirty="0"/>
            </a:br>
            <a:r>
              <a:rPr lang="en-US" dirty="0"/>
              <a:t>Systems Development (1 of 3)</a:t>
            </a:r>
          </a:p>
        </p:txBody>
      </p:sp>
      <p:sp>
        <p:nvSpPr>
          <p:cNvPr id="37890" name="Text Placeholder 2"/>
          <p:cNvSpPr>
            <a:spLocks noGrp="1"/>
          </p:cNvSpPr>
          <p:nvPr>
            <p:ph idx="1"/>
          </p:nvPr>
        </p:nvSpPr>
        <p:spPr/>
        <p:txBody>
          <a:bodyPr/>
          <a:lstStyle/>
          <a:p>
            <a:r>
              <a:rPr lang="en-US" dirty="0"/>
              <a:t>Structured analysis</a:t>
            </a:r>
          </a:p>
          <a:p>
            <a:pPr lvl="1"/>
            <a:r>
              <a:rPr lang="en-US" dirty="0"/>
              <a:t>Used systems development life cycle (SDLC)</a:t>
            </a:r>
          </a:p>
          <a:p>
            <a:pPr lvl="2"/>
            <a:r>
              <a:rPr lang="en-US" dirty="0"/>
              <a:t>plan, analyze, design, implement, and support an information system</a:t>
            </a:r>
          </a:p>
          <a:p>
            <a:r>
              <a:rPr lang="en-US" dirty="0"/>
              <a:t>Object-oriented analysis</a:t>
            </a:r>
          </a:p>
          <a:p>
            <a:pPr lvl="1"/>
            <a:r>
              <a:rPr lang="en-US" dirty="0"/>
              <a:t>Combines data and processes as objects</a:t>
            </a:r>
          </a:p>
          <a:p>
            <a:r>
              <a:rPr lang="en-US" dirty="0"/>
              <a:t>Agile methods </a:t>
            </a:r>
          </a:p>
          <a:p>
            <a:pPr lvl="1"/>
            <a:r>
              <a:rPr lang="en-US" dirty="0"/>
              <a:t>Build a series of prototypes and constantly adjusts them to user requirements</a:t>
            </a:r>
          </a:p>
          <a:p>
            <a:pPr lvl="2"/>
            <a:r>
              <a:rPr lang="en-US" dirty="0"/>
              <a:t>Spiral model</a:t>
            </a:r>
          </a:p>
        </p:txBody>
      </p:sp>
      <p:sp>
        <p:nvSpPr>
          <p:cNvPr id="3" name="Footer Placeholder 2">
            <a:extLst>
              <a:ext uri="{FF2B5EF4-FFF2-40B4-BE49-F238E27FC236}">
                <a16:creationId xmlns:a16="http://schemas.microsoft.com/office/drawing/2014/main" id="{B42D795A-B30E-4A6C-910A-8698AB6A2B6B}"/>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br>
              <a:rPr lang="en-US" dirty="0"/>
            </a:br>
            <a:r>
              <a:rPr lang="en-US" dirty="0"/>
              <a:t>Systems Development (2 of 3)</a:t>
            </a:r>
          </a:p>
        </p:txBody>
      </p:sp>
      <p:sp>
        <p:nvSpPr>
          <p:cNvPr id="38914" name="Text Placeholder 2"/>
          <p:cNvSpPr>
            <a:spLocks noGrp="1"/>
          </p:cNvSpPr>
          <p:nvPr>
            <p:ph idx="1"/>
          </p:nvPr>
        </p:nvSpPr>
        <p:spPr/>
        <p:txBody>
          <a:bodyPr/>
          <a:lstStyle/>
          <a:p>
            <a:r>
              <a:rPr lang="en-US" dirty="0"/>
              <a:t>Prototyping</a:t>
            </a:r>
          </a:p>
          <a:p>
            <a:pPr lvl="1"/>
            <a:r>
              <a:rPr lang="en-US" dirty="0"/>
              <a:t>Early working version of an information system</a:t>
            </a:r>
          </a:p>
          <a:p>
            <a:pPr lvl="2"/>
            <a:r>
              <a:rPr lang="en-US" dirty="0"/>
              <a:t>Disadvantage: important decisions might be made before business or IT issues are thoroughly understood</a:t>
            </a:r>
          </a:p>
          <a:p>
            <a:pPr lvl="2"/>
            <a:r>
              <a:rPr lang="en-US" dirty="0"/>
              <a:t>Prototypes based on careful fact-finding and modeling techniques can be extremely valuable</a:t>
            </a:r>
          </a:p>
        </p:txBody>
      </p:sp>
      <p:sp>
        <p:nvSpPr>
          <p:cNvPr id="2" name="Footer Placeholder 1">
            <a:extLst>
              <a:ext uri="{FF2B5EF4-FFF2-40B4-BE49-F238E27FC236}">
                <a16:creationId xmlns:a16="http://schemas.microsoft.com/office/drawing/2014/main" id="{E0843576-6947-42BB-B302-160F3FD4A1BB}"/>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br>
              <a:rPr lang="en-US" dirty="0"/>
            </a:br>
            <a:r>
              <a:rPr lang="en-US" dirty="0"/>
              <a:t>Systems Development (3 of 3)</a:t>
            </a:r>
          </a:p>
        </p:txBody>
      </p:sp>
      <p:sp>
        <p:nvSpPr>
          <p:cNvPr id="39938" name="Text Placeholder 2"/>
          <p:cNvSpPr>
            <a:spLocks noGrp="1"/>
          </p:cNvSpPr>
          <p:nvPr>
            <p:ph idx="1"/>
          </p:nvPr>
        </p:nvSpPr>
        <p:spPr/>
        <p:txBody>
          <a:bodyPr/>
          <a:lstStyle/>
          <a:p>
            <a:r>
              <a:rPr lang="en-US" dirty="0"/>
              <a:t>Tools</a:t>
            </a:r>
          </a:p>
          <a:p>
            <a:pPr lvl="1"/>
            <a:r>
              <a:rPr lang="en-US" dirty="0"/>
              <a:t>Computer-Aided Systems Engineering (CASE) tools</a:t>
            </a:r>
          </a:p>
          <a:p>
            <a:pPr lvl="2"/>
            <a:r>
              <a:rPr lang="en-US" dirty="0"/>
              <a:t>Computer-aided software engineering</a:t>
            </a:r>
          </a:p>
          <a:p>
            <a:pPr lvl="2"/>
            <a:r>
              <a:rPr lang="en-US" dirty="0"/>
              <a:t>Provide an overall framework</a:t>
            </a:r>
          </a:p>
          <a:p>
            <a:pPr lvl="2"/>
            <a:r>
              <a:rPr lang="en-US" dirty="0"/>
              <a:t>Support design methodologies</a:t>
            </a:r>
          </a:p>
          <a:p>
            <a:pPr lvl="2"/>
            <a:r>
              <a:rPr lang="en-US" dirty="0"/>
              <a:t>Generate program code</a:t>
            </a:r>
          </a:p>
        </p:txBody>
      </p:sp>
      <p:sp>
        <p:nvSpPr>
          <p:cNvPr id="2" name="Footer Placeholder 1">
            <a:extLst>
              <a:ext uri="{FF2B5EF4-FFF2-40B4-BE49-F238E27FC236}">
                <a16:creationId xmlns:a16="http://schemas.microsoft.com/office/drawing/2014/main" id="{49B696E4-1E26-47B3-8889-B3FF7B10CA41}"/>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Information Technology Department (1 of 4)</a:t>
            </a:r>
          </a:p>
        </p:txBody>
      </p:sp>
      <p:pic>
        <p:nvPicPr>
          <p:cNvPr id="7" name="Picture 2" descr="FIGURE 1-26 Depending on its size, an IT department might have separate organizational units for these functions, or they might be combined into a smaller number of teams.&#10;&#10;This figure denotes the hierarchy of an IT department. Starting from the top, there is a rectangle labeled “Director – Information Technology.” This rectangle branches out to seven other rectangles, which are arranged in a linear manner. Starting from the left, the rectangles are labeled “Application development,” “Systems Support and Security,” “User Support,” “Database Administration,” “Network Administration,” “Web Support,” and “Quality Assurance (QA).”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081" y="2246314"/>
            <a:ext cx="8305837" cy="219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3841" y="4676488"/>
            <a:ext cx="8496318" cy="584775"/>
          </a:xfrm>
          <a:prstGeom prst="rect">
            <a:avLst/>
          </a:prstGeom>
        </p:spPr>
        <p:txBody>
          <a:bodyPr wrap="square">
            <a:spAutoFit/>
          </a:bodyPr>
          <a:lstStyle/>
          <a:p>
            <a:r>
              <a:rPr lang="en-US" sz="1600" b="1" dirty="0"/>
              <a:t>FIGURE 1-26 </a:t>
            </a:r>
            <a:r>
              <a:rPr lang="en-US" sz="1600" dirty="0"/>
              <a:t>Depending on its size, an IT department might have separate organizational units for these functions, or they might be combined into a smaller number of teams.</a:t>
            </a:r>
          </a:p>
        </p:txBody>
      </p:sp>
      <p:sp>
        <p:nvSpPr>
          <p:cNvPr id="3" name="Footer Placeholder 2">
            <a:extLst>
              <a:ext uri="{FF2B5EF4-FFF2-40B4-BE49-F238E27FC236}">
                <a16:creationId xmlns:a16="http://schemas.microsoft.com/office/drawing/2014/main" id="{8F35F7E5-9DE2-4ABD-BB4D-293A13D04956}"/>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(2 of 3)</a:t>
            </a:r>
          </a:p>
        </p:txBody>
      </p:sp>
      <p:sp>
        <p:nvSpPr>
          <p:cNvPr id="16386" name="Text Placeholder 2"/>
          <p:cNvSpPr>
            <a:spLocks noGrp="1"/>
          </p:cNvSpPr>
          <p:nvPr>
            <p:ph idx="1"/>
          </p:nvPr>
        </p:nvSpPr>
        <p:spPr/>
        <p:txBody>
          <a:bodyPr/>
          <a:lstStyle/>
          <a:p>
            <a:pPr lvl="1"/>
            <a:endParaRPr lang="en-US" dirty="0"/>
          </a:p>
          <a:p>
            <a:pPr lvl="1"/>
            <a:r>
              <a:rPr lang="en-US" dirty="0"/>
              <a:t>Understand the seven types of information systems used in business</a:t>
            </a:r>
          </a:p>
          <a:p>
            <a:pPr lvl="1"/>
            <a:r>
              <a:rPr lang="en-US" dirty="0"/>
              <a:t>Describe the types of information the four classes of users need </a:t>
            </a:r>
          </a:p>
          <a:p>
            <a:pPr lvl="1"/>
            <a:r>
              <a:rPr lang="en-US" dirty="0"/>
              <a:t>Distinguish among structured analysis, object- oriented analysis, and agile systems development methods </a:t>
            </a:r>
          </a:p>
          <a:p>
            <a:pPr lvl="1"/>
            <a:r>
              <a:rPr lang="en-US" dirty="0"/>
              <a:t>List the tools that enable the systems analyst to develop, manage, and maintain large-scale information systems </a:t>
            </a:r>
          </a:p>
        </p:txBody>
      </p:sp>
      <p:sp>
        <p:nvSpPr>
          <p:cNvPr id="2" name="Footer Placeholder 1">
            <a:extLst>
              <a:ext uri="{FF2B5EF4-FFF2-40B4-BE49-F238E27FC236}">
                <a16:creationId xmlns:a16="http://schemas.microsoft.com/office/drawing/2014/main" id="{4ACA7DC4-6E0B-4413-9CF7-F505A1573E90}"/>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2385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dirty="0"/>
              <a:t>The Information Technology Department (2 of 4)</a:t>
            </a:r>
          </a:p>
        </p:txBody>
      </p:sp>
      <p:sp>
        <p:nvSpPr>
          <p:cNvPr id="3" name="Content Placeholder 2"/>
          <p:cNvSpPr>
            <a:spLocks noGrp="1"/>
          </p:cNvSpPr>
          <p:nvPr>
            <p:ph idx="1"/>
          </p:nvPr>
        </p:nvSpPr>
        <p:spPr/>
        <p:txBody>
          <a:bodyPr/>
          <a:lstStyle/>
          <a:p>
            <a:r>
              <a:rPr lang="en-US" dirty="0"/>
              <a:t>Application development</a:t>
            </a:r>
          </a:p>
          <a:p>
            <a:pPr lvl="1"/>
            <a:r>
              <a:rPr lang="en-US" dirty="0"/>
              <a:t>Systems are developed by teams consisting of users, managers, and IT staff members</a:t>
            </a:r>
          </a:p>
          <a:p>
            <a:r>
              <a:rPr lang="en-US" dirty="0"/>
              <a:t>Systems support and security</a:t>
            </a:r>
          </a:p>
          <a:p>
            <a:pPr lvl="1"/>
            <a:r>
              <a:rPr lang="en-US" dirty="0"/>
              <a:t>Provides vital protection and maintenance services</a:t>
            </a:r>
          </a:p>
          <a:p>
            <a:r>
              <a:rPr lang="en-US" dirty="0"/>
              <a:t>User support</a:t>
            </a:r>
          </a:p>
          <a:p>
            <a:pPr lvl="1"/>
            <a:r>
              <a:rPr lang="en-US" dirty="0"/>
              <a:t>Provides users with technical information, training, and productivity support</a:t>
            </a:r>
          </a:p>
          <a:p>
            <a:pPr lvl="2"/>
            <a:r>
              <a:rPr lang="en-US" dirty="0"/>
              <a:t>Known as a help desk</a:t>
            </a:r>
          </a:p>
          <a:p>
            <a:pPr lvl="1"/>
            <a:endParaRPr lang="en-US" dirty="0"/>
          </a:p>
        </p:txBody>
      </p:sp>
      <p:sp>
        <p:nvSpPr>
          <p:cNvPr id="2" name="Footer Placeholder 1">
            <a:extLst>
              <a:ext uri="{FF2B5EF4-FFF2-40B4-BE49-F238E27FC236}">
                <a16:creationId xmlns:a16="http://schemas.microsoft.com/office/drawing/2014/main" id="{23CF43BF-0D95-4191-A312-79C1298E5812}"/>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6850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dirty="0"/>
              <a:t>The Information Technology Department (3 of 4)</a:t>
            </a:r>
          </a:p>
        </p:txBody>
      </p:sp>
      <p:sp>
        <p:nvSpPr>
          <p:cNvPr id="3" name="Content Placeholder 2"/>
          <p:cNvSpPr>
            <a:spLocks noGrp="1"/>
          </p:cNvSpPr>
          <p:nvPr>
            <p:ph idx="1"/>
          </p:nvPr>
        </p:nvSpPr>
        <p:spPr/>
        <p:txBody>
          <a:bodyPr/>
          <a:lstStyle/>
          <a:p>
            <a:r>
              <a:rPr lang="en-US" dirty="0"/>
              <a:t>Database administration</a:t>
            </a:r>
          </a:p>
          <a:p>
            <a:pPr lvl="1"/>
            <a:r>
              <a:rPr lang="en-US" dirty="0"/>
              <a:t>Involves data design, management, security, backup, and access </a:t>
            </a:r>
          </a:p>
          <a:p>
            <a:r>
              <a:rPr lang="en-US" dirty="0"/>
              <a:t>Network administration</a:t>
            </a:r>
          </a:p>
          <a:p>
            <a:pPr lvl="1"/>
            <a:r>
              <a:rPr lang="en-US" dirty="0"/>
              <a:t>Includes hardware and software maintenance, support, and security</a:t>
            </a:r>
          </a:p>
          <a:p>
            <a:r>
              <a:rPr lang="en-US" dirty="0"/>
              <a:t>Web support</a:t>
            </a:r>
          </a:p>
          <a:p>
            <a:pPr lvl="1"/>
            <a:r>
              <a:rPr lang="en-US" dirty="0"/>
              <a:t>Specialists design and construct web pages, monitor traffic, and manage hardware and software</a:t>
            </a:r>
          </a:p>
        </p:txBody>
      </p:sp>
      <p:sp>
        <p:nvSpPr>
          <p:cNvPr id="2" name="Footer Placeholder 1">
            <a:extLst>
              <a:ext uri="{FF2B5EF4-FFF2-40B4-BE49-F238E27FC236}">
                <a16:creationId xmlns:a16="http://schemas.microsoft.com/office/drawing/2014/main" id="{F8924FCE-9A5E-4FA9-9132-2772174F0C1B}"/>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4776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dirty="0"/>
              <a:t>The Information Technology Department (4 of 4)</a:t>
            </a:r>
          </a:p>
        </p:txBody>
      </p:sp>
      <p:sp>
        <p:nvSpPr>
          <p:cNvPr id="3" name="Content Placeholder 2"/>
          <p:cNvSpPr>
            <a:spLocks noGrp="1"/>
          </p:cNvSpPr>
          <p:nvPr>
            <p:ph idx="1"/>
          </p:nvPr>
        </p:nvSpPr>
        <p:spPr/>
        <p:txBody>
          <a:bodyPr/>
          <a:lstStyle/>
          <a:p>
            <a:r>
              <a:rPr lang="en-US" dirty="0"/>
              <a:t>Quality assurance (QA)</a:t>
            </a:r>
          </a:p>
          <a:p>
            <a:pPr lvl="1"/>
            <a:r>
              <a:rPr lang="en-US" dirty="0"/>
              <a:t>QA team reviews and tests all applications and systems changes to verify specifications and software quality standards</a:t>
            </a:r>
          </a:p>
        </p:txBody>
      </p:sp>
      <p:sp>
        <p:nvSpPr>
          <p:cNvPr id="2" name="Footer Placeholder 1">
            <a:extLst>
              <a:ext uri="{FF2B5EF4-FFF2-40B4-BE49-F238E27FC236}">
                <a16:creationId xmlns:a16="http://schemas.microsoft.com/office/drawing/2014/main" id="{E35B5E68-AF35-4BD9-B275-B2F04332C50F}"/>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6149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br>
              <a:rPr lang="en-US" dirty="0"/>
            </a:br>
            <a:r>
              <a:rPr lang="en-US" dirty="0"/>
              <a:t>The Systems Analyst (1 of 4)</a:t>
            </a:r>
          </a:p>
        </p:txBody>
      </p:sp>
      <p:sp>
        <p:nvSpPr>
          <p:cNvPr id="3" name="Content Placeholder 2"/>
          <p:cNvSpPr>
            <a:spLocks noGrp="1"/>
          </p:cNvSpPr>
          <p:nvPr>
            <p:ph idx="1"/>
          </p:nvPr>
        </p:nvSpPr>
        <p:spPr/>
        <p:txBody>
          <a:bodyPr/>
          <a:lstStyle/>
          <a:p>
            <a:r>
              <a:rPr lang="en-US" dirty="0"/>
              <a:t>Investigates, analyzes, designs, develops, installs, evaluates, and maintains a company’s information systems</a:t>
            </a:r>
          </a:p>
          <a:p>
            <a:pPr lvl="1"/>
            <a:r>
              <a:rPr lang="en-IN" dirty="0"/>
              <a:t>Constantly interacts with users and managers within and outside the organization </a:t>
            </a:r>
          </a:p>
        </p:txBody>
      </p:sp>
      <p:sp>
        <p:nvSpPr>
          <p:cNvPr id="2" name="Footer Placeholder 1">
            <a:extLst>
              <a:ext uri="{FF2B5EF4-FFF2-40B4-BE49-F238E27FC236}">
                <a16:creationId xmlns:a16="http://schemas.microsoft.com/office/drawing/2014/main" id="{9D8D6E14-5DEC-4ADE-9128-2C3020F05085}"/>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US" dirty="0"/>
            </a:br>
            <a:r>
              <a:rPr lang="en-US" dirty="0"/>
              <a:t>The Systems Analyst (2 of 4) </a:t>
            </a:r>
            <a:endParaRPr lang="en-IN" dirty="0"/>
          </a:p>
        </p:txBody>
      </p:sp>
      <p:sp>
        <p:nvSpPr>
          <p:cNvPr id="7" name="Content Placeholder 6"/>
          <p:cNvSpPr>
            <a:spLocks noGrp="1"/>
          </p:cNvSpPr>
          <p:nvPr>
            <p:ph idx="1"/>
          </p:nvPr>
        </p:nvSpPr>
        <p:spPr/>
        <p:txBody>
          <a:bodyPr/>
          <a:lstStyle/>
          <a:p>
            <a:r>
              <a:rPr lang="en-IN" dirty="0"/>
              <a:t>Roles</a:t>
            </a:r>
          </a:p>
          <a:p>
            <a:pPr lvl="1"/>
            <a:r>
              <a:rPr lang="en-US" dirty="0"/>
              <a:t>Acts a translators to managers and programmers </a:t>
            </a:r>
          </a:p>
          <a:p>
            <a:pPr lvl="1"/>
            <a:r>
              <a:rPr lang="en-US" dirty="0"/>
              <a:t>Best line of defense in an IT disaster</a:t>
            </a:r>
          </a:p>
          <a:p>
            <a:pPr lvl="1"/>
            <a:r>
              <a:rPr lang="en-US" dirty="0"/>
              <a:t>Most valuable skill: ability to listen</a:t>
            </a:r>
          </a:p>
          <a:p>
            <a:pPr lvl="1"/>
            <a:r>
              <a:rPr lang="en-US" dirty="0"/>
              <a:t>Seeks feedback from users to ensure that systems do not go off track </a:t>
            </a:r>
          </a:p>
          <a:p>
            <a:endParaRPr lang="en-IN" dirty="0"/>
          </a:p>
        </p:txBody>
      </p:sp>
      <p:sp>
        <p:nvSpPr>
          <p:cNvPr id="2" name="Footer Placeholder 1">
            <a:extLst>
              <a:ext uri="{FF2B5EF4-FFF2-40B4-BE49-F238E27FC236}">
                <a16:creationId xmlns:a16="http://schemas.microsoft.com/office/drawing/2014/main" id="{771543C0-E5DB-4545-AD27-AEDECCBB045B}"/>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8625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US" dirty="0"/>
            </a:br>
            <a:r>
              <a:rPr lang="en-US" dirty="0"/>
              <a:t>The Systems Analyst (3 of 4)</a:t>
            </a:r>
            <a:endParaRPr lang="en-IN" dirty="0"/>
          </a:p>
        </p:txBody>
      </p:sp>
      <p:sp>
        <p:nvSpPr>
          <p:cNvPr id="7" name="Content Placeholder 6"/>
          <p:cNvSpPr>
            <a:spLocks noGrp="1"/>
          </p:cNvSpPr>
          <p:nvPr>
            <p:ph idx="1"/>
          </p:nvPr>
        </p:nvSpPr>
        <p:spPr/>
        <p:txBody>
          <a:bodyPr/>
          <a:lstStyle/>
          <a:p>
            <a:r>
              <a:rPr lang="en-US" dirty="0"/>
              <a:t>Knowledge, skills, and education</a:t>
            </a:r>
          </a:p>
          <a:p>
            <a:pPr lvl="1"/>
            <a:r>
              <a:rPr lang="en-US" dirty="0"/>
              <a:t>Technical knowledge</a:t>
            </a:r>
          </a:p>
          <a:p>
            <a:pPr lvl="1"/>
            <a:r>
              <a:rPr lang="en-US" dirty="0"/>
              <a:t>Communication and business skills</a:t>
            </a:r>
          </a:p>
          <a:p>
            <a:pPr lvl="1"/>
            <a:r>
              <a:rPr lang="en-US" dirty="0"/>
              <a:t>Critical thinking skills</a:t>
            </a:r>
          </a:p>
          <a:p>
            <a:pPr lvl="1"/>
            <a:r>
              <a:rPr lang="en-US" dirty="0"/>
              <a:t>Education: college degree in information systems, science, or business</a:t>
            </a:r>
          </a:p>
          <a:p>
            <a:pPr lvl="2"/>
            <a:r>
              <a:rPr lang="en-US" dirty="0"/>
              <a:t>Some IT experience is required</a:t>
            </a:r>
          </a:p>
          <a:p>
            <a:r>
              <a:rPr lang="en-US" dirty="0"/>
              <a:t>Certification</a:t>
            </a:r>
          </a:p>
          <a:p>
            <a:pPr lvl="1"/>
            <a:r>
              <a:rPr lang="en-US" dirty="0"/>
              <a:t>Helps IT professionals learn new skills and gain recognition for efforts</a:t>
            </a:r>
          </a:p>
          <a:p>
            <a:endParaRPr lang="en-US" dirty="0"/>
          </a:p>
        </p:txBody>
      </p:sp>
      <p:sp>
        <p:nvSpPr>
          <p:cNvPr id="2" name="Footer Placeholder 1">
            <a:extLst>
              <a:ext uri="{FF2B5EF4-FFF2-40B4-BE49-F238E27FC236}">
                <a16:creationId xmlns:a16="http://schemas.microsoft.com/office/drawing/2014/main" id="{9856BCB6-47E0-4CAE-A025-31BA7ADBF75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40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br>
              <a:rPr lang="en-US" dirty="0"/>
            </a:br>
            <a:r>
              <a:rPr lang="en-US" dirty="0"/>
              <a:t>The Systems Analyst (4 of 4) </a:t>
            </a:r>
          </a:p>
        </p:txBody>
      </p:sp>
      <p:sp>
        <p:nvSpPr>
          <p:cNvPr id="55298" name="Text Placeholder 2"/>
          <p:cNvSpPr>
            <a:spLocks noGrp="1"/>
          </p:cNvSpPr>
          <p:nvPr>
            <p:ph idx="1"/>
          </p:nvPr>
        </p:nvSpPr>
        <p:spPr/>
        <p:txBody>
          <a:bodyPr/>
          <a:lstStyle/>
          <a:p>
            <a:r>
              <a:rPr lang="en-US" dirty="0"/>
              <a:t>Career opportunities</a:t>
            </a:r>
          </a:p>
          <a:p>
            <a:pPr lvl="1"/>
            <a:r>
              <a:rPr lang="en-US" dirty="0"/>
              <a:t>Companies will need systems analysts to apply new information technology</a:t>
            </a:r>
          </a:p>
          <a:p>
            <a:pPr lvl="1"/>
            <a:r>
              <a:rPr lang="en-US" dirty="0"/>
              <a:t>Explosion in e-commerce will fuel IT job growth</a:t>
            </a:r>
          </a:p>
          <a:p>
            <a:pPr lvl="1"/>
            <a:r>
              <a:rPr lang="en-US" dirty="0"/>
              <a:t>Important factors</a:t>
            </a:r>
          </a:p>
          <a:p>
            <a:pPr lvl="2"/>
            <a:r>
              <a:rPr lang="en-US" dirty="0"/>
              <a:t>Job titles</a:t>
            </a:r>
          </a:p>
          <a:p>
            <a:pPr lvl="2"/>
            <a:r>
              <a:rPr lang="en-US" dirty="0"/>
              <a:t>Company organization</a:t>
            </a:r>
          </a:p>
          <a:p>
            <a:pPr lvl="2"/>
            <a:r>
              <a:rPr lang="en-US" dirty="0"/>
              <a:t>Company size</a:t>
            </a:r>
          </a:p>
          <a:p>
            <a:pPr lvl="2"/>
            <a:r>
              <a:rPr lang="en-US" dirty="0"/>
              <a:t>Salary, location and future growth</a:t>
            </a:r>
          </a:p>
          <a:p>
            <a:pPr lvl="2"/>
            <a:r>
              <a:rPr lang="en-US" dirty="0"/>
              <a:t>Corporate culture</a:t>
            </a:r>
          </a:p>
        </p:txBody>
      </p:sp>
      <p:sp>
        <p:nvSpPr>
          <p:cNvPr id="2" name="Footer Placeholder 1">
            <a:extLst>
              <a:ext uri="{FF2B5EF4-FFF2-40B4-BE49-F238E27FC236}">
                <a16:creationId xmlns:a16="http://schemas.microsoft.com/office/drawing/2014/main" id="{BD389991-0512-421E-8575-0A9DEED0CDB0}"/>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28206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br>
              <a:rPr lang="en-US" dirty="0"/>
            </a:br>
            <a:r>
              <a:rPr lang="en-US" dirty="0"/>
              <a:t>Trends in Information Technology</a:t>
            </a:r>
          </a:p>
        </p:txBody>
      </p:sp>
      <p:sp>
        <p:nvSpPr>
          <p:cNvPr id="3" name="Text Placeholder 2"/>
          <p:cNvSpPr>
            <a:spLocks noGrp="1"/>
          </p:cNvSpPr>
          <p:nvPr>
            <p:ph idx="1"/>
          </p:nvPr>
        </p:nvSpPr>
        <p:spPr/>
        <p:txBody>
          <a:bodyPr/>
          <a:lstStyle/>
          <a:p>
            <a:r>
              <a:rPr lang="en-US" dirty="0"/>
              <a:t>One of the fastest evolving industries </a:t>
            </a:r>
          </a:p>
          <a:p>
            <a:pPr lvl="1"/>
            <a:r>
              <a:rPr lang="en-US" dirty="0"/>
              <a:t>Knowledge of current trends is vital</a:t>
            </a:r>
          </a:p>
          <a:p>
            <a:r>
              <a:rPr lang="en-US" dirty="0"/>
              <a:t>Key trends</a:t>
            </a:r>
          </a:p>
          <a:p>
            <a:pPr lvl="1"/>
            <a:r>
              <a:rPr lang="en-US" dirty="0"/>
              <a:t>Agile methods</a:t>
            </a:r>
          </a:p>
          <a:p>
            <a:pPr lvl="1"/>
            <a:r>
              <a:rPr lang="en-US" dirty="0"/>
              <a:t>Cloud computing</a:t>
            </a:r>
          </a:p>
          <a:p>
            <a:pPr lvl="1"/>
            <a:r>
              <a:rPr lang="en-US" dirty="0"/>
              <a:t>Data science</a:t>
            </a:r>
          </a:p>
          <a:p>
            <a:pPr lvl="1"/>
            <a:r>
              <a:rPr lang="en-US" dirty="0"/>
              <a:t>Mobile devices </a:t>
            </a:r>
          </a:p>
          <a:p>
            <a:pPr lvl="1"/>
            <a:r>
              <a:rPr lang="en-IN" dirty="0"/>
              <a:t>Service orientation</a:t>
            </a:r>
          </a:p>
          <a:p>
            <a:pPr lvl="1"/>
            <a:r>
              <a:rPr lang="en-IN" dirty="0"/>
              <a:t>Social media</a:t>
            </a:r>
          </a:p>
          <a:p>
            <a:pPr lvl="1"/>
            <a:endParaRPr lang="en-IN" dirty="0"/>
          </a:p>
          <a:p>
            <a:pPr lvl="1"/>
            <a:endParaRPr lang="en-US" dirty="0"/>
          </a:p>
        </p:txBody>
      </p:sp>
      <p:sp>
        <p:nvSpPr>
          <p:cNvPr id="2" name="Footer Placeholder 1">
            <a:extLst>
              <a:ext uri="{FF2B5EF4-FFF2-40B4-BE49-F238E27FC236}">
                <a16:creationId xmlns:a16="http://schemas.microsoft.com/office/drawing/2014/main" id="{B5327029-3977-4FB8-8283-DE4C4D574988}"/>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br>
              <a:rPr lang="en-US" dirty="0"/>
            </a:br>
            <a:r>
              <a:rPr lang="en-US" dirty="0"/>
              <a:t>Chapter Summary (1 of 2)</a:t>
            </a:r>
          </a:p>
        </p:txBody>
      </p:sp>
      <p:sp>
        <p:nvSpPr>
          <p:cNvPr id="3" name="Text Placeholder 2"/>
          <p:cNvSpPr>
            <a:spLocks noGrp="1"/>
          </p:cNvSpPr>
          <p:nvPr>
            <p:ph idx="1"/>
          </p:nvPr>
        </p:nvSpPr>
        <p:spPr/>
        <p:txBody>
          <a:bodyPr/>
          <a:lstStyle/>
          <a:p>
            <a:r>
              <a:rPr lang="en-US" dirty="0"/>
              <a:t>Information technology (IT)</a:t>
            </a:r>
          </a:p>
          <a:p>
            <a:pPr lvl="1"/>
            <a:r>
              <a:rPr lang="en-US" dirty="0"/>
              <a:t>Combination of hardware, software, and services</a:t>
            </a:r>
          </a:p>
          <a:p>
            <a:pPr lvl="2"/>
            <a:r>
              <a:rPr lang="en-US" dirty="0"/>
              <a:t>Used to manage, access, communicate, and share information</a:t>
            </a:r>
          </a:p>
          <a:p>
            <a:r>
              <a:rPr lang="en-US" dirty="0"/>
              <a:t>Essential information system components</a:t>
            </a:r>
          </a:p>
          <a:p>
            <a:pPr lvl="1"/>
            <a:r>
              <a:rPr lang="en-US" dirty="0"/>
              <a:t>Hardware, software, data, processes, and people</a:t>
            </a:r>
          </a:p>
          <a:p>
            <a:r>
              <a:rPr lang="en-US" dirty="0"/>
              <a:t>Successful companies offer a mix </a:t>
            </a:r>
          </a:p>
          <a:p>
            <a:pPr lvl="1"/>
            <a:r>
              <a:rPr lang="en-US" dirty="0"/>
              <a:t>Products and services</a:t>
            </a:r>
          </a:p>
        </p:txBody>
      </p:sp>
      <p:sp>
        <p:nvSpPr>
          <p:cNvPr id="2" name="Footer Placeholder 1">
            <a:extLst>
              <a:ext uri="{FF2B5EF4-FFF2-40B4-BE49-F238E27FC236}">
                <a16:creationId xmlns:a16="http://schemas.microsoft.com/office/drawing/2014/main" id="{BEE55AC8-2A78-467F-8546-45451DA39FFD}"/>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74955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dirty="0"/>
            </a:br>
            <a:r>
              <a:rPr lang="en-US" dirty="0"/>
              <a:t>Chapter Summary (2 of 2)</a:t>
            </a:r>
            <a:endParaRPr lang="en-IN" dirty="0"/>
          </a:p>
        </p:txBody>
      </p:sp>
      <p:sp>
        <p:nvSpPr>
          <p:cNvPr id="2" name="Content Placeholder 1"/>
          <p:cNvSpPr>
            <a:spLocks noGrp="1"/>
          </p:cNvSpPr>
          <p:nvPr>
            <p:ph idx="1"/>
          </p:nvPr>
        </p:nvSpPr>
        <p:spPr/>
        <p:txBody>
          <a:bodyPr/>
          <a:lstStyle/>
          <a:p>
            <a:r>
              <a:rPr lang="en-IN" dirty="0"/>
              <a:t>Systems analysts </a:t>
            </a:r>
          </a:p>
          <a:p>
            <a:pPr lvl="1"/>
            <a:r>
              <a:rPr lang="en-IN" dirty="0"/>
              <a:t>Use modelling, prototyping, and computer-aided systems engineering (CASE) tools </a:t>
            </a:r>
          </a:p>
          <a:p>
            <a:pPr lvl="1"/>
            <a:r>
              <a:rPr lang="en-US" dirty="0"/>
              <a:t>must understand the business, think critically, and communicate effectively</a:t>
            </a:r>
            <a:endParaRPr lang="en-IN" dirty="0"/>
          </a:p>
          <a:p>
            <a:r>
              <a:rPr lang="en-IN" dirty="0"/>
              <a:t>Popular system development approaches</a:t>
            </a:r>
          </a:p>
          <a:p>
            <a:pPr lvl="1"/>
            <a:r>
              <a:rPr lang="en-IN" dirty="0"/>
              <a:t>Structured analysis, object-oriented analysis, and agile methods</a:t>
            </a:r>
          </a:p>
        </p:txBody>
      </p:sp>
      <p:sp>
        <p:nvSpPr>
          <p:cNvPr id="3" name="Footer Placeholder 2">
            <a:extLst>
              <a:ext uri="{FF2B5EF4-FFF2-40B4-BE49-F238E27FC236}">
                <a16:creationId xmlns:a16="http://schemas.microsoft.com/office/drawing/2014/main" id="{F076FFBF-8AC5-4A42-99F2-D098E39F477F}"/>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633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(3 of 3)</a:t>
            </a:r>
          </a:p>
        </p:txBody>
      </p:sp>
      <p:sp>
        <p:nvSpPr>
          <p:cNvPr id="16386" name="Text Placeholder 2"/>
          <p:cNvSpPr>
            <a:spLocks noGrp="1"/>
          </p:cNvSpPr>
          <p:nvPr>
            <p:ph idx="1"/>
          </p:nvPr>
        </p:nvSpPr>
        <p:spPr/>
        <p:txBody>
          <a:bodyPr/>
          <a:lstStyle/>
          <a:p>
            <a:pPr lvl="1"/>
            <a:endParaRPr lang="en-US" dirty="0"/>
          </a:p>
          <a:p>
            <a:pPr lvl="1"/>
            <a:r>
              <a:rPr lang="en-US" dirty="0"/>
              <a:t>Explain the seven main functions of the information technology department </a:t>
            </a:r>
          </a:p>
          <a:p>
            <a:pPr lvl="1"/>
            <a:r>
              <a:rPr lang="en-US" dirty="0"/>
              <a:t>Describe the roles and responsibilities of a systems analyst within the enterprise</a:t>
            </a:r>
          </a:p>
        </p:txBody>
      </p:sp>
      <p:sp>
        <p:nvSpPr>
          <p:cNvPr id="2" name="Footer Placeholder 1">
            <a:extLst>
              <a:ext uri="{FF2B5EF4-FFF2-40B4-BE49-F238E27FC236}">
                <a16:creationId xmlns:a16="http://schemas.microsoft.com/office/drawing/2014/main" id="{4ACA7DC4-6E0B-4413-9CF7-F505A1573E90}"/>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483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Information Technology (1 of 2)</a:t>
            </a:r>
          </a:p>
        </p:txBody>
      </p:sp>
      <p:sp>
        <p:nvSpPr>
          <p:cNvPr id="7" name="Content Placeholder 6">
            <a:extLst>
              <a:ext uri="{FF2B5EF4-FFF2-40B4-BE49-F238E27FC236}">
                <a16:creationId xmlns:a16="http://schemas.microsoft.com/office/drawing/2014/main" id="{56D85F8C-C8A2-45B3-B59F-4484F19DA960}"/>
              </a:ext>
            </a:extLst>
          </p:cNvPr>
          <p:cNvSpPr>
            <a:spLocks noGrp="1"/>
          </p:cNvSpPr>
          <p:nvPr>
            <p:ph idx="1"/>
          </p:nvPr>
        </p:nvSpPr>
        <p:spPr/>
        <p:txBody>
          <a:bodyPr/>
          <a:lstStyle/>
          <a:p>
            <a:r>
              <a:rPr lang="en-US" dirty="0"/>
              <a:t>Combination of hardware and software products and services </a:t>
            </a:r>
          </a:p>
          <a:p>
            <a:pPr lvl="1"/>
            <a:r>
              <a:rPr lang="en-US" dirty="0"/>
              <a:t>Used to manage, access, communicate, and share information</a:t>
            </a:r>
          </a:p>
          <a:p>
            <a:r>
              <a:rPr lang="en-US" dirty="0"/>
              <a:t>Changing nature of information technology</a:t>
            </a:r>
          </a:p>
          <a:p>
            <a:pPr lvl="1"/>
            <a:r>
              <a:rPr lang="en-US" dirty="0"/>
              <a:t>Change is dramatic and continuous</a:t>
            </a:r>
          </a:p>
          <a:p>
            <a:pPr lvl="1"/>
            <a:r>
              <a:rPr lang="en-US" dirty="0"/>
              <a:t>Advances influence change in business organizations</a:t>
            </a:r>
          </a:p>
          <a:p>
            <a:endParaRPr lang="en-US" dirty="0"/>
          </a:p>
        </p:txBody>
      </p:sp>
      <p:sp>
        <p:nvSpPr>
          <p:cNvPr id="3" name="Footer Placeholder 2">
            <a:extLst>
              <a:ext uri="{FF2B5EF4-FFF2-40B4-BE49-F238E27FC236}">
                <a16:creationId xmlns:a16="http://schemas.microsoft.com/office/drawing/2014/main" id="{2A07DE97-C259-4F94-AA9A-D0F5FB73CF28}"/>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Information Technology (2 of 2)</a:t>
            </a:r>
          </a:p>
        </p:txBody>
      </p:sp>
      <p:sp>
        <p:nvSpPr>
          <p:cNvPr id="19458" name="Text Placeholder 2"/>
          <p:cNvSpPr>
            <a:spLocks noGrp="1"/>
          </p:cNvSpPr>
          <p:nvPr>
            <p:ph idx="1"/>
          </p:nvPr>
        </p:nvSpPr>
        <p:spPr/>
        <p:txBody>
          <a:bodyPr/>
          <a:lstStyle/>
          <a:p>
            <a:r>
              <a:rPr lang="en-US" dirty="0"/>
              <a:t>Systems analysis and design</a:t>
            </a:r>
          </a:p>
          <a:p>
            <a:pPr lvl="1"/>
            <a:r>
              <a:rPr lang="en-US" dirty="0"/>
              <a:t>Step-by-step process for developing high-quality information systems</a:t>
            </a:r>
          </a:p>
          <a:p>
            <a:pPr lvl="1"/>
            <a:r>
              <a:rPr lang="en-US" dirty="0"/>
              <a:t>Information systems: technology, people, and data performing certain business functions</a:t>
            </a:r>
          </a:p>
          <a:p>
            <a:r>
              <a:rPr lang="en-US" dirty="0"/>
              <a:t>What does a systems analyst do?</a:t>
            </a:r>
          </a:p>
          <a:p>
            <a:pPr lvl="1"/>
            <a:r>
              <a:rPr lang="en-US" dirty="0"/>
              <a:t>Plans, develops, and maintains information</a:t>
            </a:r>
          </a:p>
          <a:p>
            <a:pPr lvl="1"/>
            <a:r>
              <a:rPr lang="en-US" dirty="0"/>
              <a:t>Manages IT projects, conducts meetings, delivers presentations, and writes memos, reports, and documentation</a:t>
            </a:r>
          </a:p>
        </p:txBody>
      </p:sp>
      <p:sp>
        <p:nvSpPr>
          <p:cNvPr id="3" name="Footer Placeholder 2">
            <a:extLst>
              <a:ext uri="{FF2B5EF4-FFF2-40B4-BE49-F238E27FC236}">
                <a16:creationId xmlns:a16="http://schemas.microsoft.com/office/drawing/2014/main" id="{3BD2E969-F82C-4C29-B824-23DAC9F328CD}"/>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234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br>
              <a:rPr lang="en-US" dirty="0"/>
            </a:br>
            <a:r>
              <a:rPr lang="en-US" dirty="0"/>
              <a:t>Information Systems (1 of 5)</a:t>
            </a:r>
          </a:p>
        </p:txBody>
      </p:sp>
      <p:sp>
        <p:nvSpPr>
          <p:cNvPr id="3" name="Text Placeholder 2"/>
          <p:cNvSpPr>
            <a:spLocks noGrp="1"/>
          </p:cNvSpPr>
          <p:nvPr>
            <p:ph idx="1"/>
          </p:nvPr>
        </p:nvSpPr>
        <p:spPr/>
        <p:txBody>
          <a:bodyPr/>
          <a:lstStyle/>
          <a:p>
            <a:r>
              <a:rPr lang="en-US" dirty="0"/>
              <a:t>System: set of related components that produces specific results</a:t>
            </a:r>
          </a:p>
          <a:p>
            <a:pPr lvl="1"/>
            <a:r>
              <a:rPr lang="en-US" dirty="0"/>
              <a:t>Mission-critical systems: vital to operations</a:t>
            </a:r>
          </a:p>
          <a:p>
            <a:r>
              <a:rPr lang="en-US" dirty="0"/>
              <a:t>All systems require input data</a:t>
            </a:r>
          </a:p>
          <a:p>
            <a:pPr lvl="1"/>
            <a:r>
              <a:rPr lang="en-US" dirty="0"/>
              <a:t>Data: basic facts that serve as raw material</a:t>
            </a:r>
          </a:p>
          <a:p>
            <a:pPr lvl="2"/>
            <a:r>
              <a:rPr lang="en-US" dirty="0"/>
              <a:t>Information: data transformed into output</a:t>
            </a:r>
          </a:p>
        </p:txBody>
      </p:sp>
      <p:sp>
        <p:nvSpPr>
          <p:cNvPr id="4" name="Footer Placeholder 3">
            <a:extLst>
              <a:ext uri="{FF2B5EF4-FFF2-40B4-BE49-F238E27FC236}">
                <a16:creationId xmlns:a16="http://schemas.microsoft.com/office/drawing/2014/main" id="{DACF93F1-942A-49E2-B71A-783696B64F5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br>
              <a:rPr lang="en-US" dirty="0"/>
            </a:br>
            <a:r>
              <a:rPr lang="en-US" dirty="0"/>
              <a:t>Information Systems (2 of 5)</a:t>
            </a:r>
          </a:p>
        </p:txBody>
      </p:sp>
      <p:pic>
        <p:nvPicPr>
          <p:cNvPr id="7" name="Picture 2" descr="FIGURE 1-4 An information system needs these components.&#10;&#10;This figure illustrates the components that make up a system. Five rectangles are arranged one below the other on the left side of the figure. Starting from the top, the first rectangle is labeled “Hardware.” The second rectangle is labeled “Software.” The third rectangle is labeled “Data.” The fourth rectangle is labeled “Processes.” The last rectangle is labeled “People.” Arrows originating from each of the rectangles point to a large rectangle placed vertically on the right side. This rectangle is labeled “Syst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1921" y="1529249"/>
            <a:ext cx="3240157" cy="402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19633" y="5643955"/>
            <a:ext cx="6876667" cy="338554"/>
          </a:xfrm>
          <a:prstGeom prst="rect">
            <a:avLst/>
          </a:prstGeom>
        </p:spPr>
        <p:txBody>
          <a:bodyPr wrap="square">
            <a:spAutoFit/>
          </a:bodyPr>
          <a:lstStyle/>
          <a:p>
            <a:r>
              <a:rPr lang="en-US" sz="1600" b="1" dirty="0"/>
              <a:t>FIGURE 1-4 </a:t>
            </a:r>
            <a:r>
              <a:rPr lang="en-US" sz="1600" dirty="0"/>
              <a:t>An information system needs these components.</a:t>
            </a:r>
          </a:p>
        </p:txBody>
      </p:sp>
      <p:sp>
        <p:nvSpPr>
          <p:cNvPr id="4" name="Footer Placeholder 3">
            <a:extLst>
              <a:ext uri="{FF2B5EF4-FFF2-40B4-BE49-F238E27FC236}">
                <a16:creationId xmlns:a16="http://schemas.microsoft.com/office/drawing/2014/main" id="{DACF93F1-942A-49E2-B71A-783696B64F5E}"/>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039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br>
              <a:rPr lang="en-US" dirty="0"/>
            </a:br>
            <a:r>
              <a:rPr lang="en-US" dirty="0"/>
              <a:t>Information Systems (3 of 5)</a:t>
            </a:r>
          </a:p>
        </p:txBody>
      </p:sp>
      <p:sp>
        <p:nvSpPr>
          <p:cNvPr id="23554" name="Text Placeholder 2"/>
          <p:cNvSpPr>
            <a:spLocks noGrp="1"/>
          </p:cNvSpPr>
          <p:nvPr>
            <p:ph idx="1"/>
          </p:nvPr>
        </p:nvSpPr>
        <p:spPr/>
        <p:txBody>
          <a:bodyPr/>
          <a:lstStyle/>
          <a:p>
            <a:r>
              <a:rPr lang="en-US" dirty="0"/>
              <a:t>Hardware </a:t>
            </a:r>
          </a:p>
          <a:p>
            <a:pPr lvl="1"/>
            <a:r>
              <a:rPr lang="en-US" dirty="0"/>
              <a:t>Physical layer of information system</a:t>
            </a:r>
          </a:p>
          <a:p>
            <a:pPr lvl="1"/>
            <a:r>
              <a:rPr lang="en-US" dirty="0"/>
              <a:t>Moore’s Law: transistors on an integrated circuit chip double about every 24 months</a:t>
            </a:r>
          </a:p>
          <a:p>
            <a:r>
              <a:rPr lang="en-US" dirty="0"/>
              <a:t>Software: controls hardware</a:t>
            </a:r>
          </a:p>
          <a:p>
            <a:pPr lvl="1"/>
            <a:r>
              <a:rPr lang="en-US" dirty="0"/>
              <a:t>System software </a:t>
            </a:r>
          </a:p>
          <a:p>
            <a:pPr lvl="2"/>
            <a:r>
              <a:rPr lang="en-US" dirty="0"/>
              <a:t>Manages hardware components</a:t>
            </a:r>
          </a:p>
          <a:p>
            <a:pPr lvl="1"/>
            <a:r>
              <a:rPr lang="en-US" dirty="0"/>
              <a:t>Application software </a:t>
            </a:r>
          </a:p>
          <a:p>
            <a:pPr lvl="2"/>
            <a:r>
              <a:rPr lang="en-US" dirty="0"/>
              <a:t>Support day-to-day business </a:t>
            </a:r>
          </a:p>
          <a:p>
            <a:pPr lvl="2"/>
            <a:r>
              <a:rPr lang="en-US" dirty="0"/>
              <a:t>Horizontal, vertical, and legacy systems</a:t>
            </a:r>
          </a:p>
          <a:p>
            <a:pPr lvl="2"/>
            <a:endParaRPr lang="en-US" dirty="0"/>
          </a:p>
          <a:p>
            <a:endParaRPr lang="en-US" dirty="0"/>
          </a:p>
        </p:txBody>
      </p:sp>
      <p:sp>
        <p:nvSpPr>
          <p:cNvPr id="3" name="Footer Placeholder 2">
            <a:extLst>
              <a:ext uri="{FF2B5EF4-FFF2-40B4-BE49-F238E27FC236}">
                <a16:creationId xmlns:a16="http://schemas.microsoft.com/office/drawing/2014/main" id="{F440167A-DEB8-4B4A-BE88-C5ED68AC9819}"/>
              </a:ext>
            </a:extLst>
          </p:cNvPr>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3496</Words>
  <Application>Microsoft Office PowerPoint</Application>
  <PresentationFormat>On-screen Show (4:3)</PresentationFormat>
  <Paragraphs>275</Paragraphs>
  <Slides>39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39</vt:i4>
      </vt:variant>
    </vt:vector>
  </HeadingPairs>
  <TitlesOfParts>
    <vt:vector size="41" baseType="lpstr">
      <vt:lpstr>Arial</vt:lpstr>
      <vt:lpstr>Brand_PPT_Template_SIMPLIFIED_SD</vt:lpstr>
      <vt:lpstr>Chapter 1</vt:lpstr>
      <vt:lpstr> Learning Objectives (1 of 3)</vt:lpstr>
      <vt:lpstr> Learning Objectives (2 of 3)</vt:lpstr>
      <vt:lpstr> Learning Objectives (3 of 3)</vt:lpstr>
      <vt:lpstr> Information Technology (1 of 2)</vt:lpstr>
      <vt:lpstr> Information Technology (2 of 2)</vt:lpstr>
      <vt:lpstr> Information Systems (1 of 5)</vt:lpstr>
      <vt:lpstr> Information Systems (2 of 5)</vt:lpstr>
      <vt:lpstr> Information Systems (3 of 5)</vt:lpstr>
      <vt:lpstr> Information Systems (4 of 5)</vt:lpstr>
      <vt:lpstr> Information Systems (5 of 5)</vt:lpstr>
      <vt:lpstr>Internet Business Strategies (1 of 3)</vt:lpstr>
      <vt:lpstr>Internet Business Strategies (2 of 3)</vt:lpstr>
      <vt:lpstr>Internet Business Strategies (3 of 3) </vt:lpstr>
      <vt:lpstr>Modeling Business Operations (1 of 3)</vt:lpstr>
      <vt:lpstr>Modeling Business Operations (2 of 3)</vt:lpstr>
      <vt:lpstr>Modeling Business Operations (3 of 3)</vt:lpstr>
      <vt:lpstr>Business Information Systems (1 of 5)</vt:lpstr>
      <vt:lpstr>Business Information Systems (2 of 5)</vt:lpstr>
      <vt:lpstr>Business Information Systems (3 of 5)</vt:lpstr>
      <vt:lpstr>Business Information Systems (4 of 5)</vt:lpstr>
      <vt:lpstr>Business Information Systems (5 of 5)</vt:lpstr>
      <vt:lpstr>Organizational Information Models (1 of 3) </vt:lpstr>
      <vt:lpstr>Organizational Information Models (2 of 3) </vt:lpstr>
      <vt:lpstr>Organizational Information Models (3 of 3)</vt:lpstr>
      <vt:lpstr> Systems Development (1 of 3)</vt:lpstr>
      <vt:lpstr> Systems Development (2 of 3)</vt:lpstr>
      <vt:lpstr> Systems Development (3 of 3)</vt:lpstr>
      <vt:lpstr>The Information Technology Department (1 of 4)</vt:lpstr>
      <vt:lpstr>The Information Technology Department (2 of 4)</vt:lpstr>
      <vt:lpstr>The Information Technology Department (3 of 4)</vt:lpstr>
      <vt:lpstr>The Information Technology Department (4 of 4)</vt:lpstr>
      <vt:lpstr> The Systems Analyst (1 of 4)</vt:lpstr>
      <vt:lpstr> The Systems Analyst (2 of 4) </vt:lpstr>
      <vt:lpstr> The Systems Analyst (3 of 4)</vt:lpstr>
      <vt:lpstr> The Systems Analyst (4 of 4) </vt:lpstr>
      <vt:lpstr> Trends in Information Technology</vt:lpstr>
      <vt:lpstr> Chapter Summary (1 of 2)</vt:lpstr>
      <vt:lpstr> Chapter 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2019-03-06T15:56:29Z</dcterms:created>
  <dcterms:modified xsi:type="dcterms:W3CDTF">2019-06-18T14:29:17Z</dcterms:modified>
</cp:coreProperties>
</file>