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0" r:id="rId1"/>
    <p:sldMasterId id="2147483683" r:id="rId2"/>
  </p:sldMasterIdLst>
  <p:notesMasterIdLst>
    <p:notesMasterId r:id="rId40"/>
  </p:notesMasterIdLst>
  <p:sldIdLst>
    <p:sldId id="256" r:id="rId3"/>
    <p:sldId id="257" r:id="rId4"/>
    <p:sldId id="385" r:id="rId5"/>
    <p:sldId id="260" r:id="rId6"/>
    <p:sldId id="334" r:id="rId7"/>
    <p:sldId id="384" r:id="rId8"/>
    <p:sldId id="335" r:id="rId9"/>
    <p:sldId id="386" r:id="rId10"/>
    <p:sldId id="264" r:id="rId11"/>
    <p:sldId id="387" r:id="rId12"/>
    <p:sldId id="270" r:id="rId13"/>
    <p:sldId id="274" r:id="rId14"/>
    <p:sldId id="282" r:id="rId15"/>
    <p:sldId id="325" r:id="rId16"/>
    <p:sldId id="326" r:id="rId17"/>
    <p:sldId id="360" r:id="rId18"/>
    <p:sldId id="285" r:id="rId19"/>
    <p:sldId id="361" r:id="rId20"/>
    <p:sldId id="362" r:id="rId21"/>
    <p:sldId id="363" r:id="rId22"/>
    <p:sldId id="364" r:id="rId23"/>
    <p:sldId id="365" r:id="rId24"/>
    <p:sldId id="367" r:id="rId25"/>
    <p:sldId id="388" r:id="rId26"/>
    <p:sldId id="368" r:id="rId27"/>
    <p:sldId id="369" r:id="rId28"/>
    <p:sldId id="370" r:id="rId29"/>
    <p:sldId id="371" r:id="rId30"/>
    <p:sldId id="373" r:id="rId31"/>
    <p:sldId id="374" r:id="rId32"/>
    <p:sldId id="375" r:id="rId33"/>
    <p:sldId id="378" r:id="rId34"/>
    <p:sldId id="379" r:id="rId35"/>
    <p:sldId id="381" r:id="rId36"/>
    <p:sldId id="382" r:id="rId37"/>
    <p:sldId id="389" r:id="rId38"/>
    <p:sldId id="383"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04" autoAdjust="0"/>
    <p:restoredTop sz="87500" autoAdjust="0"/>
  </p:normalViewPr>
  <p:slideViewPr>
    <p:cSldViewPr>
      <p:cViewPr varScale="1">
        <p:scale>
          <a:sx n="139" d="100"/>
          <a:sy n="139" d="100"/>
        </p:scale>
        <p:origin x="496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panose="020B0604020202020204" pitchFamily="34"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Arial" panose="020B0604020202020204" pitchFamily="34" charset="0"/>
              </a:defRPr>
            </a:lvl1pPr>
          </a:lstStyle>
          <a:p>
            <a:pPr>
              <a:defRPr/>
            </a:pPr>
            <a:fld id="{78900CCD-8A10-4D49-BB79-792FE2AD7547}" type="datetimeFigureOut">
              <a:rPr lang="en-US" smtClean="0"/>
              <a:pPr>
                <a:defRPr/>
              </a:pPr>
              <a:t>6/18/2019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panose="020B0604020202020204" pitchFamily="34"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Arial" panose="020B0604020202020204" pitchFamily="34" charset="0"/>
              </a:defRPr>
            </a:lvl1pPr>
          </a:lstStyle>
          <a:p>
            <a:pPr>
              <a:defRPr/>
            </a:pPr>
            <a:fld id="{1D8EF7D4-693D-4308-8526-5D7856EBEEC3}" type="slidenum">
              <a:rPr lang="en-US" smtClean="0"/>
              <a:pPr>
                <a:defRPr/>
              </a:pPr>
              <a:t>‹#›</a:t>
            </a:fld>
            <a:endParaRPr lang="en-US" dirty="0"/>
          </a:p>
        </p:txBody>
      </p:sp>
    </p:spTree>
    <p:extLst>
      <p:ext uri="{BB962C8B-B14F-4D97-AF65-F5344CB8AC3E}">
        <p14:creationId xmlns:p14="http://schemas.microsoft.com/office/powerpoint/2010/main" val="4258081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a:t>
            </a:fld>
            <a:endParaRPr lang="en-US" dirty="0"/>
          </a:p>
        </p:txBody>
      </p:sp>
    </p:spTree>
    <p:extLst>
      <p:ext uri="{BB962C8B-B14F-4D97-AF65-F5344CB8AC3E}">
        <p14:creationId xmlns:p14="http://schemas.microsoft.com/office/powerpoint/2010/main" val="1035541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12</a:t>
            </a:fld>
            <a:endParaRPr lang="en-US" dirty="0"/>
          </a:p>
        </p:txBody>
      </p:sp>
    </p:spTree>
    <p:extLst>
      <p:ext uri="{BB962C8B-B14F-4D97-AF65-F5344CB8AC3E}">
        <p14:creationId xmlns:p14="http://schemas.microsoft.com/office/powerpoint/2010/main" val="4050627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13</a:t>
            </a:fld>
            <a:endParaRPr lang="en-US" dirty="0"/>
          </a:p>
        </p:txBody>
      </p:sp>
    </p:spTree>
    <p:extLst>
      <p:ext uri="{BB962C8B-B14F-4D97-AF65-F5344CB8AC3E}">
        <p14:creationId xmlns:p14="http://schemas.microsoft.com/office/powerpoint/2010/main" val="3966792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14</a:t>
            </a:fld>
            <a:endParaRPr lang="en-US" dirty="0"/>
          </a:p>
        </p:txBody>
      </p:sp>
    </p:spTree>
    <p:extLst>
      <p:ext uri="{BB962C8B-B14F-4D97-AF65-F5344CB8AC3E}">
        <p14:creationId xmlns:p14="http://schemas.microsoft.com/office/powerpoint/2010/main" val="3986857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15</a:t>
            </a:fld>
            <a:endParaRPr lang="en-US" dirty="0"/>
          </a:p>
        </p:txBody>
      </p:sp>
    </p:spTree>
    <p:extLst>
      <p:ext uri="{BB962C8B-B14F-4D97-AF65-F5344CB8AC3E}">
        <p14:creationId xmlns:p14="http://schemas.microsoft.com/office/powerpoint/2010/main" val="555528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16</a:t>
            </a:fld>
            <a:endParaRPr lang="en-US" dirty="0"/>
          </a:p>
        </p:txBody>
      </p:sp>
    </p:spTree>
    <p:extLst>
      <p:ext uri="{BB962C8B-B14F-4D97-AF65-F5344CB8AC3E}">
        <p14:creationId xmlns:p14="http://schemas.microsoft.com/office/powerpoint/2010/main" val="1236556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17</a:t>
            </a:fld>
            <a:endParaRPr lang="en-US" dirty="0"/>
          </a:p>
        </p:txBody>
      </p:sp>
    </p:spTree>
    <p:extLst>
      <p:ext uri="{BB962C8B-B14F-4D97-AF65-F5344CB8AC3E}">
        <p14:creationId xmlns:p14="http://schemas.microsoft.com/office/powerpoint/2010/main" val="3302930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18</a:t>
            </a:fld>
            <a:endParaRPr lang="en-US" dirty="0"/>
          </a:p>
        </p:txBody>
      </p:sp>
    </p:spTree>
    <p:extLst>
      <p:ext uri="{BB962C8B-B14F-4D97-AF65-F5344CB8AC3E}">
        <p14:creationId xmlns:p14="http://schemas.microsoft.com/office/powerpoint/2010/main" val="1671038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19</a:t>
            </a:fld>
            <a:endParaRPr lang="en-US" dirty="0"/>
          </a:p>
        </p:txBody>
      </p:sp>
    </p:spTree>
    <p:extLst>
      <p:ext uri="{BB962C8B-B14F-4D97-AF65-F5344CB8AC3E}">
        <p14:creationId xmlns:p14="http://schemas.microsoft.com/office/powerpoint/2010/main" val="845397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20</a:t>
            </a:fld>
            <a:endParaRPr lang="en-US" dirty="0"/>
          </a:p>
        </p:txBody>
      </p:sp>
    </p:spTree>
    <p:extLst>
      <p:ext uri="{BB962C8B-B14F-4D97-AF65-F5344CB8AC3E}">
        <p14:creationId xmlns:p14="http://schemas.microsoft.com/office/powerpoint/2010/main" val="2434436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21</a:t>
            </a:fld>
            <a:endParaRPr lang="en-US" dirty="0"/>
          </a:p>
        </p:txBody>
      </p:sp>
    </p:spTree>
    <p:extLst>
      <p:ext uri="{BB962C8B-B14F-4D97-AF65-F5344CB8AC3E}">
        <p14:creationId xmlns:p14="http://schemas.microsoft.com/office/powerpoint/2010/main" val="3153289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a:t>
            </a:fld>
            <a:endParaRPr lang="en-US" dirty="0"/>
          </a:p>
        </p:txBody>
      </p:sp>
    </p:spTree>
    <p:extLst>
      <p:ext uri="{BB962C8B-B14F-4D97-AF65-F5344CB8AC3E}">
        <p14:creationId xmlns:p14="http://schemas.microsoft.com/office/powerpoint/2010/main" val="3034390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22</a:t>
            </a:fld>
            <a:endParaRPr lang="en-US" dirty="0"/>
          </a:p>
        </p:txBody>
      </p:sp>
    </p:spTree>
    <p:extLst>
      <p:ext uri="{BB962C8B-B14F-4D97-AF65-F5344CB8AC3E}">
        <p14:creationId xmlns:p14="http://schemas.microsoft.com/office/powerpoint/2010/main" val="20940685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23</a:t>
            </a:fld>
            <a:endParaRPr lang="en-US" dirty="0"/>
          </a:p>
        </p:txBody>
      </p:sp>
    </p:spTree>
    <p:extLst>
      <p:ext uri="{BB962C8B-B14F-4D97-AF65-F5344CB8AC3E}">
        <p14:creationId xmlns:p14="http://schemas.microsoft.com/office/powerpoint/2010/main" val="3063275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24</a:t>
            </a:fld>
            <a:endParaRPr lang="en-US" dirty="0"/>
          </a:p>
        </p:txBody>
      </p:sp>
    </p:spTree>
    <p:extLst>
      <p:ext uri="{BB962C8B-B14F-4D97-AF65-F5344CB8AC3E}">
        <p14:creationId xmlns:p14="http://schemas.microsoft.com/office/powerpoint/2010/main" val="2668455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25</a:t>
            </a:fld>
            <a:endParaRPr lang="en-US" dirty="0"/>
          </a:p>
        </p:txBody>
      </p:sp>
    </p:spTree>
    <p:extLst>
      <p:ext uri="{BB962C8B-B14F-4D97-AF65-F5344CB8AC3E}">
        <p14:creationId xmlns:p14="http://schemas.microsoft.com/office/powerpoint/2010/main" val="545850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26</a:t>
            </a:fld>
            <a:endParaRPr lang="en-US" dirty="0"/>
          </a:p>
        </p:txBody>
      </p:sp>
    </p:spTree>
    <p:extLst>
      <p:ext uri="{BB962C8B-B14F-4D97-AF65-F5344CB8AC3E}">
        <p14:creationId xmlns:p14="http://schemas.microsoft.com/office/powerpoint/2010/main" val="2413082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27</a:t>
            </a:fld>
            <a:endParaRPr lang="en-US" dirty="0"/>
          </a:p>
        </p:txBody>
      </p:sp>
    </p:spTree>
    <p:extLst>
      <p:ext uri="{BB962C8B-B14F-4D97-AF65-F5344CB8AC3E}">
        <p14:creationId xmlns:p14="http://schemas.microsoft.com/office/powerpoint/2010/main" val="11408147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28</a:t>
            </a:fld>
            <a:endParaRPr lang="en-US" dirty="0"/>
          </a:p>
        </p:txBody>
      </p:sp>
    </p:spTree>
    <p:extLst>
      <p:ext uri="{BB962C8B-B14F-4D97-AF65-F5344CB8AC3E}">
        <p14:creationId xmlns:p14="http://schemas.microsoft.com/office/powerpoint/2010/main" val="37124256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29</a:t>
            </a:fld>
            <a:endParaRPr lang="en-US" dirty="0"/>
          </a:p>
        </p:txBody>
      </p:sp>
    </p:spTree>
    <p:extLst>
      <p:ext uri="{BB962C8B-B14F-4D97-AF65-F5344CB8AC3E}">
        <p14:creationId xmlns:p14="http://schemas.microsoft.com/office/powerpoint/2010/main" val="30898306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30</a:t>
            </a:fld>
            <a:endParaRPr lang="en-US" dirty="0"/>
          </a:p>
        </p:txBody>
      </p:sp>
    </p:spTree>
    <p:extLst>
      <p:ext uri="{BB962C8B-B14F-4D97-AF65-F5344CB8AC3E}">
        <p14:creationId xmlns:p14="http://schemas.microsoft.com/office/powerpoint/2010/main" val="1246638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31</a:t>
            </a:fld>
            <a:endParaRPr lang="en-US" dirty="0"/>
          </a:p>
        </p:txBody>
      </p:sp>
    </p:spTree>
    <p:extLst>
      <p:ext uri="{BB962C8B-B14F-4D97-AF65-F5344CB8AC3E}">
        <p14:creationId xmlns:p14="http://schemas.microsoft.com/office/powerpoint/2010/main" val="1811831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a:t>
            </a:fld>
            <a:endParaRPr lang="en-US" dirty="0"/>
          </a:p>
        </p:txBody>
      </p:sp>
    </p:spTree>
    <p:extLst>
      <p:ext uri="{BB962C8B-B14F-4D97-AF65-F5344CB8AC3E}">
        <p14:creationId xmlns:p14="http://schemas.microsoft.com/office/powerpoint/2010/main" val="27878831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32</a:t>
            </a:fld>
            <a:endParaRPr lang="en-US" dirty="0"/>
          </a:p>
        </p:txBody>
      </p:sp>
    </p:spTree>
    <p:extLst>
      <p:ext uri="{BB962C8B-B14F-4D97-AF65-F5344CB8AC3E}">
        <p14:creationId xmlns:p14="http://schemas.microsoft.com/office/powerpoint/2010/main" val="35013048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33</a:t>
            </a:fld>
            <a:endParaRPr lang="en-US" dirty="0"/>
          </a:p>
        </p:txBody>
      </p:sp>
    </p:spTree>
    <p:extLst>
      <p:ext uri="{BB962C8B-B14F-4D97-AF65-F5344CB8AC3E}">
        <p14:creationId xmlns:p14="http://schemas.microsoft.com/office/powerpoint/2010/main" val="26452432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34</a:t>
            </a:fld>
            <a:endParaRPr lang="en-US" dirty="0"/>
          </a:p>
        </p:txBody>
      </p:sp>
    </p:spTree>
    <p:extLst>
      <p:ext uri="{BB962C8B-B14F-4D97-AF65-F5344CB8AC3E}">
        <p14:creationId xmlns:p14="http://schemas.microsoft.com/office/powerpoint/2010/main" val="4074447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35</a:t>
            </a:fld>
            <a:endParaRPr lang="en-US" dirty="0"/>
          </a:p>
        </p:txBody>
      </p:sp>
    </p:spTree>
    <p:extLst>
      <p:ext uri="{BB962C8B-B14F-4D97-AF65-F5344CB8AC3E}">
        <p14:creationId xmlns:p14="http://schemas.microsoft.com/office/powerpoint/2010/main" val="15324132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36</a:t>
            </a:fld>
            <a:endParaRPr lang="en-US" dirty="0"/>
          </a:p>
        </p:txBody>
      </p:sp>
    </p:spTree>
    <p:extLst>
      <p:ext uri="{BB962C8B-B14F-4D97-AF65-F5344CB8AC3E}">
        <p14:creationId xmlns:p14="http://schemas.microsoft.com/office/powerpoint/2010/main" val="7096404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37</a:t>
            </a:fld>
            <a:endParaRPr lang="en-US" dirty="0"/>
          </a:p>
        </p:txBody>
      </p:sp>
    </p:spTree>
    <p:extLst>
      <p:ext uri="{BB962C8B-B14F-4D97-AF65-F5344CB8AC3E}">
        <p14:creationId xmlns:p14="http://schemas.microsoft.com/office/powerpoint/2010/main" val="3043059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a:t>
            </a:fld>
            <a:endParaRPr lang="en-US" dirty="0"/>
          </a:p>
        </p:txBody>
      </p:sp>
    </p:spTree>
    <p:extLst>
      <p:ext uri="{BB962C8B-B14F-4D97-AF65-F5344CB8AC3E}">
        <p14:creationId xmlns:p14="http://schemas.microsoft.com/office/powerpoint/2010/main" val="2822413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9</a:t>
            </a:fld>
            <a:endParaRPr lang="en-US" dirty="0"/>
          </a:p>
        </p:txBody>
      </p:sp>
    </p:spTree>
    <p:extLst>
      <p:ext uri="{BB962C8B-B14F-4D97-AF65-F5344CB8AC3E}">
        <p14:creationId xmlns:p14="http://schemas.microsoft.com/office/powerpoint/2010/main" val="727387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11</a:t>
            </a:fld>
            <a:endParaRPr lang="en-US" dirty="0"/>
          </a:p>
        </p:txBody>
      </p:sp>
    </p:spTree>
    <p:extLst>
      <p:ext uri="{BB962C8B-B14F-4D97-AF65-F5344CB8AC3E}">
        <p14:creationId xmlns:p14="http://schemas.microsoft.com/office/powerpoint/2010/main" val="217914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dirty="0"/>
              <a:t>Click to edit Master title style</a:t>
            </a:r>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normAutofit/>
          </a:bodyPr>
          <a:lstStyle>
            <a:lvl1pPr marL="0" indent="0" algn="ctr">
              <a:buNone/>
              <a:defRPr sz="3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86E95EF-C699-41F4-A9B7-78276692A070}" type="slidenum">
              <a:rPr kumimoji="0" lang="en-US" sz="2200" b="0" i="0" u="none" strike="noStrike" kern="1200" cap="none" spc="0" normalizeH="0" baseline="0" noProof="0" smtClean="0">
                <a:ln>
                  <a:noFill/>
                </a:ln>
                <a:solidFill>
                  <a:srgbClr val="004978"/>
                </a:solidFill>
                <a:effectLst/>
                <a:uLnTx/>
                <a:uFillTx/>
                <a:latin typeface="Arial" panose="020B0604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16908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hasCustomPrompt="1"/>
          </p:nvPr>
        </p:nvSpPr>
        <p:spPr>
          <a:xfrm>
            <a:off x="628650" y="336356"/>
            <a:ext cx="7886700" cy="1144589"/>
          </a:xfrm>
        </p:spPr>
        <p:txBody>
          <a:bodyPr/>
          <a:lstStyle>
            <a:lvl1pPr>
              <a:defRPr sz="4000"/>
            </a:lvl1pPr>
          </a:lstStyle>
          <a:p>
            <a:br>
              <a:rPr lang="en-US" dirty="0"/>
            </a:br>
            <a:r>
              <a:rPr lang="en-US" dirty="0"/>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hasCustomPrompt="1"/>
          </p:nvPr>
        </p:nvSpPr>
        <p:spPr>
          <a:xfrm>
            <a:off x="628650" y="1676400"/>
            <a:ext cx="7886700" cy="4500564"/>
          </a:xfrm>
        </p:spPr>
        <p:txBody>
          <a:bodyPr/>
          <a:lstStyle>
            <a:lvl1pPr>
              <a:defRPr/>
            </a:lvl1pPr>
            <a:lvl2pPr>
              <a:defRPr/>
            </a:lvl2pPr>
            <a:lvl3pPr>
              <a:defRPr/>
            </a:lvl3pPr>
          </a:lstStyle>
          <a:p>
            <a:pPr lvl="0"/>
            <a:r>
              <a:rPr lang="en-US" dirty="0"/>
              <a:t>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97356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dirty="0"/>
              <a:t>Click to edit Master title style</a:t>
            </a:r>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normAutofit/>
          </a:bodyPr>
          <a:lstStyle>
            <a:lvl1pPr marL="0" indent="0" algn="ctr">
              <a:buNone/>
              <a:defRPr sz="3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lvl1pPr>
              <a:defRPr>
                <a:latin typeface="Arial" panose="020B0604020202020204" pitchFamily="34" charset="0"/>
              </a:defRPr>
            </a:lvl1pPr>
          </a:lstStyle>
          <a:p>
            <a:endParaRPr lang="en-US" sz="2200" dirty="0">
              <a:solidFill>
                <a:srgbClr val="004978"/>
              </a:solidFill>
            </a:endParaRPr>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lvl1pPr>
              <a:defRPr>
                <a:latin typeface="Arial" panose="020B0604020202020204" pitchFamily="34" charset="0"/>
              </a:defRPr>
            </a:lvl1pPr>
          </a:lstStyle>
          <a:p>
            <a:pPr>
              <a:defRPr/>
            </a:pPr>
            <a:r>
              <a:rPr lang="en-US" dirty="0">
                <a:solidFill>
                  <a:srgbClr val="004978"/>
                </a:solidFill>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lvl1pPr>
              <a:defRPr>
                <a:latin typeface="Arial" panose="020B0604020202020204" pitchFamily="34" charset="0"/>
              </a:defRPr>
            </a:lvl1pPr>
          </a:lstStyle>
          <a:p>
            <a:fld id="{786E95EF-C699-41F4-A9B7-78276692A070}" type="slidenum">
              <a:rPr lang="en-US" sz="2200" smtClean="0">
                <a:solidFill>
                  <a:srgbClr val="004978"/>
                </a:solidFill>
              </a:rPr>
              <a:pPr/>
              <a:t>‹#›</a:t>
            </a:fld>
            <a:endParaRPr lang="en-US" sz="2200" dirty="0">
              <a:solidFill>
                <a:srgbClr val="004978"/>
              </a:solidFill>
            </a:endParaRPr>
          </a:p>
        </p:txBody>
      </p:sp>
    </p:spTree>
    <p:extLst>
      <p:ext uri="{BB962C8B-B14F-4D97-AF65-F5344CB8AC3E}">
        <p14:creationId xmlns:p14="http://schemas.microsoft.com/office/powerpoint/2010/main" val="3534757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hasCustomPrompt="1"/>
          </p:nvPr>
        </p:nvSpPr>
        <p:spPr>
          <a:xfrm>
            <a:off x="628650" y="336356"/>
            <a:ext cx="7886700" cy="1144589"/>
          </a:xfrm>
        </p:spPr>
        <p:txBody>
          <a:bodyPr/>
          <a:lstStyle>
            <a:lvl1pPr>
              <a:defRPr sz="4000"/>
            </a:lvl1pPr>
          </a:lstStyle>
          <a:p>
            <a:br>
              <a:rPr lang="en-US" dirty="0"/>
            </a:br>
            <a:r>
              <a:rPr lang="en-US" dirty="0"/>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hasCustomPrompt="1"/>
          </p:nvPr>
        </p:nvSpPr>
        <p:spPr>
          <a:xfrm>
            <a:off x="628650" y="1676400"/>
            <a:ext cx="7886700" cy="4500564"/>
          </a:xfrm>
        </p:spPr>
        <p:txBody>
          <a:bodyPr/>
          <a:lstStyle>
            <a:lvl1pPr>
              <a:defRPr/>
            </a:lvl1pPr>
            <a:lvl2pPr>
              <a:defRPr/>
            </a:lvl2pPr>
            <a:lvl3pPr>
              <a:defRPr/>
            </a:lvl3pPr>
          </a:lstStyle>
          <a:p>
            <a:pPr lvl="0"/>
            <a:r>
              <a:rPr lang="en-US" dirty="0"/>
              <a:t>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atin typeface="Arial" panose="020B0604020202020204" pitchFamily="34" charset="0"/>
              </a:defRPr>
            </a:lvl1pPr>
          </a:lstStyle>
          <a:p>
            <a:pPr>
              <a:defRPr/>
            </a:pPr>
            <a:r>
              <a:rPr lang="en-US" dirty="0">
                <a:solidFill>
                  <a:srgbClr val="004978"/>
                </a:solidFill>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383710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Autofit/>
          </a:bodyPr>
          <a:lstStyle/>
          <a:p>
            <a:br>
              <a:rPr lang="en-US" dirty="0"/>
            </a:br>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09656820"/>
      </p:ext>
    </p:extLst>
  </p:cSld>
  <p:clrMap bg1="lt1" tx1="dk1" bg2="lt2" tx2="dk2" accent1="accent1" accent2="accent2" accent3="accent3" accent4="accent4" accent5="accent5" accent6="accent6" hlink="hlink" folHlink="folHlink"/>
  <p:sldLayoutIdLst>
    <p:sldLayoutId id="2147483681" r:id="rId1"/>
    <p:sldLayoutId id="2147483682" r:id="rId2"/>
  </p:sldLayoutIdLst>
  <p:hf sldNum="0" hdr="0" dt="0"/>
  <p:txStyles>
    <p:titleStyle>
      <a:lvl1pPr algn="l" defTabSz="685800" rtl="0" eaLnBrk="1" latinLnBrk="0" hangingPunct="1">
        <a:lnSpc>
          <a:spcPct val="90000"/>
        </a:lnSpc>
        <a:spcBef>
          <a:spcPct val="0"/>
        </a:spcBef>
        <a:buNone/>
        <a:defRPr sz="4000" b="0" i="0" kern="1200">
          <a:solidFill>
            <a:schemeClr val="tx1"/>
          </a:solidFill>
          <a:latin typeface="Arial" panose="020B0604020202020204" pitchFamily="34" charset="0"/>
          <a:ea typeface="Arial" panose="020B0604020202020204" pitchFamily="34" charset="0"/>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a:buChar char="•"/>
        <a:defRPr sz="3200" b="0" i="0" kern="1200">
          <a:solidFill>
            <a:schemeClr val="tx1"/>
          </a:solidFill>
          <a:latin typeface="Arial" panose="020B0604020202020204" pitchFamily="34" charset="0"/>
          <a:ea typeface="+mn-ea"/>
          <a:cs typeface="+mn-cs"/>
        </a:defRPr>
      </a:lvl1pPr>
      <a:lvl2pPr marL="514350" indent="-171450" algn="l" defTabSz="685800" rtl="0" eaLnBrk="1" latinLnBrk="0" hangingPunct="1">
        <a:lnSpc>
          <a:spcPct val="90000"/>
        </a:lnSpc>
        <a:spcBef>
          <a:spcPts val="375"/>
        </a:spcBef>
        <a:buFont typeface="Arial"/>
        <a:buChar char="•"/>
        <a:defRPr sz="2800" b="0" i="0" kern="1200">
          <a:solidFill>
            <a:schemeClr val="tx1"/>
          </a:solidFill>
          <a:latin typeface="Arial" panose="020B0604020202020204" pitchFamily="34" charset="0"/>
          <a:ea typeface="+mn-ea"/>
          <a:cs typeface="+mn-cs"/>
        </a:defRPr>
      </a:lvl2pPr>
      <a:lvl3pPr marL="857250" indent="-171450" algn="l" defTabSz="685800" rtl="0" eaLnBrk="1" latinLnBrk="0" hangingPunct="1">
        <a:lnSpc>
          <a:spcPct val="90000"/>
        </a:lnSpc>
        <a:spcBef>
          <a:spcPts val="375"/>
        </a:spcBef>
        <a:buFont typeface="Arial"/>
        <a:buChar char="•"/>
        <a:defRPr sz="2400" b="0" i="0" kern="1200">
          <a:solidFill>
            <a:schemeClr val="tx1"/>
          </a:solidFill>
          <a:latin typeface="Arial" panose="020B0604020202020204" pitchFamily="34"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Arial" panose="020B0604020202020204" pitchFamily="34"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Arial" panose="020B0604020202020204" pitchFamily="34"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Autofit/>
          </a:bodyPr>
          <a:lstStyle/>
          <a:p>
            <a:br>
              <a:rPr lang="en-US" dirty="0"/>
            </a:br>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atin typeface="Arial" panose="020B0604020202020204" pitchFamily="34" charset="0"/>
              </a:defRPr>
            </a:lvl1pPr>
          </a:lstStyle>
          <a:p>
            <a:pPr>
              <a:defRPr/>
            </a:pPr>
            <a:r>
              <a:rPr lang="en-US" dirty="0">
                <a:solidFill>
                  <a:srgbClr val="004978"/>
                </a:solidFill>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84913199"/>
      </p:ext>
    </p:extLst>
  </p:cSld>
  <p:clrMap bg1="lt1" tx1="dk1" bg2="lt2" tx2="dk2" accent1="accent1" accent2="accent2" accent3="accent3" accent4="accent4" accent5="accent5" accent6="accent6" hlink="hlink" folHlink="folHlink"/>
  <p:sldLayoutIdLst>
    <p:sldLayoutId id="2147483684" r:id="rId1"/>
    <p:sldLayoutId id="2147483685" r:id="rId2"/>
  </p:sldLayoutIdLst>
  <p:hf sldNum="0" hdr="0" dt="0"/>
  <p:txStyles>
    <p:titleStyle>
      <a:lvl1pPr algn="l" defTabSz="685800" rtl="0" eaLnBrk="1" latinLnBrk="0" hangingPunct="1">
        <a:lnSpc>
          <a:spcPct val="90000"/>
        </a:lnSpc>
        <a:spcBef>
          <a:spcPct val="0"/>
        </a:spcBef>
        <a:buNone/>
        <a:defRPr sz="4000" b="0" i="0" kern="1200">
          <a:solidFill>
            <a:schemeClr val="tx1"/>
          </a:solidFill>
          <a:latin typeface="Arial" panose="020B0604020202020204" pitchFamily="34" charset="0"/>
          <a:ea typeface="Arial" panose="020B0604020202020204" pitchFamily="34" charset="0"/>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a:buChar char="•"/>
        <a:defRPr sz="3200" b="0" i="0" kern="1200">
          <a:solidFill>
            <a:schemeClr val="tx1"/>
          </a:solidFill>
          <a:latin typeface="Arial" panose="020B0604020202020204" pitchFamily="34" charset="0"/>
          <a:ea typeface="+mn-ea"/>
          <a:cs typeface="+mn-cs"/>
        </a:defRPr>
      </a:lvl1pPr>
      <a:lvl2pPr marL="514350" indent="-171450" algn="l" defTabSz="685800" rtl="0" eaLnBrk="1" latinLnBrk="0" hangingPunct="1">
        <a:lnSpc>
          <a:spcPct val="90000"/>
        </a:lnSpc>
        <a:spcBef>
          <a:spcPts val="375"/>
        </a:spcBef>
        <a:buFont typeface="Arial"/>
        <a:buChar char="•"/>
        <a:defRPr sz="2800" b="0" i="0" kern="1200">
          <a:solidFill>
            <a:schemeClr val="tx1"/>
          </a:solidFill>
          <a:latin typeface="Arial" panose="020B0604020202020204" pitchFamily="34" charset="0"/>
          <a:ea typeface="+mn-ea"/>
          <a:cs typeface="+mn-cs"/>
        </a:defRPr>
      </a:lvl2pPr>
      <a:lvl3pPr marL="857250" indent="-171450" algn="l" defTabSz="685800" rtl="0" eaLnBrk="1" latinLnBrk="0" hangingPunct="1">
        <a:lnSpc>
          <a:spcPct val="90000"/>
        </a:lnSpc>
        <a:spcBef>
          <a:spcPts val="375"/>
        </a:spcBef>
        <a:buFont typeface="Arial"/>
        <a:buChar char="•"/>
        <a:defRPr sz="2400" b="0" i="0" kern="1200">
          <a:solidFill>
            <a:schemeClr val="tx1"/>
          </a:solidFill>
          <a:latin typeface="Arial" panose="020B0604020202020204" pitchFamily="34"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Arial" panose="020B0604020202020204" pitchFamily="34"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Arial" panose="020B0604020202020204" pitchFamily="34"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B3641E8-7EBE-4058-A8D0-87260EBCE57E}"/>
              </a:ext>
            </a:extLst>
          </p:cNvPr>
          <p:cNvSpPr>
            <a:spLocks noGrp="1"/>
          </p:cNvSpPr>
          <p:nvPr>
            <p:ph type="ctrTitle"/>
          </p:nvPr>
        </p:nvSpPr>
        <p:spPr/>
        <p:txBody>
          <a:bodyPr/>
          <a:lstStyle/>
          <a:p>
            <a:r>
              <a:rPr lang="en-US" dirty="0"/>
              <a:t>Chapter 2</a:t>
            </a:r>
          </a:p>
        </p:txBody>
      </p:sp>
      <p:sp>
        <p:nvSpPr>
          <p:cNvPr id="15362" name="Subtitle 2"/>
          <p:cNvSpPr>
            <a:spLocks noGrp="1"/>
          </p:cNvSpPr>
          <p:nvPr>
            <p:ph type="subTitle" idx="1"/>
          </p:nvPr>
        </p:nvSpPr>
        <p:spPr/>
        <p:txBody>
          <a:bodyPr/>
          <a:lstStyle/>
          <a:p>
            <a:r>
              <a:rPr lang="en-US" dirty="0"/>
              <a:t>Analyzing the Business Case</a:t>
            </a:r>
          </a:p>
        </p:txBody>
      </p:sp>
      <p:pic>
        <p:nvPicPr>
          <p:cNvPr id="2" name="Picture 1" descr="Image displays the textbook cover photo.">
            <a:extLst>
              <a:ext uri="{FF2B5EF4-FFF2-40B4-BE49-F238E27FC236}">
                <a16:creationId xmlns:a16="http://schemas.microsoft.com/office/drawing/2014/main" id="{0DD36B2B-D3F9-427F-A65A-DADDD5C0ED97}"/>
              </a:ext>
            </a:extLst>
          </p:cNvPr>
          <p:cNvPicPr>
            <a:picLocks noChangeAspect="1"/>
          </p:cNvPicPr>
          <p:nvPr/>
        </p:nvPicPr>
        <p:blipFill>
          <a:blip r:embed="rId3"/>
          <a:stretch>
            <a:fillRect/>
          </a:stretch>
        </p:blipFill>
        <p:spPr>
          <a:xfrm>
            <a:off x="0" y="0"/>
            <a:ext cx="2556438" cy="3276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BBDE1-9B79-4813-8902-27030E899CBA}"/>
              </a:ext>
            </a:extLst>
          </p:cNvPr>
          <p:cNvSpPr>
            <a:spLocks noGrp="1"/>
          </p:cNvSpPr>
          <p:nvPr>
            <p:ph type="title"/>
          </p:nvPr>
        </p:nvSpPr>
        <p:spPr/>
        <p:txBody>
          <a:bodyPr/>
          <a:lstStyle/>
          <a:p>
            <a:br>
              <a:rPr lang="en-US" dirty="0"/>
            </a:br>
            <a:r>
              <a:rPr lang="en-US" dirty="0"/>
              <a:t>Systems Requests (1 of 2)</a:t>
            </a:r>
          </a:p>
        </p:txBody>
      </p:sp>
      <p:sp>
        <p:nvSpPr>
          <p:cNvPr id="3" name="Content Placeholder 2">
            <a:extLst>
              <a:ext uri="{FF2B5EF4-FFF2-40B4-BE49-F238E27FC236}">
                <a16:creationId xmlns:a16="http://schemas.microsoft.com/office/drawing/2014/main" id="{4548F71B-9725-4DC7-B723-FF1A2ACDCD19}"/>
              </a:ext>
            </a:extLst>
          </p:cNvPr>
          <p:cNvSpPr>
            <a:spLocks noGrp="1"/>
          </p:cNvSpPr>
          <p:nvPr>
            <p:ph idx="1"/>
          </p:nvPr>
        </p:nvSpPr>
        <p:spPr/>
        <p:txBody>
          <a:bodyPr/>
          <a:lstStyle/>
          <a:p>
            <a:r>
              <a:rPr lang="en-US" dirty="0"/>
              <a:t>Starting point for most information systems projects </a:t>
            </a:r>
          </a:p>
          <a:p>
            <a:pPr lvl="1"/>
            <a:r>
              <a:rPr lang="en-US" dirty="0"/>
              <a:t>Formal way of asking for IT support</a:t>
            </a:r>
          </a:p>
          <a:p>
            <a:pPr lvl="2"/>
            <a:r>
              <a:rPr lang="en-US" dirty="0"/>
              <a:t>Stronger controls</a:t>
            </a:r>
          </a:p>
          <a:p>
            <a:pPr lvl="2"/>
            <a:r>
              <a:rPr lang="en-US" dirty="0"/>
              <a:t>More information</a:t>
            </a:r>
          </a:p>
          <a:p>
            <a:pPr lvl="2"/>
            <a:r>
              <a:rPr lang="en-US" dirty="0"/>
              <a:t>Better performance</a:t>
            </a:r>
          </a:p>
          <a:p>
            <a:pPr lvl="2"/>
            <a:r>
              <a:rPr lang="en-US" dirty="0"/>
              <a:t>Improved service</a:t>
            </a:r>
          </a:p>
          <a:p>
            <a:pPr lvl="2"/>
            <a:r>
              <a:rPr lang="en-US" dirty="0"/>
              <a:t>More support for new products and services</a:t>
            </a:r>
          </a:p>
        </p:txBody>
      </p:sp>
      <p:sp>
        <p:nvSpPr>
          <p:cNvPr id="4" name="Footer Placeholder 3">
            <a:extLst>
              <a:ext uri="{FF2B5EF4-FFF2-40B4-BE49-F238E27FC236}">
                <a16:creationId xmlns:a16="http://schemas.microsoft.com/office/drawing/2014/main" id="{48C925AF-71B5-4495-8E4B-36B8DE2244AA}"/>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68753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br>
              <a:rPr lang="en-US" dirty="0"/>
            </a:br>
            <a:r>
              <a:rPr lang="en-US" dirty="0"/>
              <a:t>Systems Requests (2 of 2)</a:t>
            </a:r>
          </a:p>
        </p:txBody>
      </p:sp>
      <p:pic>
        <p:nvPicPr>
          <p:cNvPr id="12" name="Picture 11" descr="This figure illustrates the reasons for systems requests. The figure consists of a circle, which is placed in the center, and six rectangular boxes, which surround the circle. The circle is labeled systems request. In clockwise order, the boxes are labeled stronger controls, reduced cost, more information, better performance, improved service, and more support. Arrows originate from each of the boxes and point to the circle in the center." title="FIGURE 2-4 Six main reasons for systems reques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5190" y="1570452"/>
            <a:ext cx="4933620" cy="4076008"/>
          </a:xfrm>
          <a:prstGeom prst="rect">
            <a:avLst/>
          </a:prstGeom>
        </p:spPr>
      </p:pic>
      <p:sp>
        <p:nvSpPr>
          <p:cNvPr id="11" name="TextBox 10"/>
          <p:cNvSpPr txBox="1"/>
          <p:nvPr/>
        </p:nvSpPr>
        <p:spPr>
          <a:xfrm>
            <a:off x="2400300" y="5759235"/>
            <a:ext cx="5181600" cy="307777"/>
          </a:xfrm>
          <a:prstGeom prst="rect">
            <a:avLst/>
          </a:prstGeom>
          <a:noFill/>
        </p:spPr>
        <p:txBody>
          <a:bodyPr wrap="square" rtlCol="0">
            <a:spAutoFit/>
          </a:bodyPr>
          <a:lstStyle/>
          <a:p>
            <a:r>
              <a:rPr lang="en-IN" sz="1400" b="1" dirty="0"/>
              <a:t>FIGURE 2-4 </a:t>
            </a:r>
            <a:r>
              <a:rPr lang="en-IN" sz="1400" dirty="0"/>
              <a:t>Six main reasons for systems requests.</a:t>
            </a:r>
          </a:p>
        </p:txBody>
      </p:sp>
      <p:sp>
        <p:nvSpPr>
          <p:cNvPr id="15"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Factors Affecting Systems Projects </a:t>
            </a:r>
          </a:p>
        </p:txBody>
      </p:sp>
      <p:pic>
        <p:nvPicPr>
          <p:cNvPr id="5122" name="Picture 2" descr="The figure consists of six circles placed in a row, overlapping each other. Starting from the left, the circles are labeled strategic plan, top managers, user requests, IT department, existing systems and data, and company finances. A label above the circles reads internal factors. &#10;A large oval encompasses these six circles. Six rectangular boxes are placed over the ovals. The boxes are labeled government, technology, suppliers, customers, competitors, and the economy. A label placed above the oval reads external factors.   &#10;" title="FIGURE 2-6 Internal and external factors that affect IT projec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958" y="1617456"/>
            <a:ext cx="7653494" cy="419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1981200" y="5669511"/>
            <a:ext cx="5181600" cy="315328"/>
          </a:xfrm>
          <a:prstGeom prst="rect">
            <a:avLst/>
          </a:prstGeom>
        </p:spPr>
        <p:txBody>
          <a:bodyPr wrap="square">
            <a:spAutoFit/>
          </a:bodyPr>
          <a:lstStyle/>
          <a:p>
            <a:r>
              <a:rPr lang="en-US" sz="1400" b="1" dirty="0"/>
              <a:t>FIGURE 2-6 </a:t>
            </a:r>
            <a:r>
              <a:rPr lang="en-US" sz="1400" dirty="0"/>
              <a:t>Internal and external factors that affect IT projects.</a:t>
            </a:r>
          </a:p>
        </p:txBody>
      </p:sp>
      <p:sp>
        <p:nvSpPr>
          <p:cNvPr id="7"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36356"/>
            <a:ext cx="7886700" cy="1144589"/>
          </a:xfrm>
        </p:spPr>
        <p:txBody>
          <a:bodyPr/>
          <a:lstStyle/>
          <a:p>
            <a:r>
              <a:rPr lang="en-US" dirty="0"/>
              <a:t>Processing Systems Request (1 of 3)</a:t>
            </a:r>
          </a:p>
        </p:txBody>
      </p:sp>
      <p:sp>
        <p:nvSpPr>
          <p:cNvPr id="9" name="Content Placeholder 8">
            <a:extLst>
              <a:ext uri="{FF2B5EF4-FFF2-40B4-BE49-F238E27FC236}">
                <a16:creationId xmlns:a16="http://schemas.microsoft.com/office/drawing/2014/main" id="{BC7023CD-D4E1-4332-B12F-4BFBE7EC7029}"/>
              </a:ext>
            </a:extLst>
          </p:cNvPr>
          <p:cNvSpPr>
            <a:spLocks noGrp="1"/>
          </p:cNvSpPr>
          <p:nvPr>
            <p:ph idx="1"/>
          </p:nvPr>
        </p:nvSpPr>
        <p:spPr/>
        <p:txBody>
          <a:bodyPr>
            <a:normAutofit/>
          </a:bodyPr>
          <a:lstStyle/>
          <a:p>
            <a:r>
              <a:rPr lang="en-US" dirty="0"/>
              <a:t>Systems review committee or a computer resources committee</a:t>
            </a:r>
          </a:p>
          <a:p>
            <a:pPr lvl="1"/>
            <a:r>
              <a:rPr lang="en-US" dirty="0"/>
              <a:t>Evaluated systems requests </a:t>
            </a:r>
          </a:p>
          <a:p>
            <a:r>
              <a:rPr lang="en-US" dirty="0"/>
              <a:t>Systems request forms</a:t>
            </a:r>
          </a:p>
          <a:p>
            <a:pPr lvl="1"/>
            <a:r>
              <a:rPr lang="en-US" dirty="0"/>
              <a:t>Streamline the request process</a:t>
            </a:r>
          </a:p>
          <a:p>
            <a:pPr lvl="1"/>
            <a:r>
              <a:rPr lang="en-US" dirty="0"/>
              <a:t>Ensure consistency</a:t>
            </a:r>
          </a:p>
          <a:p>
            <a:pPr lvl="1"/>
            <a:r>
              <a:rPr lang="en-US" dirty="0"/>
              <a:t>Easy to understand</a:t>
            </a:r>
          </a:p>
          <a:p>
            <a:pPr lvl="1"/>
            <a:r>
              <a:rPr lang="en-US" dirty="0"/>
              <a:t>Include clear instructions</a:t>
            </a:r>
          </a:p>
          <a:p>
            <a:pPr lvl="1"/>
            <a:r>
              <a:rPr lang="en-US" dirty="0"/>
              <a:t>Indicate required supporting documents </a:t>
            </a:r>
          </a:p>
          <a:p>
            <a:pPr lvl="1"/>
            <a:r>
              <a:rPr lang="en-US" dirty="0"/>
              <a:t>Submitted electronically</a:t>
            </a:r>
          </a:p>
          <a:p>
            <a:endParaRPr lang="en-US" dirty="0"/>
          </a:p>
        </p:txBody>
      </p:sp>
      <p:sp>
        <p:nvSpPr>
          <p:cNvPr id="5"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Systems Request (2 of 3) </a:t>
            </a:r>
          </a:p>
        </p:txBody>
      </p:sp>
      <p:sp>
        <p:nvSpPr>
          <p:cNvPr id="7" name="Rectangle 6"/>
          <p:cNvSpPr/>
          <p:nvPr/>
        </p:nvSpPr>
        <p:spPr>
          <a:xfrm>
            <a:off x="2057400" y="5471741"/>
            <a:ext cx="5781675" cy="430887"/>
          </a:xfrm>
          <a:prstGeom prst="rect">
            <a:avLst/>
          </a:prstGeom>
        </p:spPr>
        <p:txBody>
          <a:bodyPr wrap="square">
            <a:spAutoFit/>
          </a:bodyPr>
          <a:lstStyle/>
          <a:p>
            <a:r>
              <a:rPr lang="en-US" sz="1400" b="1" dirty="0"/>
              <a:t>FIGURE 2-10 </a:t>
            </a:r>
            <a:r>
              <a:rPr lang="en-US" sz="1400" dirty="0"/>
              <a:t>Example of an online systems request form. </a:t>
            </a:r>
          </a:p>
          <a:p>
            <a:r>
              <a:rPr lang="en-IN" sz="800" b="1" dirty="0"/>
              <a:t>Source: </a:t>
            </a:r>
            <a:r>
              <a:rPr lang="en-IN" sz="800" dirty="0"/>
              <a:t>Florida Institute of Technology</a:t>
            </a:r>
            <a:endParaRPr lang="en-US" sz="800" dirty="0"/>
          </a:p>
        </p:txBody>
      </p:sp>
      <p:sp>
        <p:nvSpPr>
          <p:cNvPr id="8"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pic>
        <p:nvPicPr>
          <p:cNvPr id="4" name="Picture 3">
            <a:extLst>
              <a:ext uri="{FF2B5EF4-FFF2-40B4-BE49-F238E27FC236}">
                <a16:creationId xmlns:a16="http://schemas.microsoft.com/office/drawing/2014/main" id="{5D2C45E6-AD50-4B54-BAC9-8CAA8CBDC40B}"/>
              </a:ext>
            </a:extLst>
          </p:cNvPr>
          <p:cNvPicPr>
            <a:picLocks noChangeAspect="1"/>
          </p:cNvPicPr>
          <p:nvPr/>
        </p:nvPicPr>
        <p:blipFill>
          <a:blip r:embed="rId3"/>
          <a:stretch>
            <a:fillRect/>
          </a:stretch>
        </p:blipFill>
        <p:spPr>
          <a:xfrm>
            <a:off x="2098603" y="1499407"/>
            <a:ext cx="5455927" cy="3529793"/>
          </a:xfrm>
          <a:prstGeom prst="rect">
            <a:avLst/>
          </a:prstGeom>
        </p:spPr>
      </p:pic>
    </p:spTree>
    <p:extLst>
      <p:ext uri="{BB962C8B-B14F-4D97-AF65-F5344CB8AC3E}">
        <p14:creationId xmlns:p14="http://schemas.microsoft.com/office/powerpoint/2010/main" val="1646057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Systems Request (3 of 3) </a:t>
            </a:r>
          </a:p>
        </p:txBody>
      </p:sp>
      <p:sp>
        <p:nvSpPr>
          <p:cNvPr id="35842" name="Text Placeholder 2"/>
          <p:cNvSpPr>
            <a:spLocks noGrp="1"/>
          </p:cNvSpPr>
          <p:nvPr>
            <p:ph idx="1"/>
          </p:nvPr>
        </p:nvSpPr>
        <p:spPr/>
        <p:txBody>
          <a:bodyPr>
            <a:noAutofit/>
          </a:bodyPr>
          <a:lstStyle/>
          <a:p>
            <a:r>
              <a:rPr lang="en-US" dirty="0"/>
              <a:t>Systems request tools </a:t>
            </a:r>
          </a:p>
          <a:p>
            <a:pPr lvl="1"/>
            <a:r>
              <a:rPr lang="en-US" dirty="0"/>
              <a:t> Used to help manage workflow</a:t>
            </a:r>
          </a:p>
          <a:p>
            <a:r>
              <a:rPr lang="en-US" dirty="0"/>
              <a:t>Systems review committee</a:t>
            </a:r>
          </a:p>
          <a:p>
            <a:pPr lvl="1"/>
            <a:r>
              <a:rPr lang="en-US" dirty="0"/>
              <a:t>Broader viewpoint enables a committee to establish priorities more effectively</a:t>
            </a:r>
          </a:p>
          <a:p>
            <a:pPr lvl="2"/>
            <a:r>
              <a:rPr lang="en-US" dirty="0"/>
              <a:t>One person’s bias is less likely to affect decisions</a:t>
            </a:r>
          </a:p>
          <a:p>
            <a:pPr lvl="1"/>
            <a:r>
              <a:rPr lang="en-US" dirty="0"/>
              <a:t>Disadvantages</a:t>
            </a:r>
          </a:p>
          <a:p>
            <a:pPr lvl="2"/>
            <a:r>
              <a:rPr lang="en-US" dirty="0"/>
              <a:t>Action on requests must wait until committee meets</a:t>
            </a:r>
          </a:p>
          <a:p>
            <a:pPr lvl="2"/>
            <a:r>
              <a:rPr lang="en-US" dirty="0"/>
              <a:t>Members might favor projects requested by their own departments</a:t>
            </a:r>
          </a:p>
        </p:txBody>
      </p:sp>
      <p:sp>
        <p:nvSpPr>
          <p:cNvPr id="7"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49793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dirty="0"/>
              <a:t>Assessing Request Feasibility (1 of 7)</a:t>
            </a:r>
          </a:p>
        </p:txBody>
      </p:sp>
      <p:sp>
        <p:nvSpPr>
          <p:cNvPr id="37890" name="Text Placeholder 2"/>
          <p:cNvSpPr>
            <a:spLocks noGrp="1"/>
          </p:cNvSpPr>
          <p:nvPr>
            <p:ph idx="1"/>
          </p:nvPr>
        </p:nvSpPr>
        <p:spPr/>
        <p:txBody>
          <a:bodyPr>
            <a:normAutofit/>
          </a:bodyPr>
          <a:lstStyle/>
          <a:p>
            <a:r>
              <a:rPr lang="en-US" dirty="0"/>
              <a:t>Feasibility studies can be simple or exhaustive</a:t>
            </a:r>
          </a:p>
          <a:p>
            <a:pPr lvl="1"/>
            <a:r>
              <a:rPr lang="en-US" dirty="0"/>
              <a:t>Effort required depends on nature of request</a:t>
            </a:r>
          </a:p>
          <a:p>
            <a:r>
              <a:rPr lang="en-US" dirty="0"/>
              <a:t>Initial fact-finding</a:t>
            </a:r>
          </a:p>
          <a:p>
            <a:pPr lvl="1"/>
            <a:r>
              <a:rPr lang="en-US" dirty="0"/>
              <a:t>Studying organizational charts</a:t>
            </a:r>
          </a:p>
          <a:p>
            <a:pPr lvl="1"/>
            <a:r>
              <a:rPr lang="en-US" dirty="0"/>
              <a:t>Performing interviews</a:t>
            </a:r>
          </a:p>
          <a:p>
            <a:pPr lvl="1"/>
            <a:r>
              <a:rPr lang="en-US" dirty="0"/>
              <a:t>Reviewing current documentation</a:t>
            </a:r>
          </a:p>
          <a:p>
            <a:pPr lvl="1"/>
            <a:r>
              <a:rPr lang="en-US" dirty="0"/>
              <a:t>Observing operations</a:t>
            </a:r>
          </a:p>
          <a:p>
            <a:pPr lvl="1"/>
            <a:r>
              <a:rPr lang="en-US" dirty="0"/>
              <a:t>Surveying users</a:t>
            </a:r>
          </a:p>
        </p:txBody>
      </p:sp>
      <p:sp>
        <p:nvSpPr>
          <p:cNvPr id="5"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08910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dirty="0"/>
              <a:t>Assessing Request Feasibility (2 of 7)</a:t>
            </a:r>
          </a:p>
        </p:txBody>
      </p:sp>
      <p:pic>
        <p:nvPicPr>
          <p:cNvPr id="1026" name="Picture 2" descr="The center of the figure consists of a circle labeled feasible. A larger circle surrounds the circle at the center.  Four rectangles overlap the larger circle at four points. The content in the first rectangle reads operational-will it be easy to learn and use?&#10;The content in the second rectangle reads economic-will benefits exceed costs?&#10;The content in the third rectangle reads technical-do we have the tech resources? &#10;The content in the fourth rectangle reads schedule-can we do it in time?&#10;Arrows originate from each of the rectangles and point to the circle at the center.&#10;" title="FIGURE 2-11 A feasibility study examines operational, technical, economic, and schedule factor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2162" y="1480945"/>
            <a:ext cx="5019675"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28650" y="5377055"/>
            <a:ext cx="7886700" cy="307777"/>
          </a:xfrm>
          <a:prstGeom prst="rect">
            <a:avLst/>
          </a:prstGeom>
        </p:spPr>
        <p:txBody>
          <a:bodyPr wrap="square">
            <a:spAutoFit/>
          </a:bodyPr>
          <a:lstStyle/>
          <a:p>
            <a:r>
              <a:rPr lang="en-US" sz="1400" b="1" dirty="0"/>
              <a:t>FIGURE 2-11 </a:t>
            </a:r>
            <a:r>
              <a:rPr lang="en-US" sz="1400" dirty="0"/>
              <a:t>A feasibility study examines operational, technical, economic, and schedule factors.</a:t>
            </a:r>
          </a:p>
        </p:txBody>
      </p:sp>
      <p:sp>
        <p:nvSpPr>
          <p:cNvPr id="8"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dirty="0"/>
              <a:t>Assessing Request Feasibility (3 of 7)</a:t>
            </a:r>
          </a:p>
        </p:txBody>
      </p:sp>
      <p:sp>
        <p:nvSpPr>
          <p:cNvPr id="39938" name="Text Placeholder 2"/>
          <p:cNvSpPr>
            <a:spLocks noGrp="1"/>
          </p:cNvSpPr>
          <p:nvPr>
            <p:ph idx="1"/>
          </p:nvPr>
        </p:nvSpPr>
        <p:spPr/>
        <p:txBody>
          <a:bodyPr/>
          <a:lstStyle/>
          <a:p>
            <a:r>
              <a:rPr lang="en-US" dirty="0"/>
              <a:t>Operational feasibility</a:t>
            </a:r>
          </a:p>
          <a:p>
            <a:pPr lvl="1"/>
            <a:r>
              <a:rPr lang="en-US" dirty="0"/>
              <a:t>Proposed system will be used effectively after it has been developed</a:t>
            </a:r>
          </a:p>
          <a:p>
            <a:pPr lvl="2"/>
            <a:r>
              <a:rPr lang="en-US" dirty="0"/>
              <a:t>Can be affected by organizational culture</a:t>
            </a:r>
          </a:p>
          <a:p>
            <a:pPr lvl="2"/>
            <a:r>
              <a:rPr lang="en-US" dirty="0"/>
              <a:t>Cannot be accurately measured but requires careful study</a:t>
            </a:r>
          </a:p>
          <a:p>
            <a:pPr lvl="1"/>
            <a:r>
              <a:rPr lang="en-US" dirty="0"/>
              <a:t>Questions that can help predict feasibility</a:t>
            </a:r>
          </a:p>
          <a:p>
            <a:pPr lvl="2"/>
            <a:r>
              <a:rPr lang="en-US" dirty="0"/>
              <a:t>Is the project supported by management and users?</a:t>
            </a:r>
          </a:p>
          <a:p>
            <a:pPr lvl="2"/>
            <a:r>
              <a:rPr lang="en-US" dirty="0"/>
              <a:t>Will the new system result in a workforce reduction?</a:t>
            </a:r>
          </a:p>
          <a:p>
            <a:pPr lvl="2"/>
            <a:r>
              <a:rPr lang="en-US" dirty="0"/>
              <a:t>Do legal or ethical issues need to be considered?</a:t>
            </a:r>
          </a:p>
          <a:p>
            <a:pPr lvl="1"/>
            <a:endParaRPr lang="en-US" dirty="0"/>
          </a:p>
        </p:txBody>
      </p:sp>
      <p:sp>
        <p:nvSpPr>
          <p:cNvPr id="5"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12679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dirty="0"/>
              <a:t>Assessing Request Feasibility (4 of 7)</a:t>
            </a:r>
          </a:p>
        </p:txBody>
      </p:sp>
      <p:sp>
        <p:nvSpPr>
          <p:cNvPr id="4" name="Content Placeholder 3"/>
          <p:cNvSpPr>
            <a:spLocks noGrp="1"/>
          </p:cNvSpPr>
          <p:nvPr>
            <p:ph idx="1"/>
          </p:nvPr>
        </p:nvSpPr>
        <p:spPr/>
        <p:txBody>
          <a:bodyPr/>
          <a:lstStyle/>
          <a:p>
            <a:r>
              <a:rPr lang="en-IN" dirty="0"/>
              <a:t>Economic feasibility</a:t>
            </a:r>
          </a:p>
          <a:p>
            <a:pPr lvl="1"/>
            <a:r>
              <a:rPr lang="en-IN" dirty="0"/>
              <a:t>Projected benefits of a proposed system out-weigh total cost of ownership (TCO)</a:t>
            </a:r>
          </a:p>
          <a:p>
            <a:pPr lvl="1"/>
            <a:r>
              <a:rPr lang="en-IN" dirty="0"/>
              <a:t>Determination of TCO requires cost analysis </a:t>
            </a:r>
          </a:p>
          <a:p>
            <a:pPr lvl="2"/>
            <a:r>
              <a:rPr lang="en-IN" dirty="0"/>
              <a:t>People, including IT staff and users</a:t>
            </a:r>
          </a:p>
          <a:p>
            <a:pPr lvl="2"/>
            <a:r>
              <a:rPr lang="en-IN" dirty="0"/>
              <a:t>Hardware and equipment </a:t>
            </a:r>
          </a:p>
          <a:p>
            <a:pPr lvl="2"/>
            <a:r>
              <a:rPr lang="en-IN" dirty="0"/>
              <a:t>Software</a:t>
            </a:r>
          </a:p>
          <a:p>
            <a:pPr lvl="2"/>
            <a:r>
              <a:rPr lang="en-IN" dirty="0"/>
              <a:t>Formal and informal training</a:t>
            </a:r>
          </a:p>
          <a:p>
            <a:pPr lvl="2"/>
            <a:r>
              <a:rPr lang="en-IN" dirty="0"/>
              <a:t>Licenses and fees</a:t>
            </a:r>
          </a:p>
          <a:p>
            <a:pPr lvl="2"/>
            <a:r>
              <a:rPr lang="en-IN" dirty="0"/>
              <a:t>Consulting expenses and facility costs</a:t>
            </a:r>
          </a:p>
          <a:p>
            <a:pPr lvl="2"/>
            <a:r>
              <a:rPr lang="en-US" dirty="0"/>
              <a:t>Estimated cost of not developing or postponing</a:t>
            </a:r>
            <a:endParaRPr lang="en-IN" dirty="0"/>
          </a:p>
          <a:p>
            <a:pPr lvl="2"/>
            <a:endParaRPr lang="en-IN" dirty="0"/>
          </a:p>
        </p:txBody>
      </p:sp>
      <p:sp>
        <p:nvSpPr>
          <p:cNvPr id="9"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44668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br>
              <a:rPr lang="en-US" dirty="0"/>
            </a:br>
            <a:r>
              <a:rPr lang="en-US" dirty="0"/>
              <a:t>Learning Objectives (1 of 2)</a:t>
            </a:r>
          </a:p>
        </p:txBody>
      </p:sp>
      <p:sp>
        <p:nvSpPr>
          <p:cNvPr id="16386" name="Text Placeholder 2"/>
          <p:cNvSpPr>
            <a:spLocks noGrp="1"/>
          </p:cNvSpPr>
          <p:nvPr>
            <p:ph idx="1"/>
          </p:nvPr>
        </p:nvSpPr>
        <p:spPr/>
        <p:txBody>
          <a:bodyPr>
            <a:noAutofit/>
          </a:bodyPr>
          <a:lstStyle/>
          <a:p>
            <a:r>
              <a:rPr lang="en-US" dirty="0"/>
              <a:t>After this chapter, you will be able to:</a:t>
            </a:r>
          </a:p>
          <a:p>
            <a:pPr lvl="1"/>
            <a:r>
              <a:rPr lang="en-US" dirty="0"/>
              <a:t>Describe the strategic planning process</a:t>
            </a:r>
          </a:p>
          <a:p>
            <a:pPr lvl="1"/>
            <a:r>
              <a:rPr lang="en-US" dirty="0"/>
              <a:t>Conduct a SWOT analysis</a:t>
            </a:r>
          </a:p>
          <a:p>
            <a:pPr lvl="1"/>
            <a:r>
              <a:rPr lang="en-US" dirty="0"/>
              <a:t>Explain how tools can support strategic planning</a:t>
            </a:r>
          </a:p>
          <a:p>
            <a:pPr lvl="1"/>
            <a:r>
              <a:rPr lang="en-US" dirty="0"/>
              <a:t>Explain the concept of a business case</a:t>
            </a:r>
          </a:p>
          <a:p>
            <a:pPr lvl="1"/>
            <a:r>
              <a:rPr lang="en-US" dirty="0"/>
              <a:t>Summarize the six main reasons for systems requests</a:t>
            </a:r>
          </a:p>
          <a:p>
            <a:pPr lvl="1"/>
            <a:r>
              <a:rPr lang="en-US" dirty="0"/>
              <a:t>Describe the two factors affecting systems projects</a:t>
            </a:r>
          </a:p>
        </p:txBody>
      </p:sp>
      <p:sp>
        <p:nvSpPr>
          <p:cNvPr id="5"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dirty="0"/>
              <a:t>Assessing Request Feasibility (5 of 7)</a:t>
            </a:r>
          </a:p>
        </p:txBody>
      </p:sp>
      <p:sp>
        <p:nvSpPr>
          <p:cNvPr id="4" name="Content Placeholder 3"/>
          <p:cNvSpPr>
            <a:spLocks noGrp="1"/>
          </p:cNvSpPr>
          <p:nvPr>
            <p:ph idx="1"/>
          </p:nvPr>
        </p:nvSpPr>
        <p:spPr/>
        <p:txBody>
          <a:bodyPr>
            <a:normAutofit/>
          </a:bodyPr>
          <a:lstStyle/>
          <a:p>
            <a:r>
              <a:rPr lang="en-IN" dirty="0"/>
              <a:t>Costs and benefits</a:t>
            </a:r>
          </a:p>
          <a:p>
            <a:pPr lvl="1"/>
            <a:r>
              <a:rPr lang="en-IN" dirty="0"/>
              <a:t>Tangible costs are measured in dollars</a:t>
            </a:r>
          </a:p>
          <a:p>
            <a:pPr lvl="1"/>
            <a:r>
              <a:rPr lang="en-IN" dirty="0"/>
              <a:t>Intangible costs can significantly affect organizational performance</a:t>
            </a:r>
          </a:p>
          <a:p>
            <a:pPr lvl="1"/>
            <a:r>
              <a:rPr lang="en-IN" dirty="0"/>
              <a:t>Tangible benefits can result from a decrease in expenses or an increase in revenues</a:t>
            </a:r>
          </a:p>
          <a:p>
            <a:pPr lvl="1"/>
            <a:r>
              <a:rPr lang="en-IN" dirty="0"/>
              <a:t>Intangible benefits are important to the company despite the inability to measure them in dollars</a:t>
            </a:r>
          </a:p>
          <a:p>
            <a:pPr lvl="1"/>
            <a:endParaRPr lang="en-IN" dirty="0"/>
          </a:p>
          <a:p>
            <a:pPr lvl="1"/>
            <a:endParaRPr lang="en-IN" dirty="0"/>
          </a:p>
        </p:txBody>
      </p:sp>
      <p:sp>
        <p:nvSpPr>
          <p:cNvPr id="5"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98876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dirty="0"/>
              <a:t>Assessing Request Feasibility (6 of 7)</a:t>
            </a:r>
          </a:p>
        </p:txBody>
      </p:sp>
      <p:sp>
        <p:nvSpPr>
          <p:cNvPr id="39938" name="Text Placeholder 2"/>
          <p:cNvSpPr>
            <a:spLocks noGrp="1"/>
          </p:cNvSpPr>
          <p:nvPr>
            <p:ph idx="1"/>
          </p:nvPr>
        </p:nvSpPr>
        <p:spPr/>
        <p:txBody>
          <a:bodyPr/>
          <a:lstStyle/>
          <a:p>
            <a:r>
              <a:rPr lang="en-US" dirty="0"/>
              <a:t>Technical feasibility</a:t>
            </a:r>
          </a:p>
          <a:p>
            <a:pPr lvl="1"/>
            <a:r>
              <a:rPr lang="en-US" dirty="0"/>
              <a:t>Technical resources required to develop and operate the system</a:t>
            </a:r>
          </a:p>
          <a:p>
            <a:pPr lvl="1"/>
            <a:r>
              <a:rPr lang="en-US" dirty="0"/>
              <a:t>Questions analysts should ask</a:t>
            </a:r>
          </a:p>
          <a:p>
            <a:pPr lvl="2"/>
            <a:r>
              <a:rPr lang="en-US" dirty="0"/>
              <a:t>Does the company have the necessary hardware, software, and network resources? </a:t>
            </a:r>
          </a:p>
          <a:p>
            <a:pPr lvl="2"/>
            <a:r>
              <a:rPr lang="en-US" dirty="0"/>
              <a:t>Does the company have the required technical expertise? </a:t>
            </a:r>
          </a:p>
          <a:p>
            <a:pPr lvl="2"/>
            <a:r>
              <a:rPr lang="en-US" dirty="0"/>
              <a:t>Does the proposed platform have sufficient capacity for future needs? </a:t>
            </a:r>
          </a:p>
          <a:p>
            <a:pPr lvl="2"/>
            <a:r>
              <a:rPr lang="en-US" dirty="0"/>
              <a:t>Will a prototype be required?</a:t>
            </a:r>
          </a:p>
        </p:txBody>
      </p:sp>
      <p:sp>
        <p:nvSpPr>
          <p:cNvPr id="5"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41184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dirty="0"/>
              <a:t>Assessing Request Feasibility (7 of 7)</a:t>
            </a:r>
          </a:p>
        </p:txBody>
      </p:sp>
      <p:sp>
        <p:nvSpPr>
          <p:cNvPr id="39938" name="Text Placeholder 2"/>
          <p:cNvSpPr>
            <a:spLocks noGrp="1"/>
          </p:cNvSpPr>
          <p:nvPr>
            <p:ph idx="1"/>
          </p:nvPr>
        </p:nvSpPr>
        <p:spPr/>
        <p:txBody>
          <a:bodyPr>
            <a:noAutofit/>
          </a:bodyPr>
          <a:lstStyle/>
          <a:p>
            <a:r>
              <a:rPr lang="en-US" dirty="0"/>
              <a:t>Schedule feasibility</a:t>
            </a:r>
          </a:p>
          <a:p>
            <a:pPr lvl="1"/>
            <a:r>
              <a:rPr lang="en-US" dirty="0"/>
              <a:t>Project implemented in an acceptable time frame</a:t>
            </a:r>
          </a:p>
          <a:p>
            <a:pPr lvl="2"/>
            <a:r>
              <a:rPr lang="en-US" dirty="0"/>
              <a:t>Issue: interaction between time and costs</a:t>
            </a:r>
          </a:p>
          <a:p>
            <a:pPr lvl="1"/>
            <a:r>
              <a:rPr lang="en-US" dirty="0"/>
              <a:t>Additional schedule feasibility issues </a:t>
            </a:r>
          </a:p>
          <a:p>
            <a:pPr lvl="2"/>
            <a:r>
              <a:rPr lang="en-US" dirty="0"/>
              <a:t>Can the company or the IT team control the factors that affect schedule feasibility?</a:t>
            </a:r>
          </a:p>
          <a:p>
            <a:pPr lvl="2"/>
            <a:r>
              <a:rPr lang="en-US" dirty="0"/>
              <a:t>Has management established a firm timetable?</a:t>
            </a:r>
          </a:p>
          <a:p>
            <a:pPr lvl="2"/>
            <a:r>
              <a:rPr lang="en-US" dirty="0"/>
              <a:t>What conditions must be satisfied?</a:t>
            </a:r>
          </a:p>
          <a:p>
            <a:pPr lvl="2"/>
            <a:r>
              <a:rPr lang="en-US" dirty="0"/>
              <a:t>Will an accelerated schedule pose any risks? </a:t>
            </a:r>
          </a:p>
          <a:p>
            <a:pPr lvl="2"/>
            <a:r>
              <a:rPr lang="en-US" dirty="0"/>
              <a:t>Will project management techniques be available? </a:t>
            </a:r>
          </a:p>
        </p:txBody>
      </p:sp>
      <p:sp>
        <p:nvSpPr>
          <p:cNvPr id="5"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18231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Setting Priorities (1 of 3)</a:t>
            </a:r>
          </a:p>
        </p:txBody>
      </p:sp>
      <p:sp>
        <p:nvSpPr>
          <p:cNvPr id="40962" name="Text Placeholder 2"/>
          <p:cNvSpPr>
            <a:spLocks noGrp="1"/>
          </p:cNvSpPr>
          <p:nvPr>
            <p:ph idx="1"/>
          </p:nvPr>
        </p:nvSpPr>
        <p:spPr>
          <a:xfrm>
            <a:off x="628650" y="1676400"/>
            <a:ext cx="8210550" cy="4500564"/>
          </a:xfrm>
        </p:spPr>
        <p:txBody>
          <a:bodyPr>
            <a:noAutofit/>
          </a:bodyPr>
          <a:lstStyle/>
          <a:p>
            <a:r>
              <a:rPr lang="en-US" dirty="0"/>
              <a:t>Dynamic priorities </a:t>
            </a:r>
          </a:p>
          <a:p>
            <a:pPr lvl="1"/>
            <a:r>
              <a:rPr lang="en-US" dirty="0"/>
              <a:t>Changes can cause request priorities to change </a:t>
            </a:r>
          </a:p>
          <a:p>
            <a:r>
              <a:rPr lang="en-US" dirty="0"/>
              <a:t>Factors that affect priority</a:t>
            </a:r>
          </a:p>
          <a:p>
            <a:pPr lvl="1"/>
            <a:r>
              <a:rPr lang="en-US" dirty="0"/>
              <a:t>Will the proposed system reduce costs? </a:t>
            </a:r>
          </a:p>
          <a:p>
            <a:pPr lvl="1"/>
            <a:r>
              <a:rPr lang="en-US" dirty="0"/>
              <a:t>Will the system increase revenue?</a:t>
            </a:r>
          </a:p>
          <a:p>
            <a:pPr lvl="1"/>
            <a:r>
              <a:rPr lang="en-US" dirty="0"/>
              <a:t>Will the systems project result in more information or produce better results? </a:t>
            </a:r>
          </a:p>
          <a:p>
            <a:pPr lvl="1"/>
            <a:r>
              <a:rPr lang="en-US" dirty="0"/>
              <a:t>Will the system serve customers better?</a:t>
            </a:r>
          </a:p>
          <a:p>
            <a:pPr lvl="1"/>
            <a:r>
              <a:rPr lang="en-US" dirty="0"/>
              <a:t>Will the system serve the organization better?</a:t>
            </a:r>
          </a:p>
        </p:txBody>
      </p:sp>
      <p:sp>
        <p:nvSpPr>
          <p:cNvPr id="5"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27833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Setting Priorities (2 of 3)</a:t>
            </a:r>
          </a:p>
        </p:txBody>
      </p:sp>
      <p:sp>
        <p:nvSpPr>
          <p:cNvPr id="40962" name="Text Placeholder 2"/>
          <p:cNvSpPr>
            <a:spLocks noGrp="1"/>
          </p:cNvSpPr>
          <p:nvPr>
            <p:ph idx="1"/>
          </p:nvPr>
        </p:nvSpPr>
        <p:spPr>
          <a:xfrm>
            <a:off x="628650" y="1676400"/>
            <a:ext cx="8210550" cy="4500564"/>
          </a:xfrm>
        </p:spPr>
        <p:txBody>
          <a:bodyPr>
            <a:noAutofit/>
          </a:bodyPr>
          <a:lstStyle/>
          <a:p>
            <a:pPr marL="0" indent="0">
              <a:buNone/>
            </a:pPr>
            <a:endParaRPr lang="en-US" dirty="0"/>
          </a:p>
          <a:p>
            <a:pPr lvl="1"/>
            <a:r>
              <a:rPr lang="en-US" dirty="0"/>
              <a:t>Can the project be implemented in a reasonable time period? </a:t>
            </a:r>
          </a:p>
          <a:p>
            <a:pPr lvl="1"/>
            <a:r>
              <a:rPr lang="en-US" dirty="0"/>
              <a:t>Are the necessary financial, human, and technical resources available?</a:t>
            </a:r>
          </a:p>
        </p:txBody>
      </p:sp>
      <p:sp>
        <p:nvSpPr>
          <p:cNvPr id="5"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4256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br>
              <a:rPr lang="en-US" dirty="0"/>
            </a:br>
            <a:r>
              <a:rPr lang="en-US" dirty="0"/>
              <a:t>Setting Priorities (3 of 3)</a:t>
            </a:r>
          </a:p>
        </p:txBody>
      </p:sp>
      <p:sp>
        <p:nvSpPr>
          <p:cNvPr id="4" name="Content Placeholder 3"/>
          <p:cNvSpPr>
            <a:spLocks noGrp="1"/>
          </p:cNvSpPr>
          <p:nvPr>
            <p:ph idx="1"/>
          </p:nvPr>
        </p:nvSpPr>
        <p:spPr/>
        <p:txBody>
          <a:bodyPr/>
          <a:lstStyle/>
          <a:p>
            <a:r>
              <a:rPr lang="en-US" dirty="0"/>
              <a:t>Discretionary projects </a:t>
            </a:r>
          </a:p>
          <a:p>
            <a:pPr lvl="1"/>
            <a:r>
              <a:rPr lang="en-US" dirty="0"/>
              <a:t>Projects where management has a choice in implementing them</a:t>
            </a:r>
          </a:p>
          <a:p>
            <a:r>
              <a:rPr lang="en-US" dirty="0"/>
              <a:t>Nondiscretionary projects</a:t>
            </a:r>
          </a:p>
          <a:p>
            <a:pPr lvl="1"/>
            <a:r>
              <a:rPr lang="en-US" dirty="0"/>
              <a:t>No choice</a:t>
            </a:r>
          </a:p>
          <a:p>
            <a:pPr lvl="1"/>
            <a:r>
              <a:rPr lang="en-US" dirty="0"/>
              <a:t>Many are predictable</a:t>
            </a:r>
          </a:p>
          <a:p>
            <a:pPr lvl="2"/>
            <a:r>
              <a:rPr lang="en-US" dirty="0"/>
              <a:t>Annual updates to payroll</a:t>
            </a:r>
          </a:p>
          <a:p>
            <a:pPr lvl="2"/>
            <a:r>
              <a:rPr lang="en-US" dirty="0"/>
              <a:t>Tax percentages</a:t>
            </a:r>
          </a:p>
          <a:p>
            <a:pPr lvl="2"/>
            <a:r>
              <a:rPr lang="en-US" dirty="0"/>
              <a:t>Quarterly changes</a:t>
            </a:r>
          </a:p>
          <a:p>
            <a:endParaRPr lang="en-US" dirty="0"/>
          </a:p>
        </p:txBody>
      </p:sp>
      <p:sp>
        <p:nvSpPr>
          <p:cNvPr id="8"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75379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36356"/>
            <a:ext cx="7886700" cy="1144589"/>
          </a:xfrm>
        </p:spPr>
        <p:txBody>
          <a:bodyPr/>
          <a:lstStyle/>
          <a:p>
            <a:r>
              <a:rPr lang="en-US" dirty="0"/>
              <a:t>The Preliminary Investigation (1 of 9)</a:t>
            </a:r>
          </a:p>
        </p:txBody>
      </p:sp>
      <p:sp>
        <p:nvSpPr>
          <p:cNvPr id="40962" name="Text Placeholder 2"/>
          <p:cNvSpPr>
            <a:spLocks noGrp="1"/>
          </p:cNvSpPr>
          <p:nvPr>
            <p:ph idx="1"/>
          </p:nvPr>
        </p:nvSpPr>
        <p:spPr/>
        <p:txBody>
          <a:bodyPr/>
          <a:lstStyle/>
          <a:p>
            <a:r>
              <a:rPr lang="en-US" dirty="0"/>
              <a:t>Planning the preliminary investigation </a:t>
            </a:r>
          </a:p>
          <a:p>
            <a:pPr lvl="1"/>
            <a:r>
              <a:rPr lang="en-US" dirty="0"/>
              <a:t>Meet with key managers, users, and IT staff to describe the project, explain responsibilities, answer questions, and invite comments</a:t>
            </a:r>
          </a:p>
          <a:p>
            <a:pPr lvl="1"/>
            <a:r>
              <a:rPr lang="en-US" dirty="0"/>
              <a:t>Focus on improvements and enhancements, not problems</a:t>
            </a:r>
          </a:p>
          <a:p>
            <a:pPr lvl="2"/>
            <a:endParaRPr lang="en-US" dirty="0"/>
          </a:p>
        </p:txBody>
      </p:sp>
      <p:sp>
        <p:nvSpPr>
          <p:cNvPr id="5"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529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Preliminary Investigation (2 of 9) </a:t>
            </a:r>
          </a:p>
        </p:txBody>
      </p:sp>
      <p:pic>
        <p:nvPicPr>
          <p:cNvPr id="4" name="Picture 3" descr="FIGURE 2-14 Six main steps in a typical preliminary investigation.&#10;&#10;The figure lists the six main steps in a typical preliminary investigation. There are six rectangular boxes with curved-edges placed one below the other. The rectangular boxes are numbered and the numbers appear on the left of the boxes within circles. The first rectangular box is labeled understand the problem or opportunity. The second rectangular box is labeled define the project scope and constraints. The third rectangular box is labeled perform fact-finding. Four bullet points are mentioned below the label. They are: analyze organization charts, review documentation, observe operations, and conduct a user survey. The fourth rectangular box is labeled study usability, cost, benefit, and schedule data. The fifth rectangular box is labeled evaluate feasibility. Four bullet points are mentioned below the label. They are: operational, technical, economic, and schedule. The sixth rectangular box is labeled present recommendations to managemen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2550" y="1403617"/>
            <a:ext cx="3192730" cy="3791068"/>
          </a:xfrm>
          <a:prstGeom prst="rect">
            <a:avLst/>
          </a:prstGeom>
        </p:spPr>
      </p:pic>
      <p:sp>
        <p:nvSpPr>
          <p:cNvPr id="3" name="Rectangle 2"/>
          <p:cNvSpPr/>
          <p:nvPr/>
        </p:nvSpPr>
        <p:spPr>
          <a:xfrm>
            <a:off x="5401245" y="5233574"/>
            <a:ext cx="3118261" cy="523220"/>
          </a:xfrm>
          <a:prstGeom prst="rect">
            <a:avLst/>
          </a:prstGeom>
        </p:spPr>
        <p:txBody>
          <a:bodyPr wrap="square">
            <a:spAutoFit/>
          </a:bodyPr>
          <a:lstStyle/>
          <a:p>
            <a:r>
              <a:rPr lang="en-US" sz="1400" b="1" dirty="0"/>
              <a:t>FIGURE 2-14 </a:t>
            </a:r>
            <a:r>
              <a:rPr lang="en-US" sz="1400" dirty="0"/>
              <a:t>Six main steps in a typical preliminary investigation.</a:t>
            </a:r>
          </a:p>
        </p:txBody>
      </p:sp>
      <p:pic>
        <p:nvPicPr>
          <p:cNvPr id="2050" name="Picture 2" descr="FIGURE 2-13 Model of a preliminary investigation. Notice the importance of fact-finding in each of the four areas.&#10;&#10;The figure is a model of a preliminary investigation. It consists of a rectangular box with curved-edges that is divided into four smaller rectangular boxes. There is a circle at the center of the box, which is labeled fact-finding. The top-left quadrant is labeled problem or opportunity and the top-right quadrant is labeled benefits. The bottom-left quadrant is labeled project scope and constraints and the the bottom-right is labeled costs. Four arrows originate from the circle at the center and point to each of the quadrants. A flower bracket extends at the bottom of the rectangular box. Below the bracket, there is a small rectangular box with curved edges that is labeled report to managem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5237" y="1494033"/>
            <a:ext cx="4004663" cy="3513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863189" y="5117356"/>
            <a:ext cx="3810000" cy="738664"/>
          </a:xfrm>
          <a:prstGeom prst="rect">
            <a:avLst/>
          </a:prstGeom>
        </p:spPr>
        <p:txBody>
          <a:bodyPr wrap="square">
            <a:spAutoFit/>
          </a:bodyPr>
          <a:lstStyle/>
          <a:p>
            <a:r>
              <a:rPr lang="en-US" sz="1400" b="1" dirty="0"/>
              <a:t>FIGURE 2-13 </a:t>
            </a:r>
            <a:r>
              <a:rPr lang="en-US" sz="1400" dirty="0"/>
              <a:t>Model of a preliminary investigation. Notice the importance of fact-finding in each of the four areas.</a:t>
            </a:r>
          </a:p>
        </p:txBody>
      </p:sp>
      <p:sp>
        <p:nvSpPr>
          <p:cNvPr id="8"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38500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Preliminary Investigation (3 of 9)  </a:t>
            </a:r>
          </a:p>
        </p:txBody>
      </p:sp>
      <p:sp>
        <p:nvSpPr>
          <p:cNvPr id="44034" name="Text Placeholder 2"/>
          <p:cNvSpPr>
            <a:spLocks noGrp="1"/>
          </p:cNvSpPr>
          <p:nvPr>
            <p:ph idx="1"/>
          </p:nvPr>
        </p:nvSpPr>
        <p:spPr/>
        <p:txBody>
          <a:bodyPr/>
          <a:lstStyle/>
          <a:p>
            <a:r>
              <a:rPr lang="en-US" dirty="0"/>
              <a:t>Planning the preliminary investigation</a:t>
            </a:r>
          </a:p>
          <a:p>
            <a:pPr lvl="1"/>
            <a:r>
              <a:rPr lang="en-US" dirty="0"/>
              <a:t>Step 1: understand the problem or opportunity</a:t>
            </a:r>
          </a:p>
          <a:p>
            <a:pPr lvl="2"/>
            <a:r>
              <a:rPr lang="en-US" dirty="0"/>
              <a:t>Develop a business profile that describes current business processes and functions</a:t>
            </a:r>
          </a:p>
          <a:p>
            <a:pPr lvl="2"/>
            <a:r>
              <a:rPr lang="en-US" dirty="0"/>
              <a:t>Understand how modifications will affect business operations and other information systems</a:t>
            </a:r>
          </a:p>
          <a:p>
            <a:pPr lvl="2"/>
            <a:r>
              <a:rPr lang="en-US" dirty="0"/>
              <a:t>Identify the departments, users, and business processes involved</a:t>
            </a:r>
          </a:p>
          <a:p>
            <a:pPr lvl="2"/>
            <a:r>
              <a:rPr lang="en-US" dirty="0"/>
              <a:t>Consider using a fishbone diagram</a:t>
            </a:r>
          </a:p>
        </p:txBody>
      </p:sp>
      <p:sp>
        <p:nvSpPr>
          <p:cNvPr id="5"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96411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Preliminary Investigation (4 of 9)  </a:t>
            </a:r>
          </a:p>
        </p:txBody>
      </p:sp>
      <p:sp>
        <p:nvSpPr>
          <p:cNvPr id="44034" name="Text Placeholder 2"/>
          <p:cNvSpPr>
            <a:spLocks noGrp="1"/>
          </p:cNvSpPr>
          <p:nvPr>
            <p:ph idx="1"/>
          </p:nvPr>
        </p:nvSpPr>
        <p:spPr/>
        <p:txBody>
          <a:bodyPr>
            <a:normAutofit/>
          </a:bodyPr>
          <a:lstStyle/>
          <a:p>
            <a:pPr lvl="1"/>
            <a:r>
              <a:rPr lang="en-US" dirty="0"/>
              <a:t>Step 2: define the project scope and constraints</a:t>
            </a:r>
          </a:p>
          <a:p>
            <a:pPr lvl="2"/>
            <a:r>
              <a:rPr lang="en-US" dirty="0"/>
              <a:t>Define specific boundaries, or extent, of the project</a:t>
            </a:r>
          </a:p>
          <a:p>
            <a:pPr lvl="2"/>
            <a:r>
              <a:rPr lang="en-US" dirty="0"/>
              <a:t>Create a list with must do, should do, could do, and won’t do sections</a:t>
            </a:r>
          </a:p>
          <a:p>
            <a:pPr lvl="2"/>
            <a:r>
              <a:rPr lang="en-US" dirty="0"/>
              <a:t>Avoid project creep</a:t>
            </a:r>
          </a:p>
          <a:p>
            <a:pPr lvl="2"/>
            <a:r>
              <a:rPr lang="en-US" dirty="0"/>
              <a:t>Identify constraints</a:t>
            </a:r>
          </a:p>
        </p:txBody>
      </p:sp>
      <p:sp>
        <p:nvSpPr>
          <p:cNvPr id="5"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33557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br>
              <a:rPr lang="en-US" dirty="0"/>
            </a:br>
            <a:r>
              <a:rPr lang="en-US" dirty="0"/>
              <a:t>Learning Objectives (2 of 2)</a:t>
            </a:r>
          </a:p>
        </p:txBody>
      </p:sp>
      <p:sp>
        <p:nvSpPr>
          <p:cNvPr id="16386" name="Text Placeholder 2"/>
          <p:cNvSpPr>
            <a:spLocks noGrp="1"/>
          </p:cNvSpPr>
          <p:nvPr>
            <p:ph idx="1"/>
          </p:nvPr>
        </p:nvSpPr>
        <p:spPr/>
        <p:txBody>
          <a:bodyPr>
            <a:noAutofit/>
          </a:bodyPr>
          <a:lstStyle/>
          <a:p>
            <a:pPr lvl="1"/>
            <a:endParaRPr lang="en-US" dirty="0"/>
          </a:p>
          <a:p>
            <a:pPr lvl="1"/>
            <a:r>
              <a:rPr lang="en-US" dirty="0"/>
              <a:t>Explain how systems requests are processed</a:t>
            </a:r>
          </a:p>
          <a:p>
            <a:pPr lvl="1"/>
            <a:r>
              <a:rPr lang="en-US" dirty="0"/>
              <a:t>Explain how systems request feasibility is assessed</a:t>
            </a:r>
          </a:p>
          <a:p>
            <a:pPr lvl="1"/>
            <a:r>
              <a:rPr lang="en-US" dirty="0"/>
              <a:t>Explain how systems requests are prioritized</a:t>
            </a:r>
          </a:p>
          <a:p>
            <a:pPr lvl="1"/>
            <a:r>
              <a:rPr lang="en-US" dirty="0"/>
              <a:t>Conduct a preliminary investigation</a:t>
            </a:r>
          </a:p>
        </p:txBody>
      </p:sp>
      <p:sp>
        <p:nvSpPr>
          <p:cNvPr id="5"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547533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Preliminary Investigation (5 of 9)  </a:t>
            </a:r>
          </a:p>
        </p:txBody>
      </p:sp>
      <p:pic>
        <p:nvPicPr>
          <p:cNvPr id="4098" name="Picture 2" descr="FIGURE 2-16 Examples of various types of constraints&#10;&#10;The figure consists of four circles slightly overlapping each other. The circle on the top is labeled external. The circle on the right is labeled future. The circle at the bottom is labeled internal and the circle on the left is labeled present. The areas where the circle on the top and circle on the left overlap is marked by an exclamatory mark. An arrow points to the exclamatory mark from a rectangular box placed beside the circles. The content in the box reads example A: new IRS data must be used in the payroll system as soon as possible. The area where circle on the top and circle on the right overlap is marked by an exclamatory mark. An arrow points to the exclamatory mark from a rectangular box placed beside the circles. The content in the box reads example B: sometime next year, our largest customer will require a security code for all online transactions. The area where the circle at the bottom and circle on the left overlap is marked by a small triangle and an exclamatory mark. An arrow points to the triangle from a rectangular box placed at the bottom left corner of the figure. The content in the box reads example C: management prefers that the project be completed now, rather than next quarter. An arrow points to the exclamatory mark from a rectangular box placed below the circles. The content in the box reads example D: starting next week, the marketing system must track all repeat visits to the Web site. The area where circle on the right and circle at the bottom overlap is marked by a small triangle. An arrow points to the triangle from a rectangular box placed at the bottom right corner of the figure. The content in the box reads example E: to reduce raw material costs, we should build supply chain management capability into the next version of our purchasing system. The legend is provided for the figure. The exclamatory mark stands for mandatory constraint and the triangle signifies desirable constrai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2752" y="1749692"/>
            <a:ext cx="5338495" cy="3503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86000" y="5467106"/>
            <a:ext cx="5083419" cy="307777"/>
          </a:xfrm>
          <a:prstGeom prst="rect">
            <a:avLst/>
          </a:prstGeom>
        </p:spPr>
        <p:txBody>
          <a:bodyPr wrap="square">
            <a:spAutoFit/>
          </a:bodyPr>
          <a:lstStyle/>
          <a:p>
            <a:r>
              <a:rPr lang="en-US" sz="1400" b="1" dirty="0"/>
              <a:t>FIGURE 2-16 </a:t>
            </a:r>
            <a:r>
              <a:rPr lang="en-US" sz="1400" dirty="0"/>
              <a:t>Examples of various types of constraints.</a:t>
            </a:r>
          </a:p>
        </p:txBody>
      </p:sp>
      <p:sp>
        <p:nvSpPr>
          <p:cNvPr id="7"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816648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Preliminary Investigation (6 of 9)  </a:t>
            </a:r>
          </a:p>
        </p:txBody>
      </p:sp>
      <p:sp>
        <p:nvSpPr>
          <p:cNvPr id="44034" name="Text Placeholder 2"/>
          <p:cNvSpPr>
            <a:spLocks noGrp="1"/>
          </p:cNvSpPr>
          <p:nvPr>
            <p:ph idx="1"/>
          </p:nvPr>
        </p:nvSpPr>
        <p:spPr/>
        <p:txBody>
          <a:bodyPr/>
          <a:lstStyle/>
          <a:p>
            <a:pPr lvl="1"/>
            <a:r>
              <a:rPr lang="en-US" dirty="0"/>
              <a:t>Step 3: perform fact-finding</a:t>
            </a:r>
          </a:p>
          <a:p>
            <a:pPr lvl="2"/>
            <a:r>
              <a:rPr lang="en-US" dirty="0"/>
              <a:t>Gather data about project usability, costs, benefits, and schedules</a:t>
            </a:r>
          </a:p>
          <a:p>
            <a:pPr lvl="2"/>
            <a:r>
              <a:rPr lang="en-US" dirty="0"/>
              <a:t>Analyze organization charts</a:t>
            </a:r>
          </a:p>
          <a:p>
            <a:pPr lvl="2"/>
            <a:r>
              <a:rPr lang="en-US" dirty="0"/>
              <a:t>Conduct interviews</a:t>
            </a:r>
          </a:p>
          <a:p>
            <a:pPr lvl="2"/>
            <a:r>
              <a:rPr lang="en-US" dirty="0"/>
              <a:t>Review documentation</a:t>
            </a:r>
          </a:p>
          <a:p>
            <a:pPr lvl="2"/>
            <a:r>
              <a:rPr lang="en-US" dirty="0"/>
              <a:t>Observe operations</a:t>
            </a:r>
          </a:p>
          <a:p>
            <a:pPr lvl="2"/>
            <a:r>
              <a:rPr lang="en-US" dirty="0"/>
              <a:t>Conduct a user survey</a:t>
            </a:r>
          </a:p>
          <a:p>
            <a:pPr lvl="2"/>
            <a:r>
              <a:rPr lang="en-US" dirty="0"/>
              <a:t>Analyze the data</a:t>
            </a:r>
          </a:p>
          <a:p>
            <a:pPr marL="685800" lvl="2" indent="0">
              <a:buNone/>
            </a:pPr>
            <a:endParaRPr lang="en-US" dirty="0"/>
          </a:p>
        </p:txBody>
      </p:sp>
      <p:sp>
        <p:nvSpPr>
          <p:cNvPr id="8"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59945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Preliminary Investigation (7 of 9)  </a:t>
            </a:r>
          </a:p>
        </p:txBody>
      </p:sp>
      <p:sp>
        <p:nvSpPr>
          <p:cNvPr id="44034" name="Text Placeholder 2"/>
          <p:cNvSpPr>
            <a:spLocks noGrp="1"/>
          </p:cNvSpPr>
          <p:nvPr>
            <p:ph idx="1"/>
          </p:nvPr>
        </p:nvSpPr>
        <p:spPr/>
        <p:txBody>
          <a:bodyPr/>
          <a:lstStyle/>
          <a:p>
            <a:pPr lvl="1"/>
            <a:r>
              <a:rPr lang="en-US" dirty="0"/>
              <a:t>Step 4: analyze project usability, cost, benefit, and schedule data</a:t>
            </a:r>
          </a:p>
          <a:p>
            <a:pPr lvl="2"/>
            <a:r>
              <a:rPr lang="en-US" dirty="0"/>
              <a:t>What information must be obtained, and how will it be gathered and analyzed?</a:t>
            </a:r>
          </a:p>
          <a:p>
            <a:pPr lvl="2"/>
            <a:r>
              <a:rPr lang="en-US" dirty="0"/>
              <a:t>Who will conduct the interviews? How many people will be interviewed? </a:t>
            </a:r>
          </a:p>
          <a:p>
            <a:pPr lvl="2"/>
            <a:r>
              <a:rPr lang="en-US" dirty="0"/>
              <a:t>Will a survey be conducted? Who will be involved? How much time will it take to tabulate the results?</a:t>
            </a:r>
          </a:p>
          <a:p>
            <a:pPr lvl="2"/>
            <a:r>
              <a:rPr lang="en-US" dirty="0"/>
              <a:t>How much will it cost to analyze the information and prepare a report with findings and recommendations?</a:t>
            </a:r>
          </a:p>
          <a:p>
            <a:pPr lvl="2"/>
            <a:endParaRPr lang="en-US" dirty="0"/>
          </a:p>
        </p:txBody>
      </p:sp>
      <p:sp>
        <p:nvSpPr>
          <p:cNvPr id="5"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51685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Preliminary Investigation (8 of 9) </a:t>
            </a:r>
          </a:p>
        </p:txBody>
      </p:sp>
      <p:sp>
        <p:nvSpPr>
          <p:cNvPr id="44034" name="Text Placeholder 2"/>
          <p:cNvSpPr>
            <a:spLocks noGrp="1"/>
          </p:cNvSpPr>
          <p:nvPr>
            <p:ph idx="1"/>
          </p:nvPr>
        </p:nvSpPr>
        <p:spPr/>
        <p:txBody>
          <a:bodyPr>
            <a:normAutofit/>
          </a:bodyPr>
          <a:lstStyle/>
          <a:p>
            <a:pPr lvl="1"/>
            <a:r>
              <a:rPr lang="en-US" dirty="0"/>
              <a:t>Step 5: evaluate feasibility</a:t>
            </a:r>
          </a:p>
          <a:p>
            <a:pPr lvl="2"/>
            <a:r>
              <a:rPr lang="en-US" dirty="0"/>
              <a:t>Operational feasibility </a:t>
            </a:r>
          </a:p>
          <a:p>
            <a:pPr lvl="2"/>
            <a:r>
              <a:rPr lang="en-US" dirty="0"/>
              <a:t>Technical feasibility </a:t>
            </a:r>
          </a:p>
          <a:p>
            <a:pPr lvl="2"/>
            <a:r>
              <a:rPr lang="en-US" dirty="0"/>
              <a:t>Economic feasibility </a:t>
            </a:r>
          </a:p>
          <a:p>
            <a:pPr lvl="2"/>
            <a:r>
              <a:rPr lang="en-US" dirty="0"/>
              <a:t>Schedule feasibility</a:t>
            </a:r>
          </a:p>
          <a:p>
            <a:pPr lvl="1"/>
            <a:endParaRPr lang="en-US" dirty="0"/>
          </a:p>
        </p:txBody>
      </p:sp>
      <p:sp>
        <p:nvSpPr>
          <p:cNvPr id="5"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32011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Preliminary Investigation (9 of 9)</a:t>
            </a:r>
          </a:p>
        </p:txBody>
      </p:sp>
      <p:sp>
        <p:nvSpPr>
          <p:cNvPr id="44034" name="Text Placeholder 2"/>
          <p:cNvSpPr>
            <a:spLocks noGrp="1"/>
          </p:cNvSpPr>
          <p:nvPr>
            <p:ph idx="1"/>
          </p:nvPr>
        </p:nvSpPr>
        <p:spPr/>
        <p:txBody>
          <a:bodyPr/>
          <a:lstStyle/>
          <a:p>
            <a:r>
              <a:rPr lang="en-US" dirty="0"/>
              <a:t>Summarizing the preliminary investigation</a:t>
            </a:r>
          </a:p>
          <a:p>
            <a:pPr lvl="1"/>
            <a:r>
              <a:rPr lang="en-US" dirty="0"/>
              <a:t>Format of a report</a:t>
            </a:r>
          </a:p>
          <a:p>
            <a:pPr lvl="2"/>
            <a:r>
              <a:rPr lang="en-US" dirty="0"/>
              <a:t>Introduction</a:t>
            </a:r>
          </a:p>
          <a:p>
            <a:pPr lvl="2"/>
            <a:r>
              <a:rPr lang="en-US" dirty="0"/>
              <a:t>Systems request summary</a:t>
            </a:r>
          </a:p>
          <a:p>
            <a:pPr lvl="2"/>
            <a:r>
              <a:rPr lang="en-US" dirty="0"/>
              <a:t>Findings</a:t>
            </a:r>
          </a:p>
          <a:p>
            <a:pPr lvl="2"/>
            <a:r>
              <a:rPr lang="en-US" dirty="0"/>
              <a:t>Recommendations</a:t>
            </a:r>
          </a:p>
          <a:p>
            <a:pPr lvl="2"/>
            <a:r>
              <a:rPr lang="en-US" dirty="0"/>
              <a:t>Project roles</a:t>
            </a:r>
          </a:p>
          <a:p>
            <a:pPr lvl="2"/>
            <a:r>
              <a:rPr lang="en-US" dirty="0"/>
              <a:t>Time and costs estimates</a:t>
            </a:r>
          </a:p>
          <a:p>
            <a:pPr lvl="2"/>
            <a:r>
              <a:rPr lang="en-US" dirty="0"/>
              <a:t>Expected benefits</a:t>
            </a:r>
          </a:p>
          <a:p>
            <a:pPr lvl="2"/>
            <a:r>
              <a:rPr lang="en-US" dirty="0"/>
              <a:t>Appendix</a:t>
            </a:r>
          </a:p>
        </p:txBody>
      </p:sp>
      <p:sp>
        <p:nvSpPr>
          <p:cNvPr id="5"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676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br>
              <a:rPr lang="en-US" dirty="0"/>
            </a:br>
            <a:r>
              <a:rPr lang="en-US" dirty="0"/>
              <a:t>Summary (1 of 3)</a:t>
            </a:r>
          </a:p>
        </p:txBody>
      </p:sp>
      <p:sp>
        <p:nvSpPr>
          <p:cNvPr id="3" name="Text Placeholder 2"/>
          <p:cNvSpPr>
            <a:spLocks noGrp="1"/>
          </p:cNvSpPr>
          <p:nvPr>
            <p:ph idx="1"/>
          </p:nvPr>
        </p:nvSpPr>
        <p:spPr/>
        <p:txBody>
          <a:bodyPr>
            <a:noAutofit/>
          </a:bodyPr>
          <a:lstStyle/>
          <a:p>
            <a:r>
              <a:rPr lang="en-US" dirty="0"/>
              <a:t>Systems planning </a:t>
            </a:r>
          </a:p>
          <a:p>
            <a:pPr lvl="1"/>
            <a:r>
              <a:rPr lang="en-US" dirty="0"/>
              <a:t>First phase of systems development life cycle</a:t>
            </a:r>
          </a:p>
          <a:p>
            <a:r>
              <a:rPr lang="en-US" dirty="0"/>
              <a:t>A business case is the reason for a proposed system</a:t>
            </a:r>
          </a:p>
          <a:p>
            <a:pPr lvl="1"/>
            <a:r>
              <a:rPr lang="en-US" dirty="0"/>
              <a:t>Describes the project clearly</a:t>
            </a:r>
          </a:p>
          <a:p>
            <a:pPr lvl="1"/>
            <a:r>
              <a:rPr lang="en-US" dirty="0"/>
              <a:t>Provides justification to proceed</a:t>
            </a:r>
          </a:p>
          <a:p>
            <a:pPr lvl="1"/>
            <a:r>
              <a:rPr lang="en-US" dirty="0"/>
              <a:t>Estimates project’s financial impact</a:t>
            </a:r>
          </a:p>
        </p:txBody>
      </p:sp>
      <p:sp>
        <p:nvSpPr>
          <p:cNvPr id="5"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91920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br>
              <a:rPr lang="en-US" dirty="0"/>
            </a:br>
            <a:r>
              <a:rPr lang="en-US" dirty="0"/>
              <a:t>Summary (2 of 3)</a:t>
            </a:r>
          </a:p>
        </p:txBody>
      </p:sp>
      <p:sp>
        <p:nvSpPr>
          <p:cNvPr id="3" name="Text Placeholder 2"/>
          <p:cNvSpPr>
            <a:spLocks noGrp="1"/>
          </p:cNvSpPr>
          <p:nvPr>
            <p:ph idx="1"/>
          </p:nvPr>
        </p:nvSpPr>
        <p:spPr/>
        <p:txBody>
          <a:bodyPr>
            <a:noAutofit/>
          </a:bodyPr>
          <a:lstStyle/>
          <a:p>
            <a:r>
              <a:rPr lang="en-US" dirty="0"/>
              <a:t>Systems projects </a:t>
            </a:r>
          </a:p>
          <a:p>
            <a:pPr lvl="1"/>
            <a:r>
              <a:rPr lang="en-US" dirty="0"/>
              <a:t>Initiated to improve performance, provide more information, reduce costs, strengthen controls, or provide better service</a:t>
            </a:r>
          </a:p>
          <a:p>
            <a:pPr lvl="1"/>
            <a:r>
              <a:rPr lang="en-US" dirty="0"/>
              <a:t>Affected by various internal and external factors</a:t>
            </a:r>
          </a:p>
        </p:txBody>
      </p:sp>
      <p:sp>
        <p:nvSpPr>
          <p:cNvPr id="5"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811651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br>
              <a:rPr lang="en-US" dirty="0"/>
            </a:br>
            <a:r>
              <a:rPr lang="en-US" dirty="0"/>
              <a:t>Summary (3 of 3)</a:t>
            </a:r>
          </a:p>
        </p:txBody>
      </p:sp>
      <p:sp>
        <p:nvSpPr>
          <p:cNvPr id="3" name="Text Placeholder 2"/>
          <p:cNvSpPr>
            <a:spLocks noGrp="1"/>
          </p:cNvSpPr>
          <p:nvPr>
            <p:ph idx="1"/>
          </p:nvPr>
        </p:nvSpPr>
        <p:spPr/>
        <p:txBody>
          <a:bodyPr>
            <a:normAutofit/>
          </a:bodyPr>
          <a:lstStyle/>
          <a:p>
            <a:r>
              <a:rPr lang="en-US" dirty="0"/>
              <a:t>Analysts evaluate the systems request </a:t>
            </a:r>
          </a:p>
          <a:p>
            <a:pPr lvl="1"/>
            <a:r>
              <a:rPr lang="en-US" dirty="0"/>
              <a:t>Determine whether the project is feasible</a:t>
            </a:r>
          </a:p>
          <a:p>
            <a:r>
              <a:rPr lang="en-US" dirty="0"/>
              <a:t>Steps in the preliminary investigation </a:t>
            </a:r>
          </a:p>
          <a:p>
            <a:pPr lvl="1"/>
            <a:r>
              <a:rPr lang="en-US" dirty="0"/>
              <a:t>Understand the problem or opportunity</a:t>
            </a:r>
          </a:p>
          <a:p>
            <a:pPr lvl="1"/>
            <a:r>
              <a:rPr lang="en-US" dirty="0"/>
              <a:t>Define the project scope and constraints</a:t>
            </a:r>
          </a:p>
          <a:p>
            <a:pPr lvl="1"/>
            <a:r>
              <a:rPr lang="en-US" dirty="0"/>
              <a:t>Perform fact-finding and analyze project usability, cost, benefit, and schedule data</a:t>
            </a:r>
          </a:p>
          <a:p>
            <a:pPr lvl="1"/>
            <a:r>
              <a:rPr lang="en-US" dirty="0"/>
              <a:t>Evaluate feasibility </a:t>
            </a:r>
          </a:p>
          <a:p>
            <a:pPr lvl="1"/>
            <a:r>
              <a:rPr lang="en-US" dirty="0"/>
              <a:t>Prepare a report to management</a:t>
            </a:r>
          </a:p>
        </p:txBody>
      </p:sp>
      <p:sp>
        <p:nvSpPr>
          <p:cNvPr id="7"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51696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Strategic Planning (1 of 4)</a:t>
            </a:r>
          </a:p>
        </p:txBody>
      </p:sp>
      <p:sp>
        <p:nvSpPr>
          <p:cNvPr id="19458" name="Text Placeholder 2"/>
          <p:cNvSpPr>
            <a:spLocks noGrp="1"/>
          </p:cNvSpPr>
          <p:nvPr>
            <p:ph idx="1"/>
          </p:nvPr>
        </p:nvSpPr>
        <p:spPr/>
        <p:txBody>
          <a:bodyPr>
            <a:normAutofit lnSpcReduction="10000"/>
          </a:bodyPr>
          <a:lstStyle/>
          <a:p>
            <a:r>
              <a:rPr lang="en-US" dirty="0"/>
              <a:t>Process of identifying long-term organizational goals, strategies, and resources</a:t>
            </a:r>
          </a:p>
          <a:p>
            <a:pPr lvl="1"/>
            <a:r>
              <a:rPr lang="en-US" dirty="0"/>
              <a:t>Starts with a mission statement</a:t>
            </a:r>
          </a:p>
          <a:p>
            <a:pPr lvl="2"/>
            <a:r>
              <a:rPr lang="en-US" dirty="0"/>
              <a:t>Reflects the vision, purpose, and values</a:t>
            </a:r>
          </a:p>
          <a:p>
            <a:pPr lvl="2"/>
            <a:r>
              <a:rPr lang="en-US" dirty="0"/>
              <a:t>Critical success factor: high-priority objective</a:t>
            </a:r>
          </a:p>
          <a:p>
            <a:r>
              <a:rPr lang="en-US" dirty="0"/>
              <a:t>SWOT analysis</a:t>
            </a:r>
          </a:p>
          <a:p>
            <a:pPr lvl="1"/>
            <a:r>
              <a:rPr lang="en-US" dirty="0"/>
              <a:t>Strengths, weaknesses, opportunities, and threats</a:t>
            </a:r>
          </a:p>
          <a:p>
            <a:pPr lvl="2"/>
            <a:r>
              <a:rPr lang="en-US" dirty="0"/>
              <a:t>Examines technical, human, and financial resources</a:t>
            </a:r>
          </a:p>
        </p:txBody>
      </p:sp>
      <p:sp>
        <p:nvSpPr>
          <p:cNvPr id="7"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Strategic Planning (2 of 4)</a:t>
            </a:r>
          </a:p>
        </p:txBody>
      </p:sp>
      <p:pic>
        <p:nvPicPr>
          <p:cNvPr id="3" name="Picture 2" descr="This figure comprises of four interlocked puzzle pieces placed in two rows. In row 1, the first puzzle piece is titled strengths. The content under the title reads:&#10;• Excellent web design staff&#10;• Low systems analyst turnover&#10;• Recently upgraded network &#10;The second puzzle piece is titled weaknesses. The content under the title reads:&#10;• Still using several legacy systems&#10;• Budget increase was turned down&#10;• Documentation needs updating&#10;In row 2, the first puzzle piece is titled opportunities. The content under the title reads:&#10;• Well-positioned for expansion&#10;• Can be first with new software&#10;• High potential for B2B growth&#10;The second puzzle piece is titled threats. The content under the title reads:&#10;• Aggressive new web competition&#10;• Impact of new FCC rules&#10;• Other firms offer better benefits&#10;" title="FIGURE 2-1 A SWOT analysis might produce results similar to those shown her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5457" y="1574777"/>
            <a:ext cx="4928743" cy="4101734"/>
          </a:xfrm>
          <a:prstGeom prst="rect">
            <a:avLst/>
          </a:prstGeom>
        </p:spPr>
      </p:pic>
      <p:sp>
        <p:nvSpPr>
          <p:cNvPr id="8" name="Rectangle 7"/>
          <p:cNvSpPr/>
          <p:nvPr/>
        </p:nvSpPr>
        <p:spPr>
          <a:xfrm>
            <a:off x="1155129" y="5745483"/>
            <a:ext cx="6833742" cy="307777"/>
          </a:xfrm>
          <a:prstGeom prst="rect">
            <a:avLst/>
          </a:prstGeom>
        </p:spPr>
        <p:txBody>
          <a:bodyPr wrap="square">
            <a:spAutoFit/>
          </a:bodyPr>
          <a:lstStyle/>
          <a:p>
            <a:r>
              <a:rPr lang="en-US" sz="1400" b="1" dirty="0"/>
              <a:t>FIGURE 2-1 </a:t>
            </a:r>
            <a:r>
              <a:rPr lang="en-US" sz="1400" dirty="0"/>
              <a:t>A SWOT analysis might produce results similar to those shown here.</a:t>
            </a:r>
          </a:p>
        </p:txBody>
      </p:sp>
      <p:sp>
        <p:nvSpPr>
          <p:cNvPr id="7"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42684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Strategic Planning (3 of 4)</a:t>
            </a:r>
          </a:p>
        </p:txBody>
      </p:sp>
      <p:pic>
        <p:nvPicPr>
          <p:cNvPr id="3074" name="Picture 2" descr="This figure shows a rectangle divided into four parts. The title above the rectangle reads SWOT Analysis of a Corporate Patent. At the center of this rectangle is another rectangle labeled patent. &#10;The top-left quadrant is titled strengths and the point below the title reads our patent covers valuable technology that we can use in popular products.&#10;The top-right quadrant is titled weaknesses and the point below the title reads our patent has a limited life. When it expires, the technology will no longer be protected.   &#10;The bottom-left quadrant is titled opportunities and the point below the title reads we can use the technology in more products, license it to others, or seek more patents.&#10;The bottom-right quadrant reads threats and the point below the title reads a competitor might develop similar technology that does not legally infringe our patent.&#10;" title="FIGURE 2-2 This SWOT analysis example focuses on a specific asset, such as a company pat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4537" y="1924506"/>
            <a:ext cx="5114925" cy="3292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28650" y="5379152"/>
            <a:ext cx="8362950" cy="307777"/>
          </a:xfrm>
          <a:prstGeom prst="rect">
            <a:avLst/>
          </a:prstGeom>
        </p:spPr>
        <p:txBody>
          <a:bodyPr wrap="square">
            <a:spAutoFit/>
          </a:bodyPr>
          <a:lstStyle/>
          <a:p>
            <a:r>
              <a:rPr lang="en-US" sz="1400" b="1" dirty="0"/>
              <a:t>FIGURE 2-2 </a:t>
            </a:r>
            <a:r>
              <a:rPr lang="en-US" sz="1400" dirty="0"/>
              <a:t>This SWOT analysis example focuses on a specific asset, such as a company patent.</a:t>
            </a:r>
          </a:p>
        </p:txBody>
      </p:sp>
      <p:sp>
        <p:nvSpPr>
          <p:cNvPr id="7"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8798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Strategic Planning (4 of 4)</a:t>
            </a:r>
          </a:p>
        </p:txBody>
      </p:sp>
      <p:sp>
        <p:nvSpPr>
          <p:cNvPr id="7" name="Text Placeholder 2"/>
          <p:cNvSpPr>
            <a:spLocks noGrp="1"/>
          </p:cNvSpPr>
          <p:nvPr>
            <p:ph idx="1"/>
          </p:nvPr>
        </p:nvSpPr>
        <p:spPr/>
        <p:txBody>
          <a:bodyPr>
            <a:normAutofit/>
          </a:bodyPr>
          <a:lstStyle/>
          <a:p>
            <a:r>
              <a:rPr lang="en-US" dirty="0"/>
              <a:t>The role of the IT department </a:t>
            </a:r>
          </a:p>
          <a:p>
            <a:pPr lvl="1"/>
            <a:r>
              <a:rPr lang="en-US" dirty="0"/>
              <a:t>Careful project planning </a:t>
            </a:r>
          </a:p>
          <a:p>
            <a:pPr lvl="2"/>
            <a:r>
              <a:rPr lang="en-US" dirty="0"/>
              <a:t>Supports overall business strategy and operational needs</a:t>
            </a:r>
          </a:p>
          <a:p>
            <a:pPr lvl="2"/>
            <a:r>
              <a:rPr lang="en-US" dirty="0"/>
              <a:t>Scope is well-defined and clearly stated</a:t>
            </a:r>
          </a:p>
          <a:p>
            <a:pPr lvl="2"/>
            <a:r>
              <a:rPr lang="en-US" dirty="0"/>
              <a:t>Goals are realistic, and tied to specific statements, assumptions, constraints, factors, and other inputs</a:t>
            </a:r>
          </a:p>
          <a:p>
            <a:pPr lvl="1"/>
            <a:endParaRPr lang="en-US" dirty="0"/>
          </a:p>
        </p:txBody>
      </p:sp>
      <p:sp>
        <p:nvSpPr>
          <p:cNvPr id="8"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2218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9B26D-8992-42CA-9734-B6B1BDA6EB9A}"/>
              </a:ext>
            </a:extLst>
          </p:cNvPr>
          <p:cNvSpPr>
            <a:spLocks noGrp="1"/>
          </p:cNvSpPr>
          <p:nvPr>
            <p:ph type="title"/>
          </p:nvPr>
        </p:nvSpPr>
        <p:spPr/>
        <p:txBody>
          <a:bodyPr/>
          <a:lstStyle/>
          <a:p>
            <a:r>
              <a:rPr lang="en-US" dirty="0"/>
              <a:t> </a:t>
            </a:r>
            <a:br>
              <a:rPr lang="en-US" dirty="0"/>
            </a:br>
            <a:r>
              <a:rPr lang="en-US" dirty="0"/>
              <a:t>Strategic Planning Tools </a:t>
            </a:r>
          </a:p>
        </p:txBody>
      </p:sp>
      <p:sp>
        <p:nvSpPr>
          <p:cNvPr id="3" name="Content Placeholder 2">
            <a:extLst>
              <a:ext uri="{FF2B5EF4-FFF2-40B4-BE49-F238E27FC236}">
                <a16:creationId xmlns:a16="http://schemas.microsoft.com/office/drawing/2014/main" id="{AA374310-00AA-443A-87DC-238CAA9C2C73}"/>
              </a:ext>
            </a:extLst>
          </p:cNvPr>
          <p:cNvSpPr>
            <a:spLocks noGrp="1"/>
          </p:cNvSpPr>
          <p:nvPr>
            <p:ph idx="1"/>
          </p:nvPr>
        </p:nvSpPr>
        <p:spPr/>
        <p:txBody>
          <a:bodyPr/>
          <a:lstStyle/>
          <a:p>
            <a:r>
              <a:rPr lang="en-US" dirty="0"/>
              <a:t>Approaches vary</a:t>
            </a:r>
          </a:p>
          <a:p>
            <a:pPr lvl="1"/>
            <a:r>
              <a:rPr lang="en-US" dirty="0"/>
              <a:t>Microsoft Word and Excel</a:t>
            </a:r>
          </a:p>
          <a:p>
            <a:pPr lvl="1"/>
            <a:r>
              <a:rPr lang="en-US" dirty="0"/>
              <a:t>CASE tools</a:t>
            </a:r>
          </a:p>
          <a:p>
            <a:pPr lvl="1"/>
            <a:r>
              <a:rPr lang="en-US" dirty="0"/>
              <a:t>Mind maps</a:t>
            </a:r>
          </a:p>
          <a:p>
            <a:pPr lvl="1"/>
            <a:r>
              <a:rPr lang="en-US" dirty="0"/>
              <a:t>Balanced scorecards</a:t>
            </a:r>
          </a:p>
          <a:p>
            <a:pPr lvl="1"/>
            <a:r>
              <a:rPr lang="en-US" dirty="0"/>
              <a:t>Gap analysis </a:t>
            </a:r>
          </a:p>
        </p:txBody>
      </p:sp>
      <p:sp>
        <p:nvSpPr>
          <p:cNvPr id="4" name="Footer Placeholder 3">
            <a:extLst>
              <a:ext uri="{FF2B5EF4-FFF2-40B4-BE49-F238E27FC236}">
                <a16:creationId xmlns:a16="http://schemas.microsoft.com/office/drawing/2014/main" id="{167799C1-2AA8-4D01-92C1-D4B62FC243EB}"/>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19302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br>
              <a:rPr lang="en-US" dirty="0"/>
            </a:br>
            <a:r>
              <a:rPr lang="en-US" dirty="0"/>
              <a:t>The Business Case</a:t>
            </a:r>
          </a:p>
        </p:txBody>
      </p:sp>
      <p:sp>
        <p:nvSpPr>
          <p:cNvPr id="3" name="Text Placeholder 2"/>
          <p:cNvSpPr>
            <a:spLocks noGrp="1"/>
          </p:cNvSpPr>
          <p:nvPr>
            <p:ph idx="1"/>
          </p:nvPr>
        </p:nvSpPr>
        <p:spPr/>
        <p:txBody>
          <a:bodyPr>
            <a:noAutofit/>
          </a:bodyPr>
          <a:lstStyle/>
          <a:p>
            <a:r>
              <a:rPr lang="en-US" dirty="0"/>
              <a:t>Justification for a proposal</a:t>
            </a:r>
          </a:p>
          <a:p>
            <a:pPr lvl="1"/>
            <a:r>
              <a:rPr lang="en-US" dirty="0"/>
              <a:t>Comprehensive and easy to understand</a:t>
            </a:r>
          </a:p>
          <a:p>
            <a:pPr lvl="2"/>
            <a:r>
              <a:rPr lang="en-US" dirty="0"/>
              <a:t>Describe the project clearly, provide justification to proceed, and estimate financial impact</a:t>
            </a:r>
          </a:p>
          <a:p>
            <a:r>
              <a:rPr lang="en-US" dirty="0"/>
              <a:t>Many questions answered</a:t>
            </a:r>
          </a:p>
          <a:p>
            <a:pPr lvl="1"/>
            <a:r>
              <a:rPr lang="en-US" dirty="0"/>
              <a:t>Why are we doing this project? </a:t>
            </a:r>
          </a:p>
          <a:p>
            <a:pPr lvl="1"/>
            <a:r>
              <a:rPr lang="en-US" dirty="0"/>
              <a:t>How much will it cost and how long will it take?</a:t>
            </a:r>
          </a:p>
          <a:p>
            <a:pPr lvl="1"/>
            <a:r>
              <a:rPr lang="en-US" dirty="0"/>
              <a:t>Are there any risks involved?</a:t>
            </a:r>
          </a:p>
          <a:p>
            <a:pPr lvl="1"/>
            <a:r>
              <a:rPr lang="en-US" dirty="0"/>
              <a:t>How will we measure success?</a:t>
            </a:r>
          </a:p>
          <a:p>
            <a:pPr lvl="1"/>
            <a:r>
              <a:rPr lang="en-US" dirty="0"/>
              <a:t>What alternatives exist?</a:t>
            </a:r>
          </a:p>
        </p:txBody>
      </p:sp>
      <p:sp>
        <p:nvSpPr>
          <p:cNvPr id="7"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theme/theme1.xml><?xml version="1.0" encoding="utf-8"?>
<a:theme xmlns:a="http://schemas.openxmlformats.org/drawingml/2006/main" name="1_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3327</Words>
  <Application>Microsoft Office PowerPoint</Application>
  <PresentationFormat>On-screen Show (4:3)</PresentationFormat>
  <Paragraphs>307</Paragraphs>
  <Slides>37</Slides>
  <Notes>35</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37</vt:i4>
      </vt:variant>
    </vt:vector>
  </HeadingPairs>
  <TitlesOfParts>
    <vt:vector size="40" baseType="lpstr">
      <vt:lpstr>Arial</vt:lpstr>
      <vt:lpstr>1_Brand_PPT_Template_SIMPLIFIED_SD</vt:lpstr>
      <vt:lpstr>Brand_PPT_Template_SIMPLIFIED_SD</vt:lpstr>
      <vt:lpstr>Chapter 2</vt:lpstr>
      <vt:lpstr> Learning Objectives (1 of 2)</vt:lpstr>
      <vt:lpstr> Learning Objectives (2 of 2)</vt:lpstr>
      <vt:lpstr> Strategic Planning (1 of 4)</vt:lpstr>
      <vt:lpstr> Strategic Planning (2 of 4)</vt:lpstr>
      <vt:lpstr> Strategic Planning (3 of 4)</vt:lpstr>
      <vt:lpstr> Strategic Planning (4 of 4)</vt:lpstr>
      <vt:lpstr>  Strategic Planning Tools </vt:lpstr>
      <vt:lpstr> The Business Case</vt:lpstr>
      <vt:lpstr> Systems Requests (1 of 2)</vt:lpstr>
      <vt:lpstr> Systems Requests (2 of 2)</vt:lpstr>
      <vt:lpstr> Factors Affecting Systems Projects </vt:lpstr>
      <vt:lpstr>Processing Systems Request (1 of 3)</vt:lpstr>
      <vt:lpstr>Processing Systems Request (2 of 3) </vt:lpstr>
      <vt:lpstr>Processing Systems Request (3 of 3) </vt:lpstr>
      <vt:lpstr>Assessing Request Feasibility (1 of 7)</vt:lpstr>
      <vt:lpstr>Assessing Request Feasibility (2 of 7)</vt:lpstr>
      <vt:lpstr>Assessing Request Feasibility (3 of 7)</vt:lpstr>
      <vt:lpstr>Assessing Request Feasibility (4 of 7)</vt:lpstr>
      <vt:lpstr>Assessing Request Feasibility (5 of 7)</vt:lpstr>
      <vt:lpstr>Assessing Request Feasibility (6 of 7)</vt:lpstr>
      <vt:lpstr>Assessing Request Feasibility (7 of 7)</vt:lpstr>
      <vt:lpstr> Setting Priorities (1 of 3)</vt:lpstr>
      <vt:lpstr> Setting Priorities (2 of 3)</vt:lpstr>
      <vt:lpstr> Setting Priorities (3 of 3)</vt:lpstr>
      <vt:lpstr>The Preliminary Investigation (1 of 9)</vt:lpstr>
      <vt:lpstr>The Preliminary Investigation (2 of 9) </vt:lpstr>
      <vt:lpstr>The Preliminary Investigation (3 of 9)  </vt:lpstr>
      <vt:lpstr>The Preliminary Investigation (4 of 9)  </vt:lpstr>
      <vt:lpstr>The Preliminary Investigation (5 of 9)  </vt:lpstr>
      <vt:lpstr>The Preliminary Investigation (6 of 9)  </vt:lpstr>
      <vt:lpstr>The Preliminary Investigation (7 of 9)  </vt:lpstr>
      <vt:lpstr>The Preliminary Investigation (8 of 9) </vt:lpstr>
      <vt:lpstr>The Preliminary Investigation (9 of 9)</vt:lpstr>
      <vt:lpstr> Summary (1 of 3)</vt:lpstr>
      <vt:lpstr> Summary (2 of 3)</vt:lpstr>
      <vt:lpstr> Summary (3 of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2019-03-08T15:15:12Z</dcterms:created>
  <dcterms:modified xsi:type="dcterms:W3CDTF">2019-06-18T14:31:34Z</dcterms:modified>
</cp:coreProperties>
</file>