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3" r:id="rId1"/>
  </p:sldMasterIdLst>
  <p:notesMasterIdLst>
    <p:notesMasterId r:id="rId35"/>
  </p:notesMasterIdLst>
  <p:sldIdLst>
    <p:sldId id="256" r:id="rId2"/>
    <p:sldId id="257" r:id="rId3"/>
    <p:sldId id="403" r:id="rId4"/>
    <p:sldId id="260" r:id="rId5"/>
    <p:sldId id="404" r:id="rId6"/>
    <p:sldId id="318" r:id="rId7"/>
    <p:sldId id="361" r:id="rId8"/>
    <p:sldId id="335" r:id="rId9"/>
    <p:sldId id="337" r:id="rId10"/>
    <p:sldId id="336" r:id="rId11"/>
    <p:sldId id="383" r:id="rId12"/>
    <p:sldId id="363" r:id="rId13"/>
    <p:sldId id="366" r:id="rId14"/>
    <p:sldId id="367" r:id="rId15"/>
    <p:sldId id="264" r:id="rId16"/>
    <p:sldId id="406" r:id="rId17"/>
    <p:sldId id="339" r:id="rId18"/>
    <p:sldId id="369" r:id="rId19"/>
    <p:sldId id="370" r:id="rId20"/>
    <p:sldId id="272" r:id="rId21"/>
    <p:sldId id="270" r:id="rId22"/>
    <p:sldId id="371" r:id="rId23"/>
    <p:sldId id="373" r:id="rId24"/>
    <p:sldId id="384" r:id="rId25"/>
    <p:sldId id="385" r:id="rId26"/>
    <p:sldId id="374" r:id="rId27"/>
    <p:sldId id="375" r:id="rId28"/>
    <p:sldId id="407" r:id="rId29"/>
    <p:sldId id="392" r:id="rId30"/>
    <p:sldId id="396" r:id="rId31"/>
    <p:sldId id="399" r:id="rId32"/>
    <p:sldId id="400" r:id="rId33"/>
    <p:sldId id="401"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DB4"/>
    <a:srgbClr val="464646"/>
    <a:srgbClr val="74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357" autoAdjust="0"/>
  </p:normalViewPr>
  <p:slideViewPr>
    <p:cSldViewPr>
      <p:cViewPr varScale="1">
        <p:scale>
          <a:sx n="148" d="100"/>
          <a:sy n="148" d="100"/>
        </p:scale>
        <p:origin x="469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232141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429140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17914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30905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491573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280575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75304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630981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535874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1358133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63047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154117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7011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hasCustomPrompt="1"/>
          </p:nvPr>
        </p:nvSpPr>
        <p:spPr>
          <a:xfrm>
            <a:off x="628650" y="336356"/>
            <a:ext cx="7886700" cy="1144589"/>
          </a:xfrm>
        </p:spPr>
        <p:txBody>
          <a:bodyPr/>
          <a:lstStyle>
            <a:lvl1pPr>
              <a:defRPr sz="4000"/>
            </a:lvl1pPr>
          </a:lstStyle>
          <a:p>
            <a:br>
              <a:rPr lang="en-US" dirty="0"/>
            </a:br>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hasCustomPrompt="1"/>
          </p:nvPr>
        </p:nvSpPr>
        <p:spPr>
          <a:xfrm>
            <a:off x="628650" y="1676400"/>
            <a:ext cx="7886700" cy="4500564"/>
          </a:xfrm>
        </p:spPr>
        <p:txBody>
          <a:bodyPr/>
          <a:lstStyle>
            <a:lvl1pPr>
              <a:defRPr/>
            </a:lvl1pPr>
            <a:lvl2pPr>
              <a:defRPr/>
            </a:lvl2pPr>
            <a:lvl3pPr>
              <a:defRPr/>
            </a:lvl3pPr>
          </a:lstStyle>
          <a:p>
            <a:pPr lvl="0"/>
            <a:r>
              <a:rPr lang="en-US" dirty="0"/>
              <a:t>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4391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41982290"/>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br>
              <a:rPr lang="en-US" dirty="0"/>
            </a:br>
            <a:br>
              <a:rPr lang="en-US" dirty="0"/>
            </a:br>
            <a:br>
              <a:rPr lang="en-US" dirty="0"/>
            </a:br>
            <a:br>
              <a:rPr lang="en-US" dirty="0"/>
            </a:br>
            <a:br>
              <a:rPr lang="en-US" dirty="0"/>
            </a:br>
            <a:r>
              <a:rPr lang="en-US" dirty="0"/>
              <a:t>Chapter 3</a:t>
            </a:r>
          </a:p>
        </p:txBody>
      </p:sp>
      <p:sp>
        <p:nvSpPr>
          <p:cNvPr id="15362" name="Subtitle 2"/>
          <p:cNvSpPr>
            <a:spLocks noGrp="1"/>
          </p:cNvSpPr>
          <p:nvPr>
            <p:ph type="subTitle" idx="1"/>
          </p:nvPr>
        </p:nvSpPr>
        <p:spPr/>
        <p:txBody>
          <a:bodyPr/>
          <a:lstStyle/>
          <a:p>
            <a:r>
              <a:rPr lang="en-US" dirty="0"/>
              <a:t>Managing Systems Projects</a:t>
            </a:r>
          </a:p>
        </p:txBody>
      </p:sp>
      <p:pic>
        <p:nvPicPr>
          <p:cNvPr id="2" name="Picture 1" descr="Image displays the textbook cover photo.">
            <a:extLst>
              <a:ext uri="{FF2B5EF4-FFF2-40B4-BE49-F238E27FC236}">
                <a16:creationId xmlns:a16="http://schemas.microsoft.com/office/drawing/2014/main" id="{E987F60C-9AB0-4364-B75D-EBC31E31C45E}"/>
              </a:ext>
            </a:extLst>
          </p:cNvPr>
          <p:cNvPicPr>
            <a:picLocks noChangeAspect="1"/>
          </p:cNvPicPr>
          <p:nvPr/>
        </p:nvPicPr>
        <p:blipFill>
          <a:blip r:embed="rId3"/>
          <a:stretch>
            <a:fillRect/>
          </a:stretch>
        </p:blipFill>
        <p:spPr>
          <a:xfrm>
            <a:off x="0" y="0"/>
            <a:ext cx="2615890" cy="3352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(4 of 8)</a:t>
            </a:r>
          </a:p>
        </p:txBody>
      </p:sp>
      <p:sp>
        <p:nvSpPr>
          <p:cNvPr id="7" name="Text Placeholder 2"/>
          <p:cNvSpPr>
            <a:spLocks noGrp="1"/>
          </p:cNvSpPr>
          <p:nvPr>
            <p:ph idx="1"/>
          </p:nvPr>
        </p:nvSpPr>
        <p:spPr/>
        <p:txBody>
          <a:bodyPr/>
          <a:lstStyle/>
          <a:p>
            <a:r>
              <a:rPr lang="en-US" dirty="0"/>
              <a:t>Identifying tasks in a WBS</a:t>
            </a:r>
          </a:p>
          <a:p>
            <a:pPr lvl="1"/>
            <a:r>
              <a:rPr lang="en-US" dirty="0"/>
              <a:t>Task or activity: any work that has a beginning and end </a:t>
            </a:r>
          </a:p>
          <a:p>
            <a:pPr lvl="2"/>
            <a:r>
              <a:rPr lang="en-US" dirty="0"/>
              <a:t>Requires the use of company resources such as people, time, or money</a:t>
            </a:r>
          </a:p>
          <a:p>
            <a:pPr lvl="2"/>
            <a:r>
              <a:rPr lang="en-US" dirty="0"/>
              <a:t>Should be small and manageable</a:t>
            </a:r>
          </a:p>
          <a:p>
            <a:pPr lvl="1"/>
            <a:r>
              <a:rPr lang="en-US" dirty="0"/>
              <a:t>Projects have events or milestones</a:t>
            </a:r>
          </a:p>
          <a:p>
            <a:pPr lvl="2"/>
            <a:r>
              <a:rPr lang="en-US" dirty="0"/>
              <a:t>Events or milestones: recognizable reference points used to monitor progress</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6120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(5 of 8)</a:t>
            </a:r>
          </a:p>
        </p:txBody>
      </p:sp>
      <p:sp>
        <p:nvSpPr>
          <p:cNvPr id="9" name="Text Placeholder 2"/>
          <p:cNvSpPr>
            <a:spLocks noGrp="1"/>
          </p:cNvSpPr>
          <p:nvPr>
            <p:ph idx="1"/>
          </p:nvPr>
        </p:nvSpPr>
        <p:spPr/>
        <p:txBody>
          <a:bodyPr/>
          <a:lstStyle/>
          <a:p>
            <a:pPr lvl="1"/>
            <a:endParaRPr lang="en-US" dirty="0"/>
          </a:p>
          <a:p>
            <a:pPr lvl="1"/>
            <a:r>
              <a:rPr lang="en-US" dirty="0"/>
              <a:t>Listing the tasks</a:t>
            </a:r>
          </a:p>
          <a:p>
            <a:pPr lvl="2"/>
            <a:r>
              <a:rPr lang="en-US" dirty="0"/>
              <a:t>Tasks might be embedded in a document</a:t>
            </a:r>
          </a:p>
          <a:p>
            <a:pPr lvl="1"/>
            <a:r>
              <a:rPr lang="en-US" dirty="0"/>
              <a:t>Estimating task duration </a:t>
            </a:r>
          </a:p>
          <a:p>
            <a:pPr lvl="2"/>
            <a:r>
              <a:rPr lang="en-US" dirty="0"/>
              <a:t>Can be hours, days, or weeks</a:t>
            </a:r>
          </a:p>
          <a:p>
            <a:pPr lvl="1"/>
            <a:r>
              <a:rPr lang="en-US" dirty="0"/>
              <a:t>Time estimates made by project managers</a:t>
            </a:r>
          </a:p>
          <a:p>
            <a:pPr lvl="2"/>
            <a:r>
              <a:rPr lang="en-US" dirty="0"/>
              <a:t>Best case-estimate (B), probable-case estimate (P), and worst-case estimate (W)</a:t>
            </a:r>
          </a:p>
          <a:p>
            <a:pPr lvl="1"/>
            <a:r>
              <a:rPr lang="en-US" dirty="0"/>
              <a:t>After making estimates, the manager assigns a weight to each estimate </a:t>
            </a:r>
          </a:p>
          <a:p>
            <a:pPr lvl="2"/>
            <a:r>
              <a:rPr lang="en-US" dirty="0"/>
              <a:t>Calculates the task duration</a:t>
            </a:r>
          </a:p>
          <a:p>
            <a:endParaRPr lang="en-US" dirty="0"/>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53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(6 of 8)</a:t>
            </a:r>
          </a:p>
        </p:txBody>
      </p:sp>
      <p:pic>
        <p:nvPicPr>
          <p:cNvPr id="4" name="Picture 3" descr="This figure is an illustration of the relationship between tasks and milestones. The figure comprises five squares. At the bottom left of each square there is a small circle. From each of these circles, there is a line going upwards that leads to an oval located above the square with a milestone in it. There is also an arrow that extends from each of the circles, pointing towards the next circle on the right. &#10;At the bottom of this figure there is a key to the circles and arrows used in each square. The circles represent an event or a milestone and the arrows represent tasks. &#10;Starting from the left side, the first oval reads “Start work on questionnaire.” The content within the square reads “Prepare questionnaire.” &#10;The second oval reads “Questionnaire approved” and the content in the square reads “Distribute questionnaire.” &#10;The third oval reads “All questionnaires distributed” and the content in the square reads “Await return of questionnaires.” &#10;The fourth oval reads “All questionnaires returned” and the content in the square reads “Tabulate questionnaire responses.” &#10;The fifth oval reads “Tabulation complete” and the content in the square reads “Prepare report on questionnaire results.” &#10;The sixth oval reads “Report distributed to management.”&#10;" title="FIGURE 3-5 Using a questionnaire requires a series of tasks and events to track the progress. The illustration shows the relationship between the tasks and the events, or milestones, that mark the beginning and end of each tas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2006015"/>
            <a:ext cx="7772400" cy="2845970"/>
          </a:xfrm>
          <a:prstGeom prst="rect">
            <a:avLst/>
          </a:prstGeom>
        </p:spPr>
      </p:pic>
      <p:sp>
        <p:nvSpPr>
          <p:cNvPr id="8" name="Rectangle 7"/>
          <p:cNvSpPr/>
          <p:nvPr/>
        </p:nvSpPr>
        <p:spPr>
          <a:xfrm>
            <a:off x="736486" y="4903926"/>
            <a:ext cx="7772400" cy="738664"/>
          </a:xfrm>
          <a:prstGeom prst="rect">
            <a:avLst/>
          </a:prstGeom>
        </p:spPr>
        <p:txBody>
          <a:bodyPr wrap="square">
            <a:spAutoFit/>
          </a:bodyPr>
          <a:lstStyle/>
          <a:p>
            <a:r>
              <a:rPr lang="en-US" sz="1400" b="1" dirty="0"/>
              <a:t>FIGURE 3-5 </a:t>
            </a:r>
            <a:r>
              <a:rPr lang="en-US" sz="1400" dirty="0"/>
              <a:t>Using a questionnaire requires a series of tasks and events to track the progress. The illustration shows the relationship between the tasks and the events, or milestones, that mark the beginning and end of each task.</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1895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(7 of 8)</a:t>
            </a:r>
          </a:p>
        </p:txBody>
      </p:sp>
      <p:sp>
        <p:nvSpPr>
          <p:cNvPr id="9" name="Text Placeholder 2"/>
          <p:cNvSpPr>
            <a:spLocks noGrp="1"/>
          </p:cNvSpPr>
          <p:nvPr>
            <p:ph idx="1"/>
          </p:nvPr>
        </p:nvSpPr>
        <p:spPr/>
        <p:txBody>
          <a:bodyPr/>
          <a:lstStyle/>
          <a:p>
            <a:r>
              <a:rPr lang="en-US" dirty="0"/>
              <a:t>Factors affecting duration</a:t>
            </a:r>
          </a:p>
          <a:p>
            <a:pPr lvl="1"/>
            <a:r>
              <a:rPr lang="en-US" dirty="0"/>
              <a:t>Project size</a:t>
            </a:r>
          </a:p>
          <a:p>
            <a:pPr lvl="2"/>
            <a:r>
              <a:rPr lang="en-US" dirty="0"/>
              <a:t>Identify all project tasks and time required</a:t>
            </a:r>
          </a:p>
          <a:p>
            <a:pPr lvl="2"/>
            <a:r>
              <a:rPr lang="en-US" dirty="0"/>
              <a:t>Consider time taken for events affecting productivity</a:t>
            </a:r>
          </a:p>
          <a:p>
            <a:pPr lvl="1"/>
            <a:r>
              <a:rPr lang="en-US" dirty="0"/>
              <a:t>Human resources</a:t>
            </a:r>
          </a:p>
          <a:p>
            <a:pPr lvl="2"/>
            <a:r>
              <a:rPr lang="en-US" dirty="0"/>
              <a:t>Assemble and guide a development team that has the skill and experience to handle the project</a:t>
            </a:r>
          </a:p>
          <a:p>
            <a:pPr lvl="2"/>
            <a:r>
              <a:rPr lang="en-US" dirty="0"/>
              <a:t>Deal with factors that could affect the schedule </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6331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(8 of 8)</a:t>
            </a:r>
          </a:p>
        </p:txBody>
      </p:sp>
      <p:sp>
        <p:nvSpPr>
          <p:cNvPr id="9" name="Text Placeholder 2"/>
          <p:cNvSpPr>
            <a:spLocks noGrp="1"/>
          </p:cNvSpPr>
          <p:nvPr>
            <p:ph idx="1"/>
          </p:nvPr>
        </p:nvSpPr>
        <p:spPr/>
        <p:txBody>
          <a:bodyPr/>
          <a:lstStyle/>
          <a:p>
            <a:pPr marL="0" indent="0">
              <a:buNone/>
            </a:pPr>
            <a:endParaRPr lang="en-US" dirty="0"/>
          </a:p>
          <a:p>
            <a:pPr lvl="1"/>
            <a:r>
              <a:rPr lang="en-US" dirty="0"/>
              <a:t>Experience with similar projects</a:t>
            </a:r>
          </a:p>
          <a:p>
            <a:pPr lvl="2"/>
            <a:r>
              <a:rPr lang="en-US" dirty="0"/>
              <a:t>Develop time and cost estimates based on the resources used for similar, previously developed information systems</a:t>
            </a:r>
          </a:p>
          <a:p>
            <a:pPr lvl="1"/>
            <a:r>
              <a:rPr lang="en-US" dirty="0"/>
              <a:t>Constraints</a:t>
            </a:r>
          </a:p>
          <a:p>
            <a:pPr lvl="2"/>
            <a:r>
              <a:rPr lang="en-US" dirty="0"/>
              <a:t>Define system requirements that can be achieved realistically within the required constraints</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984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br>
              <a:rPr lang="en-US" dirty="0">
                <a:solidFill>
                  <a:schemeClr val="bg2">
                    <a:lumMod val="10000"/>
                  </a:schemeClr>
                </a:solidFill>
              </a:rPr>
            </a:br>
            <a:r>
              <a:rPr lang="en-US" dirty="0"/>
              <a:t>Task Patterns (1 of 6)</a:t>
            </a:r>
          </a:p>
        </p:txBody>
      </p:sp>
      <p:sp>
        <p:nvSpPr>
          <p:cNvPr id="3" name="Text Placeholder 2"/>
          <p:cNvSpPr>
            <a:spLocks noGrp="1"/>
          </p:cNvSpPr>
          <p:nvPr>
            <p:ph idx="1"/>
          </p:nvPr>
        </p:nvSpPr>
        <p:spPr/>
        <p:txBody>
          <a:bodyPr/>
          <a:lstStyle/>
          <a:p>
            <a:r>
              <a:rPr lang="en-US" dirty="0"/>
              <a:t>Arrangement of tasks in a logical sequence</a:t>
            </a:r>
          </a:p>
          <a:p>
            <a:pPr lvl="1"/>
            <a:r>
              <a:rPr lang="en-US" dirty="0"/>
              <a:t>Dependent tasks</a:t>
            </a:r>
          </a:p>
          <a:p>
            <a:pPr lvl="1"/>
            <a:r>
              <a:rPr lang="en-US" dirty="0"/>
              <a:t>Multiple successor tasks</a:t>
            </a:r>
          </a:p>
          <a:p>
            <a:pPr lvl="1"/>
            <a:r>
              <a:rPr lang="en-US" dirty="0"/>
              <a:t>Multiple predecessor tasks</a:t>
            </a:r>
          </a:p>
          <a:p>
            <a:pPr lvl="1"/>
            <a:endParaRPr lang="en-US"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br>
              <a:rPr lang="en-US" dirty="0"/>
            </a:br>
            <a:r>
              <a:rPr lang="en-US" dirty="0"/>
              <a:t>Task Patterns (2 of 6) </a:t>
            </a:r>
          </a:p>
        </p:txBody>
      </p:sp>
      <p:sp>
        <p:nvSpPr>
          <p:cNvPr id="3" name="Text Placeholder 2"/>
          <p:cNvSpPr>
            <a:spLocks noGrp="1"/>
          </p:cNvSpPr>
          <p:nvPr>
            <p:ph idx="1"/>
          </p:nvPr>
        </p:nvSpPr>
        <p:spPr>
          <a:xfrm>
            <a:off x="628650" y="1676400"/>
            <a:ext cx="7886700" cy="935625"/>
          </a:xfrm>
        </p:spPr>
        <p:txBody>
          <a:bodyPr/>
          <a:lstStyle/>
          <a:p>
            <a:r>
              <a:rPr lang="en-US" dirty="0"/>
              <a:t>Using task boxes to create a model</a:t>
            </a:r>
          </a:p>
          <a:p>
            <a:pPr lvl="1"/>
            <a:endParaRPr lang="en-US" dirty="0"/>
          </a:p>
        </p:txBody>
      </p:sp>
      <p:pic>
        <p:nvPicPr>
          <p:cNvPr id="7" name="Picture 6" descr="This figure illustrates a task box. The task box is a table, titled “Task Name”, and consists of two rows and two columns. In row 1, column 1 reads “Start Day/Date” and column 2 reads “Task ID.” In row 2, column 1 reads “Finish Day/Date” and column 2 reads “Task Duration.”" title="Figure 3.10 - Each section of the task box contains important information about the task, including the Task Name, Task ID, Task Duration, Start Day/Date, and Finish Day/Date."/>
          <p:cNvPicPr>
            <a:picLocks noChangeAspect="1"/>
          </p:cNvPicPr>
          <p:nvPr/>
        </p:nvPicPr>
        <p:blipFill rotWithShape="1">
          <a:blip r:embed="rId3" cstate="print">
            <a:extLst>
              <a:ext uri="{28A0092B-C50C-407E-A947-70E740481C1C}">
                <a14:useLocalDpi xmlns:a14="http://schemas.microsoft.com/office/drawing/2010/main" val="0"/>
              </a:ext>
            </a:extLst>
          </a:blip>
          <a:srcRect r="-520"/>
          <a:stretch/>
        </p:blipFill>
        <p:spPr>
          <a:xfrm>
            <a:off x="4313341" y="2911261"/>
            <a:ext cx="3992459" cy="2114178"/>
          </a:xfrm>
          <a:prstGeom prst="rect">
            <a:avLst/>
          </a:prstGeom>
        </p:spPr>
      </p:pic>
      <p:sp>
        <p:nvSpPr>
          <p:cNvPr id="5" name="Rectangle 4"/>
          <p:cNvSpPr/>
          <p:nvPr/>
        </p:nvSpPr>
        <p:spPr>
          <a:xfrm>
            <a:off x="838200" y="3383575"/>
            <a:ext cx="3236033" cy="1169551"/>
          </a:xfrm>
          <a:prstGeom prst="rect">
            <a:avLst/>
          </a:prstGeom>
        </p:spPr>
        <p:txBody>
          <a:bodyPr wrap="square">
            <a:spAutoFit/>
          </a:bodyPr>
          <a:lstStyle/>
          <a:p>
            <a:r>
              <a:rPr lang="en-US" sz="1400" b="1" dirty="0"/>
              <a:t>FIGURE 3-10 </a:t>
            </a:r>
            <a:r>
              <a:rPr lang="en-US" sz="1400" dirty="0"/>
              <a:t>Each section of the task </a:t>
            </a:r>
            <a:r>
              <a:rPr lang="fr-FR" sz="1400" dirty="0"/>
              <a:t>box contains important information about </a:t>
            </a:r>
            <a:r>
              <a:rPr lang="en-US" sz="1400" dirty="0"/>
              <a:t>the task, including the Task Name, Task ID, Task Duration, Start Day/Date, and Finish Day/Date.</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836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br>
              <a:rPr lang="en-US" dirty="0"/>
            </a:br>
            <a:r>
              <a:rPr lang="en-US" dirty="0"/>
              <a:t>Task Patterns (3 of 6) </a:t>
            </a:r>
          </a:p>
        </p:txBody>
      </p:sp>
      <p:sp>
        <p:nvSpPr>
          <p:cNvPr id="23554" name="Text Placeholder 2"/>
          <p:cNvSpPr>
            <a:spLocks noGrp="1"/>
          </p:cNvSpPr>
          <p:nvPr>
            <p:ph idx="1"/>
          </p:nvPr>
        </p:nvSpPr>
        <p:spPr/>
        <p:txBody>
          <a:bodyPr/>
          <a:lstStyle/>
          <a:p>
            <a:r>
              <a:rPr lang="en-US" dirty="0"/>
              <a:t>Dependent tasks</a:t>
            </a:r>
          </a:p>
          <a:p>
            <a:pPr lvl="1"/>
            <a:r>
              <a:rPr lang="en-US" dirty="0"/>
              <a:t>Completed in a sequence</a:t>
            </a:r>
          </a:p>
          <a:p>
            <a:pPr lvl="2"/>
            <a:r>
              <a:rPr lang="en-US" dirty="0"/>
              <a:t>One task can be initiated only after the prior task has been completed</a:t>
            </a:r>
          </a:p>
        </p:txBody>
      </p:sp>
      <p:pic>
        <p:nvPicPr>
          <p:cNvPr id="2" name="Picture 1" descr="This figure consists of two task boxes. Each of the boxes have two rows and two columns. Starting from the left, the first task box is titled “Prepare Outline.” In row 1, column 1 reads “Start: Day 1” and column 2 reads “ID: 1”. Row 2, column 1 reads “Finish: Day 5” and column 2 reads “Dur: 5.” There is an arrow from this task box that points to the next box. &#10;&#10;The second task box is titled “Create Document.” In row 1, column 1 reads “Start: Day 6” and column 2 reads “ID: 2.” In row 2, column 1 reads “Finish: Day 14” and column 2 reads “Dur: 9.”&#10;" title="Figure 3.12 - This example of a dependent task shows that the finish time of Task 1, Day 5 controls the start date of Task 2, which is Day 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49279" y="3502549"/>
            <a:ext cx="5645442" cy="1375171"/>
          </a:xfrm>
          <a:prstGeom prst="rect">
            <a:avLst/>
          </a:prstGeom>
        </p:spPr>
      </p:pic>
      <p:sp>
        <p:nvSpPr>
          <p:cNvPr id="7" name="Rectangle 6"/>
          <p:cNvSpPr/>
          <p:nvPr/>
        </p:nvSpPr>
        <p:spPr>
          <a:xfrm>
            <a:off x="1749278" y="5130202"/>
            <a:ext cx="5870721" cy="523220"/>
          </a:xfrm>
          <a:prstGeom prst="rect">
            <a:avLst/>
          </a:prstGeom>
        </p:spPr>
        <p:txBody>
          <a:bodyPr wrap="square">
            <a:spAutoFit/>
          </a:bodyPr>
          <a:lstStyle/>
          <a:p>
            <a:r>
              <a:rPr lang="en-US" sz="1400" b="1" dirty="0"/>
              <a:t>FIGURE 3-12 </a:t>
            </a:r>
            <a:r>
              <a:rPr lang="en-US" sz="1400" dirty="0"/>
              <a:t>This example of a dependent task shows that the finish time of Task 1, Day 5, controls the start date of Task 2, which is Day 6.</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765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br>
              <a:rPr lang="en-US" dirty="0"/>
            </a:br>
            <a:r>
              <a:rPr lang="en-US" dirty="0"/>
              <a:t>Task Patterns (4 of 6) </a:t>
            </a:r>
          </a:p>
        </p:txBody>
      </p:sp>
      <p:sp>
        <p:nvSpPr>
          <p:cNvPr id="23554" name="Text Placeholder 2"/>
          <p:cNvSpPr>
            <a:spLocks noGrp="1"/>
          </p:cNvSpPr>
          <p:nvPr>
            <p:ph idx="1"/>
          </p:nvPr>
        </p:nvSpPr>
        <p:spPr>
          <a:xfrm>
            <a:off x="628650" y="1676400"/>
            <a:ext cx="7886700" cy="2273711"/>
          </a:xfrm>
        </p:spPr>
        <p:txBody>
          <a:bodyPr/>
          <a:lstStyle/>
          <a:p>
            <a:r>
              <a:rPr lang="en-US" dirty="0"/>
              <a:t>Multiple successor tasks</a:t>
            </a:r>
          </a:p>
          <a:p>
            <a:pPr lvl="1"/>
            <a:r>
              <a:rPr lang="en-US" dirty="0"/>
              <a:t>Tasks that can be initiated simultaneously</a:t>
            </a:r>
          </a:p>
          <a:p>
            <a:pPr lvl="2"/>
            <a:r>
              <a:rPr lang="en-US" dirty="0"/>
              <a:t>Termed concurrent</a:t>
            </a:r>
          </a:p>
          <a:p>
            <a:pPr lvl="2"/>
            <a:r>
              <a:rPr lang="en-US" dirty="0"/>
              <a:t>Often, two or more concurrent tasks depend on a predecessor task</a:t>
            </a:r>
          </a:p>
        </p:txBody>
      </p:sp>
      <p:pic>
        <p:nvPicPr>
          <p:cNvPr id="9218" name="Picture 2" descr="This figure consists of three task boxes, each having two rows and two columns. Starting from the left, the first task box is titled “Develop Plan.” Row 1, column 1 reads “Start: Day 1” and column 2 reads “ID: 1.” Row 2, column 1 reads “Finish: Day 30” and column 2 reads “Dur: 30.” Two arrows originate from this box and point to two other task boxes, placed one above the other. The first task box at the top is titled “Arrange Interviews.” Row 1, column 1 reads “Start: Day 31” and column 2 reads “ID: 2.” Row 2, column 1 reads “Finish: Day 60” and column 2 reads “Dur: 30.”&#10;&#10;The task box at the bottom is titled “Design Survey.” Row 1, column 1 reads “Start: Day 31” and column 2 reads “ID: 3.” Row 2, column 1 reads “Finish: Day 40” and column 2 reads “Dur: 10.”&#10;" title="Figure 3.13 - This example of multiple successor tasks shows that the finish time for Task 1 determines the start time for both Tasks 2 and 3.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886200" y="3706331"/>
            <a:ext cx="4114800" cy="2240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43000" y="4442936"/>
            <a:ext cx="2438400" cy="1169551"/>
          </a:xfrm>
          <a:prstGeom prst="rect">
            <a:avLst/>
          </a:prstGeom>
        </p:spPr>
        <p:txBody>
          <a:bodyPr wrap="square">
            <a:spAutoFit/>
          </a:bodyPr>
          <a:lstStyle/>
          <a:p>
            <a:r>
              <a:rPr lang="en-US" sz="1400" b="1" dirty="0"/>
              <a:t>FIGURE 3-13 </a:t>
            </a:r>
            <a:r>
              <a:rPr lang="en-US" sz="1400" dirty="0"/>
              <a:t>This example of multiple successor tasks shows that the finish time for Task 1 determines the start time for both Tasks 2 and 3.</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759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br>
              <a:rPr lang="en-US" dirty="0"/>
            </a:br>
            <a:r>
              <a:rPr lang="en-US" dirty="0"/>
              <a:t>Task Patterns (5 of 6) </a:t>
            </a:r>
          </a:p>
        </p:txBody>
      </p:sp>
      <p:sp>
        <p:nvSpPr>
          <p:cNvPr id="23554" name="Text Placeholder 2"/>
          <p:cNvSpPr>
            <a:spLocks noGrp="1"/>
          </p:cNvSpPr>
          <p:nvPr>
            <p:ph idx="1"/>
          </p:nvPr>
        </p:nvSpPr>
        <p:spPr/>
        <p:txBody>
          <a:bodyPr/>
          <a:lstStyle/>
          <a:p>
            <a:r>
              <a:rPr lang="en-US" dirty="0"/>
              <a:t>Multiple predecessor tasks</a:t>
            </a:r>
          </a:p>
          <a:p>
            <a:pPr lvl="1"/>
            <a:r>
              <a:rPr lang="en-US" dirty="0"/>
              <a:t>Initiation of a task depends on completion of two or more prior tasks</a:t>
            </a:r>
          </a:p>
          <a:p>
            <a:endParaRPr lang="en-US" dirty="0"/>
          </a:p>
        </p:txBody>
      </p:sp>
      <p:pic>
        <p:nvPicPr>
          <p:cNvPr id="10242" name="Picture 2" descr="This figure comprises three task boxes, each having two rows and two columns. On the left there are two task boxes placed one above the other. The task box at the top is titled “Obtain Authorization.” Row 1, column 1 reads “Start: Day 1” and column 2 reads “ID: 1.” Row 2, column 1 reads “Finish: Day 15” and column 2 reads “Dur: 15.”&#10;&#10;The task box at the bottom is titled “Create Job Description.” Row 1, column 1 reads “Start: Day 1” and column 2 reads “ID: 2.” Row 2, column 1 reads “Finish: Day 5” and column 2 reads “Dur: 5.” Arrows originate from both the task boxes on the left and point to a task box on the right.&#10;&#10;This task box is titled “Conduct Interviews.” Row 1, column 1 reads “Start: Day 16” and column 2 reads “ID: 3.” Row 2, column 1 reads “Finish: Day 45” and column 2 reads “Dur: 30.”&#10;" title="Figure 3.14 - This example of multiple predecessor tasks shows that the start time for a successor task must be the latest (largest) finish time for any of its preceding tasks. In the example shown, Task 1 ends of Day 15, while Task 2 ends on Day 5, so Task 1 controls the start time for Task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010025" y="3234417"/>
            <a:ext cx="4562475" cy="242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38200" y="3429000"/>
            <a:ext cx="2962275" cy="2031325"/>
          </a:xfrm>
          <a:prstGeom prst="rect">
            <a:avLst/>
          </a:prstGeom>
        </p:spPr>
        <p:txBody>
          <a:bodyPr wrap="square">
            <a:spAutoFit/>
          </a:bodyPr>
          <a:lstStyle/>
          <a:p>
            <a:r>
              <a:rPr lang="en-US" sz="1400" b="1" dirty="0"/>
              <a:t>FIGURE 3-14 </a:t>
            </a:r>
            <a:r>
              <a:rPr lang="en-US" sz="1400" dirty="0"/>
              <a:t>This example of multiple predecessor tasks shows that the start time for a successor task must be the latest (largest) finish time for any of its preceding tasks. In the example shown, Task 1 ends on Day 15, while Task 2 ends on Day 5, so Task 1 controls the start time for Task 3.</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780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(1 of 2)</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Illustrate project priorities in the form of a project triangle</a:t>
            </a:r>
          </a:p>
          <a:p>
            <a:pPr lvl="1"/>
            <a:r>
              <a:rPr lang="en-US" dirty="0"/>
              <a:t>Explain project planning, scheduling, monitoring, and reporting </a:t>
            </a:r>
          </a:p>
          <a:p>
            <a:pPr lvl="1"/>
            <a:r>
              <a:rPr lang="en-US" dirty="0"/>
              <a:t>Create a work breakdown structure </a:t>
            </a:r>
          </a:p>
          <a:p>
            <a:pPr lvl="1"/>
            <a:r>
              <a:rPr lang="en-US" dirty="0"/>
              <a:t>Identify task patterns </a:t>
            </a:r>
          </a:p>
          <a:p>
            <a:pPr lvl="1"/>
            <a:r>
              <a:rPr lang="en-US" dirty="0"/>
              <a:t>Calculate a project’s critical path</a:t>
            </a:r>
          </a:p>
          <a:p>
            <a:pPr lvl="1"/>
            <a:r>
              <a:rPr lang="en-US" dirty="0"/>
              <a:t>Describe project monitoring and control techniques to keep a project on schedule </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br>
              <a:rPr lang="en-US" dirty="0"/>
            </a:br>
            <a:r>
              <a:rPr lang="en-US" dirty="0"/>
              <a:t>Task Patterns (6 of 6) </a:t>
            </a:r>
          </a:p>
        </p:txBody>
      </p:sp>
      <p:sp>
        <p:nvSpPr>
          <p:cNvPr id="7" name="Text Placeholder 2"/>
          <p:cNvSpPr>
            <a:spLocks noGrp="1"/>
          </p:cNvSpPr>
          <p:nvPr>
            <p:ph idx="1"/>
          </p:nvPr>
        </p:nvSpPr>
        <p:spPr/>
        <p:txBody>
          <a:bodyPr/>
          <a:lstStyle/>
          <a:p>
            <a:r>
              <a:rPr lang="en-US" dirty="0"/>
              <a:t>Working with complex task patterns </a:t>
            </a:r>
          </a:p>
          <a:p>
            <a:pPr lvl="1"/>
            <a:r>
              <a:rPr lang="en-US" dirty="0"/>
              <a:t>When several task patterns combine, the facts must be studied very carefully to understand the logic and sequence</a:t>
            </a:r>
          </a:p>
          <a:p>
            <a:pPr lvl="2"/>
            <a:r>
              <a:rPr lang="en-US" dirty="0"/>
              <a:t>A project schedule will not be accurate if the underlying task pattern is incorrect</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br>
              <a:rPr lang="en-US" dirty="0"/>
            </a:br>
            <a:r>
              <a:rPr lang="en-US" dirty="0"/>
              <a:t>The Critical Path (1 of 3)</a:t>
            </a:r>
          </a:p>
        </p:txBody>
      </p:sp>
      <p:sp>
        <p:nvSpPr>
          <p:cNvPr id="26626" name="Text Placeholder 2"/>
          <p:cNvSpPr>
            <a:spLocks noGrp="1"/>
          </p:cNvSpPr>
          <p:nvPr>
            <p:ph idx="1"/>
          </p:nvPr>
        </p:nvSpPr>
        <p:spPr/>
        <p:txBody>
          <a:bodyPr/>
          <a:lstStyle/>
          <a:p>
            <a:r>
              <a:rPr lang="en-US" dirty="0"/>
              <a:t>Series of tasks which, if delayed, will affect the completion date of the overall project</a:t>
            </a:r>
          </a:p>
          <a:p>
            <a:pPr lvl="1"/>
            <a:r>
              <a:rPr lang="en-US" dirty="0"/>
              <a:t>If any task on the critical path falls behind schedule, the entire project will be delayed</a:t>
            </a:r>
          </a:p>
          <a:p>
            <a:r>
              <a:rPr lang="en-US" dirty="0"/>
              <a:t>Calculating the critical path</a:t>
            </a:r>
          </a:p>
          <a:p>
            <a:pPr lvl="1"/>
            <a:r>
              <a:rPr lang="en-US" dirty="0"/>
              <a:t>Review patterns</a:t>
            </a:r>
          </a:p>
          <a:p>
            <a:pPr lvl="1"/>
            <a:r>
              <a:rPr lang="en-US" dirty="0"/>
              <a:t>Determine start and finish dates, which will define the critical path</a:t>
            </a:r>
          </a:p>
          <a:p>
            <a:endParaRPr lang="en-US" dirty="0"/>
          </a:p>
          <a:p>
            <a:pPr lvl="1"/>
            <a:endParaRPr lang="en-US"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br>
              <a:rPr lang="en-US" dirty="0"/>
            </a:br>
            <a:r>
              <a:rPr lang="en-US" dirty="0"/>
              <a:t>The Critical Path (2 of 3)</a:t>
            </a:r>
          </a:p>
        </p:txBody>
      </p:sp>
      <p:pic>
        <p:nvPicPr>
          <p:cNvPr id="12290" name="Picture 2" descr="This figure has five task boxes, with two rows and two columns, connected by arrows.  Starting from the left, the first task box is titled “Obtain Authorization”. The rows within the first column are empty. In column 2, row 1 reads “ID: 1” and row 2 reads “Dur: 10.” An arrow originating from the first task box points to another task box  titled “Hire Analyst.” The rows in the first column are empty. In column 2, row 1 reads “ID: 2” and row 2 reads “Dur: 30.” From this task box, two arrows originate and point to two task boxes placed one above the other. The task box at the top is titled “Plan Training.” The rows in the first column are empty. In column 2, row 1 reads “ID: 3” and row 2 reads “Dur: 5.” The task box at the bottom is titled “Arrange Logistics.” The rows in the first column are empty. In column 2, row 1 reads “ID: 4” and row 2 reads “Dur: 25.” Arrows from both these task boxes point to a box  titled “Announce Training.” The rows in the first row are empty. In column 2, row 1 reads “ID: 5” and row 2 reads “Dur: 30.”" title="FIGURE 3-18 - Example of a PERT/CPM chart with five tasks. Task 2 is a dependent task that has multiple successor tasks. Task 5 has multiple predecessor tasks. In this figure, the analyst has arranged the tasks and entered task names, IDs, and du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218669"/>
            <a:ext cx="7219950" cy="2172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8650" y="4805785"/>
            <a:ext cx="8458200" cy="830997"/>
          </a:xfrm>
          <a:prstGeom prst="rect">
            <a:avLst/>
          </a:prstGeom>
        </p:spPr>
        <p:txBody>
          <a:bodyPr wrap="square">
            <a:spAutoFit/>
          </a:bodyPr>
          <a:lstStyle/>
          <a:p>
            <a:r>
              <a:rPr lang="en-US" sz="1600" b="1" dirty="0"/>
              <a:t>FIGURE 3-18 </a:t>
            </a:r>
            <a:r>
              <a:rPr lang="en-US" sz="1600" dirty="0"/>
              <a:t>Example of a PERT/CPM chart with five tasks. Task 2 is a dependent task that has multiple successor tasks. Task 5 has multiple predecessor tasks. In this figure, the analyst has arranged the tasks and entered task names, IDs, and durations.</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6031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br>
              <a:rPr lang="en-US" dirty="0"/>
            </a:br>
            <a:r>
              <a:rPr lang="en-US" dirty="0"/>
              <a:t>The Critical Path (3 of 3)</a:t>
            </a:r>
          </a:p>
        </p:txBody>
      </p:sp>
      <p:pic>
        <p:nvPicPr>
          <p:cNvPr id="13314" name="Picture 2" descr="This figure comprises five task boxes, with two rows and two columns, connected by arrows.  Starting from the left, the first task box is titled “Obtain Authorization”. In column 1, row 1 reads “Start: Day 1” and row 2 reads “Finish: Day 10.” In column 2, row 1 reads “ID: 1” and row 2 reads “Dur: 10.” An arrow originating from the first task box points to another task box titled “Hire Analyst.” This arrow is highlighted. In column 1, row 1 reads “Start: Day 11” and row 2 reads “Finish: Day 40.” In column 2, row 1 reads “ID: 2” and row 2 reads “Dur: 30.” From this task box, two arrows originate and point to two task boxes placed one above the other. The bottom arrow is highlighted. The task box at the top is titled “Plan Training.” In column 1, row 1 reads “Start: Day 41” and row 2 reads “Finish: Day 45.” In column 2, row 1 reads “ID: 3” and row 2 reads “Dur: 5.” The task box at the bottom is titled “Arrange Logistics.” In column 1, row 1 reads “Start: Day 41” and row 2 reads “Finish: Day 65.” In column 2, row 1 reads “ID: 4” and row 2 reads “Dur: 25.” Arrows from both these task boxes point to a box titled “Announce Training.” The bottom arrow is highlighted. In column 1, row 1 reads “Start: Day 66” and row 2 reads “Finish: Day 95.” In column 2, row 1 reads “ID: 5” and row 2 reads “Dur: 30.”&#10;A text box below the figure reads “CRITICAL PATH: 1-2-4-5.”&#10;" title="FIGURE 3.19 - Now the analyst has entered the start and finish times, using the rules explained in this section. Notice that the overall project has a duration of 95 da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085974"/>
            <a:ext cx="8452071"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71500" y="4705350"/>
            <a:ext cx="8001000" cy="584775"/>
          </a:xfrm>
          <a:prstGeom prst="rect">
            <a:avLst/>
          </a:prstGeom>
        </p:spPr>
        <p:txBody>
          <a:bodyPr wrap="square">
            <a:spAutoFit/>
          </a:bodyPr>
          <a:lstStyle/>
          <a:p>
            <a:r>
              <a:rPr lang="en-US" sz="1600" b="1" dirty="0"/>
              <a:t>FIGURE 3-19 </a:t>
            </a:r>
            <a:r>
              <a:rPr lang="en-US" sz="1600" dirty="0"/>
              <a:t>Now the analyst has entered the start and finish times, using the rules explained in this section. Notice that the overall project has a duration of 95 days.</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1549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and Control (1 of 2)</a:t>
            </a:r>
          </a:p>
        </p:txBody>
      </p:sp>
      <p:sp>
        <p:nvSpPr>
          <p:cNvPr id="8" name="Content Placeholder 7">
            <a:extLst>
              <a:ext uri="{FF2B5EF4-FFF2-40B4-BE49-F238E27FC236}">
                <a16:creationId xmlns:a16="http://schemas.microsoft.com/office/drawing/2014/main" id="{EC3361C3-EA90-4179-8E0D-404473686E2A}"/>
              </a:ext>
            </a:extLst>
          </p:cNvPr>
          <p:cNvSpPr>
            <a:spLocks noGrp="1"/>
          </p:cNvSpPr>
          <p:nvPr>
            <p:ph idx="1"/>
          </p:nvPr>
        </p:nvSpPr>
        <p:spPr/>
        <p:txBody>
          <a:bodyPr/>
          <a:lstStyle/>
          <a:p>
            <a:r>
              <a:rPr lang="en-US" dirty="0"/>
              <a:t>Monitoring and control techniques</a:t>
            </a:r>
          </a:p>
          <a:p>
            <a:pPr lvl="1"/>
            <a:r>
              <a:rPr lang="en-US" dirty="0"/>
              <a:t>Structured walk-through: review of a project team member’s work by other team members</a:t>
            </a:r>
          </a:p>
          <a:p>
            <a:pPr lvl="2"/>
            <a:r>
              <a:rPr lang="en-US" dirty="0"/>
              <a:t>Takes place throughout the SDLC</a:t>
            </a:r>
          </a:p>
          <a:p>
            <a:pPr lvl="2"/>
            <a:r>
              <a:rPr lang="en-US" dirty="0"/>
              <a:t>Known as design, code, or testing reviews based on the phase in which they occur</a:t>
            </a:r>
          </a:p>
          <a:p>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8951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Monitoring and Control (2 of 2)</a:t>
            </a:r>
            <a:endParaRPr lang="en-IN" dirty="0"/>
          </a:p>
        </p:txBody>
      </p:sp>
      <p:sp>
        <p:nvSpPr>
          <p:cNvPr id="5" name="Content Placeholder 4"/>
          <p:cNvSpPr>
            <a:spLocks noGrp="1"/>
          </p:cNvSpPr>
          <p:nvPr>
            <p:ph idx="1"/>
          </p:nvPr>
        </p:nvSpPr>
        <p:spPr/>
        <p:txBody>
          <a:bodyPr/>
          <a:lstStyle/>
          <a:p>
            <a:r>
              <a:rPr lang="en-IN" dirty="0"/>
              <a:t>Maintaining a schedule</a:t>
            </a:r>
          </a:p>
          <a:p>
            <a:pPr lvl="1"/>
            <a:r>
              <a:rPr lang="en-US" dirty="0"/>
              <a:t>Projects run into problems or delays</a:t>
            </a:r>
          </a:p>
          <a:p>
            <a:pPr lvl="1"/>
            <a:r>
              <a:rPr lang="en-US" dirty="0"/>
              <a:t>Projects managers monitor and control work </a:t>
            </a:r>
          </a:p>
          <a:p>
            <a:pPr lvl="2"/>
            <a:r>
              <a:rPr lang="en-US" dirty="0"/>
              <a:t>Anticipate problems, avoid them, and minimize impact</a:t>
            </a:r>
          </a:p>
          <a:p>
            <a:pPr lvl="2"/>
            <a:r>
              <a:rPr lang="en-US" dirty="0"/>
              <a:t>Identify potential solutions and select the best way to solve the problem</a:t>
            </a:r>
          </a:p>
          <a:p>
            <a:r>
              <a:rPr lang="en-US" dirty="0"/>
              <a:t>Tasks and the critical path </a:t>
            </a:r>
          </a:p>
          <a:p>
            <a:pPr lvl="1"/>
            <a:r>
              <a:rPr lang="en-US" dirty="0"/>
              <a:t>Project managers spend most of their time tracking the tasks along the critical path </a:t>
            </a:r>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1050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Reporting</a:t>
            </a:r>
          </a:p>
        </p:txBody>
      </p:sp>
      <p:sp>
        <p:nvSpPr>
          <p:cNvPr id="8" name="Content Placeholder 7">
            <a:extLst>
              <a:ext uri="{FF2B5EF4-FFF2-40B4-BE49-F238E27FC236}">
                <a16:creationId xmlns:a16="http://schemas.microsoft.com/office/drawing/2014/main" id="{2161028D-BCAA-4F87-B528-A988F1D28221}"/>
              </a:ext>
            </a:extLst>
          </p:cNvPr>
          <p:cNvSpPr>
            <a:spLocks noGrp="1"/>
          </p:cNvSpPr>
          <p:nvPr>
            <p:ph idx="1"/>
          </p:nvPr>
        </p:nvSpPr>
        <p:spPr/>
        <p:txBody>
          <a:bodyPr>
            <a:noAutofit/>
          </a:bodyPr>
          <a:lstStyle/>
          <a:p>
            <a:r>
              <a:rPr lang="en-US" dirty="0"/>
              <a:t>Project status meetings</a:t>
            </a:r>
          </a:p>
          <a:p>
            <a:pPr lvl="1"/>
            <a:r>
              <a:rPr lang="en-US" dirty="0"/>
              <a:t>Project managers schedule regular meetings</a:t>
            </a:r>
          </a:p>
          <a:p>
            <a:pPr lvl="2"/>
            <a:r>
              <a:rPr lang="en-US" dirty="0"/>
              <a:t>Share updates, discuss common problems, explain new techniques, and help collect data</a:t>
            </a:r>
          </a:p>
          <a:p>
            <a:r>
              <a:rPr lang="en-US" dirty="0"/>
              <a:t>Project status reports</a:t>
            </a:r>
          </a:p>
          <a:p>
            <a:pPr lvl="1"/>
            <a:r>
              <a:rPr lang="en-US" dirty="0"/>
              <a:t>Regularly communicated by project managers to supervisors, upper management, or users</a:t>
            </a:r>
          </a:p>
          <a:p>
            <a:r>
              <a:rPr lang="en-US" dirty="0"/>
              <a:t>Dealing with problems </a:t>
            </a:r>
          </a:p>
          <a:p>
            <a:pPr lvl="1"/>
            <a:r>
              <a:rPr lang="en-US" dirty="0"/>
              <a:t>Deciding how to handle problems can be difficult</a:t>
            </a:r>
          </a:p>
          <a:p>
            <a:pPr lvl="1"/>
            <a:endParaRPr lang="en-US" sz="2400" dirty="0"/>
          </a:p>
          <a:p>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4201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Software (1 of 2)</a:t>
            </a:r>
          </a:p>
        </p:txBody>
      </p:sp>
      <p:sp>
        <p:nvSpPr>
          <p:cNvPr id="8" name="Content Placeholder 7">
            <a:extLst>
              <a:ext uri="{FF2B5EF4-FFF2-40B4-BE49-F238E27FC236}">
                <a16:creationId xmlns:a16="http://schemas.microsoft.com/office/drawing/2014/main" id="{A52A34B8-FE3A-479E-9E18-A1CF32B7961E}"/>
              </a:ext>
            </a:extLst>
          </p:cNvPr>
          <p:cNvSpPr>
            <a:spLocks noGrp="1"/>
          </p:cNvSpPr>
          <p:nvPr>
            <p:ph idx="1"/>
          </p:nvPr>
        </p:nvSpPr>
        <p:spPr/>
        <p:txBody>
          <a:bodyPr/>
          <a:lstStyle/>
          <a:p>
            <a:r>
              <a:rPr lang="en-US" dirty="0"/>
              <a:t>Project managers use software applications to help plan, schedule, monitor, and report on a project</a:t>
            </a:r>
          </a:p>
          <a:p>
            <a:pPr lvl="1"/>
            <a:r>
              <a:rPr lang="en-US" dirty="0"/>
              <a:t>Most programs offer features such as PERT/CPM, Gantt charts, resource scheduling, project calendars, and cost tracking</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5009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Software (2 of 2)</a:t>
            </a:r>
          </a:p>
        </p:txBody>
      </p:sp>
      <p:sp>
        <p:nvSpPr>
          <p:cNvPr id="8" name="Content Placeholder 7">
            <a:extLst>
              <a:ext uri="{FF2B5EF4-FFF2-40B4-BE49-F238E27FC236}">
                <a16:creationId xmlns:a16="http://schemas.microsoft.com/office/drawing/2014/main" id="{A52A34B8-FE3A-479E-9E18-A1CF32B7961E}"/>
              </a:ext>
            </a:extLst>
          </p:cNvPr>
          <p:cNvSpPr>
            <a:spLocks noGrp="1"/>
          </p:cNvSpPr>
          <p:nvPr>
            <p:ph idx="1"/>
          </p:nvPr>
        </p:nvSpPr>
        <p:spPr/>
        <p:txBody>
          <a:bodyPr/>
          <a:lstStyle/>
          <a:p>
            <a:r>
              <a:rPr lang="en-US" dirty="0"/>
              <a:t>Refer to the text for a Microsoft Project task summary example</a:t>
            </a:r>
          </a:p>
          <a:p>
            <a:pPr lvl="1"/>
            <a:r>
              <a:rPr lang="en-US" dirty="0"/>
              <a:t>Work breakdown structure</a:t>
            </a:r>
          </a:p>
          <a:p>
            <a:pPr lvl="1"/>
            <a:r>
              <a:rPr lang="en-US" dirty="0"/>
              <a:t>Gantt chart</a:t>
            </a:r>
          </a:p>
          <a:p>
            <a:pPr lvl="1"/>
            <a:r>
              <a:rPr lang="en-US" dirty="0"/>
              <a:t>Network diagram</a:t>
            </a:r>
          </a:p>
          <a:p>
            <a:pPr lvl="1"/>
            <a:r>
              <a:rPr lang="en-US" dirty="0"/>
              <a:t>Calendar view</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76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Risk Management</a:t>
            </a:r>
          </a:p>
        </p:txBody>
      </p:sp>
      <p:sp>
        <p:nvSpPr>
          <p:cNvPr id="40962" name="Text Placeholder 2"/>
          <p:cNvSpPr>
            <a:spLocks noGrp="1"/>
          </p:cNvSpPr>
          <p:nvPr>
            <p:ph idx="1"/>
          </p:nvPr>
        </p:nvSpPr>
        <p:spPr/>
        <p:txBody>
          <a:bodyPr>
            <a:noAutofit/>
          </a:bodyPr>
          <a:lstStyle/>
          <a:p>
            <a:r>
              <a:rPr lang="en-US" dirty="0"/>
              <a:t>Steps in risk management</a:t>
            </a:r>
          </a:p>
          <a:p>
            <a:pPr lvl="1"/>
            <a:r>
              <a:rPr lang="en-US" dirty="0"/>
              <a:t>Develop a risk management plan</a:t>
            </a:r>
          </a:p>
          <a:p>
            <a:pPr lvl="1"/>
            <a:r>
              <a:rPr lang="en-US" dirty="0"/>
              <a:t>Identify the risks</a:t>
            </a:r>
          </a:p>
          <a:p>
            <a:pPr lvl="1"/>
            <a:r>
              <a:rPr lang="en-US" dirty="0"/>
              <a:t>Analyze the risks</a:t>
            </a:r>
          </a:p>
          <a:p>
            <a:pPr lvl="2"/>
            <a:r>
              <a:rPr lang="en-US" dirty="0"/>
              <a:t>Qualitative and quantitative risk analysis</a:t>
            </a:r>
          </a:p>
          <a:p>
            <a:pPr lvl="1"/>
            <a:r>
              <a:rPr lang="en-US" dirty="0"/>
              <a:t>Create a risk response plan</a:t>
            </a:r>
          </a:p>
          <a:p>
            <a:pPr lvl="2"/>
            <a:r>
              <a:rPr lang="en-US" dirty="0"/>
              <a:t>Proactive effort to anticipate a risk and describe an action plan to deal with it</a:t>
            </a:r>
          </a:p>
          <a:p>
            <a:pPr lvl="1"/>
            <a:r>
              <a:rPr lang="en-US" dirty="0"/>
              <a:t>Monitor risks </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271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(2 of 2)</a:t>
            </a:r>
          </a:p>
        </p:txBody>
      </p:sp>
      <p:sp>
        <p:nvSpPr>
          <p:cNvPr id="16386" name="Text Placeholder 2"/>
          <p:cNvSpPr>
            <a:spLocks noGrp="1"/>
          </p:cNvSpPr>
          <p:nvPr>
            <p:ph idx="1"/>
          </p:nvPr>
        </p:nvSpPr>
        <p:spPr/>
        <p:txBody>
          <a:bodyPr>
            <a:noAutofit/>
          </a:bodyPr>
          <a:lstStyle/>
          <a:p>
            <a:pPr lvl="1"/>
            <a:endParaRPr lang="en-US" dirty="0"/>
          </a:p>
          <a:p>
            <a:pPr lvl="1"/>
            <a:r>
              <a:rPr lang="en-US" dirty="0"/>
              <a:t>Explain how project status is reported </a:t>
            </a:r>
          </a:p>
          <a:p>
            <a:pPr lvl="1"/>
            <a:r>
              <a:rPr lang="en-US" dirty="0"/>
              <a:t>Describe project management software and how it can be of assistance </a:t>
            </a:r>
          </a:p>
          <a:p>
            <a:pPr lvl="1"/>
            <a:r>
              <a:rPr lang="en-US" dirty="0"/>
              <a:t>Create a risk management plan </a:t>
            </a:r>
          </a:p>
          <a:p>
            <a:pPr lvl="1"/>
            <a:r>
              <a:rPr lang="en-US" dirty="0"/>
              <a:t>Describe why projects sometimes fail</a:t>
            </a:r>
          </a:p>
          <a:p>
            <a:endParaRPr lang="en-US"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7113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Managing for Success</a:t>
            </a:r>
          </a:p>
        </p:txBody>
      </p:sp>
      <p:sp>
        <p:nvSpPr>
          <p:cNvPr id="40962" name="Text Placeholder 2"/>
          <p:cNvSpPr>
            <a:spLocks noGrp="1"/>
          </p:cNvSpPr>
          <p:nvPr>
            <p:ph idx="1"/>
          </p:nvPr>
        </p:nvSpPr>
        <p:spPr/>
        <p:txBody>
          <a:bodyPr>
            <a:noAutofit/>
          </a:bodyPr>
          <a:lstStyle/>
          <a:p>
            <a:r>
              <a:rPr lang="en-US" dirty="0"/>
              <a:t>Project management is a challenging task</a:t>
            </a:r>
          </a:p>
          <a:p>
            <a:pPr lvl="1"/>
            <a:r>
              <a:rPr lang="en-US" dirty="0"/>
              <a:t>Project managers must be alert, technically competent, and highly resourceful</a:t>
            </a:r>
          </a:p>
          <a:p>
            <a:r>
              <a:rPr lang="en-US" dirty="0"/>
              <a:t>Projects get derailed for a wide variety of reasons</a:t>
            </a:r>
          </a:p>
          <a:p>
            <a:pPr lvl="1"/>
            <a:r>
              <a:rPr lang="en-US" dirty="0"/>
              <a:t>Business issues</a:t>
            </a:r>
          </a:p>
          <a:p>
            <a:pPr lvl="1"/>
            <a:r>
              <a:rPr lang="en-US" dirty="0"/>
              <a:t>Budget issues</a:t>
            </a:r>
          </a:p>
          <a:p>
            <a:pPr lvl="1"/>
            <a:r>
              <a:rPr lang="en-US" dirty="0"/>
              <a:t>Schedule issues</a:t>
            </a:r>
          </a:p>
          <a:p>
            <a:endParaRPr lang="en-US" dirty="0"/>
          </a:p>
          <a:p>
            <a:pPr lvl="1"/>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3567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br>
              <a:rPr lang="en-US" dirty="0"/>
            </a:br>
            <a:r>
              <a:rPr lang="en-US" dirty="0"/>
              <a:t>Summary (1 of 3)</a:t>
            </a:r>
          </a:p>
        </p:txBody>
      </p:sp>
      <p:sp>
        <p:nvSpPr>
          <p:cNvPr id="3" name="Text Placeholder 2"/>
          <p:cNvSpPr>
            <a:spLocks noGrp="1"/>
          </p:cNvSpPr>
          <p:nvPr>
            <p:ph idx="1"/>
          </p:nvPr>
        </p:nvSpPr>
        <p:spPr/>
        <p:txBody>
          <a:bodyPr>
            <a:normAutofit/>
          </a:bodyPr>
          <a:lstStyle/>
          <a:p>
            <a:r>
              <a:rPr lang="en-US" dirty="0"/>
              <a:t>Project management </a:t>
            </a:r>
          </a:p>
          <a:p>
            <a:pPr lvl="1"/>
            <a:r>
              <a:rPr lang="en-US" dirty="0"/>
              <a:t>Planning, scheduling, monitoring, and reporting on the development of an information system</a:t>
            </a:r>
          </a:p>
          <a:p>
            <a:r>
              <a:rPr lang="en-US" dirty="0"/>
              <a:t>Project triangle </a:t>
            </a:r>
          </a:p>
          <a:p>
            <a:pPr lvl="1"/>
            <a:r>
              <a:rPr lang="en-US" dirty="0"/>
              <a:t>Shows three legs that require balancing</a:t>
            </a:r>
          </a:p>
          <a:p>
            <a:pPr lvl="2"/>
            <a:r>
              <a:rPr lang="en-US" dirty="0"/>
              <a:t>Project cost, scope, and time </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9693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br>
              <a:rPr lang="en-US" dirty="0"/>
            </a:br>
            <a:r>
              <a:rPr lang="en-US" dirty="0"/>
              <a:t>Summary (2 of 3)</a:t>
            </a:r>
          </a:p>
        </p:txBody>
      </p:sp>
      <p:sp>
        <p:nvSpPr>
          <p:cNvPr id="3" name="Text Placeholder 2"/>
          <p:cNvSpPr>
            <a:spLocks noGrp="1"/>
          </p:cNvSpPr>
          <p:nvPr>
            <p:ph idx="1"/>
          </p:nvPr>
        </p:nvSpPr>
        <p:spPr/>
        <p:txBody>
          <a:bodyPr>
            <a:normAutofit fontScale="92500"/>
          </a:bodyPr>
          <a:lstStyle/>
          <a:p>
            <a:r>
              <a:rPr lang="en-US" dirty="0"/>
              <a:t>Planning, scheduling, monitoring, and reporting </a:t>
            </a:r>
          </a:p>
          <a:p>
            <a:pPr lvl="1"/>
            <a:r>
              <a:rPr lang="en-US" dirty="0"/>
              <a:t>Take place within a larger development framework</a:t>
            </a:r>
          </a:p>
          <a:p>
            <a:pPr lvl="2"/>
            <a:r>
              <a:rPr lang="en-US" dirty="0"/>
              <a:t>Creating a work breakdown structure</a:t>
            </a:r>
          </a:p>
          <a:p>
            <a:pPr lvl="2"/>
            <a:r>
              <a:rPr lang="en-US" dirty="0"/>
              <a:t>Identifying task patterns</a:t>
            </a:r>
          </a:p>
          <a:p>
            <a:pPr lvl="2"/>
            <a:r>
              <a:rPr lang="en-US" dirty="0"/>
              <a:t>Calculating the critical path</a:t>
            </a:r>
          </a:p>
          <a:p>
            <a:r>
              <a:rPr lang="en-US" dirty="0"/>
              <a:t>Task patterns establish the sequence of work in a project</a:t>
            </a:r>
          </a:p>
          <a:p>
            <a:pPr lvl="1"/>
            <a:r>
              <a:rPr lang="en-US" dirty="0"/>
              <a:t>A critical path is a series of tasks that, if delayed, would affect the completion date of the overall project</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78662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br>
              <a:rPr lang="en-US" dirty="0"/>
            </a:br>
            <a:r>
              <a:rPr lang="en-US" dirty="0"/>
              <a:t>Summary (3 of 3)</a:t>
            </a:r>
          </a:p>
        </p:txBody>
      </p:sp>
      <p:sp>
        <p:nvSpPr>
          <p:cNvPr id="3" name="Text Placeholder 2"/>
          <p:cNvSpPr>
            <a:spLocks noGrp="1"/>
          </p:cNvSpPr>
          <p:nvPr>
            <p:ph idx="1"/>
          </p:nvPr>
        </p:nvSpPr>
        <p:spPr>
          <a:xfrm>
            <a:off x="628650" y="1661817"/>
            <a:ext cx="7886700" cy="4500564"/>
          </a:xfrm>
        </p:spPr>
        <p:txBody>
          <a:bodyPr>
            <a:normAutofit/>
          </a:bodyPr>
          <a:lstStyle/>
          <a:p>
            <a:r>
              <a:rPr lang="en-US" dirty="0"/>
              <a:t>Gantt chart: horizontal bar chart </a:t>
            </a:r>
          </a:p>
          <a:p>
            <a:pPr lvl="1"/>
            <a:r>
              <a:rPr lang="en-US" dirty="0"/>
              <a:t>Represents the project schedule with time on the horizontal axis and tasks arranged vertically</a:t>
            </a:r>
          </a:p>
          <a:p>
            <a:r>
              <a:rPr lang="en-US" dirty="0"/>
              <a:t>PERT/CPM chart: network diagram </a:t>
            </a:r>
          </a:p>
          <a:p>
            <a:pPr lvl="1"/>
            <a:r>
              <a:rPr lang="en-US" dirty="0"/>
              <a:t>Tasks connected by arrows</a:t>
            </a:r>
          </a:p>
          <a:p>
            <a:r>
              <a:rPr lang="en-US" dirty="0"/>
              <a:t>Most project managers use powerful software to plan, schedule, and monitor projects </a:t>
            </a:r>
          </a:p>
          <a:p>
            <a:pPr lvl="1"/>
            <a:r>
              <a:rPr lang="en-US" dirty="0"/>
              <a:t>Microsoft Project</a:t>
            </a:r>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9375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Project Management (1 of 3)</a:t>
            </a:r>
          </a:p>
        </p:txBody>
      </p:sp>
      <p:sp>
        <p:nvSpPr>
          <p:cNvPr id="19458" name="Text Placeholder 2"/>
          <p:cNvSpPr>
            <a:spLocks noGrp="1"/>
          </p:cNvSpPr>
          <p:nvPr>
            <p:ph idx="1"/>
          </p:nvPr>
        </p:nvSpPr>
        <p:spPr/>
        <p:txBody>
          <a:bodyPr>
            <a:noAutofit/>
          </a:bodyPr>
          <a:lstStyle/>
          <a:p>
            <a:r>
              <a:rPr lang="en-US" dirty="0"/>
              <a:t>Project management</a:t>
            </a:r>
          </a:p>
          <a:p>
            <a:pPr lvl="1"/>
            <a:r>
              <a:rPr lang="en-US" dirty="0"/>
              <a:t>Planning, scheduling, monitoring and controlling, and reporting on information system development </a:t>
            </a:r>
          </a:p>
          <a:p>
            <a:r>
              <a:rPr lang="en-US" dirty="0"/>
              <a:t>What shapes a project?</a:t>
            </a:r>
          </a:p>
          <a:p>
            <a:pPr lvl="1"/>
            <a:r>
              <a:rPr lang="en-US" dirty="0"/>
              <a:t>Successful projects must be completed 		     on time, within budget, meet requirements, and satisfy users</a:t>
            </a:r>
          </a:p>
          <a:p>
            <a:pPr lvl="1"/>
            <a:endParaRPr lang="en-US" dirty="0"/>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Project Management (2 of 3)</a:t>
            </a:r>
          </a:p>
        </p:txBody>
      </p:sp>
      <p:sp>
        <p:nvSpPr>
          <p:cNvPr id="19458" name="Text Placeholder 2"/>
          <p:cNvSpPr>
            <a:spLocks noGrp="1"/>
          </p:cNvSpPr>
          <p:nvPr>
            <p:ph idx="1"/>
          </p:nvPr>
        </p:nvSpPr>
        <p:spPr/>
        <p:txBody>
          <a:bodyPr>
            <a:noAutofit/>
          </a:bodyPr>
          <a:lstStyle/>
          <a:p>
            <a:r>
              <a:rPr lang="en-US" dirty="0"/>
              <a:t>What is a project triangle?</a:t>
            </a:r>
          </a:p>
          <a:p>
            <a:pPr lvl="1"/>
            <a:r>
              <a:rPr lang="en-US" dirty="0"/>
              <a:t>Challenge: find optimal balance 		  among the factors</a:t>
            </a:r>
          </a:p>
          <a:p>
            <a:pPr lvl="2"/>
            <a:r>
              <a:rPr lang="en-US" dirty="0"/>
              <a:t>Any change in one leg will affect the other legs</a:t>
            </a:r>
          </a:p>
          <a:p>
            <a:pPr lvl="1"/>
            <a:endParaRPr lang="en-US" dirty="0"/>
          </a:p>
        </p:txBody>
      </p:sp>
      <p:pic>
        <p:nvPicPr>
          <p:cNvPr id="6" name="Picture 5" descr="FIGURE 3-2 A typical project triangle includes cost, scope, and time.&#10;&#10;The figure shows a triangle. The left side of the triangle is labeled cost, the right side of the triangle is labeled scope, and the bottom of the triangle is labeled time. Lines extend from each of the three corners of the triangle to meet at the center.">
            <a:extLst>
              <a:ext uri="{FF2B5EF4-FFF2-40B4-BE49-F238E27FC236}">
                <a16:creationId xmlns:a16="http://schemas.microsoft.com/office/drawing/2014/main" id="{3D70FF5F-3155-4A3C-A291-8F3DB493C38E}"/>
              </a:ext>
            </a:extLst>
          </p:cNvPr>
          <p:cNvPicPr>
            <a:picLocks noChangeAspect="1"/>
          </p:cNvPicPr>
          <p:nvPr/>
        </p:nvPicPr>
        <p:blipFill>
          <a:blip r:embed="rId3"/>
          <a:stretch>
            <a:fillRect/>
          </a:stretch>
        </p:blipFill>
        <p:spPr>
          <a:xfrm>
            <a:off x="1893524" y="3608956"/>
            <a:ext cx="2420322" cy="2292295"/>
          </a:xfrm>
          <a:prstGeom prst="rect">
            <a:avLst/>
          </a:prstGeom>
        </p:spPr>
      </p:pic>
      <p:sp>
        <p:nvSpPr>
          <p:cNvPr id="3" name="Rectangle 2">
            <a:extLst>
              <a:ext uri="{FF2B5EF4-FFF2-40B4-BE49-F238E27FC236}">
                <a16:creationId xmlns:a16="http://schemas.microsoft.com/office/drawing/2014/main" id="{8F180BFD-984C-4BB2-8DE9-BA3A5F3EB520}"/>
              </a:ext>
            </a:extLst>
          </p:cNvPr>
          <p:cNvSpPr/>
          <p:nvPr/>
        </p:nvSpPr>
        <p:spPr>
          <a:xfrm>
            <a:off x="4830156" y="4287578"/>
            <a:ext cx="3006969" cy="923330"/>
          </a:xfrm>
          <a:prstGeom prst="rect">
            <a:avLst/>
          </a:prstGeom>
        </p:spPr>
        <p:txBody>
          <a:bodyPr wrap="square">
            <a:spAutoFit/>
          </a:bodyPr>
          <a:lstStyle/>
          <a:p>
            <a:r>
              <a:rPr lang="en-US" dirty="0"/>
              <a:t>FIGURE 3-2 A typical project triangle includes cost, scope, and time.</a:t>
            </a:r>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374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Project Management (3 of 3)</a:t>
            </a:r>
          </a:p>
        </p:txBody>
      </p:sp>
      <p:sp>
        <p:nvSpPr>
          <p:cNvPr id="11" name="Text Placeholder 2"/>
          <p:cNvSpPr>
            <a:spLocks noGrp="1"/>
          </p:cNvSpPr>
          <p:nvPr>
            <p:ph idx="1"/>
          </p:nvPr>
        </p:nvSpPr>
        <p:spPr/>
        <p:txBody>
          <a:bodyPr>
            <a:normAutofit/>
          </a:bodyPr>
          <a:lstStyle/>
          <a:p>
            <a:r>
              <a:rPr lang="en-US" dirty="0"/>
              <a:t>What does a project manager do?</a:t>
            </a:r>
          </a:p>
          <a:p>
            <a:pPr lvl="1"/>
            <a:r>
              <a:rPr lang="en-US" dirty="0"/>
              <a:t>Project planning: identifying all project tasks and estimating completion time and costs</a:t>
            </a:r>
          </a:p>
          <a:p>
            <a:pPr lvl="1"/>
            <a:r>
              <a:rPr lang="en-US" dirty="0"/>
              <a:t>Project scheduling: creating a specific timetable showing tasks, task dependencies, and critical tasks that might delay the project</a:t>
            </a:r>
          </a:p>
          <a:p>
            <a:pPr lvl="1"/>
            <a:r>
              <a:rPr lang="en-US" dirty="0"/>
              <a:t>Project monitoring: guiding, supervising, and coordinating the project team’s workload</a:t>
            </a:r>
          </a:p>
          <a:p>
            <a:pPr lvl="1"/>
            <a:r>
              <a:rPr lang="en-US" dirty="0"/>
              <a:t>Project reporting: creating regular progress reports for management, users, and the project team itself</a:t>
            </a:r>
          </a:p>
          <a:p>
            <a:pPr lvl="2"/>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(1 of 8)</a:t>
            </a:r>
          </a:p>
        </p:txBody>
      </p:sp>
      <p:sp>
        <p:nvSpPr>
          <p:cNvPr id="19458" name="Text Placeholder 2"/>
          <p:cNvSpPr>
            <a:spLocks noGrp="1"/>
          </p:cNvSpPr>
          <p:nvPr>
            <p:ph idx="1"/>
          </p:nvPr>
        </p:nvSpPr>
        <p:spPr/>
        <p:txBody>
          <a:bodyPr/>
          <a:lstStyle/>
          <a:p>
            <a:r>
              <a:rPr lang="en-US" dirty="0"/>
              <a:t>Breaking down a project into a series of smaller tasks</a:t>
            </a:r>
          </a:p>
          <a:p>
            <a:pPr lvl="1"/>
            <a:r>
              <a:rPr lang="en-US" dirty="0"/>
              <a:t>Gantt Chart</a:t>
            </a:r>
          </a:p>
          <a:p>
            <a:pPr lvl="2"/>
            <a:r>
              <a:rPr lang="en-US" dirty="0"/>
              <a:t>Horizontal bar chart representing a set of tasks</a:t>
            </a:r>
          </a:p>
          <a:p>
            <a:pPr lvl="2"/>
            <a:r>
              <a:rPr lang="en-US" dirty="0"/>
              <a:t>Shows planned and actual progress on a project</a:t>
            </a:r>
          </a:p>
          <a:p>
            <a:pPr lvl="2"/>
            <a:r>
              <a:rPr lang="en-US" dirty="0"/>
              <a:t>Simplifies complex projects using a task group</a:t>
            </a:r>
          </a:p>
          <a:p>
            <a:pPr lvl="2"/>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(2 of 8)</a:t>
            </a:r>
          </a:p>
        </p:txBody>
      </p:sp>
      <p:sp>
        <p:nvSpPr>
          <p:cNvPr id="7" name="Text Placeholder 2"/>
          <p:cNvSpPr>
            <a:spLocks noGrp="1"/>
          </p:cNvSpPr>
          <p:nvPr>
            <p:ph idx="1"/>
          </p:nvPr>
        </p:nvSpPr>
        <p:spPr/>
        <p:txBody>
          <a:bodyPr/>
          <a:lstStyle/>
          <a:p>
            <a:r>
              <a:rPr lang="en-US" dirty="0"/>
              <a:t>PERT/CPM charts</a:t>
            </a:r>
          </a:p>
          <a:p>
            <a:pPr lvl="1"/>
            <a:r>
              <a:rPr lang="en-US" dirty="0"/>
              <a:t>Program Evaluation Review Technique (PERT)</a:t>
            </a:r>
          </a:p>
          <a:p>
            <a:pPr lvl="2"/>
            <a:r>
              <a:rPr lang="en-US" dirty="0"/>
              <a:t>Developed by the U.S. Navy</a:t>
            </a:r>
          </a:p>
          <a:p>
            <a:pPr lvl="2"/>
            <a:r>
              <a:rPr lang="en-US" dirty="0"/>
              <a:t>Utilizes a bottom-up technique</a:t>
            </a:r>
          </a:p>
          <a:p>
            <a:pPr lvl="2"/>
            <a:r>
              <a:rPr lang="en-US" dirty="0"/>
              <a:t>Useful for scheduling, monitoring, and controlling actual work</a:t>
            </a:r>
          </a:p>
          <a:p>
            <a:pPr lvl="2"/>
            <a:r>
              <a:rPr lang="en-US" dirty="0"/>
              <a:t>Displays complex task patterns and relationships</a:t>
            </a:r>
          </a:p>
          <a:p>
            <a:pPr lvl="1"/>
            <a:r>
              <a:rPr lang="en-US" dirty="0"/>
              <a:t>Critical Path Method (CPM)</a:t>
            </a:r>
          </a:p>
          <a:p>
            <a:pPr lvl="2"/>
            <a:r>
              <a:rPr lang="en-US" dirty="0"/>
              <a:t>Developed by private industry</a:t>
            </a:r>
          </a:p>
          <a:p>
            <a:pPr lvl="1"/>
            <a:endParaRPr lang="en-US" dirty="0"/>
          </a:p>
          <a:p>
            <a:pPr lvl="1"/>
            <a:endParaRPr lang="en-US" dirty="0"/>
          </a:p>
          <a:p>
            <a:pPr lvl="2"/>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218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Work Breakdown Structure (3 of 8)</a:t>
            </a:r>
          </a:p>
        </p:txBody>
      </p:sp>
      <p:sp>
        <p:nvSpPr>
          <p:cNvPr id="8" name="Rectangle 7"/>
          <p:cNvSpPr/>
          <p:nvPr/>
        </p:nvSpPr>
        <p:spPr>
          <a:xfrm>
            <a:off x="1143000" y="5417855"/>
            <a:ext cx="7543800" cy="738664"/>
          </a:xfrm>
          <a:prstGeom prst="rect">
            <a:avLst/>
          </a:prstGeom>
        </p:spPr>
        <p:txBody>
          <a:bodyPr wrap="square">
            <a:spAutoFit/>
          </a:bodyPr>
          <a:lstStyle/>
          <a:p>
            <a:r>
              <a:rPr lang="en-US" sz="1400" b="1" dirty="0"/>
              <a:t>FIGURE 3-4 </a:t>
            </a:r>
            <a:r>
              <a:rPr lang="en-US" sz="1400" dirty="0"/>
              <a:t>The top screen shows a Gantt chart with six tasks. The PERT chart in the bottom screen displays an easy-to-follow task pattern for the same project. When the user mouses over the summary box for Task 5, the details become visible.</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9DF2B7E9-665C-4416-A600-B7ABECE0D835}"/>
              </a:ext>
            </a:extLst>
          </p:cNvPr>
          <p:cNvPicPr>
            <a:picLocks noChangeAspect="1"/>
          </p:cNvPicPr>
          <p:nvPr/>
        </p:nvPicPr>
        <p:blipFill>
          <a:blip r:embed="rId3"/>
          <a:stretch>
            <a:fillRect/>
          </a:stretch>
        </p:blipFill>
        <p:spPr>
          <a:xfrm>
            <a:off x="1981200" y="1351903"/>
            <a:ext cx="4993464" cy="4065952"/>
          </a:xfrm>
          <a:prstGeom prst="rect">
            <a:avLst/>
          </a:prstGeom>
        </p:spPr>
      </p:pic>
    </p:spTree>
    <p:extLst>
      <p:ext uri="{BB962C8B-B14F-4D97-AF65-F5344CB8AC3E}">
        <p14:creationId xmlns:p14="http://schemas.microsoft.com/office/powerpoint/2010/main" val="3864807500"/>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3241</Words>
  <Application>Microsoft Office PowerPoint</Application>
  <PresentationFormat>On-screen Show (4:3)</PresentationFormat>
  <Paragraphs>251</Paragraphs>
  <Slides>33</Slides>
  <Notes>32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Brand_PPT_Template_SIMPLIFIED_SD</vt:lpstr>
      <vt:lpstr>     Chapter 3</vt:lpstr>
      <vt:lpstr> Learning Objectives (1 of 2)</vt:lpstr>
      <vt:lpstr> Learning Objectives (2 of 2)</vt:lpstr>
      <vt:lpstr>Overview of Project Management (1 of 3)</vt:lpstr>
      <vt:lpstr>Overview of Project Management (2 of 3)</vt:lpstr>
      <vt:lpstr>Overview of Project Management (3 of 3)</vt:lpstr>
      <vt:lpstr>Creating a Work Breakdown Structure (1 of 8)</vt:lpstr>
      <vt:lpstr>Creating a Work Breakdown Structure (2 of 8)</vt:lpstr>
      <vt:lpstr>Creating a Work Breakdown Structure (3 of 8)</vt:lpstr>
      <vt:lpstr>Creating a Work Breakdown Structure (4 of 8)</vt:lpstr>
      <vt:lpstr>Creating a Work Breakdown Structure (5 of 8)</vt:lpstr>
      <vt:lpstr>Creating a Work Breakdown Structure (6 of 8)</vt:lpstr>
      <vt:lpstr>Creating a Work Breakdown Structure (7 of 8)</vt:lpstr>
      <vt:lpstr>Creating a Work Breakdown Structure (8 of 8)</vt:lpstr>
      <vt:lpstr> Task Patterns (1 of 6)</vt:lpstr>
      <vt:lpstr> Task Patterns (2 of 6) </vt:lpstr>
      <vt:lpstr> Task Patterns (3 of 6) </vt:lpstr>
      <vt:lpstr> Task Patterns (4 of 6) </vt:lpstr>
      <vt:lpstr> Task Patterns (5 of 6) </vt:lpstr>
      <vt:lpstr> Task Patterns (6 of 6) </vt:lpstr>
      <vt:lpstr> The Critical Path (1 of 3)</vt:lpstr>
      <vt:lpstr> The Critical Path (2 of 3)</vt:lpstr>
      <vt:lpstr> The Critical Path (3 of 3)</vt:lpstr>
      <vt:lpstr>Project Monitoring and Control (1 of 2)</vt:lpstr>
      <vt:lpstr>Project Monitoring and Control (2 of 2)</vt:lpstr>
      <vt:lpstr> Reporting</vt:lpstr>
      <vt:lpstr>Project Management Software (1 of 2)</vt:lpstr>
      <vt:lpstr>Project Management Software (2 of 2)</vt:lpstr>
      <vt:lpstr> Risk Management</vt:lpstr>
      <vt:lpstr> Managing for Success</vt:lpstr>
      <vt:lpstr> Summary (1 of 3)</vt:lpstr>
      <vt:lpstr> Summary (2 of 3)</vt:lpstr>
      <vt:lpstr> Summary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2019-03-11T13:56:45Z</dcterms:created>
  <dcterms:modified xsi:type="dcterms:W3CDTF">2019-06-18T14:34:13Z</dcterms:modified>
</cp:coreProperties>
</file>