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39"/>
  </p:notesMasterIdLst>
  <p:sldIdLst>
    <p:sldId id="256" r:id="rId2"/>
    <p:sldId id="257" r:id="rId3"/>
    <p:sldId id="416" r:id="rId4"/>
    <p:sldId id="417" r:id="rId5"/>
    <p:sldId id="418" r:id="rId6"/>
    <p:sldId id="419" r:id="rId7"/>
    <p:sldId id="420" r:id="rId8"/>
    <p:sldId id="361" r:id="rId9"/>
    <p:sldId id="335" r:id="rId10"/>
    <p:sldId id="384" r:id="rId11"/>
    <p:sldId id="362" r:id="rId12"/>
    <p:sldId id="386" r:id="rId13"/>
    <p:sldId id="387" r:id="rId14"/>
    <p:sldId id="365" r:id="rId15"/>
    <p:sldId id="388" r:id="rId16"/>
    <p:sldId id="421" r:id="rId17"/>
    <p:sldId id="284" r:id="rId18"/>
    <p:sldId id="400" r:id="rId19"/>
    <p:sldId id="378" r:id="rId20"/>
    <p:sldId id="401" r:id="rId21"/>
    <p:sldId id="403" r:id="rId22"/>
    <p:sldId id="405" r:id="rId23"/>
    <p:sldId id="289" r:id="rId24"/>
    <p:sldId id="347" r:id="rId25"/>
    <p:sldId id="409" r:id="rId26"/>
    <p:sldId id="407" r:id="rId27"/>
    <p:sldId id="408" r:id="rId28"/>
    <p:sldId id="422" r:id="rId29"/>
    <p:sldId id="348" r:id="rId30"/>
    <p:sldId id="423" r:id="rId31"/>
    <p:sldId id="424" r:id="rId32"/>
    <p:sldId id="425" r:id="rId33"/>
    <p:sldId id="426" r:id="rId34"/>
    <p:sldId id="428" r:id="rId35"/>
    <p:sldId id="429" r:id="rId36"/>
    <p:sldId id="311" r:id="rId37"/>
    <p:sldId id="412"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84201" autoAdjust="0"/>
  </p:normalViewPr>
  <p:slideViewPr>
    <p:cSldViewPr>
      <p:cViewPr varScale="1">
        <p:scale>
          <a:sx n="159" d="100"/>
          <a:sy n="159" d="100"/>
        </p:scale>
        <p:origin x="4392"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260650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374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279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254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2969081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2838624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D28C527-EABE-4F79-9048-C889ACF13965}" type="datetime1">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t>6/18/2019</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1467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25431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61069309"/>
      </p:ext>
    </p:extLst>
  </p:cSld>
  <p:clrMap bg1="lt1" tx1="dk1" bg2="lt2" tx2="dk2" accent1="accent1" accent2="accent2" accent3="accent3" accent4="accent4" accent5="accent5" accent6="accent6" hlink="hlink" folHlink="folHlink"/>
  <p:sldLayoutIdLst>
    <p:sldLayoutId id="2147483681" r:id="rId1"/>
    <p:sldLayoutId id="2147483682" r:id="rId2"/>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noAutofit/>
          </a:bodyPr>
          <a:lstStyle/>
          <a:p>
            <a:br>
              <a:rPr lang="en-US" dirty="0"/>
            </a:br>
            <a:br>
              <a:rPr lang="en-US" dirty="0"/>
            </a:br>
            <a:r>
              <a:rPr lang="en-US" dirty="0"/>
              <a:t>Chapter 4</a:t>
            </a:r>
          </a:p>
        </p:txBody>
      </p:sp>
      <p:sp>
        <p:nvSpPr>
          <p:cNvPr id="15362" name="Subtitle 2"/>
          <p:cNvSpPr>
            <a:spLocks noGrp="1"/>
          </p:cNvSpPr>
          <p:nvPr>
            <p:ph type="subTitle" idx="1"/>
          </p:nvPr>
        </p:nvSpPr>
        <p:spPr/>
        <p:txBody>
          <a:bodyPr/>
          <a:lstStyle/>
          <a:p>
            <a:r>
              <a:rPr lang="en-US" dirty="0">
                <a:solidFill>
                  <a:schemeClr val="tx1"/>
                </a:solidFill>
              </a:rPr>
              <a:t>Requirements </a:t>
            </a:r>
            <a:r>
              <a:rPr lang="en-US" dirty="0"/>
              <a:t>Engineering</a:t>
            </a:r>
            <a:endParaRPr lang="en-US" dirty="0">
              <a:solidFill>
                <a:schemeClr val="tx1"/>
              </a:solidFill>
            </a:endParaRPr>
          </a:p>
        </p:txBody>
      </p:sp>
      <p:pic>
        <p:nvPicPr>
          <p:cNvPr id="2" name="Picture 1" descr="Image displays the textbook cover photo. ">
            <a:extLst>
              <a:ext uri="{FF2B5EF4-FFF2-40B4-BE49-F238E27FC236}">
                <a16:creationId xmlns:a16="http://schemas.microsoft.com/office/drawing/2014/main" id="{0574ED8E-AA4A-4EBB-B19E-2A462E30B44F}"/>
              </a:ext>
            </a:extLst>
          </p:cNvPr>
          <p:cNvPicPr>
            <a:picLocks noChangeAspect="1"/>
          </p:cNvPicPr>
          <p:nvPr/>
        </p:nvPicPr>
        <p:blipFill>
          <a:blip r:embed="rId3"/>
          <a:stretch>
            <a:fillRect/>
          </a:stretch>
        </p:blipFill>
        <p:spPr>
          <a:xfrm>
            <a:off x="0" y="0"/>
            <a:ext cx="2496986" cy="320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Team-Based Techniques (3 of 8)</a:t>
            </a:r>
          </a:p>
        </p:txBody>
      </p:sp>
      <p:sp>
        <p:nvSpPr>
          <p:cNvPr id="19458" name="Text Placeholder 2"/>
          <p:cNvSpPr>
            <a:spLocks noGrp="1"/>
          </p:cNvSpPr>
          <p:nvPr>
            <p:ph idx="1"/>
          </p:nvPr>
        </p:nvSpPr>
        <p:spPr/>
        <p:txBody>
          <a:bodyPr>
            <a:noAutofit/>
          </a:bodyPr>
          <a:lstStyle/>
          <a:p>
            <a:r>
              <a:rPr lang="en-US" dirty="0"/>
              <a:t>Rapid application development</a:t>
            </a:r>
          </a:p>
          <a:p>
            <a:pPr lvl="1"/>
            <a:r>
              <a:rPr lang="en-US" dirty="0"/>
              <a:t>Uses a group approach like JAD</a:t>
            </a:r>
          </a:p>
          <a:p>
            <a:pPr lvl="1"/>
            <a:r>
              <a:rPr lang="en-US" dirty="0"/>
              <a:t>End product: new information system</a:t>
            </a:r>
          </a:p>
          <a:p>
            <a:pPr lvl="1"/>
            <a:r>
              <a:rPr lang="en-US" dirty="0"/>
              <a:t>Complete methodology</a:t>
            </a:r>
          </a:p>
          <a:p>
            <a:pPr lvl="2"/>
            <a:r>
              <a:rPr lang="en-US" dirty="0"/>
              <a:t>Includes a four-phase life cycle that parallels the traditional SDLC</a:t>
            </a:r>
          </a:p>
          <a:p>
            <a:pPr lvl="2"/>
            <a:r>
              <a:rPr lang="en-US" dirty="0"/>
              <a:t>Reduces cost and development time</a:t>
            </a:r>
          </a:p>
          <a:p>
            <a:pPr lvl="2"/>
            <a:r>
              <a:rPr lang="en-US" dirty="0"/>
              <a:t>Increases the probability of success</a:t>
            </a:r>
          </a:p>
          <a:p>
            <a:pPr lvl="2"/>
            <a:r>
              <a:rPr lang="en-US" dirty="0"/>
              <a:t>Relies on prototyping and user involvement</a:t>
            </a:r>
          </a:p>
          <a:p>
            <a:pPr lvl="1"/>
            <a:endParaRPr lang="en-US" dirty="0"/>
          </a:p>
        </p:txBody>
      </p:sp>
      <p:sp>
        <p:nvSpPr>
          <p:cNvPr id="4" name="Footer Placeholder 3">
            <a:extLst>
              <a:ext uri="{FF2B5EF4-FFF2-40B4-BE49-F238E27FC236}">
                <a16:creationId xmlns:a16="http://schemas.microsoft.com/office/drawing/2014/main" id="{1A8B6D33-2743-440E-A9DF-A80A5A0CEE10}"/>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0253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Team-Based Techniques (4 of 8)</a:t>
            </a:r>
          </a:p>
        </p:txBody>
      </p:sp>
      <p:pic>
        <p:nvPicPr>
          <p:cNvPr id="3" name="Picture 2" descr="FIGURE 4-4 The four phases of the RAD model are requirements planning, user design, construction, and cutover. Notice the continuous interaction between the user design and construction phases.&#10;&#10;The four phases of the RAD model are illustrated in this figure. Starting from the top, there is a circle labeled requirements planning. On the left side of this circle, there is a large flower bracket, which contains content pertaining to the circle. Two points are listed under the header requirements planning tasks. They are:&#10;• Users, managers, and IT staff agree upon business needs, project scope, and systems requirements&#10;• Obtain approval to continue&#10;An arrow originates below the circle and points to two intersecting circles. The circle on the left is labeled user design and the circle on the right is labeled construction. The content in the flower bracket next to the circle labeled user design is titled user design tasks. The points underneath it read:&#10;• Interact with users&#10;• Build models and prototypes &#10;• Conduct intensive JAD-type sessions&#10;The content in the flower bracket next to the circle labeled construction is titled user construction tasks. The points underneath it read:&#10;• Program and application development &#10;• Coding &#10;• Unit, integration, and system testing&#10;An arrow originates below the intersecting circles and point to another circle labeled cutover. The content in the flower bracket next to the circle is titled cutover tasks. The points underneath it read:&#10;• Data conversion&#10;• Full-scale testing&#10;• System changeover&#10;• User training&#10;An icon of a magnifying glass is seen on the top right corner of the figure. The content below the icon reads continuous interaction between the user design and construction phases. An arrow originates from the icon and point to the center of the intersecting circles.&#1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59313" y="1841352"/>
            <a:ext cx="5256037" cy="3810729"/>
          </a:xfrm>
          <a:prstGeom prst="rect">
            <a:avLst/>
          </a:prstGeom>
        </p:spPr>
      </p:pic>
      <p:sp>
        <p:nvSpPr>
          <p:cNvPr id="8" name="Rectangle 7"/>
          <p:cNvSpPr/>
          <p:nvPr/>
        </p:nvSpPr>
        <p:spPr>
          <a:xfrm>
            <a:off x="822377" y="2838776"/>
            <a:ext cx="2442796" cy="1815882"/>
          </a:xfrm>
          <a:prstGeom prst="rect">
            <a:avLst/>
          </a:prstGeom>
        </p:spPr>
        <p:txBody>
          <a:bodyPr wrap="square">
            <a:spAutoFit/>
          </a:bodyPr>
          <a:lstStyle/>
          <a:p>
            <a:r>
              <a:rPr lang="en-US" sz="1400" b="1" dirty="0"/>
              <a:t>FIGURE 4-4 </a:t>
            </a:r>
            <a:r>
              <a:rPr lang="en-US" sz="1400" dirty="0"/>
              <a:t>The four phases of the RAD model are requirements planning, user design, construction, and cutover. Notice the continuous interaction between the user design and construction phases.</a:t>
            </a:r>
          </a:p>
        </p:txBody>
      </p:sp>
      <p:sp>
        <p:nvSpPr>
          <p:cNvPr id="5" name="Footer Placeholder 4">
            <a:extLst>
              <a:ext uri="{FF2B5EF4-FFF2-40B4-BE49-F238E27FC236}">
                <a16:creationId xmlns:a16="http://schemas.microsoft.com/office/drawing/2014/main" id="{F65E096E-6E15-4CDD-8AD6-2F51CC408022}"/>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72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Team-Based Techniques (5 of 8)</a:t>
            </a:r>
          </a:p>
        </p:txBody>
      </p:sp>
      <p:sp>
        <p:nvSpPr>
          <p:cNvPr id="7" name="Text Placeholder 2"/>
          <p:cNvSpPr>
            <a:spLocks noGrp="1"/>
          </p:cNvSpPr>
          <p:nvPr>
            <p:ph idx="1"/>
          </p:nvPr>
        </p:nvSpPr>
        <p:spPr/>
        <p:txBody>
          <a:bodyPr>
            <a:noAutofit/>
          </a:bodyPr>
          <a:lstStyle/>
          <a:p>
            <a:r>
              <a:rPr lang="en-US" dirty="0"/>
              <a:t>RAD objectives</a:t>
            </a:r>
          </a:p>
          <a:p>
            <a:pPr lvl="1"/>
            <a:r>
              <a:rPr lang="en-US" dirty="0"/>
              <a:t>Cut development time and expense</a:t>
            </a:r>
          </a:p>
          <a:p>
            <a:pPr lvl="2"/>
            <a:r>
              <a:rPr lang="en-US" dirty="0"/>
              <a:t>Involve users in every phase of development</a:t>
            </a:r>
          </a:p>
          <a:p>
            <a:r>
              <a:rPr lang="en-US" dirty="0"/>
              <a:t>RAD advantages and disadvantages</a:t>
            </a:r>
          </a:p>
          <a:p>
            <a:pPr lvl="1"/>
            <a:r>
              <a:rPr lang="en-US" dirty="0"/>
              <a:t>Advantage</a:t>
            </a:r>
          </a:p>
          <a:p>
            <a:pPr lvl="2"/>
            <a:r>
              <a:rPr lang="en-US" dirty="0"/>
              <a:t>Helps develop systems quickly with cost savings</a:t>
            </a:r>
          </a:p>
          <a:p>
            <a:pPr lvl="1"/>
            <a:r>
              <a:rPr lang="en-US" dirty="0"/>
              <a:t>Disadvantages</a:t>
            </a:r>
          </a:p>
          <a:p>
            <a:pPr lvl="2"/>
            <a:r>
              <a:rPr lang="en-US" dirty="0"/>
              <a:t>Does not emphasize strategic business needs </a:t>
            </a:r>
          </a:p>
          <a:p>
            <a:pPr lvl="2"/>
            <a:r>
              <a:rPr lang="en-US" dirty="0"/>
              <a:t>Less time to develop quality, consistency, and design standards</a:t>
            </a:r>
          </a:p>
        </p:txBody>
      </p:sp>
      <p:sp>
        <p:nvSpPr>
          <p:cNvPr id="4" name="Footer Placeholder 3">
            <a:extLst>
              <a:ext uri="{FF2B5EF4-FFF2-40B4-BE49-F238E27FC236}">
                <a16:creationId xmlns:a16="http://schemas.microsoft.com/office/drawing/2014/main" id="{24D26EE7-7346-4C2E-9D55-8BBCD0440780}"/>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7855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Team-Based Techniques (6 of 8)</a:t>
            </a:r>
          </a:p>
        </p:txBody>
      </p:sp>
      <p:sp>
        <p:nvSpPr>
          <p:cNvPr id="19458" name="Text Placeholder 2"/>
          <p:cNvSpPr>
            <a:spLocks noGrp="1"/>
          </p:cNvSpPr>
          <p:nvPr>
            <p:ph idx="1"/>
          </p:nvPr>
        </p:nvSpPr>
        <p:spPr/>
        <p:txBody>
          <a:bodyPr>
            <a:noAutofit/>
          </a:bodyPr>
          <a:lstStyle/>
          <a:p>
            <a:r>
              <a:rPr lang="en-US" dirty="0"/>
              <a:t>Agile methods</a:t>
            </a:r>
          </a:p>
          <a:p>
            <a:pPr lvl="1"/>
            <a:r>
              <a:rPr lang="en-US" dirty="0"/>
              <a:t>Attempt to develop a system incrementally by building a series of prototypes and adjusting them to user requirements</a:t>
            </a:r>
          </a:p>
          <a:p>
            <a:pPr lvl="1"/>
            <a:r>
              <a:rPr lang="en-US" dirty="0"/>
              <a:t>Developers revise, extend, and merge earlier versions into the final product</a:t>
            </a:r>
          </a:p>
          <a:p>
            <a:pPr lvl="1"/>
            <a:r>
              <a:rPr lang="en-US" dirty="0"/>
              <a:t>Emphasize continuous feedback</a:t>
            </a:r>
          </a:p>
          <a:p>
            <a:pPr lvl="2"/>
            <a:r>
              <a:rPr lang="en-US" dirty="0"/>
              <a:t>Each incremental step is affected by what was learned in the prior steps</a:t>
            </a:r>
          </a:p>
          <a:p>
            <a:pPr lvl="1"/>
            <a:endParaRPr lang="en-US" dirty="0"/>
          </a:p>
        </p:txBody>
      </p:sp>
      <p:sp>
        <p:nvSpPr>
          <p:cNvPr id="4" name="Footer Placeholder 3">
            <a:extLst>
              <a:ext uri="{FF2B5EF4-FFF2-40B4-BE49-F238E27FC236}">
                <a16:creationId xmlns:a16="http://schemas.microsoft.com/office/drawing/2014/main" id="{231C4DC6-0E5A-4C9B-9261-D168ED89E51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6089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Team-Based Techniques (7 of 8)</a:t>
            </a:r>
          </a:p>
        </p:txBody>
      </p:sp>
      <p:sp>
        <p:nvSpPr>
          <p:cNvPr id="9" name="Text Placeholder 2"/>
          <p:cNvSpPr>
            <a:spLocks noGrp="1"/>
          </p:cNvSpPr>
          <p:nvPr>
            <p:ph idx="1"/>
          </p:nvPr>
        </p:nvSpPr>
        <p:spPr/>
        <p:txBody>
          <a:bodyPr>
            <a:normAutofit/>
          </a:bodyPr>
          <a:lstStyle/>
          <a:p>
            <a:r>
              <a:rPr lang="en-US" dirty="0"/>
              <a:t>Scrum </a:t>
            </a:r>
          </a:p>
          <a:p>
            <a:pPr lvl="1"/>
            <a:r>
              <a:rPr lang="en-US" dirty="0"/>
              <a:t>Scrum sessions </a:t>
            </a:r>
          </a:p>
          <a:p>
            <a:pPr lvl="2"/>
            <a:r>
              <a:rPr lang="en-US" dirty="0"/>
              <a:t>Specific guidelines emphasize time blocks, interaction, and team-based activities that result in deliverable software</a:t>
            </a:r>
          </a:p>
          <a:p>
            <a:endParaRPr lang="en-US" dirty="0"/>
          </a:p>
        </p:txBody>
      </p:sp>
      <p:sp>
        <p:nvSpPr>
          <p:cNvPr id="5" name="Footer Placeholder 4">
            <a:extLst>
              <a:ext uri="{FF2B5EF4-FFF2-40B4-BE49-F238E27FC236}">
                <a16:creationId xmlns:a16="http://schemas.microsoft.com/office/drawing/2014/main" id="{1FAE2D5A-989F-4C9E-BC54-E1DB5395BFE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3723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Team-Based Techniques (8 of 8)</a:t>
            </a:r>
          </a:p>
        </p:txBody>
      </p:sp>
      <p:sp>
        <p:nvSpPr>
          <p:cNvPr id="9" name="Text Placeholder 2"/>
          <p:cNvSpPr>
            <a:spLocks noGrp="1"/>
          </p:cNvSpPr>
          <p:nvPr>
            <p:ph idx="1"/>
          </p:nvPr>
        </p:nvSpPr>
        <p:spPr/>
        <p:txBody>
          <a:bodyPr>
            <a:normAutofit lnSpcReduction="10000"/>
          </a:bodyPr>
          <a:lstStyle/>
          <a:p>
            <a:r>
              <a:rPr lang="en-US" dirty="0"/>
              <a:t>Agile method advantages and disadvantages</a:t>
            </a:r>
          </a:p>
          <a:p>
            <a:pPr lvl="1"/>
            <a:r>
              <a:rPr lang="en-US" dirty="0"/>
              <a:t>Advantages</a:t>
            </a:r>
          </a:p>
          <a:p>
            <a:pPr lvl="2"/>
            <a:r>
              <a:rPr lang="en-US" dirty="0"/>
              <a:t>Very flexible and efficient in dealing with change</a:t>
            </a:r>
          </a:p>
          <a:p>
            <a:pPr lvl="2"/>
            <a:r>
              <a:rPr lang="en-US" dirty="0"/>
              <a:t>Frequent deliverables constantly validate the project and reduce risk</a:t>
            </a:r>
          </a:p>
          <a:p>
            <a:pPr lvl="1"/>
            <a:r>
              <a:rPr lang="en-US" dirty="0"/>
              <a:t>Disadvantages</a:t>
            </a:r>
          </a:p>
          <a:p>
            <a:pPr lvl="2"/>
            <a:r>
              <a:rPr lang="en-US" dirty="0"/>
              <a:t>Team members need a high level of technical and interpersonal skills</a:t>
            </a:r>
          </a:p>
          <a:p>
            <a:pPr lvl="2"/>
            <a:r>
              <a:rPr lang="en-US" dirty="0"/>
              <a:t>Lack of structure and documentation can introduce risk factors</a:t>
            </a:r>
          </a:p>
          <a:p>
            <a:pPr lvl="2"/>
            <a:r>
              <a:rPr lang="en-US" dirty="0"/>
              <a:t>May be subject to significant change in scope</a:t>
            </a:r>
          </a:p>
          <a:p>
            <a:endParaRPr lang="en-US" dirty="0"/>
          </a:p>
        </p:txBody>
      </p:sp>
      <p:sp>
        <p:nvSpPr>
          <p:cNvPr id="4" name="Footer Placeholder 3">
            <a:extLst>
              <a:ext uri="{FF2B5EF4-FFF2-40B4-BE49-F238E27FC236}">
                <a16:creationId xmlns:a16="http://schemas.microsoft.com/office/drawing/2014/main" id="{0BD4BA3B-8E0B-4C55-98CB-85207D097364}"/>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283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B030-E732-45FF-9FF6-AE1B2B4C8552}"/>
              </a:ext>
            </a:extLst>
          </p:cNvPr>
          <p:cNvSpPr>
            <a:spLocks noGrp="1"/>
          </p:cNvSpPr>
          <p:nvPr>
            <p:ph type="title"/>
          </p:nvPr>
        </p:nvSpPr>
        <p:spPr/>
        <p:txBody>
          <a:bodyPr/>
          <a:lstStyle/>
          <a:p>
            <a:r>
              <a:rPr lang="en-US" dirty="0"/>
              <a:t>Gathering Requirements </a:t>
            </a:r>
          </a:p>
        </p:txBody>
      </p:sp>
      <p:sp>
        <p:nvSpPr>
          <p:cNvPr id="3" name="Content Placeholder 2">
            <a:extLst>
              <a:ext uri="{FF2B5EF4-FFF2-40B4-BE49-F238E27FC236}">
                <a16:creationId xmlns:a16="http://schemas.microsoft.com/office/drawing/2014/main" id="{3663D52E-D4F0-42FE-84F1-239783701BB9}"/>
              </a:ext>
            </a:extLst>
          </p:cNvPr>
          <p:cNvSpPr>
            <a:spLocks noGrp="1"/>
          </p:cNvSpPr>
          <p:nvPr>
            <p:ph idx="1"/>
          </p:nvPr>
        </p:nvSpPr>
        <p:spPr/>
        <p:txBody>
          <a:bodyPr/>
          <a:lstStyle/>
          <a:p>
            <a:r>
              <a:rPr lang="en-US" dirty="0"/>
              <a:t>First step in requirements engineering process</a:t>
            </a:r>
          </a:p>
          <a:p>
            <a:pPr lvl="1"/>
            <a:r>
              <a:rPr lang="en-US" dirty="0"/>
              <a:t>Requirements elicitation or fact-finding </a:t>
            </a:r>
          </a:p>
          <a:p>
            <a:pPr lvl="2"/>
            <a:r>
              <a:rPr lang="en-US" dirty="0"/>
              <a:t>Who?</a:t>
            </a:r>
          </a:p>
          <a:p>
            <a:pPr lvl="2"/>
            <a:r>
              <a:rPr lang="en-US" dirty="0"/>
              <a:t>What?</a:t>
            </a:r>
          </a:p>
          <a:p>
            <a:pPr lvl="2"/>
            <a:r>
              <a:rPr lang="en-US" dirty="0"/>
              <a:t>Where? </a:t>
            </a:r>
          </a:p>
          <a:p>
            <a:pPr lvl="2"/>
            <a:r>
              <a:rPr lang="en-US" dirty="0"/>
              <a:t>When?</a:t>
            </a:r>
          </a:p>
          <a:p>
            <a:pPr lvl="2"/>
            <a:r>
              <a:rPr lang="en-US" dirty="0"/>
              <a:t>How? </a:t>
            </a:r>
          </a:p>
        </p:txBody>
      </p:sp>
      <p:sp>
        <p:nvSpPr>
          <p:cNvPr id="4" name="Footer Placeholder 3">
            <a:extLst>
              <a:ext uri="{FF2B5EF4-FFF2-40B4-BE49-F238E27FC236}">
                <a16:creationId xmlns:a16="http://schemas.microsoft.com/office/drawing/2014/main" id="{833282CF-27B2-4B37-ADA4-C98E9A14D481}"/>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3432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dirty="0"/>
              <a:t>Gathering Requirements Through Interviews (1 of 6)</a:t>
            </a:r>
          </a:p>
        </p:txBody>
      </p:sp>
      <p:sp>
        <p:nvSpPr>
          <p:cNvPr id="37890" name="Text Placeholder 2"/>
          <p:cNvSpPr>
            <a:spLocks noGrp="1"/>
          </p:cNvSpPr>
          <p:nvPr>
            <p:ph idx="1"/>
          </p:nvPr>
        </p:nvSpPr>
        <p:spPr/>
        <p:txBody>
          <a:bodyPr/>
          <a:lstStyle/>
          <a:p>
            <a:r>
              <a:rPr lang="en-US" dirty="0"/>
              <a:t>The interview process </a:t>
            </a:r>
          </a:p>
          <a:p>
            <a:pPr lvl="1"/>
            <a:r>
              <a:rPr lang="en-US" dirty="0"/>
              <a:t>Determine the people to interview</a:t>
            </a:r>
          </a:p>
          <a:p>
            <a:pPr lvl="1"/>
            <a:r>
              <a:rPr lang="en-US" dirty="0"/>
              <a:t>Establish objectives for the interview</a:t>
            </a:r>
          </a:p>
          <a:p>
            <a:pPr lvl="1"/>
            <a:r>
              <a:rPr lang="en-US" dirty="0"/>
              <a:t>Develop interview questions</a:t>
            </a:r>
          </a:p>
          <a:p>
            <a:pPr lvl="1"/>
            <a:r>
              <a:rPr lang="en-US" dirty="0"/>
              <a:t>Prepare for the interview</a:t>
            </a:r>
          </a:p>
          <a:p>
            <a:pPr lvl="1"/>
            <a:r>
              <a:rPr lang="en-US" dirty="0"/>
              <a:t>Conduct the interview</a:t>
            </a:r>
          </a:p>
          <a:p>
            <a:pPr lvl="1"/>
            <a:r>
              <a:rPr lang="en-US" dirty="0"/>
              <a:t>Document the interview</a:t>
            </a:r>
          </a:p>
          <a:p>
            <a:pPr lvl="1"/>
            <a:r>
              <a:rPr lang="en-US" dirty="0"/>
              <a:t>Evaluate the interview</a:t>
            </a:r>
          </a:p>
        </p:txBody>
      </p:sp>
      <p:sp>
        <p:nvSpPr>
          <p:cNvPr id="2" name="Footer Placeholder 1">
            <a:extLst>
              <a:ext uri="{FF2B5EF4-FFF2-40B4-BE49-F238E27FC236}">
                <a16:creationId xmlns:a16="http://schemas.microsoft.com/office/drawing/2014/main" id="{AA810D84-2B4E-4546-A76B-A55388A19CA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t>Gathering Requirements Through Interviews (2 of 6)</a:t>
            </a:r>
          </a:p>
        </p:txBody>
      </p:sp>
      <p:sp>
        <p:nvSpPr>
          <p:cNvPr id="8" name="Text Placeholder 2"/>
          <p:cNvSpPr>
            <a:spLocks noGrp="1"/>
          </p:cNvSpPr>
          <p:nvPr>
            <p:ph idx="1"/>
          </p:nvPr>
        </p:nvSpPr>
        <p:spPr/>
        <p:txBody>
          <a:bodyPr>
            <a:normAutofit lnSpcReduction="10000"/>
          </a:bodyPr>
          <a:lstStyle/>
          <a:p>
            <a:r>
              <a:rPr lang="en-US" dirty="0"/>
              <a:t>Determine the people to interview</a:t>
            </a:r>
          </a:p>
          <a:p>
            <a:pPr lvl="1"/>
            <a:r>
              <a:rPr lang="en-US" dirty="0"/>
              <a:t>Select the right people and ask the right questions</a:t>
            </a:r>
          </a:p>
          <a:p>
            <a:pPr lvl="2"/>
            <a:r>
              <a:rPr lang="en-US" dirty="0"/>
              <a:t>Consider candidates from both formal and informal structures</a:t>
            </a:r>
          </a:p>
          <a:p>
            <a:pPr lvl="1"/>
            <a:r>
              <a:rPr lang="en-US" dirty="0"/>
              <a:t>Decide on group and/or individual interviews</a:t>
            </a:r>
          </a:p>
          <a:p>
            <a:r>
              <a:rPr lang="en-US" dirty="0"/>
              <a:t>Establish objectives for the interview</a:t>
            </a:r>
          </a:p>
          <a:p>
            <a:pPr lvl="1"/>
            <a:r>
              <a:rPr lang="en-US" dirty="0"/>
              <a:t>Determine areas to be discussed</a:t>
            </a:r>
          </a:p>
          <a:p>
            <a:pPr lvl="1"/>
            <a:r>
              <a:rPr lang="en-US" dirty="0"/>
              <a:t>List facts that need to be gathered</a:t>
            </a:r>
          </a:p>
          <a:p>
            <a:pPr lvl="1"/>
            <a:r>
              <a:rPr lang="en-US" dirty="0"/>
              <a:t>Objectives depend on the role of the person being interviewed</a:t>
            </a:r>
          </a:p>
        </p:txBody>
      </p:sp>
      <p:sp>
        <p:nvSpPr>
          <p:cNvPr id="3" name="Footer Placeholder 2">
            <a:extLst>
              <a:ext uri="{FF2B5EF4-FFF2-40B4-BE49-F238E27FC236}">
                <a16:creationId xmlns:a16="http://schemas.microsoft.com/office/drawing/2014/main" id="{CE8FD22E-F34A-406E-9BE9-9DB267CBB8B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9663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t>Gathering Requirements Through Interviews (3 of 6) </a:t>
            </a:r>
          </a:p>
        </p:txBody>
      </p:sp>
      <p:sp>
        <p:nvSpPr>
          <p:cNvPr id="8" name="Text Placeholder 2"/>
          <p:cNvSpPr>
            <a:spLocks noGrp="1"/>
          </p:cNvSpPr>
          <p:nvPr>
            <p:ph idx="1"/>
          </p:nvPr>
        </p:nvSpPr>
        <p:spPr/>
        <p:txBody>
          <a:bodyPr/>
          <a:lstStyle/>
          <a:p>
            <a:r>
              <a:rPr lang="en-US" dirty="0"/>
              <a:t>Develop interview questions</a:t>
            </a:r>
          </a:p>
          <a:p>
            <a:pPr lvl="1"/>
            <a:r>
              <a:rPr lang="en-US" dirty="0"/>
              <a:t>Decide what to ask and how to phrase it </a:t>
            </a:r>
          </a:p>
          <a:p>
            <a:pPr lvl="2"/>
            <a:r>
              <a:rPr lang="en-US" dirty="0"/>
              <a:t>Avoid leading questions</a:t>
            </a:r>
          </a:p>
          <a:p>
            <a:pPr lvl="2"/>
            <a:r>
              <a:rPr lang="en-US" dirty="0"/>
              <a:t>Open-ended questions encourage spontaneous and unstructured responses</a:t>
            </a:r>
          </a:p>
          <a:p>
            <a:pPr lvl="2"/>
            <a:r>
              <a:rPr lang="en-US" dirty="0"/>
              <a:t>Close-ended questions limit the response</a:t>
            </a:r>
          </a:p>
          <a:p>
            <a:pPr lvl="2"/>
            <a:r>
              <a:rPr lang="en-US" dirty="0"/>
              <a:t>Range-of-response questions limit the response</a:t>
            </a:r>
          </a:p>
        </p:txBody>
      </p:sp>
      <p:sp>
        <p:nvSpPr>
          <p:cNvPr id="3" name="Footer Placeholder 2">
            <a:extLst>
              <a:ext uri="{FF2B5EF4-FFF2-40B4-BE49-F238E27FC236}">
                <a16:creationId xmlns:a16="http://schemas.microsoft.com/office/drawing/2014/main" id="{97F76789-0D67-4DEE-8194-3BBB8AD2134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2718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(1 of 3) </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Explain system requirements and the challenges associated with the requirements engineering process </a:t>
            </a:r>
          </a:p>
          <a:p>
            <a:pPr lvl="1"/>
            <a:r>
              <a:rPr lang="en-US" dirty="0"/>
              <a:t>Compare and contrast functional and  non-functional requirements </a:t>
            </a:r>
          </a:p>
          <a:p>
            <a:pPr lvl="1"/>
            <a:r>
              <a:rPr lang="en-US" dirty="0"/>
              <a:t>Apply team-based requirements engineering techniques, including joint application development (JAD), rapid application development (RAD), and agile methods</a:t>
            </a:r>
          </a:p>
        </p:txBody>
      </p:sp>
      <p:sp>
        <p:nvSpPr>
          <p:cNvPr id="3" name="Footer Placeholder 2">
            <a:extLst>
              <a:ext uri="{FF2B5EF4-FFF2-40B4-BE49-F238E27FC236}">
                <a16:creationId xmlns:a16="http://schemas.microsoft.com/office/drawing/2014/main" id="{A27639AE-A437-4944-A0FA-9E9AEB388F3C}"/>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t>Gathering Requirements Through Interviews (4 of 6)</a:t>
            </a:r>
          </a:p>
        </p:txBody>
      </p:sp>
      <p:sp>
        <p:nvSpPr>
          <p:cNvPr id="8" name="Text Placeholder 2"/>
          <p:cNvSpPr>
            <a:spLocks noGrp="1"/>
          </p:cNvSpPr>
          <p:nvPr>
            <p:ph idx="1"/>
          </p:nvPr>
        </p:nvSpPr>
        <p:spPr/>
        <p:txBody>
          <a:bodyPr/>
          <a:lstStyle/>
          <a:p>
            <a:r>
              <a:rPr lang="en-US" dirty="0"/>
              <a:t>Prepare for the interview</a:t>
            </a:r>
          </a:p>
          <a:p>
            <a:pPr lvl="1"/>
            <a:r>
              <a:rPr lang="en-US" dirty="0"/>
              <a:t>Careful preparation is essential</a:t>
            </a:r>
          </a:p>
          <a:p>
            <a:pPr lvl="1"/>
            <a:r>
              <a:rPr lang="en-US" dirty="0"/>
              <a:t>Limit the interview to no more than one hour</a:t>
            </a:r>
          </a:p>
          <a:p>
            <a:pPr lvl="1"/>
            <a:r>
              <a:rPr lang="en-US" dirty="0"/>
              <a:t>Verify time, place, length, and topics</a:t>
            </a:r>
          </a:p>
          <a:p>
            <a:pPr lvl="1"/>
            <a:r>
              <a:rPr lang="en-US" dirty="0"/>
              <a:t>If there are questions about documents, ask the interviewee to have samples available at the meeting</a:t>
            </a:r>
          </a:p>
        </p:txBody>
      </p:sp>
      <p:sp>
        <p:nvSpPr>
          <p:cNvPr id="3" name="Footer Placeholder 2">
            <a:extLst>
              <a:ext uri="{FF2B5EF4-FFF2-40B4-BE49-F238E27FC236}">
                <a16:creationId xmlns:a16="http://schemas.microsoft.com/office/drawing/2014/main" id="{2F28998E-04FC-4A0C-B269-BB3C4903323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9580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t>Gathering Requirements Through Interviews (5 of 6)</a:t>
            </a:r>
          </a:p>
        </p:txBody>
      </p:sp>
      <p:sp>
        <p:nvSpPr>
          <p:cNvPr id="8" name="Text Placeholder 2"/>
          <p:cNvSpPr>
            <a:spLocks noGrp="1"/>
          </p:cNvSpPr>
          <p:nvPr>
            <p:ph idx="1"/>
          </p:nvPr>
        </p:nvSpPr>
        <p:spPr/>
        <p:txBody>
          <a:bodyPr/>
          <a:lstStyle/>
          <a:p>
            <a:r>
              <a:rPr lang="en-US" dirty="0"/>
              <a:t>Conduct the interview</a:t>
            </a:r>
          </a:p>
          <a:p>
            <a:pPr lvl="1"/>
            <a:r>
              <a:rPr lang="en-US" dirty="0"/>
              <a:t>Develop a specific plan for the meeting</a:t>
            </a:r>
          </a:p>
          <a:p>
            <a:pPr lvl="1"/>
            <a:r>
              <a:rPr lang="en-US" dirty="0"/>
              <a:t>Begin by introducing yourself, describing the project, and explaining your interview objectives</a:t>
            </a:r>
          </a:p>
          <a:p>
            <a:pPr lvl="1"/>
            <a:r>
              <a:rPr lang="en-US" dirty="0"/>
              <a:t>Practice engaged listening</a:t>
            </a:r>
          </a:p>
          <a:p>
            <a:pPr lvl="1"/>
            <a:r>
              <a:rPr lang="en-US" dirty="0"/>
              <a:t>Allow the person enough time to think about the question and arrive at an answer</a:t>
            </a:r>
          </a:p>
          <a:p>
            <a:pPr lvl="1"/>
            <a:r>
              <a:rPr lang="en-US" dirty="0"/>
              <a:t>After an interview, summarize the session and seek a confirmation</a:t>
            </a:r>
          </a:p>
        </p:txBody>
      </p:sp>
      <p:sp>
        <p:nvSpPr>
          <p:cNvPr id="3" name="Footer Placeholder 2">
            <a:extLst>
              <a:ext uri="{FF2B5EF4-FFF2-40B4-BE49-F238E27FC236}">
                <a16:creationId xmlns:a16="http://schemas.microsoft.com/office/drawing/2014/main" id="{BF06C4E9-CBE3-43F3-ABCD-45DAD776981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4173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t>Gathering Requirements Through Interviews (6 of 6)</a:t>
            </a:r>
          </a:p>
        </p:txBody>
      </p:sp>
      <p:sp>
        <p:nvSpPr>
          <p:cNvPr id="8" name="Text Placeholder 2"/>
          <p:cNvSpPr>
            <a:spLocks noGrp="1"/>
          </p:cNvSpPr>
          <p:nvPr>
            <p:ph idx="1"/>
          </p:nvPr>
        </p:nvSpPr>
        <p:spPr/>
        <p:txBody>
          <a:bodyPr>
            <a:normAutofit/>
          </a:bodyPr>
          <a:lstStyle/>
          <a:p>
            <a:r>
              <a:rPr lang="en-US" dirty="0"/>
              <a:t>Document the interview</a:t>
            </a:r>
          </a:p>
          <a:p>
            <a:pPr lvl="1"/>
            <a:r>
              <a:rPr lang="en-US" dirty="0"/>
              <a:t>Note taking should be kept to a minimum</a:t>
            </a:r>
          </a:p>
          <a:p>
            <a:pPr lvl="1"/>
            <a:r>
              <a:rPr lang="en-US" dirty="0"/>
              <a:t>After conducting the interview record the information quickly</a:t>
            </a:r>
          </a:p>
          <a:p>
            <a:pPr lvl="1"/>
            <a:r>
              <a:rPr lang="en-US" dirty="0"/>
              <a:t>Send memo to the interviewee expressing your appreciation</a:t>
            </a:r>
          </a:p>
          <a:p>
            <a:r>
              <a:rPr lang="en-US" dirty="0"/>
              <a:t>Evaluate the interview</a:t>
            </a:r>
          </a:p>
          <a:p>
            <a:pPr lvl="1"/>
            <a:r>
              <a:rPr lang="en-US" dirty="0"/>
              <a:t>In addition to recording the facts obtained in an interview, try to identify any possible biases</a:t>
            </a:r>
          </a:p>
          <a:p>
            <a:endParaRPr lang="en-US" dirty="0"/>
          </a:p>
        </p:txBody>
      </p:sp>
      <p:sp>
        <p:nvSpPr>
          <p:cNvPr id="3" name="Footer Placeholder 2">
            <a:extLst>
              <a:ext uri="{FF2B5EF4-FFF2-40B4-BE49-F238E27FC236}">
                <a16:creationId xmlns:a16="http://schemas.microsoft.com/office/drawing/2014/main" id="{95168F02-5F5E-4892-9173-0795F02720F5}"/>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27454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Requirements Using Other Techniques (1 of 5)</a:t>
            </a:r>
          </a:p>
        </p:txBody>
      </p:sp>
      <p:sp>
        <p:nvSpPr>
          <p:cNvPr id="40962" name="Text Placeholder 2"/>
          <p:cNvSpPr>
            <a:spLocks noGrp="1"/>
          </p:cNvSpPr>
          <p:nvPr>
            <p:ph idx="1"/>
          </p:nvPr>
        </p:nvSpPr>
        <p:spPr/>
        <p:txBody>
          <a:bodyPr/>
          <a:lstStyle/>
          <a:p>
            <a:r>
              <a:rPr lang="en-US" dirty="0"/>
              <a:t>Document review</a:t>
            </a:r>
          </a:p>
          <a:p>
            <a:pPr lvl="1"/>
            <a:r>
              <a:rPr lang="en-US" dirty="0"/>
              <a:t>Review current documentation</a:t>
            </a:r>
          </a:p>
          <a:p>
            <a:r>
              <a:rPr lang="en-US" dirty="0"/>
              <a:t>Observation </a:t>
            </a:r>
          </a:p>
          <a:p>
            <a:pPr lvl="1"/>
            <a:r>
              <a:rPr lang="en-US" dirty="0"/>
              <a:t>Provides additional perspective and a better understanding of the system procedures </a:t>
            </a:r>
          </a:p>
          <a:p>
            <a:pPr lvl="1"/>
            <a:r>
              <a:rPr lang="en-US" dirty="0"/>
              <a:t>Should be planned in advance</a:t>
            </a:r>
          </a:p>
        </p:txBody>
      </p:sp>
      <p:sp>
        <p:nvSpPr>
          <p:cNvPr id="5" name="Footer Placeholder 4">
            <a:extLst>
              <a:ext uri="{FF2B5EF4-FFF2-40B4-BE49-F238E27FC236}">
                <a16:creationId xmlns:a16="http://schemas.microsoft.com/office/drawing/2014/main" id="{B7FD404E-4E02-495E-9C04-88EF0E2C985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Gathering Requirements Using Other Techniques (2 of 5)</a:t>
            </a:r>
          </a:p>
        </p:txBody>
      </p:sp>
      <p:sp>
        <p:nvSpPr>
          <p:cNvPr id="2" name="Content Placeholder 1"/>
          <p:cNvSpPr>
            <a:spLocks noGrp="1"/>
          </p:cNvSpPr>
          <p:nvPr>
            <p:ph idx="1"/>
          </p:nvPr>
        </p:nvSpPr>
        <p:spPr/>
        <p:txBody>
          <a:bodyPr/>
          <a:lstStyle/>
          <a:p>
            <a:r>
              <a:rPr lang="en-US" dirty="0"/>
              <a:t>Questionnaires and surveys</a:t>
            </a:r>
          </a:p>
          <a:p>
            <a:pPr lvl="1"/>
            <a:r>
              <a:rPr lang="en-US" dirty="0"/>
              <a:t>Make sure questions collect the right data in a form that can be used to further the fact finding effort</a:t>
            </a:r>
          </a:p>
          <a:p>
            <a:pPr lvl="1"/>
            <a:r>
              <a:rPr lang="en-US" dirty="0"/>
              <a:t>Can be traditional forms, fill-in forms, or on the Internet or a company intranet</a:t>
            </a:r>
          </a:p>
        </p:txBody>
      </p:sp>
      <p:sp>
        <p:nvSpPr>
          <p:cNvPr id="3" name="Footer Placeholder 2">
            <a:extLst>
              <a:ext uri="{FF2B5EF4-FFF2-40B4-BE49-F238E27FC236}">
                <a16:creationId xmlns:a16="http://schemas.microsoft.com/office/drawing/2014/main" id="{45BF049D-C720-48ED-94AB-317396CB63F6}"/>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87029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Gathering Requirements Using Other Techniques (3 of 5)</a:t>
            </a:r>
          </a:p>
        </p:txBody>
      </p:sp>
      <p:sp>
        <p:nvSpPr>
          <p:cNvPr id="2" name="Content Placeholder 1"/>
          <p:cNvSpPr>
            <a:spLocks noGrp="1"/>
          </p:cNvSpPr>
          <p:nvPr>
            <p:ph idx="1"/>
          </p:nvPr>
        </p:nvSpPr>
        <p:spPr/>
        <p:txBody>
          <a:bodyPr>
            <a:normAutofit lnSpcReduction="10000"/>
          </a:bodyPr>
          <a:lstStyle/>
          <a:p>
            <a:r>
              <a:rPr lang="en-US" dirty="0"/>
              <a:t>Interviews versus questionnaires</a:t>
            </a:r>
          </a:p>
          <a:p>
            <a:pPr lvl="1"/>
            <a:r>
              <a:rPr lang="en-US" dirty="0"/>
              <a:t>Interview is more familiar and personal</a:t>
            </a:r>
          </a:p>
          <a:p>
            <a:pPr lvl="2"/>
            <a:r>
              <a:rPr lang="en-US" dirty="0"/>
              <a:t>Costly and time-consuming process</a:t>
            </a:r>
          </a:p>
          <a:p>
            <a:pPr lvl="1"/>
            <a:r>
              <a:rPr lang="en-US" dirty="0"/>
              <a:t>Questionnaire gives the opportunity to provide input and suggestions</a:t>
            </a:r>
          </a:p>
          <a:p>
            <a:pPr lvl="2"/>
            <a:r>
              <a:rPr lang="en-US" dirty="0"/>
              <a:t>Recipients can answer questions at their convenience</a:t>
            </a:r>
          </a:p>
          <a:p>
            <a:r>
              <a:rPr lang="en-US" dirty="0"/>
              <a:t>Brainstorming: small group discussion of a specific problem, opportunity, or issue</a:t>
            </a:r>
          </a:p>
          <a:p>
            <a:pPr lvl="1"/>
            <a:r>
              <a:rPr lang="en-US" dirty="0"/>
              <a:t>Structured brainstorming</a:t>
            </a:r>
          </a:p>
          <a:p>
            <a:pPr lvl="1"/>
            <a:r>
              <a:rPr lang="en-US" dirty="0"/>
              <a:t>Unstructured brainstorming</a:t>
            </a:r>
          </a:p>
        </p:txBody>
      </p:sp>
      <p:sp>
        <p:nvSpPr>
          <p:cNvPr id="4" name="Footer Placeholder 3">
            <a:extLst>
              <a:ext uri="{FF2B5EF4-FFF2-40B4-BE49-F238E27FC236}">
                <a16:creationId xmlns:a16="http://schemas.microsoft.com/office/drawing/2014/main" id="{B8264FB5-27E9-4309-B317-1A4F7C5803D0}"/>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14212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Gathering Requirements Using Other Techniques (4 of 5)</a:t>
            </a:r>
          </a:p>
        </p:txBody>
      </p:sp>
      <p:sp>
        <p:nvSpPr>
          <p:cNvPr id="2" name="Content Placeholder 1"/>
          <p:cNvSpPr>
            <a:spLocks noGrp="1"/>
          </p:cNvSpPr>
          <p:nvPr>
            <p:ph idx="1"/>
          </p:nvPr>
        </p:nvSpPr>
        <p:spPr/>
        <p:txBody>
          <a:bodyPr/>
          <a:lstStyle/>
          <a:p>
            <a:r>
              <a:rPr lang="en-US" dirty="0"/>
              <a:t>Sampling</a:t>
            </a:r>
          </a:p>
          <a:p>
            <a:pPr lvl="1"/>
            <a:r>
              <a:rPr lang="en-US" dirty="0"/>
              <a:t>Systematic sample: selection of every tenth customer for review</a:t>
            </a:r>
          </a:p>
          <a:p>
            <a:pPr lvl="1"/>
            <a:r>
              <a:rPr lang="en-US" dirty="0"/>
              <a:t>Stratified sample: selection of five customers from each of four postal codes</a:t>
            </a:r>
          </a:p>
          <a:p>
            <a:pPr lvl="1"/>
            <a:r>
              <a:rPr lang="en-US" dirty="0"/>
              <a:t>Random sample: selection of any 20 customers</a:t>
            </a:r>
          </a:p>
          <a:p>
            <a:pPr lvl="1"/>
            <a:r>
              <a:rPr lang="en-US" dirty="0"/>
              <a:t>Objective of a sample: ensure it represents the overall population accurately</a:t>
            </a:r>
          </a:p>
        </p:txBody>
      </p:sp>
      <p:sp>
        <p:nvSpPr>
          <p:cNvPr id="4" name="Footer Placeholder 3">
            <a:extLst>
              <a:ext uri="{FF2B5EF4-FFF2-40B4-BE49-F238E27FC236}">
                <a16:creationId xmlns:a16="http://schemas.microsoft.com/office/drawing/2014/main" id="{E02C0B49-12F2-40A9-B7C5-38CA61E44FA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68900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Gathering Requirements Using Other Techniques (5 of 5)</a:t>
            </a:r>
          </a:p>
        </p:txBody>
      </p:sp>
      <p:sp>
        <p:nvSpPr>
          <p:cNvPr id="2" name="Content Placeholder 1"/>
          <p:cNvSpPr>
            <a:spLocks noGrp="1"/>
          </p:cNvSpPr>
          <p:nvPr>
            <p:ph idx="1"/>
          </p:nvPr>
        </p:nvSpPr>
        <p:spPr/>
        <p:txBody>
          <a:bodyPr/>
          <a:lstStyle/>
          <a:p>
            <a:r>
              <a:rPr lang="en-US" dirty="0"/>
              <a:t>Research</a:t>
            </a:r>
          </a:p>
          <a:p>
            <a:pPr lvl="1"/>
            <a:r>
              <a:rPr lang="en-US" dirty="0"/>
              <a:t>Internet, IT magazines, and books </a:t>
            </a:r>
          </a:p>
          <a:p>
            <a:pPr lvl="2"/>
            <a:r>
              <a:rPr lang="en-US" dirty="0"/>
              <a:t>Used to obtain background information, technical material, and news about industry trends and developments</a:t>
            </a:r>
          </a:p>
          <a:p>
            <a:pPr lvl="1"/>
            <a:r>
              <a:rPr lang="en-US" dirty="0"/>
              <a:t>Attending professional meetings, seminars, and discussions with other IT professionals</a:t>
            </a:r>
          </a:p>
          <a:p>
            <a:pPr lvl="1"/>
            <a:r>
              <a:rPr lang="en-US" dirty="0"/>
              <a:t>Site visits</a:t>
            </a:r>
          </a:p>
        </p:txBody>
      </p:sp>
      <p:sp>
        <p:nvSpPr>
          <p:cNvPr id="4" name="Footer Placeholder 3">
            <a:extLst>
              <a:ext uri="{FF2B5EF4-FFF2-40B4-BE49-F238E27FC236}">
                <a16:creationId xmlns:a16="http://schemas.microsoft.com/office/drawing/2014/main" id="{220A24EA-9DF2-41E8-9336-3F812A1CF92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13086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D657-9498-4F58-BF0B-E57416F2F577}"/>
              </a:ext>
            </a:extLst>
          </p:cNvPr>
          <p:cNvSpPr>
            <a:spLocks noGrp="1"/>
          </p:cNvSpPr>
          <p:nvPr>
            <p:ph type="title"/>
          </p:nvPr>
        </p:nvSpPr>
        <p:spPr/>
        <p:txBody>
          <a:bodyPr/>
          <a:lstStyle/>
          <a:p>
            <a:r>
              <a:rPr lang="en-US" dirty="0"/>
              <a:t>Gathering Requirements In Agile Projects </a:t>
            </a:r>
          </a:p>
        </p:txBody>
      </p:sp>
      <p:sp>
        <p:nvSpPr>
          <p:cNvPr id="3" name="Content Placeholder 2">
            <a:extLst>
              <a:ext uri="{FF2B5EF4-FFF2-40B4-BE49-F238E27FC236}">
                <a16:creationId xmlns:a16="http://schemas.microsoft.com/office/drawing/2014/main" id="{04CDC09F-B199-4D47-86D6-FFCAAD57AA70}"/>
              </a:ext>
            </a:extLst>
          </p:cNvPr>
          <p:cNvSpPr>
            <a:spLocks noGrp="1"/>
          </p:cNvSpPr>
          <p:nvPr>
            <p:ph idx="1"/>
          </p:nvPr>
        </p:nvSpPr>
        <p:spPr/>
        <p:txBody>
          <a:bodyPr/>
          <a:lstStyle/>
          <a:p>
            <a:r>
              <a:rPr lang="en-US" dirty="0"/>
              <a:t>Agile methods used for requirements gathering</a:t>
            </a:r>
          </a:p>
          <a:p>
            <a:pPr lvl="1"/>
            <a:r>
              <a:rPr lang="en-US" dirty="0"/>
              <a:t>Variation on interviews that focuses on features, user stories, scenarios, and storyboards is used</a:t>
            </a:r>
          </a:p>
          <a:p>
            <a:pPr lvl="1"/>
            <a:r>
              <a:rPr lang="en-US" dirty="0"/>
              <a:t>Requirements are gathered and successively refined</a:t>
            </a:r>
          </a:p>
        </p:txBody>
      </p:sp>
      <p:sp>
        <p:nvSpPr>
          <p:cNvPr id="4" name="Footer Placeholder 3">
            <a:extLst>
              <a:ext uri="{FF2B5EF4-FFF2-40B4-BE49-F238E27FC236}">
                <a16:creationId xmlns:a16="http://schemas.microsoft.com/office/drawing/2014/main" id="{3C71E3AC-A383-407D-B3F2-0A592B4FAAF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06565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Requirements (1 of 5)</a:t>
            </a:r>
          </a:p>
        </p:txBody>
      </p:sp>
      <p:sp>
        <p:nvSpPr>
          <p:cNvPr id="40962" name="Text Placeholder 2"/>
          <p:cNvSpPr>
            <a:spLocks noGrp="1"/>
          </p:cNvSpPr>
          <p:nvPr>
            <p:ph idx="1"/>
          </p:nvPr>
        </p:nvSpPr>
        <p:spPr/>
        <p:txBody>
          <a:bodyPr/>
          <a:lstStyle/>
          <a:p>
            <a:r>
              <a:rPr lang="en-US" dirty="0"/>
              <a:t>Principles for documentation</a:t>
            </a:r>
          </a:p>
          <a:p>
            <a:pPr lvl="1"/>
            <a:r>
              <a:rPr lang="en-US" dirty="0"/>
              <a:t>Record information as soon as it is obtained </a:t>
            </a:r>
          </a:p>
          <a:p>
            <a:pPr lvl="1"/>
            <a:r>
              <a:rPr lang="en-US" dirty="0"/>
              <a:t>Use the simplest recording method</a:t>
            </a:r>
          </a:p>
          <a:p>
            <a:pPr lvl="1"/>
            <a:r>
              <a:rPr lang="en-US" dirty="0"/>
              <a:t>Record findings in a way that they can be understood by someone else</a:t>
            </a:r>
          </a:p>
          <a:p>
            <a:pPr lvl="1"/>
            <a:r>
              <a:rPr lang="en-US" dirty="0"/>
              <a:t>Organize documentation so related material is located easily</a:t>
            </a:r>
          </a:p>
        </p:txBody>
      </p:sp>
      <p:sp>
        <p:nvSpPr>
          <p:cNvPr id="3" name="Footer Placeholder 2">
            <a:extLst>
              <a:ext uri="{FF2B5EF4-FFF2-40B4-BE49-F238E27FC236}">
                <a16:creationId xmlns:a16="http://schemas.microsoft.com/office/drawing/2014/main" id="{B5B1CBD4-6316-4E3F-942C-4EAD7B1BDD5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8951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(2 of 3)</a:t>
            </a:r>
          </a:p>
        </p:txBody>
      </p:sp>
      <p:sp>
        <p:nvSpPr>
          <p:cNvPr id="16386" name="Text Placeholder 2"/>
          <p:cNvSpPr>
            <a:spLocks noGrp="1"/>
          </p:cNvSpPr>
          <p:nvPr>
            <p:ph idx="1"/>
          </p:nvPr>
        </p:nvSpPr>
        <p:spPr/>
        <p:txBody>
          <a:bodyPr>
            <a:noAutofit/>
          </a:bodyPr>
          <a:lstStyle/>
          <a:p>
            <a:pPr lvl="1"/>
            <a:r>
              <a:rPr lang="en-US" dirty="0"/>
              <a:t>Develop a fact-finding plan for gathering requirements </a:t>
            </a:r>
          </a:p>
          <a:p>
            <a:pPr lvl="1"/>
            <a:r>
              <a:rPr lang="en-US" dirty="0"/>
              <a:t>Conduct an interview to gather system requirements </a:t>
            </a:r>
          </a:p>
          <a:p>
            <a:pPr lvl="1"/>
            <a:r>
              <a:rPr lang="en-US" dirty="0"/>
              <a:t>Use other requirements gathering techniques, including document review, observation, questionnaires and surveys, brainstorming, sampling, and research </a:t>
            </a:r>
          </a:p>
          <a:p>
            <a:pPr lvl="1"/>
            <a:r>
              <a:rPr lang="en-US" dirty="0"/>
              <a:t>Explain how requirements are gathered in agile projects</a:t>
            </a:r>
          </a:p>
        </p:txBody>
      </p:sp>
      <p:sp>
        <p:nvSpPr>
          <p:cNvPr id="3" name="Footer Placeholder 2">
            <a:extLst>
              <a:ext uri="{FF2B5EF4-FFF2-40B4-BE49-F238E27FC236}">
                <a16:creationId xmlns:a16="http://schemas.microsoft.com/office/drawing/2014/main" id="{A27639AE-A437-4944-A0FA-9E9AEB388F3C}"/>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00712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Requirements (2 of 5)</a:t>
            </a:r>
          </a:p>
        </p:txBody>
      </p:sp>
      <p:sp>
        <p:nvSpPr>
          <p:cNvPr id="40962" name="Text Placeholder 2"/>
          <p:cNvSpPr>
            <a:spLocks noGrp="1"/>
          </p:cNvSpPr>
          <p:nvPr>
            <p:ph idx="1"/>
          </p:nvPr>
        </p:nvSpPr>
        <p:spPr/>
        <p:txBody>
          <a:bodyPr/>
          <a:lstStyle/>
          <a:p>
            <a:r>
              <a:rPr lang="en-US" dirty="0"/>
              <a:t>Natural language </a:t>
            </a:r>
          </a:p>
          <a:p>
            <a:pPr lvl="1"/>
            <a:r>
              <a:rPr lang="en-US" dirty="0"/>
              <a:t>Vast majority of requirements are represented using unstructured natural language</a:t>
            </a:r>
          </a:p>
          <a:p>
            <a:r>
              <a:rPr lang="en-US" dirty="0"/>
              <a:t> Diagrams </a:t>
            </a:r>
          </a:p>
          <a:p>
            <a:pPr lvl="1"/>
            <a:r>
              <a:rPr lang="en-US" dirty="0"/>
              <a:t>Graphical methods and nontechnical language that represent the system at various stages </a:t>
            </a:r>
          </a:p>
          <a:p>
            <a:r>
              <a:rPr lang="en-US" dirty="0"/>
              <a:t>Functional decomposition diagrams </a:t>
            </a:r>
          </a:p>
          <a:p>
            <a:pPr lvl="1"/>
            <a:r>
              <a:rPr lang="en-US" dirty="0"/>
              <a:t>Top-down representation of a function or process</a:t>
            </a:r>
          </a:p>
        </p:txBody>
      </p:sp>
      <p:sp>
        <p:nvSpPr>
          <p:cNvPr id="3" name="Footer Placeholder 2">
            <a:extLst>
              <a:ext uri="{FF2B5EF4-FFF2-40B4-BE49-F238E27FC236}">
                <a16:creationId xmlns:a16="http://schemas.microsoft.com/office/drawing/2014/main" id="{B5B1CBD4-6316-4E3F-942C-4EAD7B1BDD5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00395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Requirements (3 of 5)</a:t>
            </a:r>
          </a:p>
        </p:txBody>
      </p:sp>
      <p:sp>
        <p:nvSpPr>
          <p:cNvPr id="4" name="Rectangle 3">
            <a:extLst>
              <a:ext uri="{FF2B5EF4-FFF2-40B4-BE49-F238E27FC236}">
                <a16:creationId xmlns:a16="http://schemas.microsoft.com/office/drawing/2014/main" id="{4F7040FD-B876-4057-A140-2A943DC5209D}"/>
              </a:ext>
            </a:extLst>
          </p:cNvPr>
          <p:cNvSpPr/>
          <p:nvPr/>
        </p:nvSpPr>
        <p:spPr>
          <a:xfrm>
            <a:off x="1295400" y="5079301"/>
            <a:ext cx="6772275" cy="1077218"/>
          </a:xfrm>
          <a:prstGeom prst="rect">
            <a:avLst/>
          </a:prstGeom>
        </p:spPr>
        <p:txBody>
          <a:bodyPr wrap="square">
            <a:spAutoFit/>
          </a:bodyPr>
          <a:lstStyle/>
          <a:p>
            <a:r>
              <a:rPr lang="en-US" sz="1600" dirty="0"/>
              <a:t>FIGURE 4-15 This Visible Analyst FDD shows a library system with five top-level functions. The Library Operations function includes two additional levels of processes and sub-processes. Source: Screenshot used with permission from Visible Systems Corporation.</a:t>
            </a:r>
          </a:p>
        </p:txBody>
      </p:sp>
      <p:sp>
        <p:nvSpPr>
          <p:cNvPr id="3" name="Footer Placeholder 2">
            <a:extLst>
              <a:ext uri="{FF2B5EF4-FFF2-40B4-BE49-F238E27FC236}">
                <a16:creationId xmlns:a16="http://schemas.microsoft.com/office/drawing/2014/main" id="{B5B1CBD4-6316-4E3F-942C-4EAD7B1BDD5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6" name="Picture 5">
            <a:extLst>
              <a:ext uri="{FF2B5EF4-FFF2-40B4-BE49-F238E27FC236}">
                <a16:creationId xmlns:a16="http://schemas.microsoft.com/office/drawing/2014/main" id="{22D48B37-66D7-4B70-BB64-A191FFCAD3AC}"/>
              </a:ext>
            </a:extLst>
          </p:cNvPr>
          <p:cNvPicPr>
            <a:picLocks noChangeAspect="1"/>
          </p:cNvPicPr>
          <p:nvPr/>
        </p:nvPicPr>
        <p:blipFill rotWithShape="1">
          <a:blip r:embed="rId3"/>
          <a:srcRect t="2258"/>
          <a:stretch/>
        </p:blipFill>
        <p:spPr>
          <a:xfrm>
            <a:off x="2133600" y="1486069"/>
            <a:ext cx="4668706" cy="3235342"/>
          </a:xfrm>
          <a:prstGeom prst="rect">
            <a:avLst/>
          </a:prstGeom>
        </p:spPr>
      </p:pic>
    </p:spTree>
    <p:extLst>
      <p:ext uri="{BB962C8B-B14F-4D97-AF65-F5344CB8AC3E}">
        <p14:creationId xmlns:p14="http://schemas.microsoft.com/office/powerpoint/2010/main" val="2156858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81037"/>
            <a:ext cx="7886700" cy="799907"/>
          </a:xfrm>
        </p:spPr>
        <p:txBody>
          <a:bodyPr/>
          <a:lstStyle/>
          <a:p>
            <a:r>
              <a:rPr lang="en-US" dirty="0"/>
              <a:t>Representing Requirements (4 of 5) </a:t>
            </a:r>
          </a:p>
        </p:txBody>
      </p:sp>
      <p:sp>
        <p:nvSpPr>
          <p:cNvPr id="40962" name="Text Placeholder 2"/>
          <p:cNvSpPr>
            <a:spLocks noGrp="1"/>
          </p:cNvSpPr>
          <p:nvPr>
            <p:ph idx="1"/>
          </p:nvPr>
        </p:nvSpPr>
        <p:spPr/>
        <p:txBody>
          <a:bodyPr/>
          <a:lstStyle/>
          <a:p>
            <a:r>
              <a:rPr lang="en-US" dirty="0"/>
              <a:t>Business process diagrams </a:t>
            </a:r>
          </a:p>
          <a:p>
            <a:pPr lvl="1"/>
            <a:r>
              <a:rPr lang="en-US" dirty="0"/>
              <a:t>Represent one or more business processes</a:t>
            </a:r>
          </a:p>
          <a:p>
            <a:pPr lvl="1"/>
            <a:r>
              <a:rPr lang="en-US" dirty="0"/>
              <a:t>Business process modeling notation (BPMN) includes various shapes and symbols to represent events, processes, and workflows</a:t>
            </a:r>
          </a:p>
          <a:p>
            <a:r>
              <a:rPr lang="en-US" dirty="0"/>
              <a:t>Data flow diagrams </a:t>
            </a:r>
          </a:p>
          <a:p>
            <a:pPr lvl="1"/>
            <a:r>
              <a:rPr lang="en-US" dirty="0"/>
              <a:t>Show how the system stores, processes, and transforms data</a:t>
            </a:r>
          </a:p>
        </p:txBody>
      </p:sp>
      <p:sp>
        <p:nvSpPr>
          <p:cNvPr id="3" name="Footer Placeholder 2">
            <a:extLst>
              <a:ext uri="{FF2B5EF4-FFF2-40B4-BE49-F238E27FC236}">
                <a16:creationId xmlns:a16="http://schemas.microsoft.com/office/drawing/2014/main" id="{B5B1CBD4-6316-4E3F-942C-4EAD7B1BDD5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98826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Requirements (5 of 5)   </a:t>
            </a:r>
          </a:p>
        </p:txBody>
      </p:sp>
      <p:sp>
        <p:nvSpPr>
          <p:cNvPr id="40962" name="Text Placeholder 2"/>
          <p:cNvSpPr>
            <a:spLocks noGrp="1"/>
          </p:cNvSpPr>
          <p:nvPr>
            <p:ph idx="1"/>
          </p:nvPr>
        </p:nvSpPr>
        <p:spPr/>
        <p:txBody>
          <a:bodyPr>
            <a:noAutofit/>
          </a:bodyPr>
          <a:lstStyle/>
          <a:p>
            <a:r>
              <a:rPr lang="en-US" dirty="0"/>
              <a:t>Models </a:t>
            </a:r>
          </a:p>
          <a:p>
            <a:pPr lvl="1"/>
            <a:r>
              <a:rPr lang="en-US" dirty="0"/>
              <a:t>Provide a more formal representation of system requirements</a:t>
            </a:r>
          </a:p>
          <a:p>
            <a:pPr lvl="1"/>
            <a:r>
              <a:rPr lang="en-US" dirty="0"/>
              <a:t>Unified Modeling Language (UML) </a:t>
            </a:r>
          </a:p>
          <a:p>
            <a:r>
              <a:rPr lang="en-US" dirty="0"/>
              <a:t>Use case diagram </a:t>
            </a:r>
          </a:p>
          <a:p>
            <a:pPr lvl="1"/>
            <a:r>
              <a:rPr lang="en-US" dirty="0"/>
              <a:t>Visually represents the interaction between users and the information system</a:t>
            </a:r>
          </a:p>
          <a:p>
            <a:r>
              <a:rPr lang="en-US" dirty="0"/>
              <a:t>Sequence diagram </a:t>
            </a:r>
          </a:p>
          <a:p>
            <a:pPr lvl="1"/>
            <a:r>
              <a:rPr lang="en-US" dirty="0"/>
              <a:t>Shows timing of interactions between objects</a:t>
            </a:r>
          </a:p>
        </p:txBody>
      </p:sp>
      <p:sp>
        <p:nvSpPr>
          <p:cNvPr id="3" name="Footer Placeholder 2">
            <a:extLst>
              <a:ext uri="{FF2B5EF4-FFF2-40B4-BE49-F238E27FC236}">
                <a16:creationId xmlns:a16="http://schemas.microsoft.com/office/drawing/2014/main" id="{B5B1CBD4-6316-4E3F-942C-4EAD7B1BDD5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64141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191A-D7FC-4292-8F87-28AB761C683F}"/>
              </a:ext>
            </a:extLst>
          </p:cNvPr>
          <p:cNvSpPr>
            <a:spLocks noGrp="1"/>
          </p:cNvSpPr>
          <p:nvPr>
            <p:ph type="title"/>
          </p:nvPr>
        </p:nvSpPr>
        <p:spPr/>
        <p:txBody>
          <a:bodyPr/>
          <a:lstStyle/>
          <a:p>
            <a:r>
              <a:rPr lang="en-US" dirty="0"/>
              <a:t>Validating And Verifying Requirements </a:t>
            </a:r>
          </a:p>
        </p:txBody>
      </p:sp>
      <p:sp>
        <p:nvSpPr>
          <p:cNvPr id="3" name="Content Placeholder 2">
            <a:extLst>
              <a:ext uri="{FF2B5EF4-FFF2-40B4-BE49-F238E27FC236}">
                <a16:creationId xmlns:a16="http://schemas.microsoft.com/office/drawing/2014/main" id="{74A1DFE1-9A5E-4407-AA8A-F352FD68D3AD}"/>
              </a:ext>
            </a:extLst>
          </p:cNvPr>
          <p:cNvSpPr>
            <a:spLocks noGrp="1"/>
          </p:cNvSpPr>
          <p:nvPr>
            <p:ph idx="1"/>
          </p:nvPr>
        </p:nvSpPr>
        <p:spPr/>
        <p:txBody>
          <a:bodyPr/>
          <a:lstStyle/>
          <a:p>
            <a:r>
              <a:rPr lang="en-US" dirty="0"/>
              <a:t>Requirements validation and verification (V&amp;V) </a:t>
            </a:r>
          </a:p>
          <a:p>
            <a:pPr lvl="1"/>
            <a:r>
              <a:rPr lang="en-US" dirty="0"/>
              <a:t>Concerned with demonstrating that the requirements define the system that the customer really wants</a:t>
            </a:r>
          </a:p>
          <a:p>
            <a:pPr lvl="2"/>
            <a:r>
              <a:rPr lang="en-US" dirty="0"/>
              <a:t>Validation: Are the correct requirements stated? </a:t>
            </a:r>
          </a:p>
          <a:p>
            <a:pPr lvl="2"/>
            <a:r>
              <a:rPr lang="en-US" dirty="0"/>
              <a:t>Verification: Are the requirements stated correctly?</a:t>
            </a:r>
          </a:p>
        </p:txBody>
      </p:sp>
      <p:sp>
        <p:nvSpPr>
          <p:cNvPr id="4" name="Footer Placeholder 3">
            <a:extLst>
              <a:ext uri="{FF2B5EF4-FFF2-40B4-BE49-F238E27FC236}">
                <a16:creationId xmlns:a16="http://schemas.microsoft.com/office/drawing/2014/main" id="{F833540D-9957-4D0D-A2C5-D1DBD473E924}"/>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7041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4424-F4F6-458E-895C-8B0CEE9A2CD9}"/>
              </a:ext>
            </a:extLst>
          </p:cNvPr>
          <p:cNvSpPr>
            <a:spLocks noGrp="1"/>
          </p:cNvSpPr>
          <p:nvPr>
            <p:ph type="title"/>
          </p:nvPr>
        </p:nvSpPr>
        <p:spPr/>
        <p:txBody>
          <a:bodyPr/>
          <a:lstStyle/>
          <a:p>
            <a:r>
              <a:rPr lang="en-US" dirty="0"/>
              <a:t> Tools</a:t>
            </a:r>
          </a:p>
        </p:txBody>
      </p:sp>
      <p:sp>
        <p:nvSpPr>
          <p:cNvPr id="3" name="Content Placeholder 2">
            <a:extLst>
              <a:ext uri="{FF2B5EF4-FFF2-40B4-BE49-F238E27FC236}">
                <a16:creationId xmlns:a16="http://schemas.microsoft.com/office/drawing/2014/main" id="{4F55113A-4217-4CE5-AD12-D3CB28E899AD}"/>
              </a:ext>
            </a:extLst>
          </p:cNvPr>
          <p:cNvSpPr>
            <a:spLocks noGrp="1"/>
          </p:cNvSpPr>
          <p:nvPr>
            <p:ph idx="1"/>
          </p:nvPr>
        </p:nvSpPr>
        <p:spPr/>
        <p:txBody>
          <a:bodyPr>
            <a:noAutofit/>
          </a:bodyPr>
          <a:lstStyle/>
          <a:p>
            <a:r>
              <a:rPr lang="en-US" dirty="0"/>
              <a:t>All requirements can be helped through the judicious use of tools</a:t>
            </a:r>
          </a:p>
          <a:p>
            <a:pPr lvl="1"/>
            <a:r>
              <a:rPr lang="en-US" dirty="0"/>
              <a:t>Productivity software </a:t>
            </a:r>
          </a:p>
          <a:p>
            <a:pPr lvl="1"/>
            <a:r>
              <a:rPr lang="en-US" dirty="0"/>
              <a:t>Personal information manager </a:t>
            </a:r>
          </a:p>
          <a:p>
            <a:pPr lvl="1"/>
            <a:r>
              <a:rPr lang="en-US" dirty="0"/>
              <a:t>Word processing software </a:t>
            </a:r>
          </a:p>
          <a:p>
            <a:pPr lvl="1"/>
            <a:r>
              <a:rPr lang="en-US" dirty="0"/>
              <a:t>Spreadsheet software</a:t>
            </a:r>
          </a:p>
          <a:p>
            <a:pPr lvl="1"/>
            <a:r>
              <a:rPr lang="en-US" dirty="0"/>
              <a:t>Database management software </a:t>
            </a:r>
          </a:p>
          <a:p>
            <a:pPr lvl="1"/>
            <a:r>
              <a:rPr lang="en-US" dirty="0"/>
              <a:t>Presentation graphics software</a:t>
            </a:r>
          </a:p>
          <a:p>
            <a:pPr lvl="1"/>
            <a:r>
              <a:rPr lang="en-US" dirty="0"/>
              <a:t>Collaboration software </a:t>
            </a:r>
          </a:p>
          <a:p>
            <a:pPr lvl="1"/>
            <a:r>
              <a:rPr lang="en-US" dirty="0"/>
              <a:t>Graphic modeling tools</a:t>
            </a:r>
          </a:p>
        </p:txBody>
      </p:sp>
      <p:sp>
        <p:nvSpPr>
          <p:cNvPr id="4" name="Footer Placeholder 3">
            <a:extLst>
              <a:ext uri="{FF2B5EF4-FFF2-40B4-BE49-F238E27FC236}">
                <a16:creationId xmlns:a16="http://schemas.microsoft.com/office/drawing/2014/main" id="{F4706FAC-7BD3-427F-9396-6675283CEE14}"/>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48753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 (1 of 2)</a:t>
            </a:r>
          </a:p>
        </p:txBody>
      </p:sp>
      <p:sp>
        <p:nvSpPr>
          <p:cNvPr id="3" name="Text Placeholder 2"/>
          <p:cNvSpPr>
            <a:spLocks noGrp="1"/>
          </p:cNvSpPr>
          <p:nvPr>
            <p:ph idx="1"/>
          </p:nvPr>
        </p:nvSpPr>
        <p:spPr/>
        <p:txBody>
          <a:bodyPr>
            <a:normAutofit/>
          </a:bodyPr>
          <a:lstStyle/>
          <a:p>
            <a:r>
              <a:rPr lang="en-US" dirty="0"/>
              <a:t>Systems analysis phase </a:t>
            </a:r>
          </a:p>
          <a:p>
            <a:pPr lvl="1"/>
            <a:r>
              <a:rPr lang="en-US" dirty="0"/>
              <a:t>Includes requirements modeling, data and process modeling, and consideration of development strategies</a:t>
            </a:r>
          </a:p>
          <a:p>
            <a:pPr lvl="1"/>
            <a:r>
              <a:rPr lang="en-US" dirty="0"/>
              <a:t>Objective is to understand the proposed project, ensure that it will support business requirements, and build a solid foundation for the systems design phase</a:t>
            </a:r>
          </a:p>
          <a:p>
            <a:r>
              <a:rPr lang="en-US" dirty="0"/>
              <a:t>Popular team-based approaches </a:t>
            </a:r>
          </a:p>
          <a:p>
            <a:pPr lvl="1"/>
            <a:r>
              <a:rPr lang="en-US" dirty="0"/>
              <a:t>JAD, RAD, and agile methods</a:t>
            </a:r>
          </a:p>
        </p:txBody>
      </p:sp>
      <p:sp>
        <p:nvSpPr>
          <p:cNvPr id="4" name="Footer Placeholder 3">
            <a:extLst>
              <a:ext uri="{FF2B5EF4-FFF2-40B4-BE49-F238E27FC236}">
                <a16:creationId xmlns:a16="http://schemas.microsoft.com/office/drawing/2014/main" id="{1A24F323-76AD-4384-A419-BDFDFCE6E79C}"/>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(2 of 2)</a:t>
            </a:r>
          </a:p>
        </p:txBody>
      </p:sp>
      <p:sp>
        <p:nvSpPr>
          <p:cNvPr id="3" name="Text Placeholder 2"/>
          <p:cNvSpPr>
            <a:spLocks noGrp="1"/>
          </p:cNvSpPr>
          <p:nvPr>
            <p:ph idx="1"/>
          </p:nvPr>
        </p:nvSpPr>
        <p:spPr/>
        <p:txBody>
          <a:bodyPr/>
          <a:lstStyle/>
          <a:p>
            <a:r>
              <a:rPr lang="en-US" dirty="0"/>
              <a:t>Requirements gathering process</a:t>
            </a:r>
          </a:p>
          <a:p>
            <a:pPr lvl="1"/>
            <a:r>
              <a:rPr lang="en-US" dirty="0"/>
              <a:t>Interviewing, document review, observation, questionnaires, sampling, and research</a:t>
            </a:r>
          </a:p>
          <a:p>
            <a:r>
              <a:rPr lang="en-US" dirty="0"/>
              <a:t>Systems analysts use various tools and techniques to represent system requirements</a:t>
            </a:r>
          </a:p>
          <a:p>
            <a:pPr lvl="1"/>
            <a:r>
              <a:rPr lang="en-US" dirty="0"/>
              <a:t>All requirements engineering activities can be helped through the judicious use of tools</a:t>
            </a:r>
          </a:p>
        </p:txBody>
      </p:sp>
      <p:sp>
        <p:nvSpPr>
          <p:cNvPr id="4" name="Footer Placeholder 3">
            <a:extLst>
              <a:ext uri="{FF2B5EF4-FFF2-40B4-BE49-F238E27FC236}">
                <a16:creationId xmlns:a16="http://schemas.microsoft.com/office/drawing/2014/main" id="{AE745A43-D74D-4D9F-B534-95881B13CA1F}"/>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1550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(3 of 3)</a:t>
            </a:r>
          </a:p>
        </p:txBody>
      </p:sp>
      <p:sp>
        <p:nvSpPr>
          <p:cNvPr id="16386" name="Text Placeholder 2"/>
          <p:cNvSpPr>
            <a:spLocks noGrp="1"/>
          </p:cNvSpPr>
          <p:nvPr>
            <p:ph idx="1"/>
          </p:nvPr>
        </p:nvSpPr>
        <p:spPr/>
        <p:txBody>
          <a:bodyPr>
            <a:noAutofit/>
          </a:bodyPr>
          <a:lstStyle/>
          <a:p>
            <a:pPr lvl="1"/>
            <a:r>
              <a:rPr lang="en-US" dirty="0"/>
              <a:t>Utilize different requirements representation techniques, including natural language, diagrams, and models </a:t>
            </a:r>
          </a:p>
          <a:p>
            <a:pPr lvl="1"/>
            <a:r>
              <a:rPr lang="en-US" dirty="0"/>
              <a:t>Explain how to validate and verify requirements </a:t>
            </a:r>
          </a:p>
          <a:p>
            <a:pPr lvl="1"/>
            <a:r>
              <a:rPr lang="en-US" dirty="0"/>
              <a:t>Explain how tools can help with requirements engineering activities</a:t>
            </a:r>
          </a:p>
        </p:txBody>
      </p:sp>
      <p:sp>
        <p:nvSpPr>
          <p:cNvPr id="3" name="Footer Placeholder 2">
            <a:extLst>
              <a:ext uri="{FF2B5EF4-FFF2-40B4-BE49-F238E27FC236}">
                <a16:creationId xmlns:a16="http://schemas.microsoft.com/office/drawing/2014/main" id="{A27639AE-A437-4944-A0FA-9E9AEB388F3C}"/>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036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E716-DED0-4C6C-98EA-2BA3B19D9FE2}"/>
              </a:ext>
            </a:extLst>
          </p:cNvPr>
          <p:cNvSpPr>
            <a:spLocks noGrp="1"/>
          </p:cNvSpPr>
          <p:nvPr>
            <p:ph type="title"/>
          </p:nvPr>
        </p:nvSpPr>
        <p:spPr/>
        <p:txBody>
          <a:bodyPr/>
          <a:lstStyle/>
          <a:p>
            <a:r>
              <a:rPr lang="en-US" dirty="0"/>
              <a:t>System Requirements (1 of 3)</a:t>
            </a:r>
          </a:p>
        </p:txBody>
      </p:sp>
      <p:sp>
        <p:nvSpPr>
          <p:cNvPr id="3" name="Content Placeholder 2">
            <a:extLst>
              <a:ext uri="{FF2B5EF4-FFF2-40B4-BE49-F238E27FC236}">
                <a16:creationId xmlns:a16="http://schemas.microsoft.com/office/drawing/2014/main" id="{400FBDE1-C796-4740-96BA-5BE540F1A630}"/>
              </a:ext>
            </a:extLst>
          </p:cNvPr>
          <p:cNvSpPr>
            <a:spLocks noGrp="1"/>
          </p:cNvSpPr>
          <p:nvPr>
            <p:ph idx="1"/>
          </p:nvPr>
        </p:nvSpPr>
        <p:spPr/>
        <p:txBody>
          <a:bodyPr>
            <a:noAutofit/>
          </a:bodyPr>
          <a:lstStyle/>
          <a:p>
            <a:r>
              <a:rPr lang="en-US" dirty="0"/>
              <a:t>Feature that must be included in an information system to satisfy business requirements</a:t>
            </a:r>
          </a:p>
          <a:p>
            <a:pPr lvl="1"/>
            <a:r>
              <a:rPr lang="en-US" dirty="0"/>
              <a:t>Benchmarks to measure overall acceptability</a:t>
            </a:r>
          </a:p>
          <a:p>
            <a:r>
              <a:rPr lang="en-US" dirty="0"/>
              <a:t>Requirements engineering activities</a:t>
            </a:r>
          </a:p>
          <a:p>
            <a:pPr lvl="1"/>
            <a:r>
              <a:rPr lang="en-US" dirty="0"/>
              <a:t>Gathering requirements</a:t>
            </a:r>
          </a:p>
          <a:p>
            <a:pPr lvl="1"/>
            <a:r>
              <a:rPr lang="en-US" dirty="0"/>
              <a:t>Representing requirements</a:t>
            </a:r>
          </a:p>
          <a:p>
            <a:pPr lvl="1"/>
            <a:r>
              <a:rPr lang="en-US" dirty="0"/>
              <a:t>Validating and verifying requirements</a:t>
            </a:r>
          </a:p>
        </p:txBody>
      </p:sp>
      <p:sp>
        <p:nvSpPr>
          <p:cNvPr id="4" name="Footer Placeholder 3">
            <a:extLst>
              <a:ext uri="{FF2B5EF4-FFF2-40B4-BE49-F238E27FC236}">
                <a16:creationId xmlns:a16="http://schemas.microsoft.com/office/drawing/2014/main" id="{AE0D60F1-07CC-4F7A-82FA-DC795A4E8F5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8804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E716-DED0-4C6C-98EA-2BA3B19D9FE2}"/>
              </a:ext>
            </a:extLst>
          </p:cNvPr>
          <p:cNvSpPr>
            <a:spLocks noGrp="1"/>
          </p:cNvSpPr>
          <p:nvPr>
            <p:ph type="title"/>
          </p:nvPr>
        </p:nvSpPr>
        <p:spPr/>
        <p:txBody>
          <a:bodyPr/>
          <a:lstStyle/>
          <a:p>
            <a:r>
              <a:rPr lang="en-US" dirty="0"/>
              <a:t>System Requirements (2 of 3)</a:t>
            </a:r>
          </a:p>
        </p:txBody>
      </p:sp>
      <p:sp>
        <p:nvSpPr>
          <p:cNvPr id="3" name="Content Placeholder 2">
            <a:extLst>
              <a:ext uri="{FF2B5EF4-FFF2-40B4-BE49-F238E27FC236}">
                <a16:creationId xmlns:a16="http://schemas.microsoft.com/office/drawing/2014/main" id="{400FBDE1-C796-4740-96BA-5BE540F1A630}"/>
              </a:ext>
            </a:extLst>
          </p:cNvPr>
          <p:cNvSpPr>
            <a:spLocks noGrp="1"/>
          </p:cNvSpPr>
          <p:nvPr>
            <p:ph idx="1"/>
          </p:nvPr>
        </p:nvSpPr>
        <p:spPr/>
        <p:txBody>
          <a:bodyPr>
            <a:noAutofit/>
          </a:bodyPr>
          <a:lstStyle/>
          <a:p>
            <a:r>
              <a:rPr lang="en-US" dirty="0"/>
              <a:t>Types of requirements </a:t>
            </a:r>
          </a:p>
          <a:p>
            <a:pPr lvl="1"/>
            <a:r>
              <a:rPr lang="en-US" dirty="0"/>
              <a:t>Classified according to characteristics</a:t>
            </a:r>
          </a:p>
          <a:p>
            <a:pPr lvl="1"/>
            <a:r>
              <a:rPr lang="en-US" dirty="0"/>
              <a:t>Functional and non-functional</a:t>
            </a:r>
          </a:p>
          <a:p>
            <a:r>
              <a:rPr lang="en-US" dirty="0"/>
              <a:t>Requirements challenges </a:t>
            </a:r>
          </a:p>
          <a:p>
            <a:pPr lvl="1"/>
            <a:r>
              <a:rPr lang="en-US" dirty="0"/>
              <a:t>Imprecision</a:t>
            </a:r>
          </a:p>
          <a:p>
            <a:pPr lvl="1"/>
            <a:r>
              <a:rPr lang="en-US" dirty="0"/>
              <a:t>Agreement</a:t>
            </a:r>
          </a:p>
          <a:p>
            <a:pPr lvl="1"/>
            <a:r>
              <a:rPr lang="en-US" dirty="0"/>
              <a:t>Creep</a:t>
            </a:r>
          </a:p>
          <a:p>
            <a:pPr lvl="1"/>
            <a:endParaRPr lang="en-US" dirty="0"/>
          </a:p>
        </p:txBody>
      </p:sp>
      <p:sp>
        <p:nvSpPr>
          <p:cNvPr id="4" name="Footer Placeholder 3">
            <a:extLst>
              <a:ext uri="{FF2B5EF4-FFF2-40B4-BE49-F238E27FC236}">
                <a16:creationId xmlns:a16="http://schemas.microsoft.com/office/drawing/2014/main" id="{AE0D60F1-07CC-4F7A-82FA-DC795A4E8F5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2351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E716-DED0-4C6C-98EA-2BA3B19D9FE2}"/>
              </a:ext>
            </a:extLst>
          </p:cNvPr>
          <p:cNvSpPr>
            <a:spLocks noGrp="1"/>
          </p:cNvSpPr>
          <p:nvPr>
            <p:ph type="title"/>
          </p:nvPr>
        </p:nvSpPr>
        <p:spPr/>
        <p:txBody>
          <a:bodyPr/>
          <a:lstStyle/>
          <a:p>
            <a:r>
              <a:rPr lang="en-US" dirty="0"/>
              <a:t>System Requirements (3 of 3) </a:t>
            </a:r>
          </a:p>
        </p:txBody>
      </p:sp>
      <p:sp>
        <p:nvSpPr>
          <p:cNvPr id="3" name="Content Placeholder 2">
            <a:extLst>
              <a:ext uri="{FF2B5EF4-FFF2-40B4-BE49-F238E27FC236}">
                <a16:creationId xmlns:a16="http://schemas.microsoft.com/office/drawing/2014/main" id="{400FBDE1-C796-4740-96BA-5BE540F1A630}"/>
              </a:ext>
            </a:extLst>
          </p:cNvPr>
          <p:cNvSpPr>
            <a:spLocks noGrp="1"/>
          </p:cNvSpPr>
          <p:nvPr>
            <p:ph idx="1"/>
          </p:nvPr>
        </p:nvSpPr>
        <p:spPr/>
        <p:txBody>
          <a:bodyPr>
            <a:noAutofit/>
          </a:bodyPr>
          <a:lstStyle/>
          <a:p>
            <a:r>
              <a:rPr lang="en-US" dirty="0"/>
              <a:t>Additional considerations </a:t>
            </a:r>
          </a:p>
          <a:p>
            <a:pPr lvl="1"/>
            <a:r>
              <a:rPr lang="en-US" dirty="0"/>
              <a:t>Scalability: ability to handle increased business volume and transactions </a:t>
            </a:r>
          </a:p>
          <a:p>
            <a:pPr lvl="1"/>
            <a:r>
              <a:rPr lang="en-US" dirty="0"/>
              <a:t>Security: make systems harder to infiltrate</a:t>
            </a:r>
          </a:p>
          <a:p>
            <a:pPr lvl="1"/>
            <a:r>
              <a:rPr lang="en-US" dirty="0"/>
              <a:t>Total cost of ownership: direct and indirect costs </a:t>
            </a:r>
          </a:p>
          <a:p>
            <a:pPr lvl="1"/>
            <a:endParaRPr lang="en-US" dirty="0"/>
          </a:p>
        </p:txBody>
      </p:sp>
      <p:sp>
        <p:nvSpPr>
          <p:cNvPr id="4" name="Footer Placeholder 3">
            <a:extLst>
              <a:ext uri="{FF2B5EF4-FFF2-40B4-BE49-F238E27FC236}">
                <a16:creationId xmlns:a16="http://schemas.microsoft.com/office/drawing/2014/main" id="{AE0D60F1-07CC-4F7A-82FA-DC795A4E8F5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110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Team-Based Techniques (1 of 8)</a:t>
            </a:r>
          </a:p>
        </p:txBody>
      </p:sp>
      <p:sp>
        <p:nvSpPr>
          <p:cNvPr id="19458" name="Text Placeholder 2"/>
          <p:cNvSpPr>
            <a:spLocks noGrp="1"/>
          </p:cNvSpPr>
          <p:nvPr>
            <p:ph idx="1"/>
          </p:nvPr>
        </p:nvSpPr>
        <p:spPr/>
        <p:txBody>
          <a:bodyPr>
            <a:normAutofit/>
          </a:bodyPr>
          <a:lstStyle/>
          <a:p>
            <a:r>
              <a:rPr lang="en-US" dirty="0"/>
              <a:t>Joint application development</a:t>
            </a:r>
          </a:p>
          <a:p>
            <a:pPr lvl="1"/>
            <a:r>
              <a:rPr lang="en-US" dirty="0"/>
              <a:t>Brings users into the development process as active participants</a:t>
            </a:r>
          </a:p>
          <a:p>
            <a:pPr lvl="1"/>
            <a:r>
              <a:rPr lang="en-US" dirty="0"/>
              <a:t>User Involvement </a:t>
            </a:r>
          </a:p>
          <a:p>
            <a:pPr lvl="2"/>
            <a:r>
              <a:rPr lang="en-US" dirty="0"/>
              <a:t>Active roles </a:t>
            </a:r>
          </a:p>
          <a:p>
            <a:pPr lvl="2"/>
            <a:r>
              <a:rPr lang="en-US" dirty="0"/>
              <a:t>Formal or informal</a:t>
            </a:r>
          </a:p>
          <a:p>
            <a:pPr lvl="1"/>
            <a:r>
              <a:rPr lang="en-US" dirty="0"/>
              <a:t>JAD participants and roles</a:t>
            </a:r>
          </a:p>
          <a:p>
            <a:pPr lvl="2"/>
            <a:r>
              <a:rPr lang="en-US" dirty="0"/>
              <a:t>Project leader and one or more members</a:t>
            </a:r>
          </a:p>
          <a:p>
            <a:pPr lvl="2"/>
            <a:endParaRPr lang="en-US" dirty="0"/>
          </a:p>
          <a:p>
            <a:pPr lvl="1"/>
            <a:endParaRPr lang="en-US" dirty="0"/>
          </a:p>
        </p:txBody>
      </p:sp>
      <p:sp>
        <p:nvSpPr>
          <p:cNvPr id="4" name="Footer Placeholder 3">
            <a:extLst>
              <a:ext uri="{FF2B5EF4-FFF2-40B4-BE49-F238E27FC236}">
                <a16:creationId xmlns:a16="http://schemas.microsoft.com/office/drawing/2014/main" id="{17747D38-5517-4915-808D-5F5BFC74A7B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9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Team-Based Techniques (2 of 8) </a:t>
            </a:r>
          </a:p>
        </p:txBody>
      </p:sp>
      <p:sp>
        <p:nvSpPr>
          <p:cNvPr id="7" name="Text Placeholder 2"/>
          <p:cNvSpPr>
            <a:spLocks noGrp="1"/>
          </p:cNvSpPr>
          <p:nvPr>
            <p:ph idx="1"/>
          </p:nvPr>
        </p:nvSpPr>
        <p:spPr/>
        <p:txBody>
          <a:bodyPr/>
          <a:lstStyle/>
          <a:p>
            <a:r>
              <a:rPr lang="en-US" dirty="0"/>
              <a:t>JAD advantages and disadvantages</a:t>
            </a:r>
          </a:p>
          <a:p>
            <a:pPr lvl="1"/>
            <a:r>
              <a:rPr lang="en-US" dirty="0"/>
              <a:t>Disadvantages</a:t>
            </a:r>
          </a:p>
          <a:p>
            <a:pPr lvl="2"/>
            <a:r>
              <a:rPr lang="en-US" dirty="0"/>
              <a:t>More expensive than traditional methods</a:t>
            </a:r>
          </a:p>
          <a:p>
            <a:pPr lvl="2"/>
            <a:r>
              <a:rPr lang="en-US" dirty="0"/>
              <a:t>Can be cumbersome if the group is too large</a:t>
            </a:r>
          </a:p>
          <a:p>
            <a:pPr lvl="1"/>
            <a:r>
              <a:rPr lang="en-US" dirty="0"/>
              <a:t>Advantages</a:t>
            </a:r>
          </a:p>
          <a:p>
            <a:pPr lvl="2"/>
            <a:r>
              <a:rPr lang="en-US" dirty="0"/>
              <a:t>Allows key users to participate effectively</a:t>
            </a:r>
          </a:p>
          <a:p>
            <a:pPr lvl="2"/>
            <a:r>
              <a:rPr lang="en-US" dirty="0"/>
              <a:t>Users are more likely to feel a sense of ownership</a:t>
            </a:r>
          </a:p>
          <a:p>
            <a:pPr lvl="2"/>
            <a:r>
              <a:rPr lang="en-US" dirty="0"/>
              <a:t>Produces a more accurate statement of system requirements, a better understanding of common goals, and a stronger commitment to the success of the new system</a:t>
            </a:r>
          </a:p>
          <a:p>
            <a:endParaRPr lang="en-US" dirty="0"/>
          </a:p>
        </p:txBody>
      </p:sp>
      <p:sp>
        <p:nvSpPr>
          <p:cNvPr id="4" name="Footer Placeholder 3">
            <a:extLst>
              <a:ext uri="{FF2B5EF4-FFF2-40B4-BE49-F238E27FC236}">
                <a16:creationId xmlns:a16="http://schemas.microsoft.com/office/drawing/2014/main" id="{D00002FE-33CF-4B5A-BB8D-F83404DDB14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22187276"/>
      </p:ext>
    </p:extLst>
  </p:cSld>
  <p:clrMapOvr>
    <a:masterClrMapping/>
  </p:clrMapOvr>
</p:sld>
</file>

<file path=ppt/theme/theme1.xml><?xml version="1.0" encoding="utf-8"?>
<a:theme xmlns:a="http://schemas.openxmlformats.org/drawingml/2006/main" name="1_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2375</TotalTime>
  <Words>3547</Words>
  <Application>Microsoft Office PowerPoint</Application>
  <PresentationFormat>On-screen Show (4:3)</PresentationFormat>
  <Paragraphs>298</Paragraphs>
  <Slides>37</Slides>
  <Notes>30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37</vt:i4>
      </vt:variant>
    </vt:vector>
  </HeadingPairs>
  <TitlesOfParts>
    <vt:vector size="39" baseType="lpstr">
      <vt:lpstr>Arial</vt:lpstr>
      <vt:lpstr>1_Brand_PPT_Template_SIMPLIFIED_SD</vt:lpstr>
      <vt:lpstr>  Chapter 4</vt:lpstr>
      <vt:lpstr>Learning Objectives (1 of 3) </vt:lpstr>
      <vt:lpstr>Learning Objectives (2 of 3)</vt:lpstr>
      <vt:lpstr>Learning Objectives (3 of 3)</vt:lpstr>
      <vt:lpstr>System Requirements (1 of 3)</vt:lpstr>
      <vt:lpstr>System Requirements (2 of 3)</vt:lpstr>
      <vt:lpstr>System Requirements (3 of 3) </vt:lpstr>
      <vt:lpstr>Team-Based Techniques (1 of 8)</vt:lpstr>
      <vt:lpstr>Team-Based Techniques (2 of 8) </vt:lpstr>
      <vt:lpstr>Team-Based Techniques (3 of 8)</vt:lpstr>
      <vt:lpstr>Team-Based Techniques (4 of 8)</vt:lpstr>
      <vt:lpstr>Team-Based Techniques (5 of 8)</vt:lpstr>
      <vt:lpstr>Team-Based Techniques (6 of 8)</vt:lpstr>
      <vt:lpstr>Team-Based Techniques (7 of 8)</vt:lpstr>
      <vt:lpstr>Team-Based Techniques (8 of 8)</vt:lpstr>
      <vt:lpstr>Gathering Requirements </vt:lpstr>
      <vt:lpstr>Gathering Requirements Through Interviews (1 of 6)</vt:lpstr>
      <vt:lpstr>Gathering Requirements Through Interviews (2 of 6)</vt:lpstr>
      <vt:lpstr>Gathering Requirements Through Interviews (3 of 6) </vt:lpstr>
      <vt:lpstr>Gathering Requirements Through Interviews (4 of 6)</vt:lpstr>
      <vt:lpstr>Gathering Requirements Through Interviews (5 of 6)</vt:lpstr>
      <vt:lpstr>Gathering Requirements Through Interviews (6 of 6)</vt:lpstr>
      <vt:lpstr>Gathering Requirements Using Other Techniques (1 of 5)</vt:lpstr>
      <vt:lpstr>Gathering Requirements Using Other Techniques (2 of 5)</vt:lpstr>
      <vt:lpstr>Gathering Requirements Using Other Techniques (3 of 5)</vt:lpstr>
      <vt:lpstr>Gathering Requirements Using Other Techniques (4 of 5)</vt:lpstr>
      <vt:lpstr>Gathering Requirements Using Other Techniques (5 of 5)</vt:lpstr>
      <vt:lpstr>Gathering Requirements In Agile Projects </vt:lpstr>
      <vt:lpstr>Representing Requirements (1 of 5)</vt:lpstr>
      <vt:lpstr>Representing Requirements (2 of 5)</vt:lpstr>
      <vt:lpstr>Representing Requirements (3 of 5)</vt:lpstr>
      <vt:lpstr>Representing Requirements (4 of 5) </vt:lpstr>
      <vt:lpstr>Representing Requirements (5 of 5)   </vt:lpstr>
      <vt:lpstr>Validating And Verifying Requirements </vt:lpstr>
      <vt:lpstr> Tools</vt:lpstr>
      <vt:lpstr>Summary (1 of 2)</vt:lpstr>
      <vt:lpstr>Summary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Stulga, Michele L</cp:lastModifiedBy>
  <cp:revision>205</cp:revision>
  <dcterms:created xsi:type="dcterms:W3CDTF">2009-02-03T18:32:10Z</dcterms:created>
  <dcterms:modified xsi:type="dcterms:W3CDTF">2019-06-18T14:36:46Z</dcterms:modified>
</cp:coreProperties>
</file>