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4" r:id="rId1"/>
  </p:sldMasterIdLst>
  <p:notesMasterIdLst>
    <p:notesMasterId r:id="rId44"/>
  </p:notesMasterIdLst>
  <p:handoutMasterIdLst>
    <p:handoutMasterId r:id="rId45"/>
  </p:handoutMasterIdLst>
  <p:sldIdLst>
    <p:sldId id="256" r:id="rId2"/>
    <p:sldId id="257" r:id="rId3"/>
    <p:sldId id="448" r:id="rId4"/>
    <p:sldId id="260" r:id="rId5"/>
    <p:sldId id="449" r:id="rId6"/>
    <p:sldId id="443" r:id="rId7"/>
    <p:sldId id="318" r:id="rId8"/>
    <p:sldId id="414" r:id="rId9"/>
    <p:sldId id="415" r:id="rId10"/>
    <p:sldId id="417" r:id="rId11"/>
    <p:sldId id="447" r:id="rId12"/>
    <p:sldId id="419" r:id="rId13"/>
    <p:sldId id="420" r:id="rId14"/>
    <p:sldId id="450" r:id="rId15"/>
    <p:sldId id="334" r:id="rId16"/>
    <p:sldId id="361" r:id="rId17"/>
    <p:sldId id="335" r:id="rId18"/>
    <p:sldId id="421" r:id="rId19"/>
    <p:sldId id="422" r:id="rId20"/>
    <p:sldId id="423" r:id="rId21"/>
    <p:sldId id="424" r:id="rId22"/>
    <p:sldId id="445" r:id="rId23"/>
    <p:sldId id="451" r:id="rId24"/>
    <p:sldId id="426" r:id="rId25"/>
    <p:sldId id="384" r:id="rId26"/>
    <p:sldId id="362" r:id="rId27"/>
    <p:sldId id="427" r:id="rId28"/>
    <p:sldId id="336" r:id="rId29"/>
    <p:sldId id="428" r:id="rId30"/>
    <p:sldId id="429" r:id="rId31"/>
    <p:sldId id="432" r:id="rId32"/>
    <p:sldId id="430" r:id="rId33"/>
    <p:sldId id="433" r:id="rId34"/>
    <p:sldId id="431" r:id="rId35"/>
    <p:sldId id="386" r:id="rId36"/>
    <p:sldId id="387" r:id="rId37"/>
    <p:sldId id="363" r:id="rId38"/>
    <p:sldId id="434" r:id="rId39"/>
    <p:sldId id="435" r:id="rId40"/>
    <p:sldId id="440" r:id="rId41"/>
    <p:sldId id="364" r:id="rId42"/>
    <p:sldId id="311" r:id="rId4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5111" autoAdjust="0"/>
    <p:restoredTop sz="94660" autoAdjust="0"/>
  </p:normalViewPr>
  <p:slideViewPr>
    <p:cSldViewPr>
      <p:cViewPr varScale="1">
        <p:scale>
          <a:sx n="150" d="100"/>
          <a:sy n="150" d="100"/>
        </p:scale>
        <p:origin x="4632"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0" d="100"/>
          <a:sy n="40" d="100"/>
        </p:scale>
        <p:origin x="2366" y="3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F16132-CC66-4070-BDEB-17CCB34A8439}" type="datetimeFigureOut">
              <a:rPr lang="en-US" smtClean="0"/>
              <a:t>6/18/2019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4B04BB8-D620-4CC0-952B-21E0C5611B04}" type="slidenum">
              <a:rPr lang="en-US" smtClean="0"/>
              <a:t>‹#›</a:t>
            </a:fld>
            <a:endParaRPr lang="en-US" dirty="0"/>
          </a:p>
        </p:txBody>
      </p:sp>
    </p:spTree>
    <p:extLst>
      <p:ext uri="{BB962C8B-B14F-4D97-AF65-F5344CB8AC3E}">
        <p14:creationId xmlns:p14="http://schemas.microsoft.com/office/powerpoint/2010/main" val="22907063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Arial" panose="020B0604020202020204" pitchFamily="34"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Arial" panose="020B0604020202020204" pitchFamily="34" charset="0"/>
              </a:defRPr>
            </a:lvl1pPr>
          </a:lstStyle>
          <a:p>
            <a:pPr>
              <a:defRPr/>
            </a:pPr>
            <a:fld id="{78900CCD-8A10-4D49-BB79-792FE2AD7547}" type="datetimeFigureOut">
              <a:rPr lang="en-US" smtClean="0"/>
              <a:pPr>
                <a:defRPr/>
              </a:pPr>
              <a:t>6/18/2019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Arial" panose="020B0604020202020204" pitchFamily="34"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Arial" panose="020B0604020202020204" pitchFamily="34" charset="0"/>
              </a:defRPr>
            </a:lvl1pPr>
          </a:lstStyle>
          <a:p>
            <a:pPr>
              <a:defRPr/>
            </a:pPr>
            <a:fld id="{1D8EF7D4-693D-4308-8526-5D7856EBEEC3}" type="slidenum">
              <a:rPr lang="en-US" smtClean="0"/>
              <a:pPr>
                <a:defRPr/>
              </a:pPr>
              <a:t>‹#›</a:t>
            </a:fld>
            <a:endParaRPr lang="en-US" dirty="0"/>
          </a:p>
        </p:txBody>
      </p:sp>
    </p:spTree>
    <p:extLst>
      <p:ext uri="{BB962C8B-B14F-4D97-AF65-F5344CB8AC3E}">
        <p14:creationId xmlns:p14="http://schemas.microsoft.com/office/powerpoint/2010/main" val="42580817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a:t>
            </a:fld>
            <a:endParaRPr lang="en-US" dirty="0"/>
          </a:p>
        </p:txBody>
      </p:sp>
    </p:spTree>
    <p:extLst>
      <p:ext uri="{BB962C8B-B14F-4D97-AF65-F5344CB8AC3E}">
        <p14:creationId xmlns:p14="http://schemas.microsoft.com/office/powerpoint/2010/main" val="1035541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10</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11</a:t>
            </a:fld>
            <a:endParaRPr lang="en-US" dirty="0"/>
          </a:p>
        </p:txBody>
      </p:sp>
    </p:spTree>
    <p:extLst>
      <p:ext uri="{BB962C8B-B14F-4D97-AF65-F5344CB8AC3E}">
        <p14:creationId xmlns:p14="http://schemas.microsoft.com/office/powerpoint/2010/main" val="1397029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12</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13</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14</a:t>
            </a:fld>
            <a:endParaRPr lang="en-US" dirty="0"/>
          </a:p>
        </p:txBody>
      </p:sp>
    </p:spTree>
    <p:extLst>
      <p:ext uri="{BB962C8B-B14F-4D97-AF65-F5344CB8AC3E}">
        <p14:creationId xmlns:p14="http://schemas.microsoft.com/office/powerpoint/2010/main" val="3067394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16</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19</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a:t>
            </a:fld>
            <a:endParaRPr lang="en-US" dirty="0"/>
          </a:p>
        </p:txBody>
      </p:sp>
    </p:spTree>
    <p:extLst>
      <p:ext uri="{BB962C8B-B14F-4D97-AF65-F5344CB8AC3E}">
        <p14:creationId xmlns:p14="http://schemas.microsoft.com/office/powerpoint/2010/main" val="3034390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20</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21</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22</a:t>
            </a:fld>
            <a:endParaRPr lang="en-US" dirty="0"/>
          </a:p>
        </p:txBody>
      </p:sp>
    </p:spTree>
    <p:extLst>
      <p:ext uri="{BB962C8B-B14F-4D97-AF65-F5344CB8AC3E}">
        <p14:creationId xmlns:p14="http://schemas.microsoft.com/office/powerpoint/2010/main" val="41887918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23</a:t>
            </a:fld>
            <a:endParaRPr lang="en-US" dirty="0"/>
          </a:p>
        </p:txBody>
      </p:sp>
    </p:spTree>
    <p:extLst>
      <p:ext uri="{BB962C8B-B14F-4D97-AF65-F5344CB8AC3E}">
        <p14:creationId xmlns:p14="http://schemas.microsoft.com/office/powerpoint/2010/main" val="34817697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24</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25</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26</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29</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a:t>
            </a:fld>
            <a:endParaRPr lang="en-US" dirty="0"/>
          </a:p>
        </p:txBody>
      </p:sp>
    </p:spTree>
    <p:extLst>
      <p:ext uri="{BB962C8B-B14F-4D97-AF65-F5344CB8AC3E}">
        <p14:creationId xmlns:p14="http://schemas.microsoft.com/office/powerpoint/2010/main" val="12920704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30</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31</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32</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33</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34</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36</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39</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40</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41</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42</a:t>
            </a:fld>
            <a:endParaRPr lang="en-US" dirty="0"/>
          </a:p>
        </p:txBody>
      </p:sp>
    </p:spTree>
    <p:extLst>
      <p:ext uri="{BB962C8B-B14F-4D97-AF65-F5344CB8AC3E}">
        <p14:creationId xmlns:p14="http://schemas.microsoft.com/office/powerpoint/2010/main" val="2631803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a:t>
            </a:fld>
            <a:endParaRPr lang="en-US" dirty="0"/>
          </a:p>
        </p:txBody>
      </p:sp>
    </p:spTree>
    <p:extLst>
      <p:ext uri="{BB962C8B-B14F-4D97-AF65-F5344CB8AC3E}">
        <p14:creationId xmlns:p14="http://schemas.microsoft.com/office/powerpoint/2010/main" val="3624321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6</a:t>
            </a:fld>
            <a:endParaRPr lang="en-US" dirty="0"/>
          </a:p>
        </p:txBody>
      </p:sp>
    </p:spTree>
    <p:extLst>
      <p:ext uri="{BB962C8B-B14F-4D97-AF65-F5344CB8AC3E}">
        <p14:creationId xmlns:p14="http://schemas.microsoft.com/office/powerpoint/2010/main" val="4156903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9</a:t>
            </a:fld>
            <a:endParaRPr lang="en-US" dirty="0"/>
          </a:p>
        </p:txBody>
      </p:sp>
    </p:spTree>
    <p:extLst>
      <p:ext uri="{BB962C8B-B14F-4D97-AF65-F5344CB8AC3E}">
        <p14:creationId xmlns:p14="http://schemas.microsoft.com/office/powerpoint/2010/main" val="3015161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dirty="0"/>
              <a:t>Click to edit Master title style</a:t>
            </a:r>
          </a:p>
        </p:txBody>
      </p:sp>
      <p:sp>
        <p:nvSpPr>
          <p:cNvPr id="3" name="Subtitle 2">
            <a:extLst>
              <a:ext uri="{FF2B5EF4-FFF2-40B4-BE49-F238E27FC236}">
                <a16:creationId xmlns:a16="http://schemas.microsoft.com/office/drawing/2014/main" id="{8900ECD3-241C-498C-AE8A-C369AAB146EA}"/>
              </a:ext>
            </a:extLst>
          </p:cNvPr>
          <p:cNvSpPr>
            <a:spLocks noGrp="1"/>
          </p:cNvSpPr>
          <p:nvPr>
            <p:ph type="subTitle" idx="1"/>
          </p:nvPr>
        </p:nvSpPr>
        <p:spPr>
          <a:xfrm>
            <a:off x="1143000" y="3602038"/>
            <a:ext cx="6858000" cy="1655762"/>
          </a:xfrm>
        </p:spPr>
        <p:txBody>
          <a:bodyPr>
            <a:normAutofit/>
          </a:bodyPr>
          <a:lstStyle>
            <a:lvl1pPr marL="0" indent="0" algn="ctr">
              <a:buNone/>
              <a:defRPr sz="3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5D44DE4E-2EA8-4FEC-8923-3AF317539A51}"/>
              </a:ext>
            </a:extLst>
          </p:cNvPr>
          <p:cNvSpPr>
            <a:spLocks noGrp="1"/>
          </p:cNvSpPr>
          <p:nvPr>
            <p:ph type="dt" sz="half" idx="10"/>
          </p:nvPr>
        </p:nvSpPr>
        <p:spPr/>
        <p:txBody>
          <a:bodyPr/>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
        <p:nvSpPr>
          <p:cNvPr id="5" name="Footer Placeholder 4">
            <a:extLst>
              <a:ext uri="{FF2B5EF4-FFF2-40B4-BE49-F238E27FC236}">
                <a16:creationId xmlns:a16="http://schemas.microsoft.com/office/drawing/2014/main" id="{EE7D84E6-27AD-4EEA-A335-664FA1B1ED9E}"/>
              </a:ext>
            </a:extLst>
          </p:cNvPr>
          <p:cNvSpPr>
            <a:spLocks noGrp="1"/>
          </p:cNvSpPr>
          <p:nvPr>
            <p:ph type="ftr" sz="quarter" idx="11"/>
          </p:nvPr>
        </p:nvSpPr>
        <p:spPr/>
        <p:txBody>
          <a:bodyPr/>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
        <p:nvSpPr>
          <p:cNvPr id="6" name="Slide Number Placeholder 5">
            <a:extLst>
              <a:ext uri="{FF2B5EF4-FFF2-40B4-BE49-F238E27FC236}">
                <a16:creationId xmlns:a16="http://schemas.microsoft.com/office/drawing/2014/main" id="{EF036050-30CC-48E6-8A82-5CEB2AD3F03D}"/>
              </a:ext>
            </a:extLst>
          </p:cNvPr>
          <p:cNvSpPr>
            <a:spLocks noGrp="1"/>
          </p:cNvSpPr>
          <p:nvPr>
            <p:ph type="sldNum" sz="quarter" idx="12"/>
          </p:nvPr>
        </p:nvSpPr>
        <p:spPr/>
        <p:txBody>
          <a:bodyPr/>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86E95EF-C699-41F4-A9B7-78276692A070}" type="slidenum">
              <a:rPr kumimoji="0" lang="en-US" sz="2200" b="0" i="0" u="none" strike="noStrike" kern="1200" cap="none" spc="0" normalizeH="0" baseline="0" noProof="0" smtClean="0">
                <a:ln>
                  <a:noFill/>
                </a:ln>
                <a:solidFill>
                  <a:srgbClr val="004978"/>
                </a:solidFill>
                <a:effectLst/>
                <a:uLnTx/>
                <a:uFillTx/>
                <a:latin typeface="Arial" panose="020B0604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59439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6070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p:nvPr>
        </p:nvSpPr>
        <p:spPr>
          <a:xfrm>
            <a:off x="628650" y="681037"/>
            <a:ext cx="7886700" cy="799907"/>
          </a:xfrm>
        </p:spPr>
        <p:txBody>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58253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
        <p:nvSpPr>
          <p:cNvPr id="6" name="Slide Number Placeholder 5"/>
          <p:cNvSpPr>
            <a:spLocks noGrp="1"/>
          </p:cNvSpPr>
          <p:nvPr>
            <p:ph type="sldNum" sz="quarter" idx="12"/>
          </p:nvPr>
        </p:nvSpPr>
        <p:spPr/>
        <p:txBody>
          <a:bodyPr/>
          <a:lstStyle/>
          <a:p>
            <a:pPr>
              <a:defRPr/>
            </a:pPr>
            <a:fld id="{4D2CAABE-7C30-4EA4-B5F3-01358C5E740E}" type="slidenum">
              <a:rPr lang="en-US" smtClean="0"/>
              <a:pPr>
                <a:defRPr/>
              </a:pPr>
              <a:t>‹#›</a:t>
            </a:fld>
            <a:endParaRPr lang="en-US" dirty="0"/>
          </a:p>
        </p:txBody>
      </p:sp>
      <p:sp>
        <p:nvSpPr>
          <p:cNvPr id="9" name="Rectangle 8">
            <a:extLst>
              <a:ext uri="{FF2B5EF4-FFF2-40B4-BE49-F238E27FC236}">
                <a16:creationId xmlns:a16="http://schemas.microsoft.com/office/drawing/2014/main" id="{69721284-0999-4CB1-9B7D-0B99053C6325}"/>
              </a:ext>
            </a:extLst>
          </p:cNvPr>
          <p:cNvSpPr/>
          <p:nvPr userDrawn="1"/>
        </p:nvSpPr>
        <p:spPr>
          <a:xfrm>
            <a:off x="2286000" y="2413338"/>
            <a:ext cx="4572000" cy="2031325"/>
          </a:xfrm>
          <a:prstGeom prst="rect">
            <a:avLst/>
          </a:prstGeom>
        </p:spPr>
        <p:txBody>
          <a:bodyPr>
            <a:spAutoFit/>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4721110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
        <p:nvSpPr>
          <p:cNvPr id="5" name="Slide Number Placeholder 4"/>
          <p:cNvSpPr>
            <a:spLocks noGrp="1"/>
          </p:cNvSpPr>
          <p:nvPr>
            <p:ph type="sldNum" sz="quarter" idx="12"/>
          </p:nvPr>
        </p:nvSpPr>
        <p:spPr/>
        <p:txBody>
          <a:bodyPr/>
          <a:lstStyle/>
          <a:p>
            <a:pPr>
              <a:defRPr/>
            </a:pPr>
            <a:fld id="{74182478-D854-4386-B19D-338899BFC4A3}" type="slidenum">
              <a:rPr lang="en-US" smtClean="0"/>
              <a:pPr>
                <a:defRPr/>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397958365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Autofit/>
          </a:bodyPr>
          <a:lstStyle/>
          <a:p>
            <a:br>
              <a:rPr lang="en-US" dirty="0"/>
            </a:br>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87527246"/>
      </p:ext>
    </p:extLst>
  </p:cSld>
  <p:clrMap bg1="lt1" tx1="dk1" bg2="lt2" tx2="dk2" accent1="accent1" accent2="accent2" accent3="accent3" accent4="accent4" accent5="accent5" accent6="accent6" hlink="hlink" folHlink="folHlink"/>
  <p:sldLayoutIdLst>
    <p:sldLayoutId id="2147483675" r:id="rId1"/>
    <p:sldLayoutId id="2147483679" r:id="rId2"/>
    <p:sldLayoutId id="2147483676" r:id="rId3"/>
    <p:sldLayoutId id="2147483677" r:id="rId4"/>
    <p:sldLayoutId id="2147483678" r:id="rId5"/>
  </p:sldLayoutIdLst>
  <p:hf sldNum="0" hdr="0" dt="0"/>
  <p:txStyles>
    <p:titleStyle>
      <a:lvl1pPr algn="l" defTabSz="685800" rtl="0" eaLnBrk="1" latinLnBrk="0" hangingPunct="1">
        <a:lnSpc>
          <a:spcPct val="90000"/>
        </a:lnSpc>
        <a:spcBef>
          <a:spcPct val="0"/>
        </a:spcBef>
        <a:buNone/>
        <a:defRPr sz="4000" b="0" i="0" kern="1200">
          <a:solidFill>
            <a:schemeClr val="tx1"/>
          </a:solidFill>
          <a:latin typeface="Arial" panose="020B0604020202020204" pitchFamily="34" charset="0"/>
          <a:ea typeface="Arial" panose="020B0604020202020204" pitchFamily="34" charset="0"/>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a:buChar char="•"/>
        <a:defRPr sz="3200" b="0" i="0" kern="1200">
          <a:solidFill>
            <a:schemeClr val="tx1"/>
          </a:solidFill>
          <a:latin typeface="Arial" panose="020B0604020202020204" pitchFamily="34" charset="0"/>
          <a:ea typeface="+mn-ea"/>
          <a:cs typeface="+mn-cs"/>
        </a:defRPr>
      </a:lvl1pPr>
      <a:lvl2pPr marL="514350" indent="-171450" algn="l" defTabSz="685800" rtl="0" eaLnBrk="1" latinLnBrk="0" hangingPunct="1">
        <a:lnSpc>
          <a:spcPct val="90000"/>
        </a:lnSpc>
        <a:spcBef>
          <a:spcPts val="375"/>
        </a:spcBef>
        <a:buFont typeface="Arial"/>
        <a:buChar char="•"/>
        <a:defRPr sz="2800" b="0" i="0" kern="1200">
          <a:solidFill>
            <a:schemeClr val="tx1"/>
          </a:solidFill>
          <a:latin typeface="Arial" panose="020B0604020202020204" pitchFamily="34" charset="0"/>
          <a:ea typeface="+mn-ea"/>
          <a:cs typeface="+mn-cs"/>
        </a:defRPr>
      </a:lvl2pPr>
      <a:lvl3pPr marL="857250" indent="-171450" algn="l" defTabSz="685800" rtl="0" eaLnBrk="1" latinLnBrk="0" hangingPunct="1">
        <a:lnSpc>
          <a:spcPct val="90000"/>
        </a:lnSpc>
        <a:spcBef>
          <a:spcPts val="375"/>
        </a:spcBef>
        <a:buFont typeface="Arial"/>
        <a:buChar char="•"/>
        <a:defRPr sz="2400" b="0" i="0" kern="1200">
          <a:solidFill>
            <a:schemeClr val="tx1"/>
          </a:solidFill>
          <a:latin typeface="Arial" panose="020B0604020202020204" pitchFamily="34"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Arial" panose="020B0604020202020204" pitchFamily="34"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Arial" panose="020B0604020202020204" pitchFamily="34"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p:txBody>
          <a:bodyPr>
            <a:normAutofit/>
          </a:bodyPr>
          <a:lstStyle/>
          <a:p>
            <a:r>
              <a:rPr lang="en-US" dirty="0"/>
              <a:t>Chapter 5</a:t>
            </a:r>
          </a:p>
        </p:txBody>
      </p:sp>
      <p:sp>
        <p:nvSpPr>
          <p:cNvPr id="15362" name="Subtitle 2"/>
          <p:cNvSpPr>
            <a:spLocks noGrp="1"/>
          </p:cNvSpPr>
          <p:nvPr>
            <p:ph type="subTitle" idx="1"/>
          </p:nvPr>
        </p:nvSpPr>
        <p:spPr/>
        <p:txBody>
          <a:bodyPr/>
          <a:lstStyle/>
          <a:p>
            <a:pPr eaLnBrk="1" hangingPunct="1"/>
            <a:r>
              <a:rPr lang="en-US" dirty="0">
                <a:solidFill>
                  <a:schemeClr val="tx1"/>
                </a:solidFill>
              </a:rPr>
              <a:t>Data and Process Modeling</a:t>
            </a:r>
          </a:p>
        </p:txBody>
      </p:sp>
      <p:pic>
        <p:nvPicPr>
          <p:cNvPr id="2" name="Picture 1" descr="Image displays the textbook cover photo. ">
            <a:extLst>
              <a:ext uri="{FF2B5EF4-FFF2-40B4-BE49-F238E27FC236}">
                <a16:creationId xmlns:a16="http://schemas.microsoft.com/office/drawing/2014/main" id="{735B2A01-3D4D-4292-83A5-D8594ED2F90C}"/>
              </a:ext>
            </a:extLst>
          </p:cNvPr>
          <p:cNvPicPr>
            <a:picLocks noChangeAspect="1"/>
          </p:cNvPicPr>
          <p:nvPr/>
        </p:nvPicPr>
        <p:blipFill>
          <a:blip r:embed="rId3"/>
          <a:stretch>
            <a:fillRect/>
          </a:stretch>
        </p:blipFill>
        <p:spPr>
          <a:xfrm>
            <a:off x="-6263" y="-4871"/>
            <a:ext cx="2679143" cy="343387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81037"/>
            <a:ext cx="7886699" cy="799907"/>
          </a:xfrm>
        </p:spPr>
        <p:txBody>
          <a:bodyPr/>
          <a:lstStyle/>
          <a:p>
            <a:r>
              <a:rPr lang="en-US" dirty="0"/>
              <a:t>Data Flow Diagram Symbols (4 of 9) </a:t>
            </a:r>
          </a:p>
        </p:txBody>
      </p:sp>
      <p:sp>
        <p:nvSpPr>
          <p:cNvPr id="4" name="Content Placeholder 3"/>
          <p:cNvSpPr>
            <a:spLocks noGrp="1"/>
          </p:cNvSpPr>
          <p:nvPr>
            <p:ph idx="1"/>
          </p:nvPr>
        </p:nvSpPr>
        <p:spPr>
          <a:xfrm>
            <a:off x="628650" y="1825625"/>
            <a:ext cx="7886699" cy="4351338"/>
          </a:xfrm>
        </p:spPr>
        <p:txBody>
          <a:bodyPr/>
          <a:lstStyle/>
          <a:p>
            <a:r>
              <a:rPr lang="en-US" dirty="0"/>
              <a:t>Data flow and process combinations that must be avoided</a:t>
            </a:r>
          </a:p>
          <a:p>
            <a:pPr lvl="1"/>
            <a:r>
              <a:rPr lang="en-US" dirty="0"/>
              <a:t>Spontaneous generation</a:t>
            </a:r>
          </a:p>
          <a:p>
            <a:pPr lvl="1"/>
            <a:r>
              <a:rPr lang="en-US" dirty="0"/>
              <a:t>Black holes</a:t>
            </a:r>
          </a:p>
          <a:p>
            <a:pPr lvl="1"/>
            <a:r>
              <a:rPr lang="en-US" dirty="0"/>
              <a:t>Gray holes</a:t>
            </a:r>
          </a:p>
          <a:p>
            <a:endParaRPr lang="en-US" dirty="0"/>
          </a:p>
        </p:txBody>
      </p:sp>
      <p:pic>
        <p:nvPicPr>
          <p:cNvPr id="3074" name="Picture 2" descr="The figure has three rectangles with curved edges placed one below the other. The first rectangle is labeled apply insurance premium. To the left of the rectangle there is a left pointing arrow that is labeled policy number and to the right there is a right pointing arrow that is labeled payment amount.&#10;The second rectangle is labeled calculate gross pay. To the left of the rectangle there is a right pointing arrow that is labeled hours worked and to the right there is a left pointing arrow that is labeled pay rate.&#10;The third rectangle is labeled calculate grade. To the left of the rectangle there is a right pointing arrow that is labeled date of birth and to the right there is a left pointing arrow that is labeled final grade. To the right side of this figure there is a curly bracket. This bracket is labeled incorrect.&#10;" title="FIGURE 5-4 Examples of incorrect combinations of data flow and process symbols. APPLY INSURANCE PREMIUM has no input and is called a spontaneous generation process. CALCULATE GROSS PAY has no outputs and is called a black hole process. CALCULATE GRADE has an input that is obviously unable to produce the output. This process is called a gray ho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9524" y="2928439"/>
            <a:ext cx="3533775" cy="307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836283" y="4806171"/>
            <a:ext cx="4651271" cy="1200329"/>
          </a:xfrm>
          <a:prstGeom prst="rect">
            <a:avLst/>
          </a:prstGeom>
        </p:spPr>
        <p:txBody>
          <a:bodyPr wrap="square">
            <a:spAutoFit/>
          </a:bodyPr>
          <a:lstStyle/>
          <a:p>
            <a:r>
              <a:rPr lang="en-US" sz="1200" dirty="0"/>
              <a:t>FIGURE 5-4 Examples of incorrect combinations of data flow and process symbols. APPLY INSURANCE PREMIUM has no input and is called a spontaneous generation process. CALCULATE GROSS PAY has no outputs and is called a black hole process. CALCULATE GRADE has an input that is obviously unable to produce the output. This process is called a gray hole.</a:t>
            </a:r>
          </a:p>
        </p:txBody>
      </p:sp>
      <p:sp>
        <p:nvSpPr>
          <p:cNvPr id="3" name="Footer Placeholder 2">
            <a:extLst>
              <a:ext uri="{FF2B5EF4-FFF2-40B4-BE49-F238E27FC236}">
                <a16:creationId xmlns:a16="http://schemas.microsoft.com/office/drawing/2014/main" id="{C77B6725-57C5-494C-9A30-D4E2F11D312F}"/>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28019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 Symbols (5 of 9) </a:t>
            </a:r>
          </a:p>
        </p:txBody>
      </p:sp>
      <p:sp>
        <p:nvSpPr>
          <p:cNvPr id="12" name="Content Placeholder 11">
            <a:extLst>
              <a:ext uri="{FF2B5EF4-FFF2-40B4-BE49-F238E27FC236}">
                <a16:creationId xmlns:a16="http://schemas.microsoft.com/office/drawing/2014/main" id="{E225C109-953C-4FDB-B15E-CEA6A491C7C8}"/>
              </a:ext>
            </a:extLst>
          </p:cNvPr>
          <p:cNvSpPr>
            <a:spLocks noGrp="1"/>
          </p:cNvSpPr>
          <p:nvPr>
            <p:ph idx="1"/>
          </p:nvPr>
        </p:nvSpPr>
        <p:spPr/>
        <p:txBody>
          <a:bodyPr/>
          <a:lstStyle/>
          <a:p>
            <a:r>
              <a:rPr lang="en-US" dirty="0"/>
              <a:t>Data store symbol</a:t>
            </a:r>
          </a:p>
          <a:p>
            <a:pPr lvl="1"/>
            <a:r>
              <a:rPr lang="en-US" dirty="0"/>
              <a:t>Represent data that the system stores </a:t>
            </a:r>
          </a:p>
          <a:p>
            <a:pPr lvl="1"/>
            <a:r>
              <a:rPr lang="en-US" dirty="0"/>
              <a:t>DFD does not show the detailed contents of a data store </a:t>
            </a:r>
          </a:p>
          <a:p>
            <a:pPr lvl="2"/>
            <a:r>
              <a:rPr lang="en-US" dirty="0"/>
              <a:t>Specific structure and data elements are defined in the data dictionary </a:t>
            </a:r>
          </a:p>
          <a:p>
            <a:pPr lvl="1"/>
            <a:r>
              <a:rPr lang="en-US" dirty="0"/>
              <a:t>A data store must be connected to a process with a data flow</a:t>
            </a:r>
          </a:p>
          <a:p>
            <a:endParaRPr lang="en-US" dirty="0"/>
          </a:p>
        </p:txBody>
      </p:sp>
      <p:sp>
        <p:nvSpPr>
          <p:cNvPr id="8" name="Footer Placeholder 7">
            <a:extLst>
              <a:ext uri="{FF2B5EF4-FFF2-40B4-BE49-F238E27FC236}">
                <a16:creationId xmlns:a16="http://schemas.microsoft.com/office/drawing/2014/main" id="{B11F72E3-E8AA-451F-A383-E076AD1E2E41}"/>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0178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 Symbols (6 of 9) </a:t>
            </a:r>
          </a:p>
        </p:txBody>
      </p:sp>
      <p:sp>
        <p:nvSpPr>
          <p:cNvPr id="11" name="Content Placeholder 10">
            <a:extLst>
              <a:ext uri="{FF2B5EF4-FFF2-40B4-BE49-F238E27FC236}">
                <a16:creationId xmlns:a16="http://schemas.microsoft.com/office/drawing/2014/main" id="{A35B1D13-D88D-410D-90B9-268AEA26DF0D}"/>
              </a:ext>
            </a:extLst>
          </p:cNvPr>
          <p:cNvSpPr>
            <a:spLocks noGrp="1"/>
          </p:cNvSpPr>
          <p:nvPr>
            <p:ph idx="1"/>
          </p:nvPr>
        </p:nvSpPr>
        <p:spPr/>
        <p:txBody>
          <a:bodyPr>
            <a:noAutofit/>
          </a:bodyPr>
          <a:lstStyle/>
          <a:p>
            <a:r>
              <a:rPr lang="en-US" dirty="0"/>
              <a:t>Entity symbol</a:t>
            </a:r>
          </a:p>
          <a:p>
            <a:pPr lvl="1"/>
            <a:r>
              <a:rPr lang="en-US" dirty="0"/>
              <a:t>Shows how the system interfaces with the outside world</a:t>
            </a:r>
          </a:p>
          <a:p>
            <a:pPr lvl="1"/>
            <a:r>
              <a:rPr lang="en-US" dirty="0"/>
              <a:t>DFD shows only external entities that provide data to the system or receive output</a:t>
            </a:r>
          </a:p>
          <a:p>
            <a:pPr lvl="2"/>
            <a:r>
              <a:rPr lang="en-US" dirty="0"/>
              <a:t>DFD entities also are called terminators because they are data origins or final destinations </a:t>
            </a:r>
          </a:p>
          <a:p>
            <a:pPr lvl="2"/>
            <a:r>
              <a:rPr lang="en-US" dirty="0"/>
              <a:t>Source and sink entities </a:t>
            </a:r>
          </a:p>
          <a:p>
            <a:endParaRPr lang="en-US" dirty="0"/>
          </a:p>
        </p:txBody>
      </p:sp>
      <p:sp>
        <p:nvSpPr>
          <p:cNvPr id="5" name="Footer Placeholder 4">
            <a:extLst>
              <a:ext uri="{FF2B5EF4-FFF2-40B4-BE49-F238E27FC236}">
                <a16:creationId xmlns:a16="http://schemas.microsoft.com/office/drawing/2014/main" id="{59D70B57-A643-4022-B499-B065DBEE7678}"/>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41235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 Symbols (7 of 9) </a:t>
            </a:r>
          </a:p>
        </p:txBody>
      </p:sp>
      <p:pic>
        <p:nvPicPr>
          <p:cNvPr id="6146" name="Picture 2" descr="This slide contains nine rectangles. This first three rectangles are horizontally placed one after another. Starting from the left the first rectangle is labeled customer. A downward pointing arrow, labeled payment leads to another rectangle with curved edges, labeled apply payment. The second rectangle is labeled bank. An upward pointing arrow labeled bank deposit leads to another rectangle labeled prepare deposit. The third rectangle is labeled customer. It has two arrows, the downward pointing arrow is labeled order and the upward pointing arrow is labeled invoice. These arrows lead to the rectangle labeled verify order. &#10;At the bottom of the figure there are three rectangles placed horizontally one after another. The rectangle in the center is labeled employee. To the left of this rectangle is a left pointing arrow, labeled time card. The arrow points towards another rectangle labeled verify time card. To the right of the rectangle in the center is a left pointing arrow, labeled pay check. At the end of the arrow is another rectangle labeled create paycheck. To the left of this figure there is a curly bracket. This bracket is labeled correct.&#10;" title="FIGURE 5-7 Examples of correct uses of external entities in a data flow diagra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0" y="2016020"/>
            <a:ext cx="4305300" cy="3264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1377462" y="5565428"/>
            <a:ext cx="7137888" cy="307777"/>
          </a:xfrm>
          <a:prstGeom prst="rect">
            <a:avLst/>
          </a:prstGeom>
        </p:spPr>
        <p:txBody>
          <a:bodyPr wrap="square">
            <a:spAutoFit/>
          </a:bodyPr>
          <a:lstStyle/>
          <a:p>
            <a:r>
              <a:rPr lang="en-US" sz="1400" dirty="0"/>
              <a:t>FIGURE 5-7 Examples of correct uses of external entities in a data flow diagram.</a:t>
            </a:r>
          </a:p>
        </p:txBody>
      </p:sp>
      <p:sp>
        <p:nvSpPr>
          <p:cNvPr id="4" name="Footer Placeholder 3">
            <a:extLst>
              <a:ext uri="{FF2B5EF4-FFF2-40B4-BE49-F238E27FC236}">
                <a16:creationId xmlns:a16="http://schemas.microsoft.com/office/drawing/2014/main" id="{738F6E60-BEE9-42D1-AF71-052822D9A3EA}"/>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50517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 Symbols (8 of 9) </a:t>
            </a:r>
          </a:p>
        </p:txBody>
      </p:sp>
      <p:pic>
        <p:nvPicPr>
          <p:cNvPr id="6147" name="Picture 3" descr="In this figure three squares are horizontally placed one after another. Starting from the left the squares are labeled  payroll department, customer, and bank respectively. A downward pointing arrow, labeled paycheck, from the first square leads to another square labeled employee. A downward pointing arrow from the second square, labeled payment, leads to a rectangle labeled accounts receivables. An upward pointing arrow from the third square, labeled bank deposit, leads to rectangle labeled daily payments. To the left side of this figure there is a curly bracket. This bracket is labeled incorrect." title="FIGURE 5-8 Examples of incorrect uses of external entities. An external entity must be connected by a data flow to a process, and not directly to a data store or to another external entit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2157412"/>
            <a:ext cx="4981575"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652096" y="5166943"/>
            <a:ext cx="8058150" cy="523220"/>
          </a:xfrm>
          <a:prstGeom prst="rect">
            <a:avLst/>
          </a:prstGeom>
        </p:spPr>
        <p:txBody>
          <a:bodyPr wrap="square">
            <a:spAutoFit/>
          </a:bodyPr>
          <a:lstStyle/>
          <a:p>
            <a:r>
              <a:rPr lang="en-US" sz="1400" dirty="0"/>
              <a:t>FIGURE 5-8 Examples of incorrect uses of external entities. An external entity must be connected by a data flow to a process, and not directly to a data store or to another external entity.</a:t>
            </a:r>
          </a:p>
        </p:txBody>
      </p:sp>
      <p:sp>
        <p:nvSpPr>
          <p:cNvPr id="4" name="Footer Placeholder 3">
            <a:extLst>
              <a:ext uri="{FF2B5EF4-FFF2-40B4-BE49-F238E27FC236}">
                <a16:creationId xmlns:a16="http://schemas.microsoft.com/office/drawing/2014/main" id="{738F6E60-BEE9-42D1-AF71-052822D9A3EA}"/>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38677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 Symbols (9 of 9)</a:t>
            </a:r>
          </a:p>
        </p:txBody>
      </p:sp>
      <p:sp>
        <p:nvSpPr>
          <p:cNvPr id="12" name="Content Placeholder 11">
            <a:extLst>
              <a:ext uri="{FF2B5EF4-FFF2-40B4-BE49-F238E27FC236}">
                <a16:creationId xmlns:a16="http://schemas.microsoft.com/office/drawing/2014/main" id="{0191E803-0028-4EC2-ADF1-E8B1B831E8DF}"/>
              </a:ext>
            </a:extLst>
          </p:cNvPr>
          <p:cNvSpPr>
            <a:spLocks noGrp="1"/>
          </p:cNvSpPr>
          <p:nvPr>
            <p:ph idx="1"/>
          </p:nvPr>
        </p:nvSpPr>
        <p:spPr>
          <a:xfrm>
            <a:off x="628650" y="1825625"/>
            <a:ext cx="3978853" cy="523220"/>
          </a:xfrm>
        </p:spPr>
        <p:txBody>
          <a:bodyPr/>
          <a:lstStyle/>
          <a:p>
            <a:r>
              <a:rPr lang="en-US" dirty="0"/>
              <a:t>Using DFD symbols </a:t>
            </a:r>
          </a:p>
          <a:p>
            <a:endParaRPr lang="en-US" dirty="0"/>
          </a:p>
        </p:txBody>
      </p:sp>
      <p:pic>
        <p:nvPicPr>
          <p:cNvPr id="7170" name="Picture 2" descr="In this figure there are three rows and six columns. The top of the figure is labeled correct and incorrect examples of data flows. &#10;Row 1, Column 1 - There are two rectangles with rounded corners placed one besides another. In between both the rectangles is a bi-directional arrow.&#10;Row 1, column 2 - It is labeled process to process &#10;Row 1, column 3- It has a symbol of tick mark.&#10;&#10;Row 2, column 1 - There are two rectangles placed one besides another, one with rounded corners and another with sharp edges. In between both the rectangles is a bi-directional arrow.&#10;Row 2, column 2 - It is labeled process to external entity &#10;Row 2, column 3- It has a symbol of tick mark.&#10;&#10;Row 3, column 1 - There are two rectangles placed one besides another, one with rounded corners and another is flat rectangle that is open on the right side and closed on the left side. In between both the rectangles is a bi-directional arrow.&#10;Row 3, column 2 - It is labeled process to data store &#10;Row 3, column 3- It has a symbol of tick mark.&#10;&#10;Row 4, column 1 - There are two rectangles with sharp edges placed one besides another. In between both the rectangles is a bi-directional arrow.&#10;Row 4, column 2 - It is labeled external entity to external entity &#10;Row 4, column 3- It has a symbol of cross.&#10;&#10;Row 5, column 1 - There are two rectangles placed one besides another, one with sharp corners and another is flat rectangle that is open on the right side and closed on the left side. In between both the rectangles is a bi-directional arrow.&#10;Row 5, column 2 - It is labeled external entity to data store &#10;Row 5, column 3- It has a symbol of cross.&#10;&#10;Row 6, column 1 - There are two rectangles placed one besides another. Both rectangles are flat and are closed on the right side and open on the right side. In between both the rectangles is a bi-directional arrow.&#10;Row 6, column 2 - It is labeled external entity to data store &#10;Row 6, column 3- It has a symbol of cross.&#10;" title="FIGURE 5-9 Examples of correct and incorrect uses of data flow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1695363"/>
            <a:ext cx="3978853" cy="4246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1483303" y="5418879"/>
            <a:ext cx="3088697" cy="523220"/>
          </a:xfrm>
          <a:prstGeom prst="rect">
            <a:avLst/>
          </a:prstGeom>
        </p:spPr>
        <p:txBody>
          <a:bodyPr wrap="square">
            <a:spAutoFit/>
          </a:bodyPr>
          <a:lstStyle/>
          <a:p>
            <a:r>
              <a:rPr lang="en-US" sz="1400" dirty="0"/>
              <a:t>FIGURE 5-9 Examples of correct and incorrect uses of data flows.</a:t>
            </a:r>
          </a:p>
        </p:txBody>
      </p:sp>
      <p:sp>
        <p:nvSpPr>
          <p:cNvPr id="4" name="Footer Placeholder 3">
            <a:extLst>
              <a:ext uri="{FF2B5EF4-FFF2-40B4-BE49-F238E27FC236}">
                <a16:creationId xmlns:a16="http://schemas.microsoft.com/office/drawing/2014/main" id="{1CFD4B22-AC82-4871-8553-E161FF424AC7}"/>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42684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Drawing Data Flow Diagrams (1 of 2) </a:t>
            </a:r>
          </a:p>
        </p:txBody>
      </p:sp>
      <p:sp>
        <p:nvSpPr>
          <p:cNvPr id="19458" name="Text Placeholder 2"/>
          <p:cNvSpPr>
            <a:spLocks noGrp="1"/>
          </p:cNvSpPr>
          <p:nvPr>
            <p:ph idx="1"/>
          </p:nvPr>
        </p:nvSpPr>
        <p:spPr/>
        <p:txBody>
          <a:bodyPr/>
          <a:lstStyle/>
          <a:p>
            <a:r>
              <a:rPr lang="en-US" dirty="0"/>
              <a:t>Graphical model is created based on fact-finding results</a:t>
            </a:r>
          </a:p>
          <a:p>
            <a:pPr lvl="1"/>
            <a:r>
              <a:rPr lang="en-US" dirty="0"/>
              <a:t>Review guidelines for drawing DFDs</a:t>
            </a:r>
          </a:p>
          <a:p>
            <a:pPr lvl="1"/>
            <a:r>
              <a:rPr lang="en-US" dirty="0"/>
              <a:t>Apply guidelines and create a set of DFDs</a:t>
            </a:r>
          </a:p>
          <a:p>
            <a:pPr lvl="1"/>
            <a:endParaRPr lang="en-US" dirty="0"/>
          </a:p>
          <a:p>
            <a:pPr lvl="1"/>
            <a:endParaRPr lang="en-US" dirty="0"/>
          </a:p>
        </p:txBody>
      </p:sp>
      <p:sp>
        <p:nvSpPr>
          <p:cNvPr id="3" name="Footer Placeholder 2">
            <a:extLst>
              <a:ext uri="{FF2B5EF4-FFF2-40B4-BE49-F238E27FC236}">
                <a16:creationId xmlns:a16="http://schemas.microsoft.com/office/drawing/2014/main" id="{263FC98C-81C4-4E53-ABE4-156932AA1B5E}"/>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0197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Drawing Data Flow Diagrams (2 of 2) </a:t>
            </a:r>
          </a:p>
        </p:txBody>
      </p:sp>
      <p:sp>
        <p:nvSpPr>
          <p:cNvPr id="7" name="Text Placeholder 2"/>
          <p:cNvSpPr>
            <a:spLocks noGrp="1"/>
          </p:cNvSpPr>
          <p:nvPr>
            <p:ph idx="1"/>
          </p:nvPr>
        </p:nvSpPr>
        <p:spPr/>
        <p:txBody>
          <a:bodyPr>
            <a:normAutofit lnSpcReduction="10000"/>
          </a:bodyPr>
          <a:lstStyle/>
          <a:p>
            <a:r>
              <a:rPr lang="en-US" dirty="0"/>
              <a:t>Guidelines</a:t>
            </a:r>
          </a:p>
          <a:p>
            <a:pPr lvl="1"/>
            <a:r>
              <a:rPr lang="en-US" dirty="0"/>
              <a:t>Draw the context diagram so that it fits on one page</a:t>
            </a:r>
          </a:p>
          <a:p>
            <a:pPr lvl="1"/>
            <a:r>
              <a:rPr lang="en-US" dirty="0"/>
              <a:t>Use the name of the information system as the process name in the context diagram</a:t>
            </a:r>
          </a:p>
          <a:p>
            <a:pPr lvl="1"/>
            <a:r>
              <a:rPr lang="en-US" dirty="0"/>
              <a:t>Use unique names within each set of symbols</a:t>
            </a:r>
          </a:p>
          <a:p>
            <a:pPr lvl="1"/>
            <a:r>
              <a:rPr lang="en-US" dirty="0"/>
              <a:t>Do not cross lines</a:t>
            </a:r>
          </a:p>
          <a:p>
            <a:pPr lvl="1"/>
            <a:r>
              <a:rPr lang="en-US" dirty="0"/>
              <a:t>Provide a unique name and reference number for each process</a:t>
            </a:r>
          </a:p>
          <a:p>
            <a:pPr lvl="1"/>
            <a:r>
              <a:rPr lang="en-US" dirty="0"/>
              <a:t>Ensure that the model is accurate, easy to understand, and meets the needs of its users</a:t>
            </a:r>
          </a:p>
          <a:p>
            <a:endParaRPr lang="en-US" dirty="0"/>
          </a:p>
        </p:txBody>
      </p:sp>
      <p:sp>
        <p:nvSpPr>
          <p:cNvPr id="3" name="Footer Placeholder 2">
            <a:extLst>
              <a:ext uri="{FF2B5EF4-FFF2-40B4-BE49-F238E27FC236}">
                <a16:creationId xmlns:a16="http://schemas.microsoft.com/office/drawing/2014/main" id="{2E81D75A-F5CE-4885-B64F-2E6B0E064A0C}"/>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22187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Drawing a Context Diagram</a:t>
            </a:r>
          </a:p>
        </p:txBody>
      </p:sp>
      <p:sp>
        <p:nvSpPr>
          <p:cNvPr id="9" name="Text Placeholder 2"/>
          <p:cNvSpPr>
            <a:spLocks noGrp="1"/>
          </p:cNvSpPr>
          <p:nvPr>
            <p:ph idx="1"/>
          </p:nvPr>
        </p:nvSpPr>
        <p:spPr/>
        <p:txBody>
          <a:bodyPr/>
          <a:lstStyle/>
          <a:p>
            <a:r>
              <a:rPr lang="en-US" dirty="0"/>
              <a:t>First step in constructing a set of DFDs </a:t>
            </a:r>
          </a:p>
        </p:txBody>
      </p:sp>
      <p:pic>
        <p:nvPicPr>
          <p:cNvPr id="8195" name="Picture 3" descr="This figure depicts a context diagram. In the center there is a rectangle with rounded corners, it is labeled order system. To the top left corner of the central rectangle is a rectangle with sharp edges, labeled customer. Two downward pointing arrows from this rectangle are leading to the central rectangle and are labeled order and payment. Two upward pointing arrows from the central rectangle join lead to the rectangle on the top left and are labeled order reject notice and invoice.&#10; To the top right of the central rectangle is rectangle with sharp edges, it is labeled warehouse A downward pointing arrow from this rectangle leads to the central rectangle and is labeled completed order. An upward pointing arrow labeled, picking list, from the central rectangle leads to the rectangle at top right corner.&#10;&#10;Below the central rectangle, there are three sharp edged squares. First downward pointing arrow from the central rectangle, labeled commission, leads to the first sharp edged square labeled sales rep. Second downward pointing arrow from the central rectangle, labeled bank deposit, leads to the second sharp edged square labeled bank. Third downward pointing arrow from the central rectangle, labeled cash receipts entry, leads to the third sharp edged square labeled accounting.&#10;" title="FIGURE 5-11 Context diagram DFD for an order syste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2549769"/>
            <a:ext cx="3594386" cy="341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1143000" y="4001294"/>
            <a:ext cx="2611736" cy="523220"/>
          </a:xfrm>
          <a:prstGeom prst="rect">
            <a:avLst/>
          </a:prstGeom>
        </p:spPr>
        <p:txBody>
          <a:bodyPr wrap="square">
            <a:spAutoFit/>
          </a:bodyPr>
          <a:lstStyle/>
          <a:p>
            <a:r>
              <a:rPr lang="en-US" sz="1400" dirty="0"/>
              <a:t>FIGURE 5-11 Context diagram DFD for an order system.</a:t>
            </a:r>
          </a:p>
        </p:txBody>
      </p:sp>
      <p:sp>
        <p:nvSpPr>
          <p:cNvPr id="3" name="Footer Placeholder 2">
            <a:extLst>
              <a:ext uri="{FF2B5EF4-FFF2-40B4-BE49-F238E27FC236}">
                <a16:creationId xmlns:a16="http://schemas.microsoft.com/office/drawing/2014/main" id="{2325CB88-B8D7-4E09-9AB1-5F73DD77F4E2}"/>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19299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Drawing a Diagram 0 DFD </a:t>
            </a:r>
          </a:p>
        </p:txBody>
      </p:sp>
      <p:sp>
        <p:nvSpPr>
          <p:cNvPr id="9" name="Text Placeholder 2"/>
          <p:cNvSpPr>
            <a:spLocks noGrp="1"/>
          </p:cNvSpPr>
          <p:nvPr>
            <p:ph idx="1"/>
          </p:nvPr>
        </p:nvSpPr>
        <p:spPr>
          <a:xfrm>
            <a:off x="628650" y="1825625"/>
            <a:ext cx="7886700" cy="2212975"/>
          </a:xfrm>
        </p:spPr>
        <p:txBody>
          <a:bodyPr/>
          <a:lstStyle/>
          <a:p>
            <a:r>
              <a:rPr lang="en-US" dirty="0"/>
              <a:t>Shows the detail inside the black box</a:t>
            </a:r>
          </a:p>
        </p:txBody>
      </p:sp>
      <p:pic>
        <p:nvPicPr>
          <p:cNvPr id="9219" name="Picture 3" descr="This figure depicts a context diagram 0. In the center there three rectangles with rounded corners. The rectangles are placed one below the other and numbered one, two, and three. The three rectangles are labeled fill order, create invoice, and apply payment respectively. &#10;&#10;To the left of the first rectangle is a square with sharp edges. The square is labeled customer. An upward pointing arrow from this square, labeled order, leads to the first rectangle. A downward pointing arrow from the first rectangle, labeled order reject invoice, leads to this square. An arrow, labeled invoice, connect the second rectangle to this square. This square is connected to the third rectangle with a downward pointing arrow labeled payment.&#10;&#10;To the right of the first rectangle is a square with sharp edges. The square is labeled warehouse. A downward pointing arrow from the first rectangle, labeled picking list, leads to this square. A downward pointing arrow from this square, labeled completed order, leads to the second rectangle.&#10;&#10;A downward pointing arrow, labeled invoice, from the second rectangle leads to a flat rectangle with open ends, labeled account receivable. The rectangle labeled accounts receivable has a downward pointing arrow, labeled invoice detail, connected to the third rectangle. The third rectangle has an upward pointing arrow labeled payment detail which leads to the rectangle labeled account receivable.&#10;&#10;There are three downward pointing arrows from the third rectangle. Starting from the left first arrow, labeled commission, leads to a square with sharp edges. The square is labeled sales dept.  The second arrow, labeled bank deposit, leads to a square with sharp edges. The square is labeled bank. The third arrow, labeled cash receipt entry, leads to a square with sharp edges. The square is labeled accounting.&#10;" title="FIGURE 5-13 Diagram 0 DFD for the order syste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0" y="2499401"/>
            <a:ext cx="3714239" cy="3520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1187027" y="4026877"/>
            <a:ext cx="2255672" cy="523220"/>
          </a:xfrm>
          <a:prstGeom prst="rect">
            <a:avLst/>
          </a:prstGeom>
        </p:spPr>
        <p:txBody>
          <a:bodyPr wrap="square">
            <a:spAutoFit/>
          </a:bodyPr>
          <a:lstStyle/>
          <a:p>
            <a:r>
              <a:rPr lang="en-US" sz="1400" dirty="0"/>
              <a:t>FIGURE 5-13 Diagram 0 DFD for the order system.</a:t>
            </a:r>
          </a:p>
        </p:txBody>
      </p:sp>
      <p:sp>
        <p:nvSpPr>
          <p:cNvPr id="3" name="Footer Placeholder 2">
            <a:extLst>
              <a:ext uri="{FF2B5EF4-FFF2-40B4-BE49-F238E27FC236}">
                <a16:creationId xmlns:a16="http://schemas.microsoft.com/office/drawing/2014/main" id="{971272FA-17CB-411E-9064-65157A5686BC}"/>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19884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dirty="0"/>
              <a:t>Learning Objectives (1 of 2) </a:t>
            </a:r>
          </a:p>
        </p:txBody>
      </p:sp>
      <p:sp>
        <p:nvSpPr>
          <p:cNvPr id="16386" name="Text Placeholder 2"/>
          <p:cNvSpPr>
            <a:spLocks noGrp="1"/>
          </p:cNvSpPr>
          <p:nvPr>
            <p:ph idx="1"/>
          </p:nvPr>
        </p:nvSpPr>
        <p:spPr/>
        <p:txBody>
          <a:bodyPr>
            <a:noAutofit/>
          </a:bodyPr>
          <a:lstStyle/>
          <a:p>
            <a:r>
              <a:rPr lang="en-US" dirty="0"/>
              <a:t>After this chapter, you will be able to:</a:t>
            </a:r>
          </a:p>
          <a:p>
            <a:pPr lvl="1"/>
            <a:r>
              <a:rPr lang="en-US" dirty="0"/>
              <a:t>Describe the relationship between logical and physical models </a:t>
            </a:r>
          </a:p>
          <a:p>
            <a:pPr lvl="1"/>
            <a:r>
              <a:rPr lang="en-US" dirty="0"/>
              <a:t>Explain data flow diagrams </a:t>
            </a:r>
          </a:p>
          <a:p>
            <a:pPr lvl="1"/>
            <a:r>
              <a:rPr lang="en-US" dirty="0"/>
              <a:t>Draw the four basic data flow diagram symbols </a:t>
            </a:r>
          </a:p>
          <a:p>
            <a:pPr lvl="1"/>
            <a:r>
              <a:rPr lang="en-US" dirty="0"/>
              <a:t>Explain the six guidelines used when drawing data flow diagrams </a:t>
            </a:r>
          </a:p>
          <a:p>
            <a:pPr lvl="1"/>
            <a:r>
              <a:rPr lang="en-US" dirty="0"/>
              <a:t>Draw context diagrams </a:t>
            </a:r>
          </a:p>
          <a:p>
            <a:pPr lvl="1"/>
            <a:r>
              <a:rPr lang="en-US" dirty="0"/>
              <a:t>Draw diagram 0 data flow diagrams</a:t>
            </a:r>
          </a:p>
        </p:txBody>
      </p:sp>
      <p:sp>
        <p:nvSpPr>
          <p:cNvPr id="2" name="Footer Placeholder 1">
            <a:extLst>
              <a:ext uri="{FF2B5EF4-FFF2-40B4-BE49-F238E27FC236}">
                <a16:creationId xmlns:a16="http://schemas.microsoft.com/office/drawing/2014/main" id="{024DB5D3-74D7-4D83-A265-416D28AF2C99}"/>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Drawing Lower-Level DFDs (1 of 5)</a:t>
            </a:r>
          </a:p>
        </p:txBody>
      </p:sp>
      <p:sp>
        <p:nvSpPr>
          <p:cNvPr id="9" name="Text Placeholder 2"/>
          <p:cNvSpPr>
            <a:spLocks noGrp="1"/>
          </p:cNvSpPr>
          <p:nvPr>
            <p:ph idx="1"/>
          </p:nvPr>
        </p:nvSpPr>
        <p:spPr>
          <a:xfrm>
            <a:off x="628650" y="1825625"/>
            <a:ext cx="8134350" cy="1147482"/>
          </a:xfrm>
        </p:spPr>
        <p:txBody>
          <a:bodyPr/>
          <a:lstStyle/>
          <a:p>
            <a:r>
              <a:rPr lang="en-US" dirty="0"/>
              <a:t>Leveling and balancing techniques are used</a:t>
            </a:r>
          </a:p>
        </p:txBody>
      </p:sp>
      <p:pic>
        <p:nvPicPr>
          <p:cNvPr id="10242" name="Picture 2" descr="This figure shows details of the fill order process in the order system. At the top in the center there is a square with sharp edges, labeled customer. From the left of the square there is a downward pointing arrow, labeled order, leading to a rectangle with rounded corners, numbered 1.1 and labeled verify order. To the left of the rectangle 1.1 is an outward pointing arrow , labeled rejected order, leading to a rectangle with rounded corners, numbered 1.2 and labeled prepare reject notice. An upward pointing arrow from this rectangle connects to the square on top. The arrow is labeled order reject notice.&#10;&#10;The rectangle 1.2 is connected with a downward pointing arrow to a flat rectangle with open edges, labeled D2 Customers. The arrow is labeled credit history. An upward pointing arrow labeled credit status connects to rectangle marked 1.1. &#10;&#10;A downward pointing arrow from rectangle marked 1.1 leads to another rectangle with rounded corners, numbered 1.3 and labeled assemble order. To the left of this rectangle is a flat rectangle with open ends, labeled D3 products. Both rectangles are connected with an outward pointing arrow from the flat rectangle, labeled pricing deal. A downward pointing arrow connects rectangle 1.3 with rectangle D3. The arrow is labeled inventory change. &#10;&#10;An outward pointing arrow from the right side of the rectangle marked 1.3 connects to a square with sharp edges labeled warehouse. The connecting arrow is labeled pricing list.&#10;" title="FIGURE 5-14 Diagram 1 DFD shows details of the FILLORDER process in  the order syste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800" y="2438400"/>
            <a:ext cx="4343400" cy="3542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1104900" y="3884894"/>
            <a:ext cx="2362200" cy="954107"/>
          </a:xfrm>
          <a:prstGeom prst="rect">
            <a:avLst/>
          </a:prstGeom>
        </p:spPr>
        <p:txBody>
          <a:bodyPr wrap="square">
            <a:spAutoFit/>
          </a:bodyPr>
          <a:lstStyle/>
          <a:p>
            <a:r>
              <a:rPr lang="en-US" sz="1400" dirty="0"/>
              <a:t>FIGURE 5-14 Diagram 1 DFD shows details of the FILLORDER process in the order system</a:t>
            </a:r>
          </a:p>
        </p:txBody>
      </p:sp>
      <p:sp>
        <p:nvSpPr>
          <p:cNvPr id="3" name="Footer Placeholder 2">
            <a:extLst>
              <a:ext uri="{FF2B5EF4-FFF2-40B4-BE49-F238E27FC236}">
                <a16:creationId xmlns:a16="http://schemas.microsoft.com/office/drawing/2014/main" id="{90C7399C-EFB8-4D2F-9DBE-25EC0A313241}"/>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90007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Drawing Lower-Level DFDs (2 of 5)</a:t>
            </a:r>
          </a:p>
        </p:txBody>
      </p:sp>
      <p:pic>
        <p:nvPicPr>
          <p:cNvPr id="11266" name="Picture 2" descr="FIGURE 5-15 This diagram does not show  the symbols that connect to data flows entering or leaving FILL ORDER on the context diagram.&#10;&#10;This figure shows the fill order process without the symbols that connect to data flows entering or leaving FILL ORDER on the context diagram. A downward pointing arrow, labeled order, leads to a rectangle with rounded corners, numbered 1.1 and labeled verify order. To the left of the rectangle 1.1 is an outward pointing arrow , labeled rejected order, leading to a rectangle with rounded corners, numbered 1.2 and labeled prepare reject notice. An upward pointing arrow from this rectangle is labeled order reject notice.&#10;&#10;The rectangle 1.2 is connected with a downward pointing arrow to a flat rectangle with open edges, labeled D2 Customers. The arrow is labeled credit history. An upward pointing arrow labeled, credit status connects to rectangle marked 1.1. &#10;&#10;A downward pointing arrow from rectangle marked 1.1 leads to another rectangle with rounded corners, numbered 1.3 and labeled assemble order. To the left of this rectangle is a flat rectangle with open ends, labeled D3 products. Both rectangles are connected with an outward pointing arrow from the flat rectangle, labeled pricing deal. A downward pointing arrow connects rectangle 1.3 with rectangle D3. The arrow is labeled inventory change.&#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7592" y="1480944"/>
            <a:ext cx="5487758" cy="430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616927" y="3233956"/>
            <a:ext cx="2667000" cy="1169551"/>
          </a:xfrm>
          <a:prstGeom prst="rect">
            <a:avLst/>
          </a:prstGeom>
        </p:spPr>
        <p:txBody>
          <a:bodyPr wrap="square">
            <a:spAutoFit/>
          </a:bodyPr>
          <a:lstStyle/>
          <a:p>
            <a:r>
              <a:rPr lang="en-US" sz="1400" dirty="0"/>
              <a:t>FIGURE 5-15 This diagram does not show the symbols that connect to data flows entering or leaving FILL ORDER on the context diagram.</a:t>
            </a:r>
          </a:p>
        </p:txBody>
      </p:sp>
      <p:sp>
        <p:nvSpPr>
          <p:cNvPr id="3" name="Footer Placeholder 2">
            <a:extLst>
              <a:ext uri="{FF2B5EF4-FFF2-40B4-BE49-F238E27FC236}">
                <a16:creationId xmlns:a16="http://schemas.microsoft.com/office/drawing/2014/main" id="{ED373BBA-2209-46E1-BB0D-F487B052FC23}"/>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85434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Drawing Lower-Level DFDs (3 of 5)</a:t>
            </a:r>
          </a:p>
        </p:txBody>
      </p:sp>
      <p:sp>
        <p:nvSpPr>
          <p:cNvPr id="9" name="Rectangle 8"/>
          <p:cNvSpPr/>
          <p:nvPr/>
        </p:nvSpPr>
        <p:spPr>
          <a:xfrm>
            <a:off x="1143000" y="3143819"/>
            <a:ext cx="3581400" cy="1384995"/>
          </a:xfrm>
          <a:prstGeom prst="rect">
            <a:avLst/>
          </a:prstGeom>
        </p:spPr>
        <p:txBody>
          <a:bodyPr wrap="square">
            <a:spAutoFit/>
          </a:bodyPr>
          <a:lstStyle/>
          <a:p>
            <a:r>
              <a:rPr lang="en-US" sz="1200" dirty="0"/>
              <a:t>FIGURE 5-16 The order system diagram 0 is shown at the top of the figure, and exploded diagram 3 DFD (for the APPLY PAYMENT process) is shown at the bottom. The two DFDs are balanced because the child diagram at the bottom has the same input and output flows as the parent process 3 shown at the top.</a:t>
            </a:r>
          </a:p>
        </p:txBody>
      </p:sp>
      <p:sp>
        <p:nvSpPr>
          <p:cNvPr id="5" name="Footer Placeholder 4">
            <a:extLst>
              <a:ext uri="{FF2B5EF4-FFF2-40B4-BE49-F238E27FC236}">
                <a16:creationId xmlns:a16="http://schemas.microsoft.com/office/drawing/2014/main" id="{9B1895E9-6801-468E-91F1-3C475152B734}"/>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pic>
        <p:nvPicPr>
          <p:cNvPr id="4" name="Picture 3">
            <a:extLst>
              <a:ext uri="{FF2B5EF4-FFF2-40B4-BE49-F238E27FC236}">
                <a16:creationId xmlns:a16="http://schemas.microsoft.com/office/drawing/2014/main" id="{C34C2226-4F45-4079-AEFB-5AAC3322CF1D}"/>
              </a:ext>
            </a:extLst>
          </p:cNvPr>
          <p:cNvPicPr>
            <a:picLocks noChangeAspect="1"/>
          </p:cNvPicPr>
          <p:nvPr/>
        </p:nvPicPr>
        <p:blipFill>
          <a:blip r:embed="rId3"/>
          <a:stretch>
            <a:fillRect/>
          </a:stretch>
        </p:blipFill>
        <p:spPr>
          <a:xfrm>
            <a:off x="4724400" y="1216837"/>
            <a:ext cx="3581400" cy="4802963"/>
          </a:xfrm>
          <a:prstGeom prst="rect">
            <a:avLst/>
          </a:prstGeom>
        </p:spPr>
      </p:pic>
    </p:spTree>
    <p:extLst>
      <p:ext uri="{BB962C8B-B14F-4D97-AF65-F5344CB8AC3E}">
        <p14:creationId xmlns:p14="http://schemas.microsoft.com/office/powerpoint/2010/main" val="2933382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Drawing Lower-Level DFDs (4 of 5)</a:t>
            </a:r>
          </a:p>
        </p:txBody>
      </p:sp>
      <p:sp>
        <p:nvSpPr>
          <p:cNvPr id="10" name="Rectangle 9"/>
          <p:cNvSpPr/>
          <p:nvPr/>
        </p:nvSpPr>
        <p:spPr>
          <a:xfrm>
            <a:off x="1422812" y="5410200"/>
            <a:ext cx="7092538" cy="307777"/>
          </a:xfrm>
          <a:prstGeom prst="rect">
            <a:avLst/>
          </a:prstGeom>
        </p:spPr>
        <p:txBody>
          <a:bodyPr wrap="square">
            <a:spAutoFit/>
          </a:bodyPr>
          <a:lstStyle/>
          <a:p>
            <a:r>
              <a:rPr lang="en-US" sz="1400" dirty="0"/>
              <a:t>FIGURE 5-17 Example of a parent DFD diagram, showing process 0 as a black box.</a:t>
            </a:r>
          </a:p>
        </p:txBody>
      </p:sp>
      <p:sp>
        <p:nvSpPr>
          <p:cNvPr id="4" name="Footer Placeholder 3">
            <a:extLst>
              <a:ext uri="{FF2B5EF4-FFF2-40B4-BE49-F238E27FC236}">
                <a16:creationId xmlns:a16="http://schemas.microsoft.com/office/drawing/2014/main" id="{0BFE9921-5F5A-451E-8E8A-B7A98D47F33F}"/>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pic>
        <p:nvPicPr>
          <p:cNvPr id="5" name="Picture 4">
            <a:extLst>
              <a:ext uri="{FF2B5EF4-FFF2-40B4-BE49-F238E27FC236}">
                <a16:creationId xmlns:a16="http://schemas.microsoft.com/office/drawing/2014/main" id="{04C4A3BF-787B-4CE2-B99B-8BC89C7BDE17}"/>
              </a:ext>
            </a:extLst>
          </p:cNvPr>
          <p:cNvPicPr>
            <a:picLocks noChangeAspect="1"/>
          </p:cNvPicPr>
          <p:nvPr/>
        </p:nvPicPr>
        <p:blipFill>
          <a:blip r:embed="rId3"/>
          <a:stretch>
            <a:fillRect/>
          </a:stretch>
        </p:blipFill>
        <p:spPr>
          <a:xfrm>
            <a:off x="1198173" y="1828800"/>
            <a:ext cx="6747653" cy="3063402"/>
          </a:xfrm>
          <a:prstGeom prst="rect">
            <a:avLst/>
          </a:prstGeom>
        </p:spPr>
      </p:pic>
    </p:spTree>
    <p:extLst>
      <p:ext uri="{BB962C8B-B14F-4D97-AF65-F5344CB8AC3E}">
        <p14:creationId xmlns:p14="http://schemas.microsoft.com/office/powerpoint/2010/main" val="3981666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Drawing Lower-Level DFDs (5 of 5)</a:t>
            </a:r>
          </a:p>
        </p:txBody>
      </p:sp>
      <p:sp>
        <p:nvSpPr>
          <p:cNvPr id="8" name="Rectangle 7"/>
          <p:cNvSpPr/>
          <p:nvPr/>
        </p:nvSpPr>
        <p:spPr>
          <a:xfrm>
            <a:off x="504825" y="5334000"/>
            <a:ext cx="8134350" cy="523220"/>
          </a:xfrm>
          <a:prstGeom prst="rect">
            <a:avLst/>
          </a:prstGeom>
        </p:spPr>
        <p:txBody>
          <a:bodyPr wrap="square">
            <a:spAutoFit/>
          </a:bodyPr>
          <a:lstStyle/>
          <a:p>
            <a:r>
              <a:rPr lang="en-US" sz="1400" dirty="0"/>
              <a:t>FIGURE 5-18 In the next level of detail, the process 0 black box reveals three processes, two data stores, and four internal data flows — all of which are shown inside the dashed line.</a:t>
            </a:r>
          </a:p>
        </p:txBody>
      </p:sp>
      <p:sp>
        <p:nvSpPr>
          <p:cNvPr id="4" name="Footer Placeholder 3">
            <a:extLst>
              <a:ext uri="{FF2B5EF4-FFF2-40B4-BE49-F238E27FC236}">
                <a16:creationId xmlns:a16="http://schemas.microsoft.com/office/drawing/2014/main" id="{0BFE9921-5F5A-451E-8E8A-B7A98D47F33F}"/>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pic>
        <p:nvPicPr>
          <p:cNvPr id="5" name="Picture 4">
            <a:extLst>
              <a:ext uri="{FF2B5EF4-FFF2-40B4-BE49-F238E27FC236}">
                <a16:creationId xmlns:a16="http://schemas.microsoft.com/office/drawing/2014/main" id="{5A028D2B-F439-45BE-AC4C-B0C18AA29321}"/>
              </a:ext>
            </a:extLst>
          </p:cNvPr>
          <p:cNvPicPr>
            <a:picLocks noChangeAspect="1"/>
          </p:cNvPicPr>
          <p:nvPr/>
        </p:nvPicPr>
        <p:blipFill>
          <a:blip r:embed="rId3"/>
          <a:stretch>
            <a:fillRect/>
          </a:stretch>
        </p:blipFill>
        <p:spPr>
          <a:xfrm>
            <a:off x="1669237" y="1480944"/>
            <a:ext cx="5805525" cy="3425191"/>
          </a:xfrm>
          <a:prstGeom prst="rect">
            <a:avLst/>
          </a:prstGeom>
        </p:spPr>
      </p:pic>
    </p:spTree>
    <p:extLst>
      <p:ext uri="{BB962C8B-B14F-4D97-AF65-F5344CB8AC3E}">
        <p14:creationId xmlns:p14="http://schemas.microsoft.com/office/powerpoint/2010/main" val="3137234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Dictionary (1 of 11)</a:t>
            </a:r>
          </a:p>
        </p:txBody>
      </p:sp>
      <p:sp>
        <p:nvSpPr>
          <p:cNvPr id="19458" name="Text Placeholder 2"/>
          <p:cNvSpPr>
            <a:spLocks noGrp="1"/>
          </p:cNvSpPr>
          <p:nvPr>
            <p:ph idx="1"/>
          </p:nvPr>
        </p:nvSpPr>
        <p:spPr/>
        <p:txBody>
          <a:bodyPr/>
          <a:lstStyle/>
          <a:p>
            <a:r>
              <a:rPr lang="en-US" dirty="0"/>
              <a:t>Central storehouse of information about a system’s data</a:t>
            </a:r>
          </a:p>
          <a:p>
            <a:pPr lvl="1"/>
            <a:r>
              <a:rPr lang="en-US" dirty="0"/>
              <a:t>An analyst uses the data dictionary to collect, document, and organize specific facts about a system</a:t>
            </a:r>
          </a:p>
          <a:p>
            <a:pPr lvl="1"/>
            <a:r>
              <a:rPr lang="en-US" dirty="0"/>
              <a:t>Defines and describes all data elements and meaningful combinations of data elements</a:t>
            </a:r>
          </a:p>
          <a:p>
            <a:endParaRPr lang="en-US" dirty="0"/>
          </a:p>
          <a:p>
            <a:pPr lvl="1"/>
            <a:endParaRPr lang="en-US" dirty="0"/>
          </a:p>
          <a:p>
            <a:pPr lvl="1"/>
            <a:endParaRPr lang="en-US" dirty="0"/>
          </a:p>
        </p:txBody>
      </p:sp>
      <p:sp>
        <p:nvSpPr>
          <p:cNvPr id="3" name="Footer Placeholder 2">
            <a:extLst>
              <a:ext uri="{FF2B5EF4-FFF2-40B4-BE49-F238E27FC236}">
                <a16:creationId xmlns:a16="http://schemas.microsoft.com/office/drawing/2014/main" id="{59480C04-0FA7-4292-AB18-B601ACEB222D}"/>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02535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Dictionary (2 of 11)</a:t>
            </a:r>
          </a:p>
        </p:txBody>
      </p:sp>
      <p:sp>
        <p:nvSpPr>
          <p:cNvPr id="7" name="Text Placeholder 2"/>
          <p:cNvSpPr>
            <a:spLocks noGrp="1"/>
          </p:cNvSpPr>
          <p:nvPr>
            <p:ph idx="1"/>
          </p:nvPr>
        </p:nvSpPr>
        <p:spPr/>
        <p:txBody>
          <a:bodyPr/>
          <a:lstStyle/>
          <a:p>
            <a:r>
              <a:rPr lang="en-US" dirty="0"/>
              <a:t>Data element (i.e., data item or field)</a:t>
            </a:r>
          </a:p>
          <a:p>
            <a:pPr lvl="1"/>
            <a:r>
              <a:rPr lang="en-US" dirty="0"/>
              <a:t>Smallest piece of data that has meaning within an information system</a:t>
            </a:r>
          </a:p>
          <a:p>
            <a:pPr lvl="1"/>
            <a:r>
              <a:rPr lang="en-US" dirty="0"/>
              <a:t>Combined into records (i.e., data structures)</a:t>
            </a:r>
          </a:p>
          <a:p>
            <a:pPr lvl="2"/>
            <a:r>
              <a:rPr lang="en-US" dirty="0"/>
              <a:t>Record: meaningful combination of related data elements that is included in a data flow or retained in a data store</a:t>
            </a:r>
          </a:p>
        </p:txBody>
      </p:sp>
      <p:sp>
        <p:nvSpPr>
          <p:cNvPr id="3" name="Footer Placeholder 2">
            <a:extLst>
              <a:ext uri="{FF2B5EF4-FFF2-40B4-BE49-F238E27FC236}">
                <a16:creationId xmlns:a16="http://schemas.microsoft.com/office/drawing/2014/main" id="{39938281-1C5C-409B-8188-68DDECE53DC5}"/>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97207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Dictionary (3 of 11)</a:t>
            </a:r>
          </a:p>
        </p:txBody>
      </p:sp>
      <p:sp>
        <p:nvSpPr>
          <p:cNvPr id="7" name="Text Placeholder 2"/>
          <p:cNvSpPr>
            <a:spLocks noGrp="1"/>
          </p:cNvSpPr>
          <p:nvPr>
            <p:ph idx="1"/>
          </p:nvPr>
        </p:nvSpPr>
        <p:spPr/>
        <p:txBody>
          <a:bodyPr/>
          <a:lstStyle/>
          <a:p>
            <a:r>
              <a:rPr lang="en-US" dirty="0"/>
              <a:t>Using CASE tools for documentation</a:t>
            </a:r>
          </a:p>
          <a:p>
            <a:pPr lvl="1"/>
            <a:r>
              <a:rPr lang="en-US" dirty="0"/>
              <a:t>More complex the system, more difficult it is to maintain full and accurate documentation</a:t>
            </a:r>
          </a:p>
          <a:p>
            <a:pPr lvl="1"/>
            <a:r>
              <a:rPr lang="en-US" dirty="0"/>
              <a:t>Modern CASE tools simplify the task</a:t>
            </a:r>
          </a:p>
          <a:p>
            <a:pPr lvl="1"/>
            <a:r>
              <a:rPr lang="en-US" dirty="0"/>
              <a:t>A CASE repository ensures data consistency</a:t>
            </a:r>
          </a:p>
        </p:txBody>
      </p:sp>
      <p:sp>
        <p:nvSpPr>
          <p:cNvPr id="3" name="Footer Placeholder 2">
            <a:extLst>
              <a:ext uri="{FF2B5EF4-FFF2-40B4-BE49-F238E27FC236}">
                <a16:creationId xmlns:a16="http://schemas.microsoft.com/office/drawing/2014/main" id="{99DC8405-B635-418F-8D35-3FC0575CE6B2}"/>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48388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Dictionary (4 of 11)</a:t>
            </a:r>
          </a:p>
        </p:txBody>
      </p:sp>
      <p:sp>
        <p:nvSpPr>
          <p:cNvPr id="7" name="Text Placeholder 2"/>
          <p:cNvSpPr>
            <a:spLocks noGrp="1"/>
          </p:cNvSpPr>
          <p:nvPr>
            <p:ph idx="1"/>
          </p:nvPr>
        </p:nvSpPr>
        <p:spPr/>
        <p:txBody>
          <a:bodyPr/>
          <a:lstStyle/>
          <a:p>
            <a:r>
              <a:rPr lang="en-US" dirty="0"/>
              <a:t>Documenting the data elements</a:t>
            </a:r>
          </a:p>
          <a:p>
            <a:pPr lvl="1"/>
            <a:r>
              <a:rPr lang="en-US" dirty="0"/>
              <a:t>Every data element in the data dictionary should be documented</a:t>
            </a:r>
          </a:p>
          <a:p>
            <a:pPr lvl="1"/>
            <a:r>
              <a:rPr lang="en-US" dirty="0"/>
              <a:t>Objective: provide clear, comprehensive information about the data and processes that make up a system</a:t>
            </a:r>
          </a:p>
        </p:txBody>
      </p:sp>
      <p:sp>
        <p:nvSpPr>
          <p:cNvPr id="3" name="Footer Placeholder 2">
            <a:extLst>
              <a:ext uri="{FF2B5EF4-FFF2-40B4-BE49-F238E27FC236}">
                <a16:creationId xmlns:a16="http://schemas.microsoft.com/office/drawing/2014/main" id="{CB5410A0-E113-4753-83D3-1D395E9678CE}"/>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61206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Dictionary (5 of 11)</a:t>
            </a:r>
          </a:p>
        </p:txBody>
      </p:sp>
      <p:sp>
        <p:nvSpPr>
          <p:cNvPr id="9" name="Text Placeholder 2"/>
          <p:cNvSpPr>
            <a:spLocks noGrp="1"/>
          </p:cNvSpPr>
          <p:nvPr>
            <p:ph idx="1"/>
          </p:nvPr>
        </p:nvSpPr>
        <p:spPr/>
        <p:txBody>
          <a:bodyPr>
            <a:noAutofit/>
          </a:bodyPr>
          <a:lstStyle/>
          <a:p>
            <a:r>
              <a:rPr lang="en-US" dirty="0"/>
              <a:t>Recorded and described attributes </a:t>
            </a:r>
          </a:p>
          <a:p>
            <a:pPr lvl="1"/>
            <a:r>
              <a:rPr lang="en-US" dirty="0"/>
              <a:t>Data element name and label</a:t>
            </a:r>
          </a:p>
          <a:p>
            <a:pPr lvl="1"/>
            <a:r>
              <a:rPr lang="en-US" dirty="0"/>
              <a:t>Alias</a:t>
            </a:r>
          </a:p>
          <a:p>
            <a:pPr lvl="1"/>
            <a:r>
              <a:rPr lang="en-US" dirty="0"/>
              <a:t>Type and length</a:t>
            </a:r>
          </a:p>
          <a:p>
            <a:pPr lvl="1"/>
            <a:r>
              <a:rPr lang="en-US" dirty="0"/>
              <a:t>Default value</a:t>
            </a:r>
          </a:p>
          <a:p>
            <a:pPr lvl="1"/>
            <a:r>
              <a:rPr lang="en-US" dirty="0"/>
              <a:t>Acceptable values </a:t>
            </a:r>
          </a:p>
          <a:p>
            <a:pPr lvl="1"/>
            <a:r>
              <a:rPr lang="en-US" dirty="0"/>
              <a:t>Source </a:t>
            </a:r>
          </a:p>
          <a:p>
            <a:pPr lvl="1"/>
            <a:r>
              <a:rPr lang="en-US" dirty="0"/>
              <a:t>Security</a:t>
            </a:r>
          </a:p>
          <a:p>
            <a:pPr lvl="1"/>
            <a:r>
              <a:rPr lang="en-US" dirty="0"/>
              <a:t>Responsible user(s)</a:t>
            </a:r>
          </a:p>
          <a:p>
            <a:pPr lvl="1"/>
            <a:r>
              <a:rPr lang="en-US" dirty="0"/>
              <a:t>Description and comments</a:t>
            </a:r>
          </a:p>
          <a:p>
            <a:pPr lvl="2"/>
            <a:endParaRPr lang="en-US" dirty="0"/>
          </a:p>
        </p:txBody>
      </p:sp>
      <p:sp>
        <p:nvSpPr>
          <p:cNvPr id="4" name="Footer Placeholder 3">
            <a:extLst>
              <a:ext uri="{FF2B5EF4-FFF2-40B4-BE49-F238E27FC236}">
                <a16:creationId xmlns:a16="http://schemas.microsoft.com/office/drawing/2014/main" id="{84857B74-C1AC-4503-B722-899DA35F9A94}"/>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42885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dirty="0"/>
              <a:t>Learning Objectives (2 of 2)</a:t>
            </a:r>
          </a:p>
        </p:txBody>
      </p:sp>
      <p:sp>
        <p:nvSpPr>
          <p:cNvPr id="16386" name="Text Placeholder 2"/>
          <p:cNvSpPr>
            <a:spLocks noGrp="1"/>
          </p:cNvSpPr>
          <p:nvPr>
            <p:ph idx="1"/>
          </p:nvPr>
        </p:nvSpPr>
        <p:spPr/>
        <p:txBody>
          <a:bodyPr>
            <a:noAutofit/>
          </a:bodyPr>
          <a:lstStyle/>
          <a:p>
            <a:pPr lvl="1"/>
            <a:endParaRPr lang="en-US" dirty="0"/>
          </a:p>
          <a:p>
            <a:pPr lvl="1"/>
            <a:r>
              <a:rPr lang="en-US" dirty="0"/>
              <a:t>Draw lower-level data flow diagrams </a:t>
            </a:r>
          </a:p>
          <a:p>
            <a:pPr lvl="1"/>
            <a:r>
              <a:rPr lang="en-US" dirty="0"/>
              <a:t>Explain how to level and balance data flow diagrams </a:t>
            </a:r>
          </a:p>
          <a:p>
            <a:pPr lvl="1"/>
            <a:r>
              <a:rPr lang="en-US" dirty="0"/>
              <a:t>Create a data dictionary </a:t>
            </a:r>
          </a:p>
          <a:p>
            <a:pPr lvl="1"/>
            <a:r>
              <a:rPr lang="en-US" dirty="0"/>
              <a:t>Apply process description tools in modular design</a:t>
            </a:r>
          </a:p>
          <a:p>
            <a:endParaRPr lang="en-US" dirty="0"/>
          </a:p>
        </p:txBody>
      </p:sp>
      <p:sp>
        <p:nvSpPr>
          <p:cNvPr id="2" name="Footer Placeholder 1">
            <a:extLst>
              <a:ext uri="{FF2B5EF4-FFF2-40B4-BE49-F238E27FC236}">
                <a16:creationId xmlns:a16="http://schemas.microsoft.com/office/drawing/2014/main" id="{024DB5D3-74D7-4D83-A265-416D28AF2C99}"/>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11715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Dictionary (6 of 11)</a:t>
            </a:r>
          </a:p>
        </p:txBody>
      </p:sp>
      <p:sp>
        <p:nvSpPr>
          <p:cNvPr id="9" name="Text Placeholder 2"/>
          <p:cNvSpPr>
            <a:spLocks noGrp="1"/>
          </p:cNvSpPr>
          <p:nvPr>
            <p:ph idx="1"/>
          </p:nvPr>
        </p:nvSpPr>
        <p:spPr/>
        <p:txBody>
          <a:bodyPr/>
          <a:lstStyle/>
          <a:p>
            <a:r>
              <a:rPr lang="en-US" dirty="0"/>
              <a:t>Documenting the data flows</a:t>
            </a:r>
          </a:p>
          <a:p>
            <a:pPr lvl="1"/>
            <a:r>
              <a:rPr lang="en-US" dirty="0"/>
              <a:t>Data flow name or label</a:t>
            </a:r>
          </a:p>
          <a:p>
            <a:pPr lvl="1"/>
            <a:r>
              <a:rPr lang="en-US" dirty="0"/>
              <a:t>Description</a:t>
            </a:r>
          </a:p>
          <a:p>
            <a:pPr lvl="1"/>
            <a:r>
              <a:rPr lang="en-US" dirty="0"/>
              <a:t>Alternate name(s)</a:t>
            </a:r>
          </a:p>
          <a:p>
            <a:pPr lvl="1"/>
            <a:r>
              <a:rPr lang="en-US" dirty="0"/>
              <a:t>Origin</a:t>
            </a:r>
          </a:p>
          <a:p>
            <a:pPr lvl="1"/>
            <a:r>
              <a:rPr lang="en-US" dirty="0"/>
              <a:t>Destination</a:t>
            </a:r>
          </a:p>
          <a:p>
            <a:pPr lvl="1"/>
            <a:r>
              <a:rPr lang="en-US" dirty="0"/>
              <a:t>Record</a:t>
            </a:r>
          </a:p>
          <a:p>
            <a:pPr lvl="1"/>
            <a:r>
              <a:rPr lang="en-US" dirty="0"/>
              <a:t>Volume and frequency</a:t>
            </a:r>
          </a:p>
          <a:p>
            <a:pPr lvl="2"/>
            <a:endParaRPr lang="en-US" dirty="0"/>
          </a:p>
        </p:txBody>
      </p:sp>
      <p:sp>
        <p:nvSpPr>
          <p:cNvPr id="3" name="Footer Placeholder 2">
            <a:extLst>
              <a:ext uri="{FF2B5EF4-FFF2-40B4-BE49-F238E27FC236}">
                <a16:creationId xmlns:a16="http://schemas.microsoft.com/office/drawing/2014/main" id="{BBE32D46-C341-40A2-9EEE-3BC72E28327E}"/>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741613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Dictionary (7 of 11)</a:t>
            </a:r>
          </a:p>
        </p:txBody>
      </p:sp>
      <p:sp>
        <p:nvSpPr>
          <p:cNvPr id="13" name="Content Placeholder 12">
            <a:extLst>
              <a:ext uri="{FF2B5EF4-FFF2-40B4-BE49-F238E27FC236}">
                <a16:creationId xmlns:a16="http://schemas.microsoft.com/office/drawing/2014/main" id="{257C7593-86C6-46D7-B5C2-F8A35D8C68E0}"/>
              </a:ext>
            </a:extLst>
          </p:cNvPr>
          <p:cNvSpPr>
            <a:spLocks noGrp="1"/>
          </p:cNvSpPr>
          <p:nvPr>
            <p:ph idx="1"/>
          </p:nvPr>
        </p:nvSpPr>
        <p:spPr/>
        <p:txBody>
          <a:bodyPr/>
          <a:lstStyle/>
          <a:p>
            <a:r>
              <a:rPr lang="en-US" dirty="0"/>
              <a:t>Documenting the data stores</a:t>
            </a:r>
          </a:p>
          <a:p>
            <a:pPr lvl="1"/>
            <a:r>
              <a:rPr lang="en-US" dirty="0"/>
              <a:t>Data store name or label</a:t>
            </a:r>
          </a:p>
          <a:p>
            <a:pPr lvl="1"/>
            <a:r>
              <a:rPr lang="en-US" dirty="0"/>
              <a:t>Description</a:t>
            </a:r>
          </a:p>
          <a:p>
            <a:pPr lvl="1"/>
            <a:r>
              <a:rPr lang="en-US" dirty="0"/>
              <a:t>Alternate name(s)</a:t>
            </a:r>
          </a:p>
          <a:p>
            <a:pPr lvl="1"/>
            <a:r>
              <a:rPr lang="en-US" dirty="0"/>
              <a:t>Attributes</a:t>
            </a:r>
          </a:p>
          <a:p>
            <a:pPr lvl="1"/>
            <a:r>
              <a:rPr lang="en-US" dirty="0"/>
              <a:t>Volume and frequency</a:t>
            </a:r>
          </a:p>
          <a:p>
            <a:endParaRPr lang="en-US" dirty="0"/>
          </a:p>
        </p:txBody>
      </p:sp>
      <p:sp>
        <p:nvSpPr>
          <p:cNvPr id="4" name="Footer Placeholder 3">
            <a:extLst>
              <a:ext uri="{FF2B5EF4-FFF2-40B4-BE49-F238E27FC236}">
                <a16:creationId xmlns:a16="http://schemas.microsoft.com/office/drawing/2014/main" id="{EE3FE6BB-083A-46B1-A09B-5C0550D8876C}"/>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865462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Dictionary (8 of 11)</a:t>
            </a:r>
          </a:p>
        </p:txBody>
      </p:sp>
      <p:sp>
        <p:nvSpPr>
          <p:cNvPr id="9" name="Text Placeholder 2" descr="This is a snapshot of a computer screen. At the top of the screen there are three tabs labeled description, location, and links. The tab named description has been clicked and following information is displayed&#10;&#10;• Label - Verify order&#10;• Entry type  - Process&#10;• Description  -  Accept or reject customer order based on credit status and product availability&#10;• Process #&#10;• Process description &#10;o Input data flows: Order, credit status, product detail&#10;o Output data flows: Rejected order, accepted order&#10;• Notes &#10;• Long name&#10;At the bottom of the screen there are seventeen tabs named SQL, delete, next, save, search, jump, file, history,  question mark, dialect, clear, prior, exit, expand, back,   copy, search criteria. Following text is written below the tabs&#10;A repository object label can be up to 128 characters long, and the first character must be a letter.&#10;An arrow numbered 1 points to Process# on the screen and corresponds to text, the process number identifies this process. Any sub-processes are numbered 1.1, 1.2, 1.3, and so on.&#10;An arrow numbered 2 points to Process description on the screen and corresponds to text, these data flows will be described specifically elsewhere in the data dictionary.&#10;" title="Figure 5-22 A Visible Analyst screen that describes a process"/>
          <p:cNvSpPr>
            <a:spLocks noGrp="1"/>
          </p:cNvSpPr>
          <p:nvPr>
            <p:ph idx="1"/>
          </p:nvPr>
        </p:nvSpPr>
        <p:spPr>
          <a:xfrm>
            <a:off x="628650" y="1825625"/>
            <a:ext cx="6153150" cy="4351338"/>
          </a:xfrm>
        </p:spPr>
        <p:txBody>
          <a:bodyPr/>
          <a:lstStyle/>
          <a:p>
            <a:r>
              <a:rPr lang="en-US" dirty="0"/>
              <a:t>Documenting the processes</a:t>
            </a:r>
          </a:p>
          <a:p>
            <a:pPr lvl="1"/>
            <a:r>
              <a:rPr lang="en-US" dirty="0"/>
              <a:t>Process name or label</a:t>
            </a:r>
          </a:p>
          <a:p>
            <a:pPr lvl="1"/>
            <a:r>
              <a:rPr lang="en-US" dirty="0"/>
              <a:t>Description</a:t>
            </a:r>
          </a:p>
          <a:p>
            <a:pPr lvl="1"/>
            <a:r>
              <a:rPr lang="en-US" dirty="0"/>
              <a:t>Process number</a:t>
            </a:r>
          </a:p>
          <a:p>
            <a:pPr lvl="1"/>
            <a:r>
              <a:rPr lang="en-US" dirty="0"/>
              <a:t>Process description</a:t>
            </a:r>
          </a:p>
          <a:p>
            <a:pPr lvl="2"/>
            <a:endParaRPr lang="en-US" dirty="0"/>
          </a:p>
        </p:txBody>
      </p:sp>
      <p:sp>
        <p:nvSpPr>
          <p:cNvPr id="3" name="Footer Placeholder 2">
            <a:extLst>
              <a:ext uri="{FF2B5EF4-FFF2-40B4-BE49-F238E27FC236}">
                <a16:creationId xmlns:a16="http://schemas.microsoft.com/office/drawing/2014/main" id="{7750ADB9-5499-49B5-A149-97E9725A640F}"/>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399767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Dictionary (9 of 11)</a:t>
            </a:r>
          </a:p>
        </p:txBody>
      </p:sp>
      <p:sp>
        <p:nvSpPr>
          <p:cNvPr id="4" name="Content Placeholder 3"/>
          <p:cNvSpPr>
            <a:spLocks noGrp="1"/>
          </p:cNvSpPr>
          <p:nvPr>
            <p:ph idx="1"/>
          </p:nvPr>
        </p:nvSpPr>
        <p:spPr/>
        <p:txBody>
          <a:bodyPr/>
          <a:lstStyle/>
          <a:p>
            <a:r>
              <a:rPr lang="en-US" dirty="0"/>
              <a:t>Documenting the entities </a:t>
            </a:r>
          </a:p>
          <a:p>
            <a:pPr lvl="1"/>
            <a:r>
              <a:rPr lang="en-US" dirty="0"/>
              <a:t>Entity name</a:t>
            </a:r>
          </a:p>
          <a:p>
            <a:pPr lvl="1"/>
            <a:r>
              <a:rPr lang="en-US" dirty="0"/>
              <a:t>Description</a:t>
            </a:r>
          </a:p>
          <a:p>
            <a:pPr lvl="1"/>
            <a:r>
              <a:rPr lang="en-US" dirty="0"/>
              <a:t>Alternate name(s)</a:t>
            </a:r>
          </a:p>
          <a:p>
            <a:pPr lvl="1"/>
            <a:r>
              <a:rPr lang="en-US" dirty="0"/>
              <a:t>Input data flows</a:t>
            </a:r>
          </a:p>
          <a:p>
            <a:pPr lvl="1"/>
            <a:r>
              <a:rPr lang="en-US" dirty="0"/>
              <a:t>Output data flows</a:t>
            </a:r>
          </a:p>
          <a:p>
            <a:pPr lvl="1"/>
            <a:endParaRPr lang="en-US" dirty="0"/>
          </a:p>
        </p:txBody>
      </p:sp>
      <p:sp>
        <p:nvSpPr>
          <p:cNvPr id="3" name="Footer Placeholder 2">
            <a:extLst>
              <a:ext uri="{FF2B5EF4-FFF2-40B4-BE49-F238E27FC236}">
                <a16:creationId xmlns:a16="http://schemas.microsoft.com/office/drawing/2014/main" id="{77037337-CFDA-4F3B-9CB5-FEB3277A5938}"/>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814551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Dictionary (10 of 11)</a:t>
            </a:r>
          </a:p>
        </p:txBody>
      </p:sp>
      <p:sp>
        <p:nvSpPr>
          <p:cNvPr id="9" name="Text Placeholder 2"/>
          <p:cNvSpPr>
            <a:spLocks noGrp="1"/>
          </p:cNvSpPr>
          <p:nvPr>
            <p:ph idx="1"/>
          </p:nvPr>
        </p:nvSpPr>
        <p:spPr/>
        <p:txBody>
          <a:bodyPr/>
          <a:lstStyle/>
          <a:p>
            <a:r>
              <a:rPr lang="en-US" dirty="0"/>
              <a:t>Documenting the records</a:t>
            </a:r>
          </a:p>
          <a:p>
            <a:pPr lvl="1"/>
            <a:r>
              <a:rPr lang="en-US" dirty="0"/>
              <a:t>Record or data structure name</a:t>
            </a:r>
          </a:p>
          <a:p>
            <a:pPr lvl="1"/>
            <a:r>
              <a:rPr lang="en-US" dirty="0"/>
              <a:t>Definition or description</a:t>
            </a:r>
          </a:p>
          <a:p>
            <a:pPr lvl="1"/>
            <a:r>
              <a:rPr lang="en-US" dirty="0"/>
              <a:t>Alternate name(s)</a:t>
            </a:r>
          </a:p>
          <a:p>
            <a:pPr lvl="1"/>
            <a:r>
              <a:rPr lang="en-US" dirty="0"/>
              <a:t>Attributes</a:t>
            </a:r>
          </a:p>
          <a:p>
            <a:pPr lvl="2"/>
            <a:endParaRPr lang="en-US" dirty="0"/>
          </a:p>
        </p:txBody>
      </p:sp>
      <p:sp>
        <p:nvSpPr>
          <p:cNvPr id="3" name="Footer Placeholder 2">
            <a:extLst>
              <a:ext uri="{FF2B5EF4-FFF2-40B4-BE49-F238E27FC236}">
                <a16:creationId xmlns:a16="http://schemas.microsoft.com/office/drawing/2014/main" id="{84D077F5-559D-4E00-8680-337011780E9A}"/>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808023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Dictionary (11 of 11)</a:t>
            </a:r>
          </a:p>
        </p:txBody>
      </p:sp>
      <p:sp>
        <p:nvSpPr>
          <p:cNvPr id="7" name="Text Placeholder 2"/>
          <p:cNvSpPr>
            <a:spLocks noGrp="1"/>
          </p:cNvSpPr>
          <p:nvPr>
            <p:ph idx="1"/>
          </p:nvPr>
        </p:nvSpPr>
        <p:spPr/>
        <p:txBody>
          <a:bodyPr>
            <a:normAutofit/>
          </a:bodyPr>
          <a:lstStyle/>
          <a:p>
            <a:r>
              <a:rPr lang="en-US" dirty="0"/>
              <a:t>Data dictionary reports </a:t>
            </a:r>
          </a:p>
          <a:p>
            <a:pPr lvl="1"/>
            <a:r>
              <a:rPr lang="en-US" dirty="0"/>
              <a:t>Alphabetized list of all data elements</a:t>
            </a:r>
          </a:p>
          <a:p>
            <a:pPr lvl="1"/>
            <a:r>
              <a:rPr lang="en-US" dirty="0"/>
              <a:t>Report describing each data element and indicating the user or department </a:t>
            </a:r>
          </a:p>
          <a:p>
            <a:pPr lvl="1"/>
            <a:r>
              <a:rPr lang="en-US" dirty="0"/>
              <a:t>Report of all data flows and data stores that use a particular data element</a:t>
            </a:r>
          </a:p>
          <a:p>
            <a:pPr lvl="1"/>
            <a:r>
              <a:rPr lang="en-US" dirty="0"/>
              <a:t>Detailed reports showing all characteristics of data elements, records, data flows, processes, or any other selected item stored in the data</a:t>
            </a:r>
          </a:p>
        </p:txBody>
      </p:sp>
      <p:sp>
        <p:nvSpPr>
          <p:cNvPr id="3" name="Footer Placeholder 2">
            <a:extLst>
              <a:ext uri="{FF2B5EF4-FFF2-40B4-BE49-F238E27FC236}">
                <a16:creationId xmlns:a16="http://schemas.microsoft.com/office/drawing/2014/main" id="{54F0CDA4-E468-424C-B2E4-C73814F1EE6F}"/>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785535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Description Tools in Modular Design (1 of 6)</a:t>
            </a:r>
          </a:p>
        </p:txBody>
      </p:sp>
      <p:sp>
        <p:nvSpPr>
          <p:cNvPr id="19458" name="Text Placeholder 2"/>
          <p:cNvSpPr>
            <a:spLocks noGrp="1"/>
          </p:cNvSpPr>
          <p:nvPr>
            <p:ph idx="1"/>
          </p:nvPr>
        </p:nvSpPr>
        <p:spPr/>
        <p:txBody>
          <a:bodyPr>
            <a:normAutofit fontScale="92500" lnSpcReduction="10000"/>
          </a:bodyPr>
          <a:lstStyle/>
          <a:p>
            <a:r>
              <a:rPr lang="en-US" dirty="0"/>
              <a:t>Documents the details of a functional primitive and represents a specific set of processing steps and business logic</a:t>
            </a:r>
          </a:p>
          <a:p>
            <a:pPr lvl="1"/>
            <a:r>
              <a:rPr lang="en-US" dirty="0"/>
              <a:t>Typical tools: structured English, decision tables, and decision trees </a:t>
            </a:r>
          </a:p>
          <a:p>
            <a:r>
              <a:rPr lang="en-US" dirty="0"/>
              <a:t>Process descriptions in object-oriented development </a:t>
            </a:r>
          </a:p>
          <a:p>
            <a:pPr lvl="1"/>
            <a:r>
              <a:rPr lang="en-US" dirty="0"/>
              <a:t>O-O analysis combines data and processes that act on the data into objects, and similar objects can be grouped together into classes</a:t>
            </a:r>
          </a:p>
          <a:p>
            <a:pPr lvl="1"/>
            <a:r>
              <a:rPr lang="en-US" dirty="0"/>
              <a:t>O-O processes are called methods</a:t>
            </a:r>
          </a:p>
        </p:txBody>
      </p:sp>
      <p:sp>
        <p:nvSpPr>
          <p:cNvPr id="3" name="Footer Placeholder 2">
            <a:extLst>
              <a:ext uri="{FF2B5EF4-FFF2-40B4-BE49-F238E27FC236}">
                <a16:creationId xmlns:a16="http://schemas.microsoft.com/office/drawing/2014/main" id="{18F77D4A-2AFF-41FB-8276-543CE24F3995}"/>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608940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Description Tools in Modular Design (2 of 6)</a:t>
            </a:r>
          </a:p>
        </p:txBody>
      </p:sp>
      <p:sp>
        <p:nvSpPr>
          <p:cNvPr id="7" name="Text Placeholder 2"/>
          <p:cNvSpPr>
            <a:spLocks noGrp="1"/>
          </p:cNvSpPr>
          <p:nvPr>
            <p:ph idx="1"/>
          </p:nvPr>
        </p:nvSpPr>
        <p:spPr/>
        <p:txBody>
          <a:bodyPr/>
          <a:lstStyle/>
          <a:p>
            <a:r>
              <a:rPr lang="en-US" dirty="0"/>
              <a:t>Modular design</a:t>
            </a:r>
          </a:p>
          <a:p>
            <a:pPr lvl="1"/>
            <a:r>
              <a:rPr lang="en-US" dirty="0"/>
              <a:t>Based on combinations of logical structures (i.e., control structures), which serve as building blocks for the process</a:t>
            </a:r>
          </a:p>
          <a:p>
            <a:pPr lvl="2"/>
            <a:r>
              <a:rPr lang="en-US" dirty="0"/>
              <a:t>Sequence</a:t>
            </a:r>
          </a:p>
          <a:p>
            <a:pPr lvl="2"/>
            <a:r>
              <a:rPr lang="en-US" dirty="0"/>
              <a:t>Selection</a:t>
            </a:r>
          </a:p>
          <a:p>
            <a:pPr lvl="2"/>
            <a:r>
              <a:rPr lang="en-US" dirty="0"/>
              <a:t>Iteration</a:t>
            </a:r>
          </a:p>
        </p:txBody>
      </p:sp>
      <p:sp>
        <p:nvSpPr>
          <p:cNvPr id="3" name="Footer Placeholder 2">
            <a:extLst>
              <a:ext uri="{FF2B5EF4-FFF2-40B4-BE49-F238E27FC236}">
                <a16:creationId xmlns:a16="http://schemas.microsoft.com/office/drawing/2014/main" id="{78ED2E05-1196-4057-8531-87A8A1027EE9}"/>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189556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Description Tools in Modular Design (3 of 6)</a:t>
            </a:r>
          </a:p>
        </p:txBody>
      </p:sp>
      <p:sp>
        <p:nvSpPr>
          <p:cNvPr id="7" name="Text Placeholder 2"/>
          <p:cNvSpPr>
            <a:spLocks noGrp="1"/>
          </p:cNvSpPr>
          <p:nvPr>
            <p:ph idx="1"/>
          </p:nvPr>
        </p:nvSpPr>
        <p:spPr/>
        <p:txBody>
          <a:bodyPr/>
          <a:lstStyle/>
          <a:p>
            <a:r>
              <a:rPr lang="en-US" dirty="0"/>
              <a:t>Structured English</a:t>
            </a:r>
          </a:p>
          <a:p>
            <a:pPr lvl="1"/>
            <a:r>
              <a:rPr lang="en-US" dirty="0"/>
              <a:t>Subset of standard English that describes logical processes clearly and accurately</a:t>
            </a:r>
          </a:p>
          <a:p>
            <a:pPr lvl="2"/>
            <a:r>
              <a:rPr lang="en-US" dirty="0"/>
              <a:t>Use only the three building blocks of sequence, selection, and iteration</a:t>
            </a:r>
          </a:p>
          <a:p>
            <a:pPr lvl="2"/>
            <a:r>
              <a:rPr lang="en-US" dirty="0"/>
              <a:t>Use indentation for readability</a:t>
            </a:r>
          </a:p>
          <a:p>
            <a:pPr lvl="2"/>
            <a:r>
              <a:rPr lang="en-US" dirty="0"/>
              <a:t>Use a limited vocabulary</a:t>
            </a:r>
          </a:p>
        </p:txBody>
      </p:sp>
      <p:sp>
        <p:nvSpPr>
          <p:cNvPr id="3" name="Footer Placeholder 2">
            <a:extLst>
              <a:ext uri="{FF2B5EF4-FFF2-40B4-BE49-F238E27FC236}">
                <a16:creationId xmlns:a16="http://schemas.microsoft.com/office/drawing/2014/main" id="{CCD30C93-E5C9-4EB1-BABF-B92C412871D1}"/>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494643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Description Tools in Modular Design (4 of 6)</a:t>
            </a:r>
          </a:p>
        </p:txBody>
      </p:sp>
      <p:sp>
        <p:nvSpPr>
          <p:cNvPr id="7" name="Text Placeholder 2"/>
          <p:cNvSpPr>
            <a:spLocks noGrp="1"/>
          </p:cNvSpPr>
          <p:nvPr>
            <p:ph idx="1"/>
          </p:nvPr>
        </p:nvSpPr>
        <p:spPr/>
        <p:txBody>
          <a:bodyPr>
            <a:normAutofit/>
          </a:bodyPr>
          <a:lstStyle/>
          <a:p>
            <a:r>
              <a:rPr lang="en-US" dirty="0"/>
              <a:t>Decision tables</a:t>
            </a:r>
          </a:p>
          <a:p>
            <a:pPr lvl="1"/>
            <a:r>
              <a:rPr lang="en-US" dirty="0"/>
              <a:t>Logical structure that shows every combination of conditions and outcomes</a:t>
            </a:r>
          </a:p>
          <a:p>
            <a:pPr lvl="1"/>
            <a:r>
              <a:rPr lang="en-US" dirty="0"/>
              <a:t>Number of rules doubles each time a condition is added</a:t>
            </a:r>
          </a:p>
          <a:p>
            <a:pPr lvl="1"/>
            <a:r>
              <a:rPr lang="en-US" dirty="0"/>
              <a:t>Best way to describe a complex set of conditions</a:t>
            </a:r>
          </a:p>
          <a:p>
            <a:pPr lvl="1"/>
            <a:endParaRPr lang="en-US" dirty="0"/>
          </a:p>
          <a:p>
            <a:pPr lvl="1"/>
            <a:endParaRPr lang="en-US" dirty="0"/>
          </a:p>
        </p:txBody>
      </p:sp>
      <p:sp>
        <p:nvSpPr>
          <p:cNvPr id="3" name="Footer Placeholder 2">
            <a:extLst>
              <a:ext uri="{FF2B5EF4-FFF2-40B4-BE49-F238E27FC236}">
                <a16:creationId xmlns:a16="http://schemas.microsoft.com/office/drawing/2014/main" id="{9F070BB2-5FEE-4742-ADCB-2952ED7581F4}"/>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02476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Versus Physical Models (1 of 2) </a:t>
            </a:r>
          </a:p>
        </p:txBody>
      </p:sp>
      <p:sp>
        <p:nvSpPr>
          <p:cNvPr id="19458" name="Text Placeholder 2"/>
          <p:cNvSpPr>
            <a:spLocks noGrp="1"/>
          </p:cNvSpPr>
          <p:nvPr>
            <p:ph idx="1"/>
          </p:nvPr>
        </p:nvSpPr>
        <p:spPr/>
        <p:txBody>
          <a:bodyPr/>
          <a:lstStyle/>
          <a:p>
            <a:r>
              <a:rPr lang="en-US" dirty="0"/>
              <a:t>Logical model</a:t>
            </a:r>
          </a:p>
          <a:p>
            <a:pPr lvl="1"/>
            <a:r>
              <a:rPr lang="en-US" dirty="0"/>
              <a:t>Shows what the system must do, regardless of how it will be implemented physically</a:t>
            </a:r>
          </a:p>
          <a:p>
            <a:r>
              <a:rPr lang="en-US" dirty="0"/>
              <a:t>Physical model</a:t>
            </a:r>
          </a:p>
          <a:p>
            <a:pPr lvl="1"/>
            <a:r>
              <a:rPr lang="en-US" dirty="0"/>
              <a:t>Describes how the system will be constructed</a:t>
            </a:r>
          </a:p>
        </p:txBody>
      </p:sp>
      <p:sp>
        <p:nvSpPr>
          <p:cNvPr id="3" name="Footer Placeholder 2">
            <a:extLst>
              <a:ext uri="{FF2B5EF4-FFF2-40B4-BE49-F238E27FC236}">
                <a16:creationId xmlns:a16="http://schemas.microsoft.com/office/drawing/2014/main" id="{BA9BF1BB-5C81-4166-B192-5A7DAA58CD08}"/>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Description Tools in Modular Design (5 of 6)</a:t>
            </a:r>
          </a:p>
        </p:txBody>
      </p:sp>
      <p:sp>
        <p:nvSpPr>
          <p:cNvPr id="12" name="Rectangle 11"/>
          <p:cNvSpPr/>
          <p:nvPr/>
        </p:nvSpPr>
        <p:spPr>
          <a:xfrm>
            <a:off x="947102" y="5211907"/>
            <a:ext cx="7355304" cy="523220"/>
          </a:xfrm>
          <a:prstGeom prst="rect">
            <a:avLst/>
          </a:prstGeom>
        </p:spPr>
        <p:txBody>
          <a:bodyPr wrap="square">
            <a:spAutoFit/>
          </a:bodyPr>
          <a:lstStyle/>
          <a:p>
            <a:r>
              <a:rPr lang="en-US" sz="1400" dirty="0"/>
              <a:t>FIGURE 5-35 In this version, dashes have been added to indicate that a condition is not relevant. At this point, it appears that several rules can be combined.</a:t>
            </a:r>
          </a:p>
        </p:txBody>
      </p:sp>
      <p:sp>
        <p:nvSpPr>
          <p:cNvPr id="4" name="Footer Placeholder 3">
            <a:extLst>
              <a:ext uri="{FF2B5EF4-FFF2-40B4-BE49-F238E27FC236}">
                <a16:creationId xmlns:a16="http://schemas.microsoft.com/office/drawing/2014/main" id="{6845C51B-73A9-4508-A050-0DBA75F68472}"/>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pic>
        <p:nvPicPr>
          <p:cNvPr id="3" name="Picture 2">
            <a:extLst>
              <a:ext uri="{FF2B5EF4-FFF2-40B4-BE49-F238E27FC236}">
                <a16:creationId xmlns:a16="http://schemas.microsoft.com/office/drawing/2014/main" id="{FB0210F9-7888-49AD-8E79-C2F66258984E}"/>
              </a:ext>
            </a:extLst>
          </p:cNvPr>
          <p:cNvPicPr>
            <a:picLocks noChangeAspect="1"/>
          </p:cNvPicPr>
          <p:nvPr/>
        </p:nvPicPr>
        <p:blipFill>
          <a:blip r:embed="rId3"/>
          <a:stretch>
            <a:fillRect/>
          </a:stretch>
        </p:blipFill>
        <p:spPr>
          <a:xfrm>
            <a:off x="774752" y="1913912"/>
            <a:ext cx="7594495" cy="3030175"/>
          </a:xfrm>
          <a:prstGeom prst="rect">
            <a:avLst/>
          </a:prstGeom>
        </p:spPr>
      </p:pic>
    </p:spTree>
    <p:extLst>
      <p:ext uri="{BB962C8B-B14F-4D97-AF65-F5344CB8AC3E}">
        <p14:creationId xmlns:p14="http://schemas.microsoft.com/office/powerpoint/2010/main" val="6435221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Description Tools in Modular Design (6 of 6)</a:t>
            </a:r>
          </a:p>
        </p:txBody>
      </p:sp>
      <p:sp>
        <p:nvSpPr>
          <p:cNvPr id="9" name="Text Placeholder 2" descr="This figure depicts a decision tree that shows the logic structure in a horizontal form. A horizontal line a labeled preferred customer? This line branches into two other lines labeled Y and N. The line labeled N corresponds to text $ 5 bonus coupons. The line labeled Y extends further corresponds to text ordered $ 1000 or more. This text branches into two lines labeled Y and N. The line labeled N corresponds to text $ 25 bonus coupons. The line labeled Y extends further corresponds to text used our charge card. This text branches into two lines labeled Y and N. The line labeled N corresponds to text 5% discount. The line labeled Y extends further corresponds to text 5% discount and an additional 5% discount." title="FIGURE 5-36 This example is based on the same Sales Promotion Policy shown in the decision tables in Figures  5-34 and 5-35 on the previous page. Like a decision table, a decision tree shows all combinations of conditions and outcomes. The main difference is the graphical format, which many viewers find easier to interpret"/>
          <p:cNvSpPr>
            <a:spLocks noGrp="1"/>
          </p:cNvSpPr>
          <p:nvPr>
            <p:ph idx="1"/>
          </p:nvPr>
        </p:nvSpPr>
        <p:spPr/>
        <p:txBody>
          <a:bodyPr/>
          <a:lstStyle/>
          <a:p>
            <a:r>
              <a:rPr lang="en-US" dirty="0"/>
              <a:t>Decision trees</a:t>
            </a:r>
          </a:p>
          <a:p>
            <a:pPr lvl="1"/>
            <a:r>
              <a:rPr lang="en-US" dirty="0"/>
              <a:t>Graphical representation of conditions, actions, and rules found in a decision table</a:t>
            </a:r>
          </a:p>
        </p:txBody>
      </p:sp>
      <p:sp>
        <p:nvSpPr>
          <p:cNvPr id="8" name="Rectangle 7"/>
          <p:cNvSpPr/>
          <p:nvPr/>
        </p:nvSpPr>
        <p:spPr>
          <a:xfrm>
            <a:off x="516907" y="3805295"/>
            <a:ext cx="3662281" cy="1384995"/>
          </a:xfrm>
          <a:prstGeom prst="rect">
            <a:avLst/>
          </a:prstGeom>
        </p:spPr>
        <p:txBody>
          <a:bodyPr wrap="square">
            <a:spAutoFit/>
          </a:bodyPr>
          <a:lstStyle/>
          <a:p>
            <a:r>
              <a:rPr lang="en-US" sz="1200" dirty="0"/>
              <a:t>FIGURE 5-36 This example is based on the same Sales Promotion Policy shown in the decision tables in Figures 5-34 and 5-35 on the previous page. Like a decision table, a decision tree shows all combinations of conditions and outcomes. The main difference is the graphical format, which many viewers find easier to interpret</a:t>
            </a:r>
          </a:p>
        </p:txBody>
      </p:sp>
      <p:sp>
        <p:nvSpPr>
          <p:cNvPr id="3" name="Footer Placeholder 2">
            <a:extLst>
              <a:ext uri="{FF2B5EF4-FFF2-40B4-BE49-F238E27FC236}">
                <a16:creationId xmlns:a16="http://schemas.microsoft.com/office/drawing/2014/main" id="{68C32F98-DF72-4B4D-AAB8-0724D7365CA8}"/>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pic>
        <p:nvPicPr>
          <p:cNvPr id="4" name="Picture 3">
            <a:extLst>
              <a:ext uri="{FF2B5EF4-FFF2-40B4-BE49-F238E27FC236}">
                <a16:creationId xmlns:a16="http://schemas.microsoft.com/office/drawing/2014/main" id="{51B2EC03-1C51-4274-8C68-0647672DC86E}"/>
              </a:ext>
            </a:extLst>
          </p:cNvPr>
          <p:cNvPicPr>
            <a:picLocks noChangeAspect="1"/>
          </p:cNvPicPr>
          <p:nvPr/>
        </p:nvPicPr>
        <p:blipFill>
          <a:blip r:embed="rId3"/>
          <a:stretch>
            <a:fillRect/>
          </a:stretch>
        </p:blipFill>
        <p:spPr>
          <a:xfrm>
            <a:off x="4179188" y="3460614"/>
            <a:ext cx="4610633" cy="1605488"/>
          </a:xfrm>
          <a:prstGeom prst="rect">
            <a:avLst/>
          </a:prstGeom>
        </p:spPr>
      </p:pic>
    </p:spTree>
    <p:extLst>
      <p:ext uri="{BB962C8B-B14F-4D97-AF65-F5344CB8AC3E}">
        <p14:creationId xmlns:p14="http://schemas.microsoft.com/office/powerpoint/2010/main" val="18217237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US" dirty="0"/>
              <a:t>Summary</a:t>
            </a:r>
          </a:p>
        </p:txBody>
      </p:sp>
      <p:sp>
        <p:nvSpPr>
          <p:cNvPr id="3" name="Text Placeholder 2"/>
          <p:cNvSpPr>
            <a:spLocks noGrp="1"/>
          </p:cNvSpPr>
          <p:nvPr>
            <p:ph idx="1"/>
          </p:nvPr>
        </p:nvSpPr>
        <p:spPr/>
        <p:txBody>
          <a:bodyPr>
            <a:normAutofit fontScale="92500" lnSpcReduction="10000"/>
          </a:bodyPr>
          <a:lstStyle/>
          <a:p>
            <a:r>
              <a:rPr lang="en-US" dirty="0"/>
              <a:t>Structured analysis tools </a:t>
            </a:r>
          </a:p>
          <a:p>
            <a:pPr lvl="1"/>
            <a:r>
              <a:rPr lang="en-US" dirty="0"/>
              <a:t>Used to develop a logical model during one systems analysis phase and a physical model during the systems design phase</a:t>
            </a:r>
          </a:p>
          <a:p>
            <a:r>
              <a:rPr lang="en-US" dirty="0"/>
              <a:t>Data and process modeling </a:t>
            </a:r>
          </a:p>
          <a:p>
            <a:pPr lvl="1"/>
            <a:r>
              <a:rPr lang="en-US" dirty="0"/>
              <a:t>Main tools: DFDs, data dictionary, and process description</a:t>
            </a:r>
          </a:p>
          <a:p>
            <a:r>
              <a:rPr lang="en-US" dirty="0"/>
              <a:t>Each functional primitive process is documented </a:t>
            </a:r>
          </a:p>
          <a:p>
            <a:pPr lvl="1"/>
            <a:r>
              <a:rPr lang="en-US" dirty="0"/>
              <a:t>Structured English, decision tables, and decision trees</a:t>
            </a:r>
          </a:p>
        </p:txBody>
      </p:sp>
      <p:sp>
        <p:nvSpPr>
          <p:cNvPr id="2" name="Footer Placeholder 1">
            <a:extLst>
              <a:ext uri="{FF2B5EF4-FFF2-40B4-BE49-F238E27FC236}">
                <a16:creationId xmlns:a16="http://schemas.microsoft.com/office/drawing/2014/main" id="{AC33B06C-06D7-433E-9D26-F60B197AF89B}"/>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Versus Physical Models (2 of 2)  </a:t>
            </a:r>
          </a:p>
        </p:txBody>
      </p:sp>
      <p:sp>
        <p:nvSpPr>
          <p:cNvPr id="19458" name="Text Placeholder 2"/>
          <p:cNvSpPr>
            <a:spLocks noGrp="1"/>
          </p:cNvSpPr>
          <p:nvPr>
            <p:ph idx="1"/>
          </p:nvPr>
        </p:nvSpPr>
        <p:spPr/>
        <p:txBody>
          <a:bodyPr/>
          <a:lstStyle/>
          <a:p>
            <a:r>
              <a:rPr lang="en-US" dirty="0"/>
              <a:t>Many analysts follow a four-model approach</a:t>
            </a:r>
          </a:p>
          <a:p>
            <a:pPr lvl="1"/>
            <a:r>
              <a:rPr lang="en-US" dirty="0"/>
              <a:t>Physical model of the current system</a:t>
            </a:r>
          </a:p>
          <a:p>
            <a:pPr lvl="1"/>
            <a:r>
              <a:rPr lang="en-US" dirty="0"/>
              <a:t>Logical model of the current system</a:t>
            </a:r>
          </a:p>
          <a:p>
            <a:pPr lvl="1"/>
            <a:r>
              <a:rPr lang="en-US" dirty="0"/>
              <a:t>Logical model of the new system</a:t>
            </a:r>
          </a:p>
          <a:p>
            <a:pPr lvl="1"/>
            <a:r>
              <a:rPr lang="en-US" dirty="0"/>
              <a:t>Physical model of the new system</a:t>
            </a:r>
          </a:p>
        </p:txBody>
      </p:sp>
      <p:sp>
        <p:nvSpPr>
          <p:cNvPr id="3" name="Footer Placeholder 2">
            <a:extLst>
              <a:ext uri="{FF2B5EF4-FFF2-40B4-BE49-F238E27FC236}">
                <a16:creationId xmlns:a16="http://schemas.microsoft.com/office/drawing/2014/main" id="{BA9BF1BB-5C81-4166-B192-5A7DAA58CD08}"/>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10206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Diagrams </a:t>
            </a:r>
          </a:p>
        </p:txBody>
      </p:sp>
      <p:sp>
        <p:nvSpPr>
          <p:cNvPr id="19458" name="Text Placeholder 2"/>
          <p:cNvSpPr>
            <a:spLocks noGrp="1"/>
          </p:cNvSpPr>
          <p:nvPr>
            <p:ph idx="1"/>
          </p:nvPr>
        </p:nvSpPr>
        <p:spPr/>
        <p:txBody>
          <a:bodyPr/>
          <a:lstStyle/>
          <a:p>
            <a:r>
              <a:rPr lang="en-US" dirty="0"/>
              <a:t>Systems analysts use graphical techniques to describe an information system</a:t>
            </a:r>
          </a:p>
          <a:p>
            <a:pPr lvl="1"/>
            <a:r>
              <a:rPr lang="en-US" dirty="0"/>
              <a:t>Data flow diagram (DFD) </a:t>
            </a:r>
          </a:p>
          <a:p>
            <a:pPr lvl="2"/>
            <a:r>
              <a:rPr lang="en-US" dirty="0"/>
              <a:t>Uses various symbols to show how the system transforms input data into useful information</a:t>
            </a:r>
          </a:p>
          <a:p>
            <a:pPr lvl="2"/>
            <a:r>
              <a:rPr lang="en-US" dirty="0"/>
              <a:t>Shows how data moves through an information system but does not show program logic or processing steps</a:t>
            </a:r>
          </a:p>
        </p:txBody>
      </p:sp>
      <p:sp>
        <p:nvSpPr>
          <p:cNvPr id="3" name="Footer Placeholder 2">
            <a:extLst>
              <a:ext uri="{FF2B5EF4-FFF2-40B4-BE49-F238E27FC236}">
                <a16:creationId xmlns:a16="http://schemas.microsoft.com/office/drawing/2014/main" id="{586EE639-3F86-4C78-BB3C-B868B2A2D110}"/>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56794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 Symbols (1 of 9) </a:t>
            </a:r>
          </a:p>
        </p:txBody>
      </p:sp>
      <p:sp>
        <p:nvSpPr>
          <p:cNvPr id="11" name="Text Placeholder 2"/>
          <p:cNvSpPr>
            <a:spLocks noGrp="1"/>
          </p:cNvSpPr>
          <p:nvPr>
            <p:ph idx="1"/>
          </p:nvPr>
        </p:nvSpPr>
        <p:spPr/>
        <p:txBody>
          <a:bodyPr>
            <a:normAutofit/>
          </a:bodyPr>
          <a:lstStyle/>
          <a:p>
            <a:r>
              <a:rPr lang="en-US" dirty="0"/>
              <a:t>Four basic symbols represent processes, data flows, data stores, and entities</a:t>
            </a:r>
          </a:p>
        </p:txBody>
      </p:sp>
      <p:pic>
        <p:nvPicPr>
          <p:cNvPr id="3" name="Picture 2" descr="Figure 5-1 provides illustrations of data flow diagram symbols, symbol names, and examples of the Gane and Sarson , and Yourdon, symbol sets. This figure has a rectangle labeled Gane and Sarson symbols, symbol names, and Yourdon symbols. Under Gane and Sarson symbols, there is a rectangle with curved edges that is labeled apply payment. Under this rectangle there is an arrow pointing right, it is labeled bank deposit.  Under this arrow there is a rectangle with sharp edges that is labeled students. Under the rectangle there is a square with sharp edges, labeled customer.&#10;&#10;Starting from the top, under symbol names, the text reads process, data flow, data store, and external entity.&#10;Under Yourdon symbols, there is a circle that is labeled apply payment. Under this circle there is an arrow pointing right, it is labelled bank deposit.  Under this arrow there is a rectangle with sharp edges that is labeled students. Under the rectangle there is a square with sharp edges, labeled customer.&#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9023" y="2821218"/>
            <a:ext cx="3657600" cy="3184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6500378" y="4916701"/>
            <a:ext cx="2014972" cy="938719"/>
          </a:xfrm>
          <a:prstGeom prst="rect">
            <a:avLst/>
          </a:prstGeom>
        </p:spPr>
        <p:txBody>
          <a:bodyPr wrap="square">
            <a:spAutoFit/>
          </a:bodyPr>
          <a:lstStyle/>
          <a:p>
            <a:r>
              <a:rPr lang="en-US" sz="1100" dirty="0"/>
              <a:t>FIGURE 5-1 Data flow diagram symbols, symbol names, and examples of the Gane and Sarson and Yourdon symbol sets</a:t>
            </a:r>
          </a:p>
        </p:txBody>
      </p:sp>
      <p:sp>
        <p:nvSpPr>
          <p:cNvPr id="4" name="Footer Placeholder 3">
            <a:extLst>
              <a:ext uri="{FF2B5EF4-FFF2-40B4-BE49-F238E27FC236}">
                <a16:creationId xmlns:a16="http://schemas.microsoft.com/office/drawing/2014/main" id="{1653DFB9-BD85-4D60-A7F1-0ACCC5EF3DEC}"/>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34744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 Symbols (2 of 9)</a:t>
            </a:r>
          </a:p>
        </p:txBody>
      </p:sp>
      <p:sp>
        <p:nvSpPr>
          <p:cNvPr id="12" name="Content Placeholder 11">
            <a:extLst>
              <a:ext uri="{FF2B5EF4-FFF2-40B4-BE49-F238E27FC236}">
                <a16:creationId xmlns:a16="http://schemas.microsoft.com/office/drawing/2014/main" id="{758FF258-7639-42CE-96FC-6EB1FD9BBE64}"/>
              </a:ext>
            </a:extLst>
          </p:cNvPr>
          <p:cNvSpPr>
            <a:spLocks noGrp="1"/>
          </p:cNvSpPr>
          <p:nvPr>
            <p:ph idx="1"/>
          </p:nvPr>
        </p:nvSpPr>
        <p:spPr/>
        <p:txBody>
          <a:bodyPr>
            <a:normAutofit/>
          </a:bodyPr>
          <a:lstStyle/>
          <a:p>
            <a:r>
              <a:rPr lang="en-US" dirty="0"/>
              <a:t>Process symbols</a:t>
            </a:r>
          </a:p>
          <a:p>
            <a:pPr lvl="1"/>
            <a:r>
              <a:rPr lang="en-US" dirty="0"/>
              <a:t>Process receives input data and produces output </a:t>
            </a:r>
          </a:p>
          <a:p>
            <a:pPr lvl="1"/>
            <a:r>
              <a:rPr lang="en-US" dirty="0"/>
              <a:t>Contains business logic that transforms the data</a:t>
            </a:r>
          </a:p>
          <a:p>
            <a:pPr lvl="1"/>
            <a:r>
              <a:rPr lang="en-US" dirty="0"/>
              <a:t>Process name identifies a specific function </a:t>
            </a:r>
          </a:p>
          <a:p>
            <a:pPr lvl="1"/>
            <a:r>
              <a:rPr lang="en-US" dirty="0"/>
              <a:t>In DFDs, a process symbol can be referred to as a black box</a:t>
            </a:r>
          </a:p>
          <a:p>
            <a:endParaRPr lang="en-US" dirty="0"/>
          </a:p>
        </p:txBody>
      </p:sp>
      <p:sp>
        <p:nvSpPr>
          <p:cNvPr id="5" name="Footer Placeholder 4">
            <a:extLst>
              <a:ext uri="{FF2B5EF4-FFF2-40B4-BE49-F238E27FC236}">
                <a16:creationId xmlns:a16="http://schemas.microsoft.com/office/drawing/2014/main" id="{4BB36BA2-C299-4716-A9C7-FBD63A1549D5}"/>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00583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 Symbols (3 of 9) </a:t>
            </a:r>
          </a:p>
        </p:txBody>
      </p:sp>
      <p:sp>
        <p:nvSpPr>
          <p:cNvPr id="9" name="Content Placeholder 8">
            <a:extLst>
              <a:ext uri="{FF2B5EF4-FFF2-40B4-BE49-F238E27FC236}">
                <a16:creationId xmlns:a16="http://schemas.microsoft.com/office/drawing/2014/main" id="{C2EE9799-F6D4-41DC-89BD-A9DB895B7019}"/>
              </a:ext>
            </a:extLst>
          </p:cNvPr>
          <p:cNvSpPr>
            <a:spLocks noGrp="1"/>
          </p:cNvSpPr>
          <p:nvPr>
            <p:ph idx="1"/>
          </p:nvPr>
        </p:nvSpPr>
        <p:spPr>
          <a:xfrm>
            <a:off x="628650" y="1825625"/>
            <a:ext cx="3333750" cy="4351338"/>
          </a:xfrm>
        </p:spPr>
        <p:txBody>
          <a:bodyPr/>
          <a:lstStyle/>
          <a:p>
            <a:r>
              <a:rPr lang="en-US" dirty="0"/>
              <a:t>Data flow symbols</a:t>
            </a:r>
          </a:p>
          <a:p>
            <a:pPr lvl="1"/>
            <a:r>
              <a:rPr lang="en-US" dirty="0"/>
              <a:t>Line with a single or double arrowhead</a:t>
            </a:r>
          </a:p>
          <a:p>
            <a:endParaRPr lang="en-US" dirty="0"/>
          </a:p>
        </p:txBody>
      </p:sp>
      <p:pic>
        <p:nvPicPr>
          <p:cNvPr id="2050" name="Picture 2" descr="Figure 5-3 Examples of correct combinations of data flow and process symbols&#10;&#10;This figure has five rectangles with curved edges. First three rectangles are placed one below the other. The fourth and the fifth rectangles are placed below the third rectangle and adjacent to each other.  All rectangles have unidirectional arrows on the either side. The arrows are pointing towards right hand side.&#10;The first rectangle is labeled create invoice. The arrow on the left is labeled services performed and the arrow to the right is labeled invoice. The second rectangle is labeled grade student work. The arrow to the left is labeled submitted work and there are two arrows to the right, the upper arrow is labeled graded work and the lower arrow is labeled student grade. The third rectangle is labeled calculate gross pay. There are two arrows to the left, the upper arrow is labeled hours worked and the lower arrow is labeled pay rate. The arrow to the right is labeled gross pay. The fourth reactangle is labeled verify order. The arrow to the left is labeled order and the arrow to the right is labeled accepted order. At the end of this arrow there is fifth rectangle which is labeled assemble order. The arrow to the right is labeled inventory change. In the left side of the figure there is  a curly bracket. This bracket is labeled correct.&#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1096" y="1744198"/>
            <a:ext cx="4457700" cy="4091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1752599" y="4759618"/>
            <a:ext cx="2474319" cy="738664"/>
          </a:xfrm>
          <a:prstGeom prst="rect">
            <a:avLst/>
          </a:prstGeom>
        </p:spPr>
        <p:txBody>
          <a:bodyPr wrap="square">
            <a:spAutoFit/>
          </a:bodyPr>
          <a:lstStyle/>
          <a:p>
            <a:r>
              <a:rPr lang="en-US" sz="1400" dirty="0"/>
              <a:t>FIGURE 5-3 Examples of correct combinations of data flow and process symbols</a:t>
            </a:r>
          </a:p>
        </p:txBody>
      </p:sp>
      <p:sp>
        <p:nvSpPr>
          <p:cNvPr id="5" name="Footer Placeholder 4">
            <a:extLst>
              <a:ext uri="{FF2B5EF4-FFF2-40B4-BE49-F238E27FC236}">
                <a16:creationId xmlns:a16="http://schemas.microsoft.com/office/drawing/2014/main" id="{59947AA6-BD7C-4806-A28A-19A6CE38102B}"/>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32243101"/>
      </p:ext>
    </p:extLst>
  </p:cSld>
  <p:clrMapOvr>
    <a:masterClrMapping/>
  </p:clrMapOvr>
</p:sld>
</file>

<file path=ppt/theme/theme1.xml><?xml version="1.0" encoding="utf-8"?>
<a:theme xmlns:a="http://schemas.openxmlformats.org/drawingml/2006/main" name="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160808_Cengage PP Brand Update" id="{61CF522C-3938-544D-B6D2-01C3CB24134A}" vid="{85A4C21B-B5BA-1B4B-9AA0-C3802FB375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3937</Words>
  <Application>Microsoft Office PowerPoint</Application>
  <PresentationFormat>On-screen Show (4:3)</PresentationFormat>
  <Paragraphs>289</Paragraphs>
  <Slides>42</Slides>
  <Notes>42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42</vt:i4>
      </vt:variant>
    </vt:vector>
  </HeadingPairs>
  <TitlesOfParts>
    <vt:vector size="44" baseType="lpstr">
      <vt:lpstr>Arial</vt:lpstr>
      <vt:lpstr>Brand_PPT_Template_SIMPLIFIED_SD</vt:lpstr>
      <vt:lpstr>Chapter 5</vt:lpstr>
      <vt:lpstr>Learning Objectives (1 of 2) </vt:lpstr>
      <vt:lpstr>Learning Objectives (2 of 2)</vt:lpstr>
      <vt:lpstr>Logical Versus Physical Models (1 of 2) </vt:lpstr>
      <vt:lpstr>Logical Versus Physical Models (2 of 2)  </vt:lpstr>
      <vt:lpstr>Data Flow Diagrams </vt:lpstr>
      <vt:lpstr>Data Flow Diagram Symbols (1 of 9) </vt:lpstr>
      <vt:lpstr>Data Flow Diagram Symbols (2 of 9)</vt:lpstr>
      <vt:lpstr>Data Flow Diagram Symbols (3 of 9) </vt:lpstr>
      <vt:lpstr>Data Flow Diagram Symbols (4 of 9) </vt:lpstr>
      <vt:lpstr>Data Flow Diagram Symbols (5 of 9) </vt:lpstr>
      <vt:lpstr>Data Flow Diagram Symbols (6 of 9) </vt:lpstr>
      <vt:lpstr>Data Flow Diagram Symbols (7 of 9) </vt:lpstr>
      <vt:lpstr>Data Flow Diagram Symbols (8 of 9) </vt:lpstr>
      <vt:lpstr>Data Flow Diagram Symbols (9 of 9)</vt:lpstr>
      <vt:lpstr>Drawing Data Flow Diagrams (1 of 2) </vt:lpstr>
      <vt:lpstr>Drawing Data Flow Diagrams (2 of 2) </vt:lpstr>
      <vt:lpstr>Drawing a Context Diagram</vt:lpstr>
      <vt:lpstr>Drawing a Diagram 0 DFD </vt:lpstr>
      <vt:lpstr>Drawing Lower-Level DFDs (1 of 5)</vt:lpstr>
      <vt:lpstr>Drawing Lower-Level DFDs (2 of 5)</vt:lpstr>
      <vt:lpstr>Drawing Lower-Level DFDs (3 of 5)</vt:lpstr>
      <vt:lpstr>Drawing Lower-Level DFDs (4 of 5)</vt:lpstr>
      <vt:lpstr>Drawing Lower-Level DFDs (5 of 5)</vt:lpstr>
      <vt:lpstr>Data Dictionary (1 of 11)</vt:lpstr>
      <vt:lpstr>Data Dictionary (2 of 11)</vt:lpstr>
      <vt:lpstr>Data Dictionary (3 of 11)</vt:lpstr>
      <vt:lpstr>Data Dictionary (4 of 11)</vt:lpstr>
      <vt:lpstr>Data Dictionary (5 of 11)</vt:lpstr>
      <vt:lpstr>Data Dictionary (6 of 11)</vt:lpstr>
      <vt:lpstr>Data Dictionary (7 of 11)</vt:lpstr>
      <vt:lpstr>Data Dictionary (8 of 11)</vt:lpstr>
      <vt:lpstr>Data Dictionary (9 of 11)</vt:lpstr>
      <vt:lpstr>Data Dictionary (10 of 11)</vt:lpstr>
      <vt:lpstr>Data Dictionary (11 of 11)</vt:lpstr>
      <vt:lpstr>Process Description Tools in Modular Design (1 of 6)</vt:lpstr>
      <vt:lpstr>Process Description Tools in Modular Design (2 of 6)</vt:lpstr>
      <vt:lpstr>Process Description Tools in Modular Design (3 of 6)</vt:lpstr>
      <vt:lpstr>Process Description Tools in Modular Design (4 of 6)</vt:lpstr>
      <vt:lpstr>Process Description Tools in Modular Design (5 of 6)</vt:lpstr>
      <vt:lpstr>Process Description Tools in Modular Design (6 of 6)</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2019-03-13T15:40:20Z</dcterms:created>
  <dcterms:modified xsi:type="dcterms:W3CDTF">2019-06-18T14:46:22Z</dcterms:modified>
</cp:coreProperties>
</file>