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4" r:id="rId1"/>
  </p:sldMasterIdLst>
  <p:notesMasterIdLst>
    <p:notesMasterId r:id="rId36"/>
  </p:notesMasterIdLst>
  <p:handoutMasterIdLst>
    <p:handoutMasterId r:id="rId37"/>
  </p:handoutMasterIdLst>
  <p:sldIdLst>
    <p:sldId id="256" r:id="rId2"/>
    <p:sldId id="474" r:id="rId3"/>
    <p:sldId id="475" r:id="rId4"/>
    <p:sldId id="260" r:id="rId5"/>
    <p:sldId id="468" r:id="rId6"/>
    <p:sldId id="444" r:id="rId7"/>
    <p:sldId id="446" r:id="rId8"/>
    <p:sldId id="448" r:id="rId9"/>
    <p:sldId id="449" r:id="rId10"/>
    <p:sldId id="469" r:id="rId11"/>
    <p:sldId id="451" r:id="rId12"/>
    <p:sldId id="471" r:id="rId13"/>
    <p:sldId id="470" r:id="rId14"/>
    <p:sldId id="361" r:id="rId15"/>
    <p:sldId id="334" r:id="rId16"/>
    <p:sldId id="454" r:id="rId17"/>
    <p:sldId id="455" r:id="rId18"/>
    <p:sldId id="335" r:id="rId19"/>
    <p:sldId id="457" r:id="rId20"/>
    <p:sldId id="421" r:id="rId21"/>
    <p:sldId id="422" r:id="rId22"/>
    <p:sldId id="459" r:id="rId23"/>
    <p:sldId id="460" r:id="rId24"/>
    <p:sldId id="472" r:id="rId25"/>
    <p:sldId id="462" r:id="rId26"/>
    <p:sldId id="463" r:id="rId27"/>
    <p:sldId id="473" r:id="rId28"/>
    <p:sldId id="423" r:id="rId29"/>
    <p:sldId id="424" r:id="rId30"/>
    <p:sldId id="464" r:id="rId31"/>
    <p:sldId id="465" r:id="rId32"/>
    <p:sldId id="466" r:id="rId33"/>
    <p:sldId id="311" r:id="rId34"/>
    <p:sldId id="442"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92101" autoAdjust="0"/>
  </p:normalViewPr>
  <p:slideViewPr>
    <p:cSldViewPr>
      <p:cViewPr varScale="1">
        <p:scale>
          <a:sx n="146" d="100"/>
          <a:sy n="146" d="100"/>
        </p:scale>
        <p:origin x="475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2366"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A9550-BD6E-4EA7-8A66-DC444EA8E0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25B0A44-A10E-41A1-B30D-7EAE8533A2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6EA401-891B-42F6-83BF-B62B696F278E}" type="datetimeFigureOut">
              <a:rPr lang="en-US" smtClean="0"/>
              <a:t>6/18/2019</a:t>
            </a:fld>
            <a:endParaRPr lang="en-US" dirty="0"/>
          </a:p>
        </p:txBody>
      </p:sp>
      <p:sp>
        <p:nvSpPr>
          <p:cNvPr id="4" name="Footer Placeholder 3">
            <a:extLst>
              <a:ext uri="{FF2B5EF4-FFF2-40B4-BE49-F238E27FC236}">
                <a16:creationId xmlns:a16="http://schemas.microsoft.com/office/drawing/2014/main" id="{54450003-C06C-4EAC-9003-9648B148DF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E104C9-895F-419C-B205-C22D639ABF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96FFC-2142-4A7D-95C9-7540F7F11E70}" type="slidenum">
              <a:rPr lang="en-US" smtClean="0"/>
              <a:t>‹#›</a:t>
            </a:fld>
            <a:endParaRPr lang="en-US" dirty="0"/>
          </a:p>
        </p:txBody>
      </p:sp>
    </p:spTree>
    <p:extLst>
      <p:ext uri="{BB962C8B-B14F-4D97-AF65-F5344CB8AC3E}">
        <p14:creationId xmlns:p14="http://schemas.microsoft.com/office/powerpoint/2010/main" val="2313774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defRPr>
            </a:lvl1pPr>
          </a:lstStyle>
          <a:p>
            <a:pPr>
              <a:defRPr/>
            </a:pPr>
            <a:fld id="{78900CCD-8A10-4D49-BB79-792FE2AD7547}" type="datetimeFigureOut">
              <a:rPr lang="en-US" smtClean="0"/>
              <a:pPr>
                <a:defRPr/>
              </a:pPr>
              <a:t>6/18/2019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defRPr>
            </a:lvl1pPr>
          </a:lstStyle>
          <a:p>
            <a:pPr>
              <a:defRPr/>
            </a:pPr>
            <a:fld id="{1D8EF7D4-693D-4308-8526-5D7856EBEEC3}" type="slidenum">
              <a:rPr lang="en-US" smtClean="0"/>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396300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112710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EF7D4-693D-4308-8526-5D7856EBEEC3}"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127350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72012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EF7D4-693D-4308-8526-5D7856EBEEC3}"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578304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normAutofit/>
          </a:bodyPr>
          <a:lstStyle>
            <a:lvl1pPr marL="0" indent="0" algn="ctr">
              <a:buNone/>
              <a:defRPr sz="3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lvl1pPr>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Arial" panose="020B060402020202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72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a:xfrm>
            <a:off x="628650" y="681037"/>
            <a:ext cx="7886700" cy="799907"/>
          </a:xfrm>
        </p:spPr>
        <p:txBody>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82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Tree>
    <p:extLst>
      <p:ext uri="{BB962C8B-B14F-4D97-AF65-F5344CB8AC3E}">
        <p14:creationId xmlns:p14="http://schemas.microsoft.com/office/powerpoint/2010/main" val="40272292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41575629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Autofit/>
          </a:bodyPr>
          <a:lstStyle/>
          <a:p>
            <a:br>
              <a:rPr lang="en-US" dirty="0"/>
            </a:br>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328207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685800" rtl="0" eaLnBrk="1" latinLnBrk="0" hangingPunct="1">
        <a:lnSpc>
          <a:spcPct val="90000"/>
        </a:lnSpc>
        <a:spcBef>
          <a:spcPct val="0"/>
        </a:spcBef>
        <a:buNone/>
        <a:defRPr sz="40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a:buChar char="•"/>
        <a:defRPr sz="32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a:buChar char="•"/>
        <a:defRPr sz="2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a:buChar char="•"/>
        <a:defRPr sz="24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displays the textbook cover photo.">
            <a:extLst>
              <a:ext uri="{FF2B5EF4-FFF2-40B4-BE49-F238E27FC236}">
                <a16:creationId xmlns:a16="http://schemas.microsoft.com/office/drawing/2014/main" id="{1DF9DF92-CD44-4E28-BC8A-996ADC722C19}"/>
              </a:ext>
            </a:extLst>
          </p:cNvPr>
          <p:cNvPicPr>
            <a:picLocks noChangeAspect="1"/>
          </p:cNvPicPr>
          <p:nvPr/>
        </p:nvPicPr>
        <p:blipFill>
          <a:blip r:embed="rId3"/>
          <a:stretch>
            <a:fillRect/>
          </a:stretch>
        </p:blipFill>
        <p:spPr>
          <a:xfrm>
            <a:off x="0" y="0"/>
            <a:ext cx="2743200" cy="3515974"/>
          </a:xfrm>
          <a:prstGeom prst="rect">
            <a:avLst/>
          </a:prstGeom>
        </p:spPr>
      </p:pic>
      <p:sp>
        <p:nvSpPr>
          <p:cNvPr id="15361" name="Title 1"/>
          <p:cNvSpPr>
            <a:spLocks noGrp="1"/>
          </p:cNvSpPr>
          <p:nvPr>
            <p:ph type="ctrTitle"/>
          </p:nvPr>
        </p:nvSpPr>
        <p:spPr/>
        <p:txBody>
          <a:bodyPr>
            <a:normAutofit/>
          </a:bodyPr>
          <a:lstStyle/>
          <a:p>
            <a:r>
              <a:rPr lang="en-US" dirty="0"/>
              <a:t>Chapter 6</a:t>
            </a:r>
          </a:p>
        </p:txBody>
      </p:sp>
      <p:sp>
        <p:nvSpPr>
          <p:cNvPr id="15362" name="Subtitle 2"/>
          <p:cNvSpPr>
            <a:spLocks noGrp="1"/>
          </p:cNvSpPr>
          <p:nvPr>
            <p:ph type="subTitle" idx="1"/>
          </p:nvPr>
        </p:nvSpPr>
        <p:spPr/>
        <p:txBody>
          <a:bodyPr/>
          <a:lstStyle/>
          <a:p>
            <a:pPr eaLnBrk="1" hangingPunct="1"/>
            <a:r>
              <a:rPr lang="en-US" dirty="0">
                <a:solidFill>
                  <a:schemeClr val="tx1"/>
                </a:solidFill>
              </a:rPr>
              <a:t>Object Modeling</a:t>
            </a:r>
          </a:p>
        </p:txBody>
      </p:sp>
      <p:sp>
        <p:nvSpPr>
          <p:cNvPr id="2" name="Footer Placeholder 1">
            <a:extLst>
              <a:ext uri="{FF2B5EF4-FFF2-40B4-BE49-F238E27FC236}">
                <a16:creationId xmlns:a16="http://schemas.microsoft.com/office/drawing/2014/main" id="{4747CAD9-2301-4ACB-8129-93D6FAA8C455}"/>
              </a:ext>
            </a:extLst>
          </p:cNvPr>
          <p:cNvSpPr>
            <a:spLocks noGrp="1"/>
          </p:cNvSpPr>
          <p:nvPr>
            <p:ph type="ftr" sz="quarter" idx="11"/>
          </p:nvPr>
        </p:nvSpPr>
        <p:spPr/>
        <p:txBody>
          <a:bodyPr/>
          <a:lstStyle/>
          <a:p>
            <a:pPr>
              <a:defRPr/>
            </a:pPr>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(2 of 2)</a:t>
            </a:r>
          </a:p>
        </p:txBody>
      </p:sp>
      <p:sp>
        <p:nvSpPr>
          <p:cNvPr id="2" name="Content Placeholder 1"/>
          <p:cNvSpPr>
            <a:spLocks noGrp="1"/>
          </p:cNvSpPr>
          <p:nvPr>
            <p:ph idx="1"/>
          </p:nvPr>
        </p:nvSpPr>
        <p:spPr/>
        <p:txBody>
          <a:bodyPr/>
          <a:lstStyle/>
          <a:p>
            <a:r>
              <a:rPr lang="en-US" dirty="0"/>
              <a:t>Message to the object triggers changes within the object without specifying how the changes must be carried out</a:t>
            </a:r>
          </a:p>
          <a:p>
            <a:pPr lvl="1"/>
            <a:r>
              <a:rPr lang="en-US" dirty="0"/>
              <a:t>An object can be viewed as black box</a:t>
            </a:r>
          </a:p>
          <a:p>
            <a:pPr lvl="2"/>
            <a:r>
              <a:rPr lang="en-US" dirty="0"/>
              <a:t>Encapsulation: idea that all data and methods are self-contained</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0252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(1 of 3)</a:t>
            </a:r>
            <a:br>
              <a:rPr lang="en-US" dirty="0"/>
            </a:br>
            <a:endParaRPr lang="en-US" dirty="0"/>
          </a:p>
        </p:txBody>
      </p:sp>
      <p:sp>
        <p:nvSpPr>
          <p:cNvPr id="5" name="Content Placeholder 4"/>
          <p:cNvSpPr>
            <a:spLocks noGrp="1"/>
          </p:cNvSpPr>
          <p:nvPr>
            <p:ph idx="1"/>
          </p:nvPr>
        </p:nvSpPr>
        <p:spPr/>
        <p:txBody>
          <a:bodyPr/>
          <a:lstStyle/>
          <a:p>
            <a:r>
              <a:rPr lang="en-US" dirty="0"/>
              <a:t>An object belongs to a group or category called a class</a:t>
            </a:r>
          </a:p>
          <a:p>
            <a:pPr lvl="1"/>
            <a:r>
              <a:rPr lang="en-US" dirty="0"/>
              <a:t>All objects within a class share common attributes and methods</a:t>
            </a:r>
          </a:p>
          <a:p>
            <a:pPr lvl="2"/>
            <a:r>
              <a:rPr lang="en-US" dirty="0"/>
              <a:t>Subclasses: categories within a class</a:t>
            </a:r>
          </a:p>
          <a:p>
            <a:pPr lvl="2"/>
            <a:r>
              <a:rPr lang="en-US" dirty="0"/>
              <a:t>Super-class: class belonging to a general category </a:t>
            </a:r>
          </a:p>
          <a:p>
            <a:pPr lvl="3"/>
            <a:endParaRPr lang="en-US" dirty="0"/>
          </a:p>
          <a:p>
            <a:pPr lvl="3"/>
            <a:endParaRPr lang="en-US" dirty="0"/>
          </a:p>
          <a:p>
            <a:endParaRPr lang="en-IN" dirty="0"/>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779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(2 of 3)</a:t>
            </a:r>
          </a:p>
        </p:txBody>
      </p:sp>
      <p:sp>
        <p:nvSpPr>
          <p:cNvPr id="7" name="Rectangle 6"/>
          <p:cNvSpPr/>
          <p:nvPr/>
        </p:nvSpPr>
        <p:spPr>
          <a:xfrm>
            <a:off x="1447800" y="5653743"/>
            <a:ext cx="6781800" cy="523220"/>
          </a:xfrm>
          <a:prstGeom prst="rect">
            <a:avLst/>
          </a:prstGeom>
        </p:spPr>
        <p:txBody>
          <a:bodyPr wrap="square">
            <a:spAutoFit/>
          </a:bodyPr>
          <a:lstStyle/>
          <a:p>
            <a:r>
              <a:rPr lang="en-US" sz="1400" b="1" dirty="0"/>
              <a:t>FIGURE 6-6 </a:t>
            </a:r>
            <a:r>
              <a:rPr lang="en-US" sz="1400" dirty="0"/>
              <a:t>The VEHICLE class includes common attributes and methods. CAR, TRUCK, MINIVAN, and SCHOOL BUS are instances of the VEHICLE class.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5" name="Picture 4">
            <a:extLst>
              <a:ext uri="{FF2B5EF4-FFF2-40B4-BE49-F238E27FC236}">
                <a16:creationId xmlns:a16="http://schemas.microsoft.com/office/drawing/2014/main" id="{361E50D7-A352-4193-9EC4-33FF7867C90D}"/>
              </a:ext>
            </a:extLst>
          </p:cNvPr>
          <p:cNvPicPr>
            <a:picLocks noChangeAspect="1"/>
          </p:cNvPicPr>
          <p:nvPr/>
        </p:nvPicPr>
        <p:blipFill>
          <a:blip r:embed="rId3"/>
          <a:stretch>
            <a:fillRect/>
          </a:stretch>
        </p:blipFill>
        <p:spPr>
          <a:xfrm>
            <a:off x="2819400" y="1295400"/>
            <a:ext cx="3419408" cy="3911039"/>
          </a:xfrm>
          <a:prstGeom prst="rect">
            <a:avLst/>
          </a:prstGeom>
        </p:spPr>
      </p:pic>
    </p:spTree>
    <p:extLst>
      <p:ext uri="{BB962C8B-B14F-4D97-AF65-F5344CB8AC3E}">
        <p14:creationId xmlns:p14="http://schemas.microsoft.com/office/powerpoint/2010/main" val="320419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(3 of 3)</a:t>
            </a:r>
          </a:p>
        </p:txBody>
      </p:sp>
      <p:pic>
        <p:nvPicPr>
          <p:cNvPr id="3" name="Picture 2" descr="Figure 6-8 At the fitness center, the PERSON subclass includes common attributes and methods. EMPLOYEE is a class within the PERSON superclass. INSTRUCTOR is a subclass within the EMPLOYEE class. &#10;&#10;In the figure, there is a large rectangular box with round edges on the left and it is titled superclass. The rectangular box is divided into three parts. The first part is labeled person, the second part is labeled attributes and it has two sub points that are as follows: Name and date of birth. The last part is labeled methods and the first point below is breathe, the second point is eat and the last point is sleep. To the left of the first part, there is a callout that reads superclass name. To the left of the second part, there is a call out box that reads common attributes. To the left of the third part, there is a callout that reads common methods.&#10;There is a large rectangular box with round edges at the center and it is titled class.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left of the first part, there is a callout that reads class name. To the left of the second part, there is a call out box that reads uncommon attributes. To the left of the third part, there is a callout that reads uncommon methods.&#10;There is a large rectangular box with round edges on the left and it is titled subclass. The rectangular box is divided into three parts. The first part is labeled instructor, the second part is labeled attributes and it has two sub points that are as follows: Instructor type and availability. The last part is labeled methods and the point below is teach fitness-class. To the left of the first part, there is a callout that reads subclass name. To the left of the second part, there is a call out box that reads uncommon attributes. To the left of the third part, there is a callout that reads uncommon methods."/>
          <p:cNvPicPr>
            <a:picLocks noChangeAspect="1"/>
          </p:cNvPicPr>
          <p:nvPr/>
        </p:nvPicPr>
        <p:blipFill>
          <a:blip r:embed="rId3"/>
          <a:stretch>
            <a:fillRect/>
          </a:stretch>
        </p:blipFill>
        <p:spPr>
          <a:xfrm>
            <a:off x="628650" y="1475082"/>
            <a:ext cx="7584588" cy="3721454"/>
          </a:xfrm>
          <a:prstGeom prst="rect">
            <a:avLst/>
          </a:prstGeom>
        </p:spPr>
      </p:pic>
      <p:sp>
        <p:nvSpPr>
          <p:cNvPr id="10" name="Rectangle 9"/>
          <p:cNvSpPr/>
          <p:nvPr/>
        </p:nvSpPr>
        <p:spPr>
          <a:xfrm>
            <a:off x="628650" y="5327711"/>
            <a:ext cx="7886700" cy="738664"/>
          </a:xfrm>
          <a:prstGeom prst="rect">
            <a:avLst/>
          </a:prstGeom>
        </p:spPr>
        <p:txBody>
          <a:bodyPr wrap="square">
            <a:spAutoFit/>
          </a:bodyPr>
          <a:lstStyle/>
          <a:p>
            <a:r>
              <a:rPr lang="en-US" sz="1400" b="1" dirty="0"/>
              <a:t>FIGURE 6-8 </a:t>
            </a:r>
            <a:r>
              <a:rPr lang="en-US" sz="1400" dirty="0"/>
              <a:t>At the fitness center, the PERSON superclass includes common attributes and methods. EMPLOYEE is a class within the PERSON superclass. INSTRUCTOR is a subclass within the EMPLOYEE class.</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9629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Objects and Classes (1 of 3)</a:t>
            </a:r>
          </a:p>
        </p:txBody>
      </p:sp>
      <p:sp>
        <p:nvSpPr>
          <p:cNvPr id="19458" name="Text Placeholder 2"/>
          <p:cNvSpPr>
            <a:spLocks noGrp="1"/>
          </p:cNvSpPr>
          <p:nvPr>
            <p:ph idx="1"/>
          </p:nvPr>
        </p:nvSpPr>
        <p:spPr/>
        <p:txBody>
          <a:bodyPr/>
          <a:lstStyle/>
          <a:p>
            <a:r>
              <a:rPr lang="en-US" dirty="0"/>
              <a:t>Relationships </a:t>
            </a:r>
          </a:p>
          <a:p>
            <a:pPr lvl="1"/>
            <a:r>
              <a:rPr lang="en-US" dirty="0"/>
              <a:t>Enable objects to communicate and interact as they perform business functions and transactions</a:t>
            </a:r>
          </a:p>
          <a:p>
            <a:pPr lvl="1"/>
            <a:r>
              <a:rPr lang="en-US" dirty="0"/>
              <a:t>Describe what objects need to know about each other </a:t>
            </a:r>
          </a:p>
          <a:p>
            <a:r>
              <a:rPr lang="en-US" dirty="0"/>
              <a:t>Inheritance</a:t>
            </a:r>
          </a:p>
          <a:p>
            <a:pPr lvl="1"/>
            <a:r>
              <a:rPr lang="en-US" dirty="0"/>
              <a:t>Strongest relationship</a:t>
            </a:r>
          </a:p>
          <a:p>
            <a:pPr lvl="1"/>
            <a:r>
              <a:rPr lang="en-US" dirty="0"/>
              <a:t>Enables an object to derive one or more of its attributes from another object</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019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Objects and Classes (2 of 3)</a:t>
            </a:r>
          </a:p>
        </p:txBody>
      </p:sp>
      <p:pic>
        <p:nvPicPr>
          <p:cNvPr id="11266" name="Picture 2" descr="Figure 6-9 An inheritance relationship exists between the INSTRUCTOR and EMPLOYEE objects. The INSTRUCTOR (child) object inherits characteristics from the EMPLOYEE (parent) class, and can have additional attributes of its own.&#10;&#10;In the figure, starting from the left, there is a large rectangular box with round edges and it is titled parent. The rectangular box is divided into three parts. The first part is labeled employee, the second part is labeled attributes and it has five sub points that are as follows: Social security number, telephone number, hire date, title, and pay rate. The last part is labeled methods and the first point below is get hired, the second point is terminate, and the last point is change telephone. To the right of the second and third parts, there is a closed flower bracket. &#10;There is a large rectangular box with round edges on the right and it is titled child inherits. The rectangular box is divided into three parts. The first part is labeled instructor, the second part is labeled attributes and it has six sub points that are as follows: Type of instructor, social security number, telephone number, hire date, title, and pay rate. A callout box is outlined from the point social security number till pay rate and it points to the flower bracket. The last part is labeled methods and the first point below is get hired, the second point is terminate, and the last point is change telephone. A callout box is outlined around the three points and it points to the flower bracke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475" y="1847719"/>
            <a:ext cx="4591050" cy="370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28650" y="5562600"/>
            <a:ext cx="8134350" cy="646331"/>
          </a:xfrm>
          <a:prstGeom prst="rect">
            <a:avLst/>
          </a:prstGeom>
        </p:spPr>
        <p:txBody>
          <a:bodyPr wrap="square">
            <a:spAutoFit/>
          </a:bodyPr>
          <a:lstStyle/>
          <a:p>
            <a:r>
              <a:rPr lang="en-US" sz="1200" b="1" dirty="0"/>
              <a:t>FIGURE 6-9 </a:t>
            </a:r>
            <a:r>
              <a:rPr lang="en-US" sz="1200" dirty="0"/>
              <a:t>An inheritance relationship exists between the INSTRUCTOR</a:t>
            </a:r>
            <a:r>
              <a:rPr lang="en-US" sz="1200" b="1" dirty="0"/>
              <a:t> </a:t>
            </a:r>
            <a:r>
              <a:rPr lang="en-US" sz="1200" dirty="0"/>
              <a:t>and EMPLOYEE objects. The INSTRUCTOR (child) object inherits characteristics from the EMPLOYEE (parent) class and can have additional attributes of its own.</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4268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Objects and Classes (3 of 3)</a:t>
            </a:r>
          </a:p>
        </p:txBody>
      </p:sp>
      <p:pic>
        <p:nvPicPr>
          <p:cNvPr id="12290" name="Picture 2" descr="FIGURE 6-10 Object relationship diagram for the fitness center.&#10;&#10;The figure is an object relationship diagram for the fitness center. There is a rectangular box with round edges labeled employee. Below the box, there are three rectangular boxes with round edges. The first box is labeled manager, the second box is labeled office staff, and the third box is labeled instructor. An arrow, connecting all the three boxes points toward the employee box from and it reads is a. &#10;From the manager box, an arrow, which reads determines, points to a rectangular box with round edges below. The box is labeled fitness-class schedule. From this box, an arrow, which reads lists open fitness-classes, points to a registration record box at the center.  From this box, one arrow, which reads adds, points to a rectangular box with round edges on the left. The box is labeled student.&#10;Another arrow, which reads generates roster, points to a rectangular box with round edges above the student box. The box is labeled fitness-class. An arrow, which reads takes, points from student box to fitness-class box.&#10;From the office staff box, an arrow, which reads administers, points to a rectangular box with round edges in the center. The box is labeled registration record.&#10; From the instructor box, an arrow, which reads indicates availability, points to the box labeled registration record. Another arrow from the instructor box that reads teaches, points to the fitness-class box.&#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8545" y="1851193"/>
            <a:ext cx="6313064" cy="383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839082" y="5769614"/>
            <a:ext cx="5531990" cy="307777"/>
          </a:xfrm>
          <a:prstGeom prst="rect">
            <a:avLst/>
          </a:prstGeom>
        </p:spPr>
        <p:txBody>
          <a:bodyPr wrap="square">
            <a:spAutoFit/>
          </a:bodyPr>
          <a:lstStyle/>
          <a:p>
            <a:r>
              <a:rPr lang="en-US" sz="1400" b="1" dirty="0"/>
              <a:t>FIGURE 6-10 </a:t>
            </a:r>
            <a:r>
              <a:rPr lang="en-US" sz="1400" dirty="0"/>
              <a:t>Object relationship diagram for the fitness center.</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863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 of 15)</a:t>
            </a:r>
          </a:p>
        </p:txBody>
      </p:sp>
      <p:sp>
        <p:nvSpPr>
          <p:cNvPr id="19458" name="Text Placeholder 2"/>
          <p:cNvSpPr>
            <a:spLocks noGrp="1"/>
          </p:cNvSpPr>
          <p:nvPr>
            <p:ph idx="1"/>
          </p:nvPr>
        </p:nvSpPr>
        <p:spPr/>
        <p:txBody>
          <a:bodyPr/>
          <a:lstStyle/>
          <a:p>
            <a:r>
              <a:rPr lang="en-US" dirty="0"/>
              <a:t>Uses a set of symbols to represent graphically the various components and relationships within a system</a:t>
            </a:r>
          </a:p>
          <a:p>
            <a:pPr lvl="1"/>
            <a:r>
              <a:rPr lang="en-US" dirty="0"/>
              <a:t>Use case modeling</a:t>
            </a:r>
          </a:p>
          <a:p>
            <a:pPr lvl="2"/>
            <a:r>
              <a:rPr lang="en-US" dirty="0"/>
              <a:t>Use case: represents steps in a specific business function or process</a:t>
            </a:r>
          </a:p>
          <a:p>
            <a:pPr lvl="2"/>
            <a:r>
              <a:rPr lang="en-US" dirty="0"/>
              <a:t>An external entity, called an actor, initiates a use case by requesting the system to perform a function or process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15384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(2 of 15)</a:t>
            </a:r>
          </a:p>
        </p:txBody>
      </p:sp>
      <p:sp>
        <p:nvSpPr>
          <p:cNvPr id="8" name="Text Placeholder 2"/>
          <p:cNvSpPr>
            <a:spLocks noGrp="1"/>
          </p:cNvSpPr>
          <p:nvPr>
            <p:ph idx="1"/>
          </p:nvPr>
        </p:nvSpPr>
        <p:spPr>
          <a:xfrm>
            <a:off x="628650" y="1825625"/>
            <a:ext cx="7886700" cy="1889125"/>
          </a:xfrm>
        </p:spPr>
        <p:txBody>
          <a:bodyPr>
            <a:normAutofit lnSpcReduction="10000"/>
          </a:bodyPr>
          <a:lstStyle/>
          <a:p>
            <a:r>
              <a:rPr lang="en-US" dirty="0"/>
              <a:t>Use case description</a:t>
            </a:r>
          </a:p>
          <a:p>
            <a:pPr lvl="1"/>
            <a:r>
              <a:rPr lang="en-US" dirty="0"/>
              <a:t>Documents the name of the use case, the actor, a description of the use case </a:t>
            </a:r>
          </a:p>
          <a:p>
            <a:pPr lvl="1"/>
            <a:r>
              <a:rPr lang="en-US" dirty="0"/>
              <a:t>Provides a step-by-step list of the tasks and other key descriptions and assumptions</a:t>
            </a:r>
          </a:p>
          <a:p>
            <a:pPr lvl="1"/>
            <a:endParaRPr lang="en-US" dirty="0"/>
          </a:p>
        </p:txBody>
      </p:sp>
      <p:pic>
        <p:nvPicPr>
          <p:cNvPr id="13314" name="Picture 2" descr="FIGURE 6-11 In a medical office system, a PATIENT (actor) can MAKE APPOINTMENT (use case).&#10;&#10;In the figure, there is stick figure on the left and it is named patient (actor). From the stick figure, an arrow points to an oval that is named make appointment (use case) on the right.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0" y="3685196"/>
            <a:ext cx="3778596" cy="226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990600" y="5486399"/>
            <a:ext cx="4401264" cy="461665"/>
          </a:xfrm>
          <a:prstGeom prst="rect">
            <a:avLst/>
          </a:prstGeom>
        </p:spPr>
        <p:txBody>
          <a:bodyPr wrap="square">
            <a:spAutoFit/>
          </a:bodyPr>
          <a:lstStyle/>
          <a:p>
            <a:r>
              <a:rPr lang="en-US" sz="1200" b="1" dirty="0"/>
              <a:t>FIGURE 6-11 </a:t>
            </a:r>
            <a:r>
              <a:rPr lang="en-US" sz="1200" dirty="0"/>
              <a:t>In a medical office system, a PATIENT</a:t>
            </a:r>
          </a:p>
          <a:p>
            <a:r>
              <a:rPr lang="en-US" sz="1200" dirty="0"/>
              <a:t>(actor) can MAKE APPOINTMENT (use case).</a:t>
            </a:r>
          </a:p>
        </p:txBody>
      </p:sp>
      <p:sp>
        <p:nvSpPr>
          <p:cNvPr id="11"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2218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(3 of 15)</a:t>
            </a:r>
          </a:p>
        </p:txBody>
      </p:sp>
      <p:pic>
        <p:nvPicPr>
          <p:cNvPr id="3" name="Picture 2" descr="Figure 6-13 The ADD NEW STUDENT use case description documents the process used to add a current student into an existing class at the fitness center.&#10;&#10;The figure consists of eight rows and it is tilted add new student use case. On the top right corner, there is an oval labeled add new student. The data mentioned are as follows:&#10;The first row reads Name: Add New Student&#10;The second row reads Actor: Student/Manager&#10;The third row reads Successful completion: 1. Manager checks FITNESS-CLASS SCHEDULE object for availability, 2. Manager notifies student, 3. Fitness-class is open and student pays fee, and 4. Manager registers student. &#10;The fourth row reads Alternative: 1. Manager checks FITNESS-CLASS SCHEDULE object for availability, 2. Fitness-class is full, and 3. Manager notifies student. &#10;The fifth row reads Precondition: Student requests fitness-class.&#10;The sixth row reads Postcondition: Student is enrolled in fitness-class and fees have been paid.&#10;The seventh row reads Postcondition: Student is enrolled in fitness-class and fees have been paid.&#10;The eighth row reads Assumptions: Non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539" y="2124127"/>
            <a:ext cx="5118921" cy="3312058"/>
          </a:xfrm>
          <a:prstGeom prst="rect">
            <a:avLst/>
          </a:prstGeom>
        </p:spPr>
      </p:pic>
      <p:sp>
        <p:nvSpPr>
          <p:cNvPr id="10" name="Rectangle 9"/>
          <p:cNvSpPr/>
          <p:nvPr/>
        </p:nvSpPr>
        <p:spPr>
          <a:xfrm>
            <a:off x="1278702" y="5534742"/>
            <a:ext cx="6586596" cy="523220"/>
          </a:xfrm>
          <a:prstGeom prst="rect">
            <a:avLst/>
          </a:prstGeom>
        </p:spPr>
        <p:txBody>
          <a:bodyPr wrap="square">
            <a:spAutoFit/>
          </a:bodyPr>
          <a:lstStyle/>
          <a:p>
            <a:r>
              <a:rPr lang="en-US" sz="1400" b="1" dirty="0"/>
              <a:t>FIGURE 6-13 </a:t>
            </a:r>
            <a:r>
              <a:rPr lang="en-US" sz="1400" dirty="0"/>
              <a:t>The ADD NEW STUDENT use case description documents the process used to add a current student into an existing class at the fitness center.</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627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(1 of 2)</a:t>
            </a:r>
          </a:p>
        </p:txBody>
      </p:sp>
      <p:sp>
        <p:nvSpPr>
          <p:cNvPr id="16386" name="Text Placeholder 2"/>
          <p:cNvSpPr>
            <a:spLocks noGrp="1"/>
          </p:cNvSpPr>
          <p:nvPr>
            <p:ph idx="1"/>
          </p:nvPr>
        </p:nvSpPr>
        <p:spPr/>
        <p:txBody>
          <a:bodyPr>
            <a:noAutofit/>
          </a:bodyPr>
          <a:lstStyle/>
          <a:p>
            <a:r>
              <a:rPr lang="en-US" dirty="0"/>
              <a:t>After this chapter, you will be able to:</a:t>
            </a:r>
          </a:p>
          <a:p>
            <a:pPr lvl="1"/>
            <a:r>
              <a:rPr lang="en-US" dirty="0"/>
              <a:t>Demonstrate how object-oriented analysis can be used to describe an information system </a:t>
            </a:r>
          </a:p>
          <a:p>
            <a:pPr lvl="1"/>
            <a:r>
              <a:rPr lang="en-US" dirty="0"/>
              <a:t>Explain what an object represents in an information system </a:t>
            </a:r>
          </a:p>
          <a:p>
            <a:pPr lvl="1"/>
            <a:r>
              <a:rPr lang="en-US" dirty="0"/>
              <a:t>Explain object attributes </a:t>
            </a:r>
          </a:p>
          <a:p>
            <a:pPr lvl="1"/>
            <a:r>
              <a:rPr lang="en-US" dirty="0"/>
              <a:t>Explain object methods </a:t>
            </a:r>
          </a:p>
          <a:p>
            <a:pPr lvl="1"/>
            <a:r>
              <a:rPr lang="en-US" dirty="0"/>
              <a:t>Explain object messages </a:t>
            </a:r>
          </a:p>
          <a:p>
            <a:pPr lvl="1"/>
            <a:r>
              <a:rPr lang="en-US" dirty="0"/>
              <a:t>Explain classes</a:t>
            </a:r>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(4 of 15)</a:t>
            </a:r>
          </a:p>
        </p:txBody>
      </p:sp>
      <p:sp>
        <p:nvSpPr>
          <p:cNvPr id="9" name="Text Placeholder 2"/>
          <p:cNvSpPr>
            <a:spLocks noGrp="1"/>
          </p:cNvSpPr>
          <p:nvPr>
            <p:ph idx="1"/>
          </p:nvPr>
        </p:nvSpPr>
        <p:spPr/>
        <p:txBody>
          <a:bodyPr/>
          <a:lstStyle/>
          <a:p>
            <a:r>
              <a:rPr lang="en-US" dirty="0"/>
              <a:t>Use case diagrams</a:t>
            </a:r>
          </a:p>
          <a:p>
            <a:pPr lvl="1"/>
            <a:r>
              <a:rPr lang="en-US" dirty="0"/>
              <a:t>Visual summary of several related use cases within a system or subsystem</a:t>
            </a:r>
          </a:p>
          <a:p>
            <a:pPr lvl="1"/>
            <a:r>
              <a:rPr lang="en-US" dirty="0"/>
              <a:t>The first step is to identify the system boundary which is represented by a rectangle</a:t>
            </a:r>
          </a:p>
          <a:p>
            <a:pPr lvl="2"/>
            <a:r>
              <a:rPr lang="en-US" dirty="0"/>
              <a:t>System boundary: shows what is included in the system (inside the rectangle) and what is not included in the system (outside the rectangle)</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929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(5 of 15)</a:t>
            </a:r>
          </a:p>
        </p:txBody>
      </p:sp>
      <p:pic>
        <p:nvPicPr>
          <p:cNvPr id="3" name="Picture 2" descr="Figure 6-15 A use case diagram to handle work at an auto service department.&#10;&#10;In the figure, there is a large rectangular box at the center. Use case diagrams: Auto service department, is written at the top of the box . Within the box, there are three ovals one below the other. The first oval is named create work order, the second oval is named update work schedule, and the third oval is named prepare invoice. From the first oval, two arrows, that read update, point to the second oval and third oval. Outside the rectangular box, there are stick figures on the left and right of the first oval. The stick figure on the left is named customer and an arrow that reads requests service, points to the first oval. The stick figure on the right is named service writer and an arrow that reads writes points to the first oval.  Another arrow that reads checks points to the third oval. To the left of the second oval, there a stick figure named mechanic. From the second oval, an arrow, that reads notifies, points to the stick figure. From the stick figure, an arrow, that reads performs work, points to the third ova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0300" y="1539774"/>
            <a:ext cx="4343400" cy="4129120"/>
          </a:xfrm>
          <a:prstGeom prst="rect">
            <a:avLst/>
          </a:prstGeom>
        </p:spPr>
      </p:pic>
      <p:sp>
        <p:nvSpPr>
          <p:cNvPr id="8" name="Rectangle 7"/>
          <p:cNvSpPr/>
          <p:nvPr/>
        </p:nvSpPr>
        <p:spPr>
          <a:xfrm>
            <a:off x="1276350" y="5732596"/>
            <a:ext cx="7239000" cy="307777"/>
          </a:xfrm>
          <a:prstGeom prst="rect">
            <a:avLst/>
          </a:prstGeom>
        </p:spPr>
        <p:txBody>
          <a:bodyPr wrap="square">
            <a:spAutoFit/>
          </a:bodyPr>
          <a:lstStyle/>
          <a:p>
            <a:r>
              <a:rPr lang="en-US" sz="1400" b="1" dirty="0"/>
              <a:t>FIGURE 6-15 </a:t>
            </a:r>
            <a:r>
              <a:rPr lang="en-US" sz="1400" dirty="0"/>
              <a:t>A</a:t>
            </a:r>
            <a:r>
              <a:rPr lang="en-US" sz="1400" b="1" dirty="0"/>
              <a:t> </a:t>
            </a:r>
            <a:r>
              <a:rPr lang="en-US" sz="1400" dirty="0"/>
              <a:t>use case diagram to handle work at an auto service department.</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1988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(6 of 15)</a:t>
            </a:r>
          </a:p>
        </p:txBody>
      </p:sp>
      <p:sp>
        <p:nvSpPr>
          <p:cNvPr id="9" name="Text Placeholder 2"/>
          <p:cNvSpPr>
            <a:spLocks noGrp="1"/>
          </p:cNvSpPr>
          <p:nvPr>
            <p:ph idx="1"/>
          </p:nvPr>
        </p:nvSpPr>
        <p:spPr/>
        <p:txBody>
          <a:bodyPr>
            <a:normAutofit lnSpcReduction="10000"/>
          </a:bodyPr>
          <a:lstStyle/>
          <a:p>
            <a:r>
              <a:rPr lang="en-US" dirty="0"/>
              <a:t>Class diagrams</a:t>
            </a:r>
          </a:p>
          <a:p>
            <a:pPr lvl="1"/>
            <a:r>
              <a:rPr lang="en-US" dirty="0"/>
              <a:t>Show the object classes and relationships involved in a use case</a:t>
            </a:r>
          </a:p>
          <a:p>
            <a:pPr lvl="2"/>
            <a:r>
              <a:rPr lang="en-US" dirty="0"/>
              <a:t>Each class appears as a rectangle, with the class name at the top, followed by the class’s attributes and methods</a:t>
            </a:r>
          </a:p>
          <a:p>
            <a:pPr lvl="2"/>
            <a:r>
              <a:rPr lang="en-US" dirty="0"/>
              <a:t>Lines show relationships between classes and have labels identifying the action that relates the two classes </a:t>
            </a:r>
          </a:p>
          <a:p>
            <a:pPr lvl="1"/>
            <a:r>
              <a:rPr lang="en-US" dirty="0"/>
              <a:t>Includes a concept called cardinality </a:t>
            </a:r>
          </a:p>
          <a:p>
            <a:pPr lvl="2"/>
            <a:r>
              <a:rPr lang="en-US" dirty="0"/>
              <a:t>Describes how instances of one class relate to instances of another class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975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(7 of 15)</a:t>
            </a:r>
          </a:p>
        </p:txBody>
      </p:sp>
      <p:pic>
        <p:nvPicPr>
          <p:cNvPr id="4" name="Picture 3" descr="FIGURE 6-16 Examples of UML notations that indicate the nature of the relationship between instances of one class and instances of another class.&#10;&#10;The table provides examples of UML notations. It consists of 5 five rows. Row 1 has 4 four headers and they are as follows: UML Notation, Nature of the Relationship, Example, and Description. The data listed under example is depicted in two rectangular boxes that are connected by a line in the middle. A number is mentioned below each box.&#10;Row 2 reads 0..*, Zero or many, employee in a rectangular box and 1 below it, payroll deduction in a rectangular box and 0..* below it, and an employee can have no payroll deductions or many deductions. &#10;Row 3 reads 0..1, Zero or one, employee in a rectangular box and 1 below it, spouse in a rectangular box and 0..1 below it, and an employee can have no spouse or one spouse.&#10;Row 4 reads 1, One and only one, Office Manager in a rectangular box and 1 below it, Sales Office in a rectangular box and 1 below it and an office manager manages one and only one office.&#10;Row 5 reads 1..*, One or many, Order in a rectangular box and 1 below it, Item Ordered in a rectangular box and 1..* below it, and One order can include one or many items ordered.&#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3" y="2184445"/>
            <a:ext cx="8312727" cy="2844755"/>
          </a:xfrm>
          <a:prstGeom prst="rect">
            <a:avLst/>
          </a:prstGeom>
        </p:spPr>
      </p:pic>
      <p:sp>
        <p:nvSpPr>
          <p:cNvPr id="7" name="Rectangle 6"/>
          <p:cNvSpPr/>
          <p:nvPr/>
        </p:nvSpPr>
        <p:spPr>
          <a:xfrm>
            <a:off x="1600200" y="5173154"/>
            <a:ext cx="6246935" cy="523220"/>
          </a:xfrm>
          <a:prstGeom prst="rect">
            <a:avLst/>
          </a:prstGeom>
        </p:spPr>
        <p:txBody>
          <a:bodyPr wrap="square">
            <a:spAutoFit/>
          </a:bodyPr>
          <a:lstStyle/>
          <a:p>
            <a:r>
              <a:rPr lang="en-US" sz="1400" b="1" dirty="0"/>
              <a:t>FIGURE 6-16 </a:t>
            </a:r>
            <a:r>
              <a:rPr lang="en-US" sz="1400" dirty="0"/>
              <a:t>Examples of UML notations that indicate the nature of the relationship between instances of one class and instances of another class. </a:t>
            </a:r>
          </a:p>
        </p:txBody>
      </p:sp>
      <p:sp>
        <p:nvSpPr>
          <p:cNvPr id="9"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7427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(8 of 15)</a:t>
            </a:r>
          </a:p>
        </p:txBody>
      </p:sp>
      <p:sp>
        <p:nvSpPr>
          <p:cNvPr id="7" name="Rectangle 6"/>
          <p:cNvSpPr/>
          <p:nvPr/>
        </p:nvSpPr>
        <p:spPr>
          <a:xfrm>
            <a:off x="838200" y="4191000"/>
            <a:ext cx="2640356" cy="954107"/>
          </a:xfrm>
          <a:prstGeom prst="rect">
            <a:avLst/>
          </a:prstGeom>
        </p:spPr>
        <p:txBody>
          <a:bodyPr wrap="square">
            <a:spAutoFit/>
          </a:bodyPr>
          <a:lstStyle/>
          <a:p>
            <a:r>
              <a:rPr lang="en-US" sz="1400" b="1" dirty="0"/>
              <a:t>FIGURE 6-17 </a:t>
            </a:r>
            <a:r>
              <a:rPr lang="en-US" sz="1400" dirty="0"/>
              <a:t>Class diagram for a sales order use case (attributes and methods omitted for clarity). </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CBFC9BBF-697A-4F77-9E8C-3B74A63659D0}"/>
              </a:ext>
            </a:extLst>
          </p:cNvPr>
          <p:cNvPicPr>
            <a:picLocks noChangeAspect="1"/>
          </p:cNvPicPr>
          <p:nvPr/>
        </p:nvPicPr>
        <p:blipFill>
          <a:blip r:embed="rId3"/>
          <a:stretch>
            <a:fillRect/>
          </a:stretch>
        </p:blipFill>
        <p:spPr>
          <a:xfrm>
            <a:off x="3450253" y="1676400"/>
            <a:ext cx="4430916" cy="3868714"/>
          </a:xfrm>
          <a:prstGeom prst="rect">
            <a:avLst/>
          </a:prstGeom>
        </p:spPr>
      </p:pic>
    </p:spTree>
    <p:extLst>
      <p:ext uri="{BB962C8B-B14F-4D97-AF65-F5344CB8AC3E}">
        <p14:creationId xmlns:p14="http://schemas.microsoft.com/office/powerpoint/2010/main" val="248888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(9 of 15)</a:t>
            </a:r>
          </a:p>
        </p:txBody>
      </p:sp>
      <p:sp>
        <p:nvSpPr>
          <p:cNvPr id="9" name="Text Placeholder 2"/>
          <p:cNvSpPr>
            <a:spLocks noGrp="1"/>
          </p:cNvSpPr>
          <p:nvPr>
            <p:ph idx="1"/>
          </p:nvPr>
        </p:nvSpPr>
        <p:spPr/>
        <p:txBody>
          <a:bodyPr/>
          <a:lstStyle/>
          <a:p>
            <a:r>
              <a:rPr lang="en-US" dirty="0"/>
              <a:t>Sequence diagrams</a:t>
            </a:r>
          </a:p>
          <a:p>
            <a:pPr lvl="1"/>
            <a:r>
              <a:rPr lang="en-US" dirty="0"/>
              <a:t>Dynamic model of a use case, showing the interaction among classes during a specified time period </a:t>
            </a:r>
          </a:p>
          <a:p>
            <a:pPr lvl="1"/>
            <a:r>
              <a:rPr lang="en-US" dirty="0"/>
              <a:t>Graphically document the use case by showing classes, messages, and timing messages </a:t>
            </a:r>
          </a:p>
          <a:p>
            <a:pPr lvl="1"/>
            <a:r>
              <a:rPr lang="en-US" dirty="0"/>
              <a:t>Include symbols that represent classes, lifelines, messages, and focuses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3272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(10 of 15)</a:t>
            </a:r>
          </a:p>
        </p:txBody>
      </p:sp>
      <p:sp>
        <p:nvSpPr>
          <p:cNvPr id="8" name="Text Placeholder 2"/>
          <p:cNvSpPr>
            <a:spLocks noGrp="1"/>
          </p:cNvSpPr>
          <p:nvPr>
            <p:ph idx="1"/>
          </p:nvPr>
        </p:nvSpPr>
        <p:spPr/>
        <p:txBody>
          <a:bodyPr>
            <a:normAutofit/>
          </a:bodyPr>
          <a:lstStyle/>
          <a:p>
            <a:r>
              <a:rPr lang="en-US" dirty="0"/>
              <a:t>Important terms</a:t>
            </a:r>
          </a:p>
          <a:p>
            <a:pPr lvl="1"/>
            <a:r>
              <a:rPr lang="en-US" dirty="0"/>
              <a:t>Classes: send or receive messages </a:t>
            </a:r>
          </a:p>
          <a:p>
            <a:pPr lvl="1"/>
            <a:r>
              <a:rPr lang="en-US" dirty="0"/>
              <a:t>Lifelines: represent the time during which the object above it is able to interact with the other objects in the use case</a:t>
            </a:r>
          </a:p>
          <a:p>
            <a:pPr lvl="1"/>
            <a:r>
              <a:rPr lang="en-US" dirty="0"/>
              <a:t>Messages: include additional information about the contents</a:t>
            </a:r>
          </a:p>
          <a:p>
            <a:pPr lvl="1"/>
            <a:r>
              <a:rPr lang="en-US" dirty="0"/>
              <a:t>Focuses: indicate when an object sends or receives message</a:t>
            </a:r>
          </a:p>
        </p:txBody>
      </p:sp>
      <p:sp>
        <p:nvSpPr>
          <p:cNvPr id="12"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60897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(11 of 15)</a:t>
            </a:r>
          </a:p>
        </p:txBody>
      </p:sp>
      <p:pic>
        <p:nvPicPr>
          <p:cNvPr id="3" name="Picture 2" descr="FIGURE 6-18 A sequence diagram with two classes. Notice the X that indicates the end of the CLASS 2 lifeline. Also notice that each message is represented by a line with a label that describes the message, and that each class has a focus that shows the period when messages are sent or received. &#10;&#10;The figure is a sequence diagram with two classes. On the top, there are two rectangular boxes with round edges. They are labeled class 1 and class 2. Dotted lines extend from both boxes and the dotted line below class 1 box is longer than the dotted line below class 2 box. Along the dotted line below class 1 box, first a callout box, labeled lifeline, is placed on the right. Further down, a cylindrical shape is outlined. To its left, a callout box, labeled focus, is placed. Along the dotted line below class 2 box, first a callout box, labeled lifeline, is placed on the right. Further down, a cylindrical shape is outlined. To its left, a callout box, labeled focus, is placed. X is marked at the end of the line. In between the two lines, an arrow extends from the first cylindrical shape to the second cylindrical shape. The arrow is named message 1. Then, an arrow extends from the second cylindrical shape to the first cylindrical shape. The arrow is named message 2."/>
          <p:cNvPicPr>
            <a:picLocks noChangeAspect="1"/>
          </p:cNvPicPr>
          <p:nvPr/>
        </p:nvPicPr>
        <p:blipFill>
          <a:blip r:embed="rId3"/>
          <a:stretch>
            <a:fillRect/>
          </a:stretch>
        </p:blipFill>
        <p:spPr>
          <a:xfrm>
            <a:off x="2514600" y="1929971"/>
            <a:ext cx="4239582" cy="3225238"/>
          </a:xfrm>
          <a:prstGeom prst="rect">
            <a:avLst/>
          </a:prstGeom>
        </p:spPr>
      </p:pic>
      <p:sp>
        <p:nvSpPr>
          <p:cNvPr id="7" name="Rectangle 6"/>
          <p:cNvSpPr/>
          <p:nvPr/>
        </p:nvSpPr>
        <p:spPr>
          <a:xfrm>
            <a:off x="390525" y="5155209"/>
            <a:ext cx="8362950" cy="738664"/>
          </a:xfrm>
          <a:prstGeom prst="rect">
            <a:avLst/>
          </a:prstGeom>
        </p:spPr>
        <p:txBody>
          <a:bodyPr wrap="square">
            <a:spAutoFit/>
          </a:bodyPr>
          <a:lstStyle/>
          <a:p>
            <a:r>
              <a:rPr lang="en-US" sz="1400" b="1" dirty="0"/>
              <a:t>FIGURE 6-18 </a:t>
            </a:r>
            <a:r>
              <a:rPr lang="en-US" sz="1400" dirty="0"/>
              <a:t>A sequence diagram with two classes. Notice the </a:t>
            </a:r>
            <a:r>
              <a:rPr lang="en-US" sz="1400" i="1" dirty="0"/>
              <a:t>X </a:t>
            </a:r>
            <a:r>
              <a:rPr lang="en-US" sz="1400" dirty="0"/>
              <a:t>that indicates the end of the CLASS 2 lifeline. Also notice that each message is represented by a line with a label that describes the message, and that each class has a focus that shows the period when messages are sent or received</a:t>
            </a:r>
          </a:p>
        </p:txBody>
      </p:sp>
      <p:sp>
        <p:nvSpPr>
          <p:cNvPr id="9"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3104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(12 of 15)</a:t>
            </a:r>
          </a:p>
        </p:txBody>
      </p:sp>
      <p:pic>
        <p:nvPicPr>
          <p:cNvPr id="21506" name="Picture 2" descr="FIGURE 6-19 The sequence diagram for the ADD NEW STUDENT use case. The use case description for ADD NEW STUDENT is shown in Figure 6 14. &#10;&#10;The figure is a sequence diagram for add new student use case. On the top, there are four rectangular boxes with round edges. &#10;They are labeled student, manager, fitness-class schedule, and registration record. Dotted lines extend from all the four boxes and the dotted line below registration record box is shorter than the other three dotted lines. &#10;Along the dotted line below student box, a cylindrical shape is outlined. To its left, focus is mentioned. Along the dotted line below manager box, a cylindrical shape is outlined. In between the two lines of the first and second boxes, an arrow extends from the first cylindrical shape to the second cylindrical shape. The arrow is named request fitness-class. An arrow extends from the second cylindrical shape to the first cylindrical shape. The arrow is named notify. Then, an arrow extends from the first cylindrical shape to the second cylindrical shape and is named pay. Along the dotted line below fitness-class schedule box, a cylindrical shape is outlined. In between the two lines of the second and third boxes, one arrow extends from the first cylindrical shape to the second cylindrical shape. The arrow is named check and another arrow extends from the first cylindrical shape to the small cylindrical shape on the line of the registration record box. The second arrow is named register. X is marked at the end of the line.&#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753" y="2057400"/>
            <a:ext cx="5424490" cy="305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title="FIGURE 6-20 The sequence diagram for the ADD NEW STUDENT use case. The use case description for ADD NEW STUDENT is shown in Figure 6 14. "/>
          <p:cNvSpPr/>
          <p:nvPr/>
        </p:nvSpPr>
        <p:spPr>
          <a:xfrm>
            <a:off x="1447798" y="5372243"/>
            <a:ext cx="6248400" cy="523220"/>
          </a:xfrm>
          <a:prstGeom prst="rect">
            <a:avLst/>
          </a:prstGeom>
        </p:spPr>
        <p:txBody>
          <a:bodyPr wrap="square">
            <a:spAutoFit/>
          </a:bodyPr>
          <a:lstStyle/>
          <a:p>
            <a:r>
              <a:rPr lang="en-US" sz="1400" b="1" dirty="0"/>
              <a:t>FIGURE 6-19 </a:t>
            </a:r>
            <a:r>
              <a:rPr lang="en-US" sz="1400" dirty="0"/>
              <a:t>The sequence diagram for the ADD NEW STUDENT use case. The use case description for ADD NEW STUDENT is shown in Figure 6 14. </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90007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(13 of 15)</a:t>
            </a:r>
          </a:p>
        </p:txBody>
      </p:sp>
      <p:sp>
        <p:nvSpPr>
          <p:cNvPr id="9" name="Text Placeholder 2"/>
          <p:cNvSpPr>
            <a:spLocks noGrp="1"/>
          </p:cNvSpPr>
          <p:nvPr>
            <p:ph idx="1"/>
          </p:nvPr>
        </p:nvSpPr>
        <p:spPr/>
        <p:txBody>
          <a:bodyPr/>
          <a:lstStyle/>
          <a:p>
            <a:r>
              <a:rPr lang="en-US" dirty="0"/>
              <a:t>State transition diagrams</a:t>
            </a:r>
          </a:p>
          <a:p>
            <a:pPr lvl="1"/>
            <a:r>
              <a:rPr lang="en-US" dirty="0"/>
              <a:t>Show how an object changes from one state to another, depending on events that affect the object</a:t>
            </a:r>
          </a:p>
          <a:p>
            <a:pPr lvl="1"/>
            <a:r>
              <a:rPr lang="en-US" dirty="0"/>
              <a:t>All possible states must be documented in the state transition diagram</a:t>
            </a:r>
          </a:p>
          <a:p>
            <a:pPr lvl="1"/>
            <a:r>
              <a:rPr lang="en-US" dirty="0"/>
              <a:t>States appear as rounded rectangles with the state names inside</a:t>
            </a:r>
          </a:p>
        </p:txBody>
      </p:sp>
      <p:sp>
        <p:nvSpPr>
          <p:cNvPr id="10"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8543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t>Learning Objectives (2 of 2)</a:t>
            </a:r>
          </a:p>
        </p:txBody>
      </p:sp>
      <p:sp>
        <p:nvSpPr>
          <p:cNvPr id="16386" name="Text Placeholder 2"/>
          <p:cNvSpPr>
            <a:spLocks noGrp="1"/>
          </p:cNvSpPr>
          <p:nvPr>
            <p:ph idx="1"/>
          </p:nvPr>
        </p:nvSpPr>
        <p:spPr/>
        <p:txBody>
          <a:bodyPr>
            <a:noAutofit/>
          </a:bodyPr>
          <a:lstStyle/>
          <a:p>
            <a:pPr lvl="1"/>
            <a:endParaRPr lang="en-US" dirty="0"/>
          </a:p>
          <a:p>
            <a:pPr lvl="1"/>
            <a:r>
              <a:rPr lang="en-US" dirty="0"/>
              <a:t>Explain relationships among objects and classes </a:t>
            </a:r>
          </a:p>
          <a:p>
            <a:pPr lvl="1"/>
            <a:r>
              <a:rPr lang="en-US" dirty="0"/>
              <a:t>Draw an object relationship diagram</a:t>
            </a:r>
          </a:p>
          <a:p>
            <a:pPr lvl="1"/>
            <a:r>
              <a:rPr lang="en-US" dirty="0"/>
              <a:t>Demonstrate use of the UML to describe object-oriented systems, including use cases, use case diagrams, class diagrams, sequence diagrams, state transition diagrams, activity diagrams, and business process models </a:t>
            </a:r>
          </a:p>
          <a:p>
            <a:pPr lvl="1"/>
            <a:r>
              <a:rPr lang="en-US" dirty="0"/>
              <a:t>Explain how tools can support object modeling</a:t>
            </a:r>
          </a:p>
          <a:p>
            <a:pPr lvl="1"/>
            <a:endParaRPr lang="en-US" dirty="0"/>
          </a:p>
        </p:txBody>
      </p:sp>
      <p:sp>
        <p:nvSpPr>
          <p:cNvPr id="2" name="Footer Placeholder 1">
            <a:extLst>
              <a:ext uri="{FF2B5EF4-FFF2-40B4-BE49-F238E27FC236}">
                <a16:creationId xmlns:a16="http://schemas.microsoft.com/office/drawing/2014/main" id="{024DB5D3-74D7-4D83-A265-416D28AF2C99}"/>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Arial" panose="020B0604020202020204" pitchFamily="34" charset="0"/>
                <a:ea typeface="+mn-ea"/>
                <a:cs typeface="+mn-cs"/>
              </a:rPr>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7888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(14 of 15)</a:t>
            </a:r>
          </a:p>
        </p:txBody>
      </p:sp>
      <p:sp>
        <p:nvSpPr>
          <p:cNvPr id="9" name="Text Placeholder 2"/>
          <p:cNvSpPr>
            <a:spLocks noGrp="1"/>
          </p:cNvSpPr>
          <p:nvPr>
            <p:ph idx="1"/>
          </p:nvPr>
        </p:nvSpPr>
        <p:spPr/>
        <p:txBody>
          <a:bodyPr/>
          <a:lstStyle/>
          <a:p>
            <a:r>
              <a:rPr lang="en-US" dirty="0"/>
              <a:t>Activity diagrams</a:t>
            </a:r>
          </a:p>
          <a:p>
            <a:pPr lvl="1"/>
            <a:r>
              <a:rPr lang="en-US" dirty="0"/>
              <a:t>Show actions and events as they occur</a:t>
            </a:r>
          </a:p>
          <a:p>
            <a:pPr lvl="1"/>
            <a:r>
              <a:rPr lang="en-US" dirty="0"/>
              <a:t>Show the order in which the actions take place and identify the outcomes</a:t>
            </a:r>
          </a:p>
        </p:txBody>
      </p:sp>
      <p:pic>
        <p:nvPicPr>
          <p:cNvPr id="23554" name="Picture 2" descr="Figure 6-21 An activity diagram showing the actions and events involved in withdrawing cash from an ATM.&#10;&#10;The figure is an activity diagram showing the actions and events involved in withdrawing cash from an ATM. Starting from left, there is a circle labeled start and from it an arrow extends to a rectangular box with round edges. Above the arrow, customer needs cash is mentioned and the box is labeled customer inserts ATM card. From the box, an arrow extends to another rectangular box with round edges. Above the arrow, card is accepted is mentioned and the box is labeled customer enters PIN. From the box, an arrow extends to another rectangular box with round edges. Above the arrow, PIN is accepted is mentioned and the box is labeled customer requests cash. Below the box, an arrow extends up to a rectangular box with round edges on the left and is labeled ATM adjusts balance. Above the arrow, sufficient funds available is mentioned. From the box, an arrow extends to another rectangular box with round edges and is labeled ATM provides cash. From the customer requests cash box, another arrow extends below to a rectangular box with round edges on the left and is labeled ATM notifies customer. Above the arrow, sufficient funds not available is mentio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629081"/>
            <a:ext cx="5361658" cy="249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85103" y="4630564"/>
            <a:ext cx="2068759" cy="1169551"/>
          </a:xfrm>
          <a:prstGeom prst="rect">
            <a:avLst/>
          </a:prstGeom>
        </p:spPr>
        <p:txBody>
          <a:bodyPr wrap="square">
            <a:spAutoFit/>
          </a:bodyPr>
          <a:lstStyle/>
          <a:p>
            <a:r>
              <a:rPr lang="en-US" sz="1400" b="1" dirty="0"/>
              <a:t>FIGURE 6-21 </a:t>
            </a:r>
            <a:r>
              <a:rPr lang="en-US" sz="1400" dirty="0"/>
              <a:t>An activity diagram shows the actions and events involved in withdrawing cash from an ATM.</a:t>
            </a:r>
          </a:p>
        </p:txBody>
      </p:sp>
      <p:sp>
        <p:nvSpPr>
          <p:cNvPr id="10"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15914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 (15 of 15)</a:t>
            </a:r>
          </a:p>
        </p:txBody>
      </p:sp>
      <p:sp>
        <p:nvSpPr>
          <p:cNvPr id="9" name="Text Placeholder 2"/>
          <p:cNvSpPr>
            <a:spLocks noGrp="1"/>
          </p:cNvSpPr>
          <p:nvPr>
            <p:ph idx="1"/>
          </p:nvPr>
        </p:nvSpPr>
        <p:spPr/>
        <p:txBody>
          <a:bodyPr/>
          <a:lstStyle/>
          <a:p>
            <a:r>
              <a:rPr lang="en-US" dirty="0"/>
              <a:t>Business process modeling (BPM)</a:t>
            </a:r>
          </a:p>
          <a:p>
            <a:pPr lvl="1"/>
            <a:r>
              <a:rPr lang="en-US" dirty="0"/>
              <a:t>Represents the people, events, and interaction in a system</a:t>
            </a:r>
          </a:p>
          <a:p>
            <a:pPr lvl="1"/>
            <a:r>
              <a:rPr lang="en-US" dirty="0"/>
              <a:t>Can be used anytime during the systems development process</a:t>
            </a:r>
          </a:p>
          <a:p>
            <a:pPr lvl="1"/>
            <a:r>
              <a:rPr lang="en-US" dirty="0"/>
              <a:t>Compatible with object modeling</a:t>
            </a:r>
          </a:p>
          <a:p>
            <a:pPr lvl="1"/>
            <a:endParaRPr lang="en-US" dirty="0"/>
          </a:p>
          <a:p>
            <a:pPr lvl="1"/>
            <a:endParaRPr lang="en-US" dirty="0"/>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5252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br>
              <a:rPr lang="en-US" dirty="0"/>
            </a:br>
            <a:endParaRPr lang="en-US" dirty="0"/>
          </a:p>
        </p:txBody>
      </p:sp>
      <p:sp>
        <p:nvSpPr>
          <p:cNvPr id="7" name="Content Placeholder 6"/>
          <p:cNvSpPr>
            <a:spLocks noGrp="1"/>
          </p:cNvSpPr>
          <p:nvPr>
            <p:ph idx="1"/>
          </p:nvPr>
        </p:nvSpPr>
        <p:spPr/>
        <p:txBody>
          <a:bodyPr/>
          <a:lstStyle/>
          <a:p>
            <a:r>
              <a:rPr lang="en-US" dirty="0"/>
              <a:t>Object modeling requires many types of diagrams to represent the proposed system</a:t>
            </a:r>
          </a:p>
          <a:p>
            <a:pPr lvl="1"/>
            <a:r>
              <a:rPr lang="en-US" dirty="0"/>
              <a:t>Systems analysts rely on tools to speed up the process and provide an overall framework for documenting </a:t>
            </a:r>
          </a:p>
          <a:p>
            <a:pPr lvl="2"/>
            <a:r>
              <a:rPr lang="en-US" dirty="0"/>
              <a:t>CASE tools</a:t>
            </a:r>
          </a:p>
          <a:p>
            <a:pPr lvl="2"/>
            <a:r>
              <a:rPr lang="en-IN" dirty="0"/>
              <a:t>Systems modelling tools</a:t>
            </a:r>
          </a:p>
        </p:txBody>
      </p:sp>
      <p:sp>
        <p:nvSpPr>
          <p:cNvPr id="13"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47307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dirty="0"/>
              <a:t>Summary (1 of 2)</a:t>
            </a:r>
          </a:p>
        </p:txBody>
      </p:sp>
      <p:sp>
        <p:nvSpPr>
          <p:cNvPr id="3" name="Text Placeholder 2"/>
          <p:cNvSpPr>
            <a:spLocks noGrp="1"/>
          </p:cNvSpPr>
          <p:nvPr>
            <p:ph idx="1"/>
          </p:nvPr>
        </p:nvSpPr>
        <p:spPr/>
        <p:txBody>
          <a:bodyPr/>
          <a:lstStyle/>
          <a:p>
            <a:r>
              <a:rPr lang="en-US" dirty="0"/>
              <a:t>Object modeling is a popular technique that describes a system in terms of objects</a:t>
            </a:r>
          </a:p>
          <a:p>
            <a:r>
              <a:rPr lang="en-US" dirty="0"/>
              <a:t>Object-oriented terms include attributes, methods, messages, and classes </a:t>
            </a:r>
          </a:p>
          <a:p>
            <a:r>
              <a:rPr lang="en-US" dirty="0"/>
              <a:t>Objects can send messages, or commands, that require other objects to perform certain methods, or tasks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dirty="0"/>
              <a:t>Summary (2 of 2)</a:t>
            </a:r>
          </a:p>
        </p:txBody>
      </p:sp>
      <p:sp>
        <p:nvSpPr>
          <p:cNvPr id="3" name="Text Placeholder 2"/>
          <p:cNvSpPr>
            <a:spLocks noGrp="1"/>
          </p:cNvSpPr>
          <p:nvPr>
            <p:ph idx="1"/>
          </p:nvPr>
        </p:nvSpPr>
        <p:spPr/>
        <p:txBody>
          <a:bodyPr>
            <a:normAutofit/>
          </a:bodyPr>
          <a:lstStyle/>
          <a:p>
            <a:r>
              <a:rPr lang="en-US" dirty="0"/>
              <a:t>Unified Modeling Language (UML) is a widely used method of visualizing and documenting an information system</a:t>
            </a:r>
          </a:p>
          <a:p>
            <a:r>
              <a:rPr lang="en-US" dirty="0"/>
              <a:t>Use case describes a business situation initiated by an actor, who interacts with the information system</a:t>
            </a:r>
          </a:p>
          <a:p>
            <a:r>
              <a:rPr lang="en-US" dirty="0"/>
              <a:t>CASE tools provide an overall framework for system documentation</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70457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Analysis</a:t>
            </a:r>
          </a:p>
        </p:txBody>
      </p:sp>
      <p:sp>
        <p:nvSpPr>
          <p:cNvPr id="19458" name="Text Placeholder 2"/>
          <p:cNvSpPr>
            <a:spLocks noGrp="1"/>
          </p:cNvSpPr>
          <p:nvPr>
            <p:ph idx="1"/>
          </p:nvPr>
        </p:nvSpPr>
        <p:spPr/>
        <p:txBody>
          <a:bodyPr>
            <a:noAutofit/>
          </a:bodyPr>
          <a:lstStyle/>
          <a:p>
            <a:r>
              <a:rPr lang="en-US" dirty="0"/>
              <a:t>Methodology is popular </a:t>
            </a:r>
          </a:p>
          <a:p>
            <a:pPr lvl="1"/>
            <a:r>
              <a:rPr lang="en-US" dirty="0"/>
              <a:t>Integrates easily with object-oriented programming languages such as C++, Java, and Python</a:t>
            </a:r>
          </a:p>
          <a:p>
            <a:pPr lvl="1"/>
            <a:r>
              <a:rPr lang="en-US" dirty="0"/>
              <a:t>Modular, reusable, and easy to maintain</a:t>
            </a:r>
          </a:p>
          <a:p>
            <a:r>
              <a:rPr lang="en-US" dirty="0"/>
              <a:t>End product of O-O analysis is an object model</a:t>
            </a:r>
          </a:p>
          <a:p>
            <a:pPr lvl="1"/>
            <a:r>
              <a:rPr lang="en-US" dirty="0"/>
              <a:t>Represents the information system in terms of objects and O-O concepts</a:t>
            </a:r>
          </a:p>
          <a:p>
            <a:endParaRPr lang="en-US" dirty="0"/>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(1 of 2)</a:t>
            </a:r>
          </a:p>
        </p:txBody>
      </p:sp>
      <p:sp>
        <p:nvSpPr>
          <p:cNvPr id="2" name="Content Placeholder 1">
            <a:extLst>
              <a:ext uri="{FF2B5EF4-FFF2-40B4-BE49-F238E27FC236}">
                <a16:creationId xmlns:a16="http://schemas.microsoft.com/office/drawing/2014/main" id="{96485EA8-E3A1-4177-ACBB-7A6FA0B9F13B}"/>
              </a:ext>
            </a:extLst>
          </p:cNvPr>
          <p:cNvSpPr>
            <a:spLocks noGrp="1"/>
          </p:cNvSpPr>
          <p:nvPr>
            <p:ph idx="1"/>
          </p:nvPr>
        </p:nvSpPr>
        <p:spPr>
          <a:xfrm>
            <a:off x="628649" y="1825625"/>
            <a:ext cx="8421765" cy="4351338"/>
          </a:xfrm>
        </p:spPr>
        <p:txBody>
          <a:bodyPr/>
          <a:lstStyle/>
          <a:p>
            <a:r>
              <a:rPr lang="en-US" dirty="0"/>
              <a:t>Person, place, event, or transaction that is significant to the information system</a:t>
            </a:r>
          </a:p>
          <a:p>
            <a:endParaRPr lang="en-US" dirty="0"/>
          </a:p>
        </p:txBody>
      </p:sp>
      <p:sp>
        <p:nvSpPr>
          <p:cNvPr id="7" name="Rectangle 6"/>
          <p:cNvSpPr/>
          <p:nvPr/>
        </p:nvSpPr>
        <p:spPr>
          <a:xfrm>
            <a:off x="628648" y="4713284"/>
            <a:ext cx="3664594" cy="954107"/>
          </a:xfrm>
          <a:prstGeom prst="rect">
            <a:avLst/>
          </a:prstGeom>
        </p:spPr>
        <p:txBody>
          <a:bodyPr wrap="square">
            <a:spAutoFit/>
          </a:bodyPr>
          <a:lstStyle/>
          <a:p>
            <a:r>
              <a:rPr lang="en-US" sz="1400" b="1" dirty="0"/>
              <a:t>FIGURE 6-1 </a:t>
            </a:r>
            <a:r>
              <a:rPr lang="en-US" sz="1400" dirty="0"/>
              <a:t>The PARENT object includes four attributes and two methods. Mary Smith, Ahmed Ali, and Anthony Greene are instances of the PARENT object.</a:t>
            </a:r>
          </a:p>
        </p:txBody>
      </p:sp>
      <p:sp>
        <p:nvSpPr>
          <p:cNvPr id="9"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pic>
        <p:nvPicPr>
          <p:cNvPr id="3" name="Picture 2">
            <a:extLst>
              <a:ext uri="{FF2B5EF4-FFF2-40B4-BE49-F238E27FC236}">
                <a16:creationId xmlns:a16="http://schemas.microsoft.com/office/drawing/2014/main" id="{8F567A3D-D143-4A84-8CA8-8220C8F3DD72}"/>
              </a:ext>
            </a:extLst>
          </p:cNvPr>
          <p:cNvPicPr>
            <a:picLocks noChangeAspect="1"/>
          </p:cNvPicPr>
          <p:nvPr/>
        </p:nvPicPr>
        <p:blipFill>
          <a:blip r:embed="rId2"/>
          <a:stretch>
            <a:fillRect/>
          </a:stretch>
        </p:blipFill>
        <p:spPr>
          <a:xfrm>
            <a:off x="4293242" y="3092309"/>
            <a:ext cx="4020739" cy="2401117"/>
          </a:xfrm>
          <a:prstGeom prst="rect">
            <a:avLst/>
          </a:prstGeom>
        </p:spPr>
      </p:pic>
    </p:spTree>
    <p:extLst>
      <p:ext uri="{BB962C8B-B14F-4D97-AF65-F5344CB8AC3E}">
        <p14:creationId xmlns:p14="http://schemas.microsoft.com/office/powerpoint/2010/main" val="265695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(2 of 2)</a:t>
            </a:r>
          </a:p>
        </p:txBody>
      </p:sp>
      <p:pic>
        <p:nvPicPr>
          <p:cNvPr id="2051" name="Picture 3" descr="Figure 6-2 The CHILD object has five attributes and five methods. James Smith, Amelia Ali, and&#10;&#10;In the figure, there is a large rectangular box with round edges and it is titled CHILD Object. The rectangular box is divided into three parts. The first part is labeled child, the second part is labeled attributes and it has five sub points that are as follows: Name, age, sex, hair color, and number of siblings. The last part is labeled methods and the first point below is pick up toys, the second point is eat dinner, the third point is play, the fourth point is cooperate and the fifth point is get ready for bed. On the left of the large rectangle, there are two callout boxes one below the other. The first callout reads characteristics that describe the CHILD object and the callout below reads tasks that the CHILD object can perform. On the right of the rectangular box, there are three smaller rectangular boxes one below the other and they are titled instances of the CHILD Object. The first box is labeled James Smith and three points are listed below: Age 3, male, and Red. The second box is labeled Amelia Ali and three points are listed below: Age 1, female, and brown. The third box is labeled Misty Greene and three points are listed below: Age 12, female, and blon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743997"/>
            <a:ext cx="5652621" cy="354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234316" y="5384067"/>
            <a:ext cx="7281034" cy="523220"/>
          </a:xfrm>
          <a:prstGeom prst="rect">
            <a:avLst/>
          </a:prstGeom>
        </p:spPr>
        <p:txBody>
          <a:bodyPr wrap="square">
            <a:spAutoFit/>
          </a:bodyPr>
          <a:lstStyle/>
          <a:p>
            <a:r>
              <a:rPr lang="en-US" sz="1400" b="1" dirty="0"/>
              <a:t>FIGURE 6-2 </a:t>
            </a:r>
            <a:r>
              <a:rPr lang="en-US" sz="1400" dirty="0"/>
              <a:t>The CHILD object includes five attributes and five methods. James Smith, Amelia Ali, and Misty Greene are instances of the CHILD object.</a:t>
            </a:r>
          </a:p>
        </p:txBody>
      </p:sp>
      <p:sp>
        <p:nvSpPr>
          <p:cNvPr id="7"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3622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Attributes</a:t>
            </a:r>
            <a:br>
              <a:rPr lang="en-IN" dirty="0"/>
            </a:br>
            <a:endParaRPr lang="en-US" dirty="0"/>
          </a:p>
        </p:txBody>
      </p:sp>
      <p:sp>
        <p:nvSpPr>
          <p:cNvPr id="11" name="Content Placeholder 10"/>
          <p:cNvSpPr>
            <a:spLocks noGrp="1"/>
          </p:cNvSpPr>
          <p:nvPr>
            <p:ph idx="1"/>
          </p:nvPr>
        </p:nvSpPr>
        <p:spPr/>
        <p:txBody>
          <a:bodyPr/>
          <a:lstStyle/>
          <a:p>
            <a:r>
              <a:rPr lang="en-IN" dirty="0"/>
              <a:t>Describe the characteristics of an object</a:t>
            </a:r>
          </a:p>
          <a:p>
            <a:pPr lvl="1"/>
            <a:r>
              <a:rPr lang="en-IN" dirty="0"/>
              <a:t>Attributes of an object are defined during the system development process </a:t>
            </a:r>
          </a:p>
          <a:p>
            <a:r>
              <a:rPr lang="en-IN" dirty="0"/>
              <a:t>Objects possess a state</a:t>
            </a:r>
          </a:p>
          <a:p>
            <a:pPr lvl="1"/>
            <a:r>
              <a:rPr lang="en-IN" dirty="0"/>
              <a:t>Describes the object’s current status</a:t>
            </a:r>
          </a:p>
        </p:txBody>
      </p:sp>
      <p:sp>
        <p:nvSpPr>
          <p:cNvPr id="5"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5012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br>
              <a:rPr lang="en-US" dirty="0"/>
            </a:br>
            <a:endParaRPr lang="en-US" dirty="0"/>
          </a:p>
        </p:txBody>
      </p:sp>
      <p:sp>
        <p:nvSpPr>
          <p:cNvPr id="5" name="Content Placeholder 4"/>
          <p:cNvSpPr>
            <a:spLocks noGrp="1"/>
          </p:cNvSpPr>
          <p:nvPr>
            <p:ph idx="1"/>
          </p:nvPr>
        </p:nvSpPr>
        <p:spPr/>
        <p:txBody>
          <a:bodyPr/>
          <a:lstStyle/>
          <a:p>
            <a:r>
              <a:rPr lang="en-US" dirty="0"/>
              <a:t>Tasks or functions that the object performs when it receives a message, or command</a:t>
            </a:r>
            <a:endParaRPr lang="en-IN" dirty="0"/>
          </a:p>
        </p:txBody>
      </p:sp>
      <p:pic>
        <p:nvPicPr>
          <p:cNvPr id="6146" name="Picture 2" descr="Figure 6-3 The MORE FRIES method requires the server to perform seven specific steps.&#10;&#10;In the figure, there is a large rectangular box with round edges and is divided into two parts. The first part on the left has the following points listed one below the other: Method: and MORE FRIES. The second part on the right has the following points listed one below the other: Steps: 1. Heat oil, 2. Fill fry basket with frozen potato strips, 3. Lower basket into hot oil, 4. Check for readiness, 5. When ready raise basket and let drain, 6. Pour fries into warming tray, and 7. Add sal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590800" y="2990869"/>
            <a:ext cx="3638550" cy="263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447925" y="5621576"/>
            <a:ext cx="4248150" cy="523220"/>
          </a:xfrm>
          <a:prstGeom prst="rect">
            <a:avLst/>
          </a:prstGeom>
        </p:spPr>
        <p:txBody>
          <a:bodyPr wrap="square">
            <a:spAutoFit/>
          </a:bodyPr>
          <a:lstStyle/>
          <a:p>
            <a:r>
              <a:rPr lang="en-US" sz="1400" b="1" dirty="0"/>
              <a:t>FIGURE 6-3 </a:t>
            </a:r>
            <a:r>
              <a:rPr lang="en-US" sz="1400" dirty="0"/>
              <a:t>The MORE FRIES method requires the server to perform seven specific steps.</a:t>
            </a:r>
          </a:p>
        </p:txBody>
      </p:sp>
      <p:sp>
        <p:nvSpPr>
          <p:cNvPr id="8"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327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(1 of 2)</a:t>
            </a:r>
            <a:br>
              <a:rPr lang="en-US" dirty="0"/>
            </a:br>
            <a:endParaRPr lang="en-US" dirty="0"/>
          </a:p>
        </p:txBody>
      </p:sp>
      <p:sp>
        <p:nvSpPr>
          <p:cNvPr id="5" name="Content Placeholder 4" descr="In the figure, a sentence at the center reads message: GOOD NIGHT.  From the sentence, three arrows point below to three rectangular boxes. From left, the first box is labeled parent, the second box is labeled dog, and the third box is labeled child. Below each of these rectangular boxes, there is one rectangular box. From left, the first box is labeled causes the PARENT object to read a bedtime story, the second box is labeled causes the DOG object to go to sleep, and the third box is labeled causes the CHILD object to get ready for bed. " title="FIGURE 6-5 In an example of polymorphism, the message GOOD NIGHT produces different results, depending on which object receives it."/>
          <p:cNvSpPr>
            <a:spLocks noGrp="1"/>
          </p:cNvSpPr>
          <p:nvPr>
            <p:ph idx="1"/>
          </p:nvPr>
        </p:nvSpPr>
        <p:spPr/>
        <p:txBody>
          <a:bodyPr/>
          <a:lstStyle/>
          <a:p>
            <a:r>
              <a:rPr lang="en-US" dirty="0"/>
              <a:t>Command that tells an object to perform a certain method</a:t>
            </a:r>
          </a:p>
          <a:p>
            <a:pPr lvl="1"/>
            <a:r>
              <a:rPr lang="en-US" dirty="0"/>
              <a:t>Polymorphism: message gives different meanings to different objects</a:t>
            </a:r>
          </a:p>
          <a:p>
            <a:pPr lvl="1"/>
            <a:endParaRPr lang="en-US" dirty="0"/>
          </a:p>
          <a:p>
            <a:pPr lvl="2"/>
            <a:endParaRPr lang="en-US" dirty="0"/>
          </a:p>
          <a:p>
            <a:endParaRPr lang="en-IN" dirty="0"/>
          </a:p>
        </p:txBody>
      </p:sp>
      <p:pic>
        <p:nvPicPr>
          <p:cNvPr id="15" name="Picture 2" descr="Figure 6-4 In an example of polymorphism, the message GOOD NIGHT produces different results, depending on which object receives it.&#10;&#10;In the figure, the text placed in the center reads message: GOOD NIGHT.  From the sentence, three arrows point downward to three rectangular boxes. From left, the first box is labeled parent, the second box is labeled dog, and the third box is labeled child. Below each of these rectangular boxes, there is one rectangular box. From the left, the first box is labeled causes the PARENT object to read a bedtime story, the second box is labeled causes the DOG object to go to sleep, and the third box is labeled causes the CHILD object to get ready for b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3704554"/>
            <a:ext cx="4114800" cy="1934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828800" y="5710535"/>
            <a:ext cx="5486400" cy="461665"/>
          </a:xfrm>
          <a:prstGeom prst="rect">
            <a:avLst/>
          </a:prstGeom>
        </p:spPr>
        <p:txBody>
          <a:bodyPr wrap="square">
            <a:spAutoFit/>
          </a:bodyPr>
          <a:lstStyle/>
          <a:p>
            <a:r>
              <a:rPr lang="en-US" sz="1200" b="1" dirty="0"/>
              <a:t>FIGURE 6-4 </a:t>
            </a:r>
            <a:r>
              <a:rPr lang="en-US" sz="1200" dirty="0"/>
              <a:t>In an example of polymorphism, the message GOOD NIGHT produces different results, depending on which object receives it.</a:t>
            </a:r>
          </a:p>
        </p:txBody>
      </p:sp>
      <p:sp>
        <p:nvSpPr>
          <p:cNvPr id="9" name="Footer Placeholder 1"/>
          <p:cNvSpPr>
            <a:spLocks noGrp="1"/>
          </p:cNvSpPr>
          <p:nvPr>
            <p:ph type="ftr" sz="quarter" idx="11"/>
          </p:nvPr>
        </p:nvSpPr>
        <p:spPr/>
        <p:txBody>
          <a:bodyPr/>
          <a:lstStyle/>
          <a:p>
            <a:r>
              <a:rPr lang="en-US" dirty="0"/>
              <a:t>Systems Analysis Design, 12th Edition. ©2020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1642547"/>
      </p:ext>
    </p:extLst>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3299</Words>
  <Application>Microsoft Office PowerPoint</Application>
  <PresentationFormat>On-screen Show (4:3)</PresentationFormat>
  <Paragraphs>205</Paragraphs>
  <Slides>34</Slides>
  <Notes>32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Arial</vt:lpstr>
      <vt:lpstr>Brand_PPT_Template_SIMPLIFIED_SD</vt:lpstr>
      <vt:lpstr>Chapter 6</vt:lpstr>
      <vt:lpstr>Learning Objectives (1 of 2)</vt:lpstr>
      <vt:lpstr>Learning Objectives (2 of 2)</vt:lpstr>
      <vt:lpstr>Object-Oriented Analysis</vt:lpstr>
      <vt:lpstr>Objects (1 of 2)</vt:lpstr>
      <vt:lpstr>Objects (2 of 2)</vt:lpstr>
      <vt:lpstr>Attributes </vt:lpstr>
      <vt:lpstr>Methods </vt:lpstr>
      <vt:lpstr>Message (1 of 2) </vt:lpstr>
      <vt:lpstr>Message (2 of 2)</vt:lpstr>
      <vt:lpstr>Classes (1 of 3) </vt:lpstr>
      <vt:lpstr>Classes (2 of 3)</vt:lpstr>
      <vt:lpstr>Classes (3 of 3)</vt:lpstr>
      <vt:lpstr>Relationships Among Objects and Classes (1 of 3)</vt:lpstr>
      <vt:lpstr>Relationships Among Objects and Classes (2 of 3)</vt:lpstr>
      <vt:lpstr>Relationships Among Objects and Classes (3 of 3)</vt:lpstr>
      <vt:lpstr>The Unified Modeling Language (1 of 15)</vt:lpstr>
      <vt:lpstr>The Unified Modeling Language (2 of 15)</vt:lpstr>
      <vt:lpstr>The Unified Modeling Language (3 of 15)</vt:lpstr>
      <vt:lpstr>The Unified Modeling Language (4 of 15)</vt:lpstr>
      <vt:lpstr>The Unified Modeling Language (5 of 15)</vt:lpstr>
      <vt:lpstr>The Unified Modeling Language (6 of 15)</vt:lpstr>
      <vt:lpstr>The Unified Modeling Language (7 of 15)</vt:lpstr>
      <vt:lpstr>The Unified Modeling Language (8 of 15)</vt:lpstr>
      <vt:lpstr>The Unified Modeling Language (9 of 15)</vt:lpstr>
      <vt:lpstr>The Unified Modeling Language (10 of 15)</vt:lpstr>
      <vt:lpstr>The Unified Modeling Language (11 of 15)</vt:lpstr>
      <vt:lpstr>The Unified Modeling Language (12 of 15)</vt:lpstr>
      <vt:lpstr>The Unified Modeling Language (13 of 15)</vt:lpstr>
      <vt:lpstr>The Unified Modeling Language (14 of 15)</vt:lpstr>
      <vt:lpstr>The Unified Modeling Language (15 of 15)</vt:lpstr>
      <vt:lpstr>Tools </vt:lpstr>
      <vt:lpstr>Summary (1 of 2)</vt:lpstr>
      <vt:lpstr>Summary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2019-03-13T22:03:37Z</dcterms:created>
  <dcterms:modified xsi:type="dcterms:W3CDTF">2019-06-18T14:51:02Z</dcterms:modified>
</cp:coreProperties>
</file>