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9" r:id="rId1"/>
  </p:sldMasterIdLst>
  <p:notesMasterIdLst>
    <p:notesMasterId r:id="rId42"/>
  </p:notesMasterIdLst>
  <p:sldIdLst>
    <p:sldId id="503" r:id="rId2"/>
    <p:sldId id="500" r:id="rId3"/>
    <p:sldId id="501" r:id="rId4"/>
    <p:sldId id="502" r:id="rId5"/>
    <p:sldId id="467" r:id="rId6"/>
    <p:sldId id="495" r:id="rId7"/>
    <p:sldId id="468" r:id="rId8"/>
    <p:sldId id="504" r:id="rId9"/>
    <p:sldId id="505" r:id="rId10"/>
    <p:sldId id="506" r:id="rId11"/>
    <p:sldId id="414" r:id="rId12"/>
    <p:sldId id="507" r:id="rId13"/>
    <p:sldId id="471" r:id="rId14"/>
    <p:sldId id="444" r:id="rId15"/>
    <p:sldId id="497" r:id="rId16"/>
    <p:sldId id="449" r:id="rId17"/>
    <p:sldId id="474" r:id="rId18"/>
    <p:sldId id="476" r:id="rId19"/>
    <p:sldId id="477" r:id="rId20"/>
    <p:sldId id="469" r:id="rId21"/>
    <p:sldId id="443" r:id="rId22"/>
    <p:sldId id="492" r:id="rId23"/>
    <p:sldId id="493" r:id="rId24"/>
    <p:sldId id="508" r:id="rId25"/>
    <p:sldId id="361" r:id="rId26"/>
    <p:sldId id="478" r:id="rId27"/>
    <p:sldId id="454" r:id="rId28"/>
    <p:sldId id="479" r:id="rId29"/>
    <p:sldId id="421" r:id="rId30"/>
    <p:sldId id="481" r:id="rId31"/>
    <p:sldId id="482" r:id="rId32"/>
    <p:sldId id="483" r:id="rId33"/>
    <p:sldId id="384" r:id="rId34"/>
    <p:sldId id="485" r:id="rId35"/>
    <p:sldId id="486" r:id="rId36"/>
    <p:sldId id="494" r:id="rId37"/>
    <p:sldId id="509" r:id="rId38"/>
    <p:sldId id="510" r:id="rId39"/>
    <p:sldId id="511" r:id="rId40"/>
    <p:sldId id="512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89" autoAdjust="0"/>
    <p:restoredTop sz="82790" autoAdjust="0"/>
  </p:normalViewPr>
  <p:slideViewPr>
    <p:cSldViewPr>
      <p:cViewPr varScale="1">
        <p:scale>
          <a:sx n="131" d="100"/>
          <a:sy n="131" d="100"/>
        </p:scale>
        <p:origin x="520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4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8900CCD-8A10-4D49-BB79-792FE2AD7547}" type="datetimeFigureOut">
              <a:rPr lang="en-US" smtClean="0"/>
              <a:pPr>
                <a:defRPr/>
              </a:pPr>
              <a:t>6/18/2019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081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EF7D4-693D-4308-8526-5D7856EBEEC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5541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10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050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33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47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90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162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096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8206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831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331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331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331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6335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331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923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950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8566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473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07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8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47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507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A5D6-B081-4DEA-AFA6-7CE8497C3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0ECD3-241C-498C-AE8A-C369AAB14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4DE4E-2EA8-4FEC-8923-3AF31753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D84E6-27AD-4EEA-A335-664FA1B1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36050-30CC-48E6-8A82-5CEB2AD3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6E95EF-C699-41F4-A9B7-78276692A070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321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268F-3C1B-46C6-8416-CC17C6037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1037"/>
            <a:ext cx="7886700" cy="79990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95AC9-BFC6-4E47-89AB-74CA8BB50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83358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2CAABE-7C30-4EA4-B5F3-01358C5E740E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743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182478-D854-4386-B19D-338899BFC4A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528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13854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32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displays a photo of the textbook cover.">
            <a:extLst>
              <a:ext uri="{FF2B5EF4-FFF2-40B4-BE49-F238E27FC236}">
                <a16:creationId xmlns:a16="http://schemas.microsoft.com/office/drawing/2014/main" id="{1DF9DF92-CD44-4E28-BC8A-996ADC722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743200" cy="3515974"/>
          </a:xfrm>
          <a:prstGeom prst="rect">
            <a:avLst/>
          </a:prstGeom>
        </p:spPr>
      </p:pic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7</a:t>
            </a: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Development Strategies</a:t>
            </a:r>
          </a:p>
          <a:p>
            <a:pPr eaLnBrk="1" hangingPunct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47CAD9-2301-4ACB-8129-93D6FAA8C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Versus Web-Based Systems Development (6 of 6)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endParaRPr lang="en-US" dirty="0"/>
          </a:p>
          <a:p>
            <a:pPr lvl="1"/>
            <a:r>
              <a:rPr lang="en-US" dirty="0"/>
              <a:t>Requires additional layers, called middleware, to communicate with existing software and legacy systems</a:t>
            </a:r>
          </a:p>
          <a:p>
            <a:pPr lvl="1"/>
            <a:r>
              <a:rPr lang="en-US" dirty="0"/>
              <a:t>Web-based solutions open more complex security issues that should be addressed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325611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Evolving Trends (1 of 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Web 2.0</a:t>
            </a:r>
          </a:p>
          <a:p>
            <a:pPr lvl="1"/>
            <a:r>
              <a:rPr lang="en-US" dirty="0"/>
              <a:t>Second generation of the web that enables people to collaborate, interact, and share information much more effectively</a:t>
            </a:r>
          </a:p>
          <a:p>
            <a:pPr lvl="1"/>
            <a:r>
              <a:rPr lang="en-US" dirty="0"/>
              <a:t>Enhances interactive experiences </a:t>
            </a:r>
          </a:p>
          <a:p>
            <a:r>
              <a:rPr lang="en-US" dirty="0"/>
              <a:t>Cloud computing</a:t>
            </a:r>
          </a:p>
          <a:p>
            <a:pPr lvl="1"/>
            <a:r>
              <a:rPr lang="en-US" dirty="0"/>
              <a:t>Online software in which applications and services are accessed and used through an Internet connection </a:t>
            </a:r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000583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Evolving Trends (2 of 2)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Mobile devices</a:t>
            </a:r>
          </a:p>
          <a:p>
            <a:pPr lvl="1"/>
            <a:r>
              <a:rPr lang="en-US" dirty="0"/>
              <a:t>Smartphones and tablets</a:t>
            </a:r>
          </a:p>
          <a:p>
            <a:r>
              <a:rPr lang="en-US" dirty="0"/>
              <a:t>Developing apps for mobile devices</a:t>
            </a:r>
          </a:p>
          <a:p>
            <a:pPr lvl="1"/>
            <a:r>
              <a:rPr lang="en-US" dirty="0"/>
              <a:t>Requires many new platforms</a:t>
            </a:r>
          </a:p>
          <a:p>
            <a:pPr lvl="1"/>
            <a:r>
              <a:rPr lang="en-US" dirty="0"/>
              <a:t>Many of today’s development tools support web-based and mobile application development at the same time</a:t>
            </a:r>
            <a:endParaRPr lang="en-IN" dirty="0"/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206434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In-House Software Development Options (1 of 7)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development options</a:t>
            </a:r>
          </a:p>
          <a:p>
            <a:pPr lvl="1"/>
            <a:r>
              <a:rPr lang="en-US" dirty="0"/>
              <a:t>Develop or purchase</a:t>
            </a:r>
          </a:p>
          <a:p>
            <a:pPr lvl="1"/>
            <a:r>
              <a:rPr lang="en-US" dirty="0"/>
              <a:t>Most important consideration is the total cost of ownership (TCO)</a:t>
            </a:r>
          </a:p>
          <a:p>
            <a:r>
              <a:rPr lang="en-US" dirty="0"/>
              <a:t>Make or buy decision </a:t>
            </a:r>
          </a:p>
          <a:p>
            <a:pPr lvl="1"/>
            <a:r>
              <a:rPr lang="en-US" dirty="0"/>
              <a:t>Buy or build </a:t>
            </a:r>
          </a:p>
          <a:p>
            <a:pPr lvl="1"/>
            <a:r>
              <a:rPr lang="en-US" dirty="0"/>
              <a:t>Companies can develop user applications based on commercial software packages</a:t>
            </a:r>
          </a:p>
          <a:p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875649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In-House Software Development Options (2 of 7)</a:t>
            </a:r>
          </a:p>
        </p:txBody>
      </p:sp>
      <p:sp>
        <p:nvSpPr>
          <p:cNvPr id="8" name="Rectangle 7"/>
          <p:cNvSpPr/>
          <p:nvPr/>
        </p:nvSpPr>
        <p:spPr>
          <a:xfrm>
            <a:off x="969582" y="5183331"/>
            <a:ext cx="72048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7-2 </a:t>
            </a:r>
            <a:r>
              <a:rPr lang="en-US" sz="1400" dirty="0"/>
              <a:t>Instead of outsourcing, a company can choose to develop a system in-house, or purchase and possibly customize a commercial package.</a:t>
            </a:r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43EF2E-C453-48BA-8589-463A55DB0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305" y="1983805"/>
            <a:ext cx="6403388" cy="269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23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In-House Software Development Options (3 of 7)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Important terms</a:t>
            </a:r>
          </a:p>
          <a:p>
            <a:pPr lvl="1"/>
            <a:r>
              <a:rPr lang="en-US" dirty="0"/>
              <a:t>Software package: obtained from vendor or application service provider</a:t>
            </a:r>
          </a:p>
          <a:p>
            <a:pPr lvl="1"/>
            <a:r>
              <a:rPr lang="en-US" dirty="0"/>
              <a:t>Software vendors: develop software for sale</a:t>
            </a:r>
          </a:p>
          <a:p>
            <a:pPr lvl="1"/>
            <a:r>
              <a:rPr lang="en-US" dirty="0"/>
              <a:t>Value-added reseller: enhances a commercial package with custom features/configuration</a:t>
            </a:r>
          </a:p>
          <a:p>
            <a:pPr lvl="1"/>
            <a:r>
              <a:rPr lang="en-US" dirty="0"/>
              <a:t>Horizontal application: used by many different types of organizations</a:t>
            </a:r>
          </a:p>
          <a:p>
            <a:pPr lvl="1"/>
            <a:r>
              <a:rPr lang="en-US" dirty="0"/>
              <a:t>Vertical application: handles specific business requirements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894940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In-House Software Development Options (4 of 7)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software in-house</a:t>
            </a:r>
          </a:p>
          <a:p>
            <a:pPr lvl="1"/>
            <a:r>
              <a:rPr lang="en-US" dirty="0"/>
              <a:t>Satisfies unique business requirements</a:t>
            </a:r>
          </a:p>
          <a:p>
            <a:pPr lvl="2"/>
            <a:r>
              <a:rPr lang="en-US" dirty="0"/>
              <a:t>Not possible with standard commercial software packages </a:t>
            </a:r>
          </a:p>
          <a:p>
            <a:pPr lvl="2"/>
            <a:r>
              <a:rPr lang="en-US" dirty="0"/>
              <a:t>Minimizes changes in business procedures and policies</a:t>
            </a:r>
          </a:p>
          <a:p>
            <a:pPr lvl="2"/>
            <a:r>
              <a:rPr lang="en-US" dirty="0"/>
              <a:t>Meets constraints of existing systems and technology </a:t>
            </a:r>
          </a:p>
          <a:p>
            <a:pPr lvl="2"/>
            <a:r>
              <a:rPr lang="en-US" dirty="0"/>
              <a:t>Develops internal resources and capabilities</a:t>
            </a:r>
            <a:endParaRPr lang="en-IN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851642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In-House Software Development Options (5 of 7)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Purchasing a software package</a:t>
            </a:r>
          </a:p>
          <a:p>
            <a:pPr lvl="1"/>
            <a:r>
              <a:rPr lang="en-US" dirty="0"/>
              <a:t>Lower costs</a:t>
            </a:r>
          </a:p>
          <a:p>
            <a:pPr lvl="1"/>
            <a:r>
              <a:rPr lang="en-US" dirty="0"/>
              <a:t>Requires less time to implement</a:t>
            </a:r>
          </a:p>
          <a:p>
            <a:pPr lvl="1"/>
            <a:r>
              <a:rPr lang="en-US" dirty="0"/>
              <a:t>Proven reliability and performance benchmarks</a:t>
            </a:r>
          </a:p>
          <a:p>
            <a:pPr lvl="1"/>
            <a:r>
              <a:rPr lang="en-US" dirty="0"/>
              <a:t>Requires less technical development staff</a:t>
            </a:r>
          </a:p>
          <a:p>
            <a:pPr lvl="1"/>
            <a:r>
              <a:rPr lang="en-US" dirty="0"/>
              <a:t>Future upgrades provided by the vendor</a:t>
            </a:r>
          </a:p>
          <a:p>
            <a:pPr lvl="1"/>
            <a:r>
              <a:rPr lang="en-US" dirty="0"/>
              <a:t>Input from other companies</a:t>
            </a:r>
          </a:p>
          <a:p>
            <a:endParaRPr lang="en-IN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125066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In-House Software Development Options (6 of 7)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Customizing a software package</a:t>
            </a:r>
          </a:p>
          <a:p>
            <a:pPr lvl="1"/>
            <a:r>
              <a:rPr lang="en-US" dirty="0"/>
              <a:t>Purchase a basic package that vendors will customize to suit project requirements</a:t>
            </a:r>
          </a:p>
          <a:p>
            <a:pPr lvl="1"/>
            <a:r>
              <a:rPr lang="en-US" dirty="0"/>
              <a:t>Negotiate directly with the software vendor to make enhancements to meet project needs by paying for the changes</a:t>
            </a:r>
          </a:p>
          <a:p>
            <a:pPr lvl="1"/>
            <a:r>
              <a:rPr lang="en-US" dirty="0"/>
              <a:t>Purchase the package and make project-specific modifications</a:t>
            </a:r>
          </a:p>
          <a:p>
            <a:endParaRPr lang="en-IN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25181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In-House Software Development Options (7 of 7)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user applications</a:t>
            </a:r>
          </a:p>
          <a:p>
            <a:pPr lvl="1"/>
            <a:r>
              <a:rPr lang="en-US" dirty="0"/>
              <a:t>User application: utilizes standard business software</a:t>
            </a:r>
          </a:p>
          <a:p>
            <a:pPr lvl="1"/>
            <a:r>
              <a:rPr lang="en-US" dirty="0"/>
              <a:t>User interface: enables effective interaction with the application</a:t>
            </a:r>
          </a:p>
          <a:p>
            <a:pPr lvl="1"/>
            <a:r>
              <a:rPr lang="en-US" dirty="0"/>
              <a:t>Service desk: provides user support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96470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(1 of 3)</a:t>
            </a:r>
          </a:p>
        </p:txBody>
      </p:sp>
      <p:sp>
        <p:nvSpPr>
          <p:cNvPr id="16386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After this chapter, you will be able to:</a:t>
            </a:r>
          </a:p>
          <a:p>
            <a:pPr lvl="1"/>
            <a:r>
              <a:rPr lang="en-US" dirty="0"/>
              <a:t>Explain the differences between traditional and web-based systems development </a:t>
            </a:r>
          </a:p>
          <a:p>
            <a:pPr lvl="1"/>
            <a:r>
              <a:rPr lang="en-US" dirty="0"/>
              <a:t>Explain how Web 2.0, cloud computing, and mobile devices may affect systems development </a:t>
            </a:r>
          </a:p>
          <a:p>
            <a:pPr lvl="1"/>
            <a:r>
              <a:rPr lang="en-US" dirty="0"/>
              <a:t>Explain how to select one of the four in-house software development options </a:t>
            </a:r>
          </a:p>
          <a:p>
            <a:pPr lvl="1"/>
            <a:r>
              <a:rPr lang="en-US" dirty="0"/>
              <a:t>Explain outsourcing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4DB5D3-74D7-4D83-A265-416D28A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Outsourcing (1 of 3)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Transfer of information systems development, operation, or maintenance to an outside firm</a:t>
            </a:r>
          </a:p>
          <a:p>
            <a:pPr lvl="1"/>
            <a:r>
              <a:rPr lang="en-US" dirty="0"/>
              <a:t>Temporary of long-term </a:t>
            </a:r>
          </a:p>
          <a:p>
            <a:r>
              <a:rPr lang="en-US" dirty="0"/>
              <a:t>The growth of outsourcing</a:t>
            </a:r>
          </a:p>
          <a:p>
            <a:pPr lvl="1"/>
            <a:r>
              <a:rPr lang="en-US" dirty="0"/>
              <a:t>Service provider: offers outsourcing solutions</a:t>
            </a:r>
          </a:p>
          <a:p>
            <a:pPr lvl="1"/>
            <a:r>
              <a:rPr lang="en-US" dirty="0"/>
              <a:t>Application service provider (ASP): delivers application by charging a fee</a:t>
            </a:r>
          </a:p>
          <a:p>
            <a:pPr lvl="1"/>
            <a:r>
              <a:rPr lang="en-US" dirty="0"/>
              <a:t>Internet business services (IBSs): web-based support for transactions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70813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Outsourcing (2 of 3)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Outsourcing fees</a:t>
            </a:r>
          </a:p>
          <a:p>
            <a:pPr lvl="1"/>
            <a:r>
              <a:rPr lang="en-US" dirty="0"/>
              <a:t>Fixed fee model: uses a set fee based on a specified level of service and user support</a:t>
            </a:r>
          </a:p>
          <a:p>
            <a:pPr lvl="1"/>
            <a:r>
              <a:rPr lang="en-US" dirty="0"/>
              <a:t>Subscription model: variable fee based on the number of users or workstations that have access to the application</a:t>
            </a:r>
          </a:p>
          <a:p>
            <a:pPr lvl="1"/>
            <a:r>
              <a:rPr lang="en-US" dirty="0"/>
              <a:t>Usage model or transaction model: charges a variable fee based on volume of transactions or operations performed by the application</a:t>
            </a:r>
          </a:p>
          <a:p>
            <a:endParaRPr lang="en-IN" dirty="0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056937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Outsourcing (3 of 3)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Outsourcing issues and concerns</a:t>
            </a:r>
          </a:p>
          <a:p>
            <a:pPr lvl="1"/>
            <a:r>
              <a:rPr lang="en-US" dirty="0"/>
              <a:t>Mission-critical IT systems are outsourced if the result is cost-attractive and reliable</a:t>
            </a:r>
          </a:p>
          <a:p>
            <a:pPr lvl="1"/>
            <a:r>
              <a:rPr lang="en-US" dirty="0"/>
              <a:t>Overseas outsourcing can raise issues with control, culture communication, and security</a:t>
            </a:r>
          </a:p>
          <a:p>
            <a:pPr lvl="1"/>
            <a:r>
              <a:rPr lang="en-US" dirty="0"/>
              <a:t>Reviewing the outsourcing firm’s history and financial condition is vital</a:t>
            </a:r>
          </a:p>
          <a:p>
            <a:pPr lvl="1"/>
            <a:r>
              <a:rPr lang="en-US" dirty="0"/>
              <a:t>Outsourcing clients can be affected by mergers and acquisitions</a:t>
            </a:r>
          </a:p>
          <a:p>
            <a:pPr lvl="1"/>
            <a:r>
              <a:rPr lang="en-US" dirty="0"/>
              <a:t>Employee job security is a major concern</a:t>
            </a:r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809154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Offshoring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outsourcing</a:t>
            </a:r>
          </a:p>
          <a:p>
            <a:pPr lvl="1"/>
            <a:r>
              <a:rPr lang="en-US" dirty="0"/>
              <a:t>Shifting IT development, support, and operations to other countries</a:t>
            </a:r>
          </a:p>
          <a:p>
            <a:pPr lvl="1"/>
            <a:r>
              <a:rPr lang="en-US" dirty="0"/>
              <a:t>Lower bottom-line costs</a:t>
            </a:r>
          </a:p>
          <a:p>
            <a:pPr lvl="1"/>
            <a:r>
              <a:rPr lang="en-US" dirty="0"/>
              <a:t>Risks and concerns </a:t>
            </a:r>
          </a:p>
          <a:p>
            <a:pPr lvl="2"/>
            <a:r>
              <a:rPr lang="en-US" dirty="0"/>
              <a:t>Impact on the economy</a:t>
            </a:r>
          </a:p>
          <a:p>
            <a:pPr lvl="2"/>
            <a:r>
              <a:rPr lang="en-US" dirty="0"/>
              <a:t>Project control</a:t>
            </a:r>
          </a:p>
          <a:p>
            <a:pPr lvl="2"/>
            <a:r>
              <a:rPr lang="en-US" dirty="0"/>
              <a:t>Security issues </a:t>
            </a:r>
          </a:p>
          <a:p>
            <a:pPr lvl="2"/>
            <a:r>
              <a:rPr lang="en-US" dirty="0"/>
              <a:t>Disparate cultures</a:t>
            </a:r>
          </a:p>
          <a:p>
            <a:pPr lvl="2"/>
            <a:r>
              <a:rPr lang="en-US" dirty="0"/>
              <a:t>Effective communication </a:t>
            </a:r>
          </a:p>
          <a:p>
            <a:pPr lvl="1"/>
            <a:endParaRPr lang="en-IN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83543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F9E0-A1CF-4D78-B272-D82C0B53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as a Service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A963D-966E-420F-8F7D-2882CC0AB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of software deployment in which an application is hosted as a service provided to customers over the Internet</a:t>
            </a:r>
          </a:p>
          <a:p>
            <a:pPr lvl="1"/>
            <a:r>
              <a:rPr lang="en-US" dirty="0"/>
              <a:t>Reduces the customer’s need for software maintenance, operation, and support</a:t>
            </a:r>
          </a:p>
          <a:p>
            <a:pPr lvl="2"/>
            <a:r>
              <a:rPr lang="en-US" dirty="0"/>
              <a:t>Provides the functionality the customer needs, but without the associated development, infrastructure, and maintenance costs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37502-FEA1-4CEC-8C7E-0EB42559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775263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Systems Analyst’s Role</a:t>
            </a:r>
            <a:br>
              <a:rPr lang="en-US" dirty="0"/>
            </a:br>
            <a:endParaRPr lang="en-US" dirty="0"/>
          </a:p>
        </p:txBody>
      </p:sp>
      <p:sp>
        <p:nvSpPr>
          <p:cNvPr id="19458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Based on current and future needs </a:t>
            </a:r>
          </a:p>
          <a:p>
            <a:pPr lvl="1"/>
            <a:r>
              <a:rPr lang="en-US" dirty="0"/>
              <a:t>Evaluation and selection of alternatives is a complicated process</a:t>
            </a:r>
          </a:p>
          <a:p>
            <a:pPr lvl="1"/>
            <a:r>
              <a:rPr lang="en-US" dirty="0"/>
              <a:t>Evaluation and selection team: systems analysts and users</a:t>
            </a:r>
          </a:p>
          <a:p>
            <a:pPr lvl="2"/>
            <a:r>
              <a:rPr lang="en-US" dirty="0"/>
              <a:t>Eliminates system alternatives that will not meet requirements, ranks the alternatives that are feasible, and presents the viable alternatives to management for a final decision 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00197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Cost and Benefits (1 of 2)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Financial analysis tools </a:t>
            </a:r>
          </a:p>
          <a:p>
            <a:pPr lvl="1"/>
            <a:r>
              <a:rPr lang="en-US" dirty="0"/>
              <a:t>Payback analysis</a:t>
            </a:r>
          </a:p>
          <a:p>
            <a:pPr lvl="2"/>
            <a:r>
              <a:rPr lang="en-US" dirty="0"/>
              <a:t>Determines time taken for an information system to pay for itself through reduced costs and increased benefits</a:t>
            </a:r>
          </a:p>
          <a:p>
            <a:pPr lvl="1"/>
            <a:r>
              <a:rPr lang="en-US" dirty="0"/>
              <a:t>Return on investment (ROI)</a:t>
            </a:r>
          </a:p>
          <a:p>
            <a:pPr lvl="2"/>
            <a:r>
              <a:rPr lang="en-US" dirty="0"/>
              <a:t>Percentage rate that compares the total net benefits (the return) received from a project to the total costs (the investment) of the project</a:t>
            </a:r>
          </a:p>
          <a:p>
            <a:pPr lvl="1"/>
            <a:r>
              <a:rPr lang="en-US" dirty="0"/>
              <a:t>Net present value (NPV)</a:t>
            </a:r>
          </a:p>
          <a:p>
            <a:pPr lvl="2"/>
            <a:r>
              <a:rPr lang="en-US" dirty="0"/>
              <a:t>Total value of benefits minus the total costs</a:t>
            </a:r>
          </a:p>
          <a:p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691031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1037"/>
            <a:ext cx="7886700" cy="799907"/>
          </a:xfrm>
        </p:spPr>
        <p:txBody>
          <a:bodyPr/>
          <a:lstStyle/>
          <a:p>
            <a:r>
              <a:rPr lang="en-US" dirty="0"/>
              <a:t>Analyzing Cost and Benefits (2 of 2)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Cost-benefit analysis checklist</a:t>
            </a:r>
          </a:p>
          <a:p>
            <a:pPr lvl="1"/>
            <a:r>
              <a:rPr lang="en-US" dirty="0"/>
              <a:t>List each development strategy considered</a:t>
            </a:r>
          </a:p>
          <a:p>
            <a:pPr lvl="1"/>
            <a:r>
              <a:rPr lang="en-US" dirty="0"/>
              <a:t>Identify all costs and benefits </a:t>
            </a:r>
          </a:p>
          <a:p>
            <a:pPr lvl="1"/>
            <a:r>
              <a:rPr lang="en-US" dirty="0"/>
              <a:t>Consider future growth and need for scalability</a:t>
            </a:r>
          </a:p>
          <a:p>
            <a:pPr lvl="1"/>
            <a:r>
              <a:rPr lang="en-US" dirty="0"/>
              <a:t>Include support costs for hardware and software</a:t>
            </a:r>
          </a:p>
          <a:p>
            <a:pPr lvl="1"/>
            <a:r>
              <a:rPr lang="en-US" dirty="0"/>
              <a:t>Analyze various software licensing options</a:t>
            </a:r>
          </a:p>
          <a:p>
            <a:pPr lvl="1"/>
            <a:r>
              <a:rPr lang="en-US" dirty="0"/>
              <a:t>Apply financial analysis tools to each alternative</a:t>
            </a:r>
          </a:p>
          <a:p>
            <a:pPr lvl="1"/>
            <a:r>
              <a:rPr lang="en-US" dirty="0"/>
              <a:t>Study the results and prepare a report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588638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Software Acquisition Process (1 of 5)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Step 1: evaluate the information system requirements</a:t>
            </a:r>
          </a:p>
          <a:p>
            <a:pPr lvl="1"/>
            <a:r>
              <a:rPr lang="en-US" dirty="0"/>
              <a:t>Identify key features</a:t>
            </a:r>
          </a:p>
          <a:p>
            <a:pPr lvl="1"/>
            <a:r>
              <a:rPr lang="en-US" dirty="0"/>
              <a:t>Consider network and Web-related issues</a:t>
            </a:r>
          </a:p>
          <a:p>
            <a:pPr lvl="1"/>
            <a:r>
              <a:rPr lang="en-US" dirty="0"/>
              <a:t>Estimate volume and future growth</a:t>
            </a:r>
          </a:p>
          <a:p>
            <a:pPr lvl="1"/>
            <a:r>
              <a:rPr lang="en-US" dirty="0"/>
              <a:t>Specify hardware, software, or personnel constraints</a:t>
            </a:r>
          </a:p>
          <a:p>
            <a:pPr lvl="1"/>
            <a:r>
              <a:rPr lang="en-US" dirty="0"/>
              <a:t>Prepare a request for proposal or quotation</a:t>
            </a:r>
          </a:p>
          <a:p>
            <a:pPr lvl="2"/>
            <a:r>
              <a:rPr lang="en-US" dirty="0"/>
              <a:t>Describes the company, lists IT services or products needed, and specifies features required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390358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Software Acquisition Process (2 of 5)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Step 2: identify potential vendors or outsourcing options</a:t>
            </a:r>
          </a:p>
          <a:p>
            <a:pPr lvl="1"/>
            <a:r>
              <a:rPr lang="en-US" dirty="0"/>
              <a:t>Internet </a:t>
            </a:r>
          </a:p>
          <a:p>
            <a:pPr lvl="1"/>
            <a:r>
              <a:rPr lang="en-US" dirty="0"/>
              <a:t>Consulting firm</a:t>
            </a:r>
          </a:p>
          <a:p>
            <a:pPr lvl="1"/>
            <a:r>
              <a:rPr lang="en-US" dirty="0"/>
              <a:t>Online forums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31929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(2 of 3)</a:t>
            </a:r>
          </a:p>
        </p:txBody>
      </p:sp>
      <p:sp>
        <p:nvSpPr>
          <p:cNvPr id="16386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endParaRPr lang="en-US" dirty="0"/>
          </a:p>
          <a:p>
            <a:pPr lvl="1"/>
            <a:r>
              <a:rPr lang="en-US" dirty="0"/>
              <a:t>Explain the main advantages and the unique concerns of offshoring </a:t>
            </a:r>
          </a:p>
          <a:p>
            <a:pPr lvl="1"/>
            <a:r>
              <a:rPr lang="en-US" dirty="0"/>
              <a:t>Describe the concept of Software as a Service</a:t>
            </a:r>
          </a:p>
          <a:p>
            <a:pPr lvl="1"/>
            <a:r>
              <a:rPr lang="en-US" dirty="0"/>
              <a:t>Explain how a systems analyst helps in selecting a development strategy </a:t>
            </a:r>
          </a:p>
          <a:p>
            <a:pPr lvl="1"/>
            <a:r>
              <a:rPr lang="en-US" dirty="0"/>
              <a:t>Execute the five steps in the software acquisition process </a:t>
            </a:r>
          </a:p>
          <a:p>
            <a:pPr lvl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4DB5D3-74D7-4D83-A265-416D28A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934459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Software Acquisition Process (3 of 5) 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evaluate the alternatives</a:t>
            </a:r>
          </a:p>
          <a:p>
            <a:pPr lvl="1"/>
            <a:r>
              <a:rPr lang="en-US" dirty="0"/>
              <a:t>Existing users</a:t>
            </a:r>
          </a:p>
          <a:p>
            <a:pPr lvl="1"/>
            <a:r>
              <a:rPr lang="en-US" dirty="0"/>
              <a:t>Application testing</a:t>
            </a:r>
          </a:p>
          <a:p>
            <a:pPr lvl="1"/>
            <a:r>
              <a:rPr lang="en-US" dirty="0"/>
              <a:t>Benchmarking</a:t>
            </a:r>
          </a:p>
          <a:p>
            <a:pPr lvl="2"/>
            <a:r>
              <a:rPr lang="en-US" dirty="0"/>
              <a:t>Measures the time a package takes to process a certain number of transactions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251476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Software Acquisition Process (4 of 5)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perform cost-benefit analysis</a:t>
            </a:r>
          </a:p>
          <a:p>
            <a:pPr lvl="1"/>
            <a:r>
              <a:rPr lang="en-US" dirty="0"/>
              <a:t>Identify and calculate total cost of ownership (TCO) for each option being considered</a:t>
            </a:r>
          </a:p>
          <a:p>
            <a:pPr lvl="1"/>
            <a:r>
              <a:rPr lang="en-US" dirty="0"/>
              <a:t>Study conditions of use that come along with the software license</a:t>
            </a:r>
          </a:p>
          <a:p>
            <a:pPr lvl="1"/>
            <a:r>
              <a:rPr lang="en-US" dirty="0"/>
              <a:t>If a software package is purchased, consider a supplemental maintenance agreement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8643324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Software Acquisition Process (5 of 5)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5: prepare a recommendation</a:t>
            </a:r>
          </a:p>
          <a:p>
            <a:pPr lvl="1"/>
            <a:r>
              <a:rPr lang="en-US" dirty="0"/>
              <a:t>Evaluate and describe alternatives along with:</a:t>
            </a:r>
          </a:p>
          <a:p>
            <a:pPr lvl="2"/>
            <a:r>
              <a:rPr lang="en-US" dirty="0"/>
              <a:t>Costs</a:t>
            </a:r>
          </a:p>
          <a:p>
            <a:pPr lvl="2"/>
            <a:r>
              <a:rPr lang="en-US" dirty="0"/>
              <a:t>Benefits</a:t>
            </a:r>
          </a:p>
          <a:p>
            <a:pPr lvl="2"/>
            <a:r>
              <a:rPr lang="en-US" dirty="0"/>
              <a:t>Advantages</a:t>
            </a:r>
          </a:p>
          <a:p>
            <a:pPr lvl="2"/>
            <a:r>
              <a:rPr lang="en-US" dirty="0"/>
              <a:t>Disadvantages</a:t>
            </a:r>
          </a:p>
          <a:p>
            <a:pPr lvl="1"/>
            <a:r>
              <a:rPr lang="en-US" dirty="0"/>
              <a:t>Submit a formal system requirements document and deliver a presentation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818198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Completion of Systems Analysis Tasks (1 of 3)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requirements document</a:t>
            </a:r>
          </a:p>
          <a:p>
            <a:pPr lvl="1"/>
            <a:r>
              <a:rPr lang="en-US" dirty="0"/>
              <a:t>Contains the requirements for the new system</a:t>
            </a:r>
          </a:p>
          <a:p>
            <a:pPr lvl="1"/>
            <a:r>
              <a:rPr lang="en-US" dirty="0"/>
              <a:t>Describes the alternatives considered</a:t>
            </a:r>
          </a:p>
          <a:p>
            <a:pPr lvl="1"/>
            <a:r>
              <a:rPr lang="en-US" dirty="0"/>
              <a:t>Makes a specific recommendation to management</a:t>
            </a:r>
          </a:p>
          <a:p>
            <a:pPr lvl="1"/>
            <a:r>
              <a:rPr lang="en-US" dirty="0"/>
              <a:t>Similar to a contract: identifies items that system developers must deliver to users</a:t>
            </a:r>
          </a:p>
          <a:p>
            <a:pPr lvl="1"/>
            <a:r>
              <a:rPr lang="en-US" dirty="0"/>
              <a:t>Format and organize the systems document: easy to read and use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202535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Completion of Systems Analysis Tasks (2 of 3)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Presentation to management</a:t>
            </a:r>
          </a:p>
          <a:p>
            <a:pPr lvl="1"/>
            <a:r>
              <a:rPr lang="en-US" dirty="0"/>
              <a:t>Suggestions for effective presentations</a:t>
            </a:r>
          </a:p>
          <a:p>
            <a:pPr lvl="2"/>
            <a:r>
              <a:rPr lang="en-US" dirty="0"/>
              <a:t>Start with a brief overview</a:t>
            </a:r>
          </a:p>
          <a:p>
            <a:pPr lvl="2"/>
            <a:r>
              <a:rPr lang="en-US" dirty="0"/>
              <a:t>Summarize the primary viable alternatives</a:t>
            </a:r>
          </a:p>
          <a:p>
            <a:pPr lvl="2"/>
            <a:r>
              <a:rPr lang="en-US" dirty="0"/>
              <a:t>Explain why the evaluation and selection team chose the recommended alternative</a:t>
            </a:r>
          </a:p>
          <a:p>
            <a:pPr lvl="2"/>
            <a:r>
              <a:rPr lang="en-US" dirty="0"/>
              <a:t>Allow time for discussion </a:t>
            </a:r>
          </a:p>
          <a:p>
            <a:pPr lvl="2"/>
            <a:r>
              <a:rPr lang="en-US" dirty="0"/>
              <a:t>Obtain a final decision from management or agree on a timetable for the next step in the process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849202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Completion of Systems Analysis Tasks (3 of 3)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r>
              <a:rPr lang="en-US" dirty="0"/>
              <a:t>Depending on management’s decision, a systems analyst will do one of the following:</a:t>
            </a:r>
          </a:p>
          <a:p>
            <a:pPr lvl="2"/>
            <a:r>
              <a:rPr lang="en-US" dirty="0"/>
              <a:t>Implement an outsourcing alternative</a:t>
            </a:r>
          </a:p>
          <a:p>
            <a:pPr lvl="2"/>
            <a:r>
              <a:rPr lang="en-US" dirty="0"/>
              <a:t>Develop an in-house system</a:t>
            </a:r>
          </a:p>
          <a:p>
            <a:pPr lvl="2"/>
            <a:r>
              <a:rPr lang="en-US" dirty="0"/>
              <a:t>Purchase or customize a software package</a:t>
            </a:r>
          </a:p>
          <a:p>
            <a:pPr lvl="2"/>
            <a:r>
              <a:rPr lang="en-US" dirty="0"/>
              <a:t>Perform additional systems analysis work</a:t>
            </a:r>
          </a:p>
          <a:p>
            <a:pPr lvl="2"/>
            <a:r>
              <a:rPr lang="en-US" dirty="0"/>
              <a:t>Stop all further work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358930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to Systems Design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Preparing for systems design</a:t>
            </a:r>
          </a:p>
          <a:p>
            <a:pPr lvl="1"/>
            <a:r>
              <a:rPr lang="en-US" dirty="0"/>
              <a:t>Systems design requires accurate documentation</a:t>
            </a:r>
          </a:p>
          <a:p>
            <a:pPr lvl="2"/>
            <a:r>
              <a:rPr lang="en-US" dirty="0"/>
              <a:t>Provide detailed specifications for output, input, data, processes, and other requirements</a:t>
            </a:r>
          </a:p>
          <a:p>
            <a:pPr lvl="1"/>
            <a:r>
              <a:rPr lang="en-US" dirty="0"/>
              <a:t>Logical and physical design</a:t>
            </a:r>
          </a:p>
          <a:p>
            <a:pPr lvl="2"/>
            <a:r>
              <a:rPr lang="en-US" dirty="0"/>
              <a:t>Logical design: defines what must take place</a:t>
            </a:r>
          </a:p>
          <a:p>
            <a:pPr lvl="2"/>
            <a:r>
              <a:rPr lang="en-US" dirty="0"/>
              <a:t>Physical design: describes the actual process of entering, verifying, and storing data</a:t>
            </a:r>
          </a:p>
          <a:p>
            <a:pPr lvl="2"/>
            <a:r>
              <a:rPr lang="en-US" dirty="0"/>
              <a:t>Logical and physical designs are closely related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1453452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54CD4-3B0A-4BB0-B9B2-A8AF1482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(1 of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4506D-A27A-4202-AC9F-A9FDE49C3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systems </a:t>
            </a:r>
          </a:p>
          <a:p>
            <a:pPr lvl="1"/>
            <a:r>
              <a:rPr lang="en-US" dirty="0"/>
              <a:t>Must function in various hardware and software environments, be compatible with legacy systems, and operate within the constraints of company networks and desktop computing capability</a:t>
            </a:r>
          </a:p>
          <a:p>
            <a:r>
              <a:rPr lang="en-US" dirty="0"/>
              <a:t>Internet-based systems </a:t>
            </a:r>
          </a:p>
          <a:p>
            <a:pPr lvl="1"/>
            <a:r>
              <a:rPr lang="en-US" dirty="0"/>
              <a:t>Treat the web as the platform, rather than just a communication channel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C221E2-79FA-4418-ADDD-3EBB40C3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5432344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54CD4-3B0A-4BB0-B9B2-A8AF1482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(2 of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4506D-A27A-4202-AC9F-A9FDE49C3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Systems analysts must consider web-based development environments and various outsourcing options</a:t>
            </a:r>
          </a:p>
          <a:p>
            <a:r>
              <a:rPr lang="en-US" dirty="0"/>
              <a:t>Web 2.0 is fueling the expansion of information sharing, user collaboration, and social networking applications </a:t>
            </a:r>
          </a:p>
          <a:p>
            <a:r>
              <a:rPr lang="en-US" dirty="0"/>
              <a:t>If a company handles its own software needs, it can create in-house systems or purchase commercial packages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C221E2-79FA-4418-ADDD-3EBB40C3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410690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54CD4-3B0A-4BB0-B9B2-A8AF1482B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1037"/>
            <a:ext cx="7886700" cy="799907"/>
          </a:xfrm>
        </p:spPr>
        <p:txBody>
          <a:bodyPr/>
          <a:lstStyle/>
          <a:p>
            <a:r>
              <a:rPr lang="en-US" dirty="0"/>
              <a:t>Summary (3 of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4506D-A27A-4202-AC9F-A9FDE49C3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Existing commercial software packages can be an attractive alternative</a:t>
            </a:r>
          </a:p>
          <a:p>
            <a:r>
              <a:rPr lang="en-US" dirty="0"/>
              <a:t>SaaS is a model of software deployment in which an application is hosted as a service provided to customers over the Internet</a:t>
            </a:r>
          </a:p>
          <a:p>
            <a:r>
              <a:rPr lang="en-US" dirty="0"/>
              <a:t>Offshoring, also known as offshore outsourcing or global outsourcing, refers to the practice of shifting IT development, support, and operations to other countries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C221E2-79FA-4418-ADDD-3EBB40C3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107232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(3 of 3)</a:t>
            </a:r>
          </a:p>
        </p:txBody>
      </p:sp>
      <p:sp>
        <p:nvSpPr>
          <p:cNvPr id="16386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endParaRPr lang="en-US" dirty="0"/>
          </a:p>
          <a:p>
            <a:pPr lvl="1"/>
            <a:r>
              <a:rPr lang="en-US" dirty="0"/>
              <a:t>Describe a request for proposal (RFP) and a request for quotation (RFQ) </a:t>
            </a:r>
          </a:p>
          <a:p>
            <a:pPr lvl="1"/>
            <a:r>
              <a:rPr lang="en-US" dirty="0"/>
              <a:t>Summarize the tasks involved in completing the systems analysis phase of the SDLC</a:t>
            </a:r>
          </a:p>
          <a:p>
            <a:pPr lvl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4DB5D3-74D7-4D83-A265-416D28A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8103118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54CD4-3B0A-4BB0-B9B2-A8AF1482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(4 of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4506D-A27A-4202-AC9F-A9FDE49C3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The systems analyst’s role in the software development process depends on the specific development strategy</a:t>
            </a:r>
          </a:p>
          <a:p>
            <a:r>
              <a:rPr lang="en-US" dirty="0"/>
              <a:t>The most important factor in choosing a development strategy is TCO</a:t>
            </a:r>
          </a:p>
          <a:p>
            <a:r>
              <a:rPr lang="en-US" dirty="0"/>
              <a:t>The process of acquiring software involves a series of steps</a:t>
            </a:r>
          </a:p>
          <a:p>
            <a:r>
              <a:rPr lang="en-US" dirty="0"/>
              <a:t>The system requirements document is the end product of the analysis phase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C221E2-79FA-4418-ADDD-3EBB40C3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1740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Versus Web-Based Systems Development (1 of 6)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Systems analyst must consider whether development will take place in a traditional environment or in a web-centric framework</a:t>
            </a:r>
          </a:p>
          <a:p>
            <a:pPr lvl="1"/>
            <a:r>
              <a:rPr lang="en-US" dirty="0"/>
              <a:t>Two representative web-based development environments </a:t>
            </a:r>
          </a:p>
          <a:p>
            <a:pPr lvl="2"/>
            <a:r>
              <a:rPr lang="en-US" dirty="0"/>
              <a:t>Microsoft’s .NET </a:t>
            </a:r>
          </a:p>
          <a:p>
            <a:pPr lvl="2"/>
            <a:r>
              <a:rPr lang="en-US" dirty="0"/>
              <a:t>MERN stack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65262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Versus Web-Based Systems Development (2 of 6)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Traditional development considerations </a:t>
            </a:r>
          </a:p>
          <a:p>
            <a:pPr lvl="1"/>
            <a:r>
              <a:rPr lang="en-US" dirty="0"/>
              <a:t>Compatibility issues</a:t>
            </a:r>
          </a:p>
          <a:p>
            <a:pPr lvl="1"/>
            <a:r>
              <a:rPr lang="en-US" dirty="0"/>
              <a:t>Systems are designed to run on local and wide-area networks</a:t>
            </a:r>
          </a:p>
          <a:p>
            <a:pPr lvl="1"/>
            <a:r>
              <a:rPr lang="en-US" dirty="0"/>
              <a:t>Systems utilize Internet links and resources </a:t>
            </a:r>
          </a:p>
          <a:p>
            <a:pPr lvl="1"/>
            <a:r>
              <a:rPr lang="en-US" dirty="0"/>
              <a:t>Development main paths: </a:t>
            </a:r>
          </a:p>
          <a:p>
            <a:pPr lvl="2"/>
            <a:r>
              <a:rPr lang="en-US" dirty="0"/>
              <a:t>In-house development</a:t>
            </a:r>
          </a:p>
          <a:p>
            <a:pPr lvl="2"/>
            <a:r>
              <a:rPr lang="en-US" dirty="0"/>
              <a:t>Purchase of software package with possible modification</a:t>
            </a:r>
          </a:p>
          <a:p>
            <a:pPr lvl="2"/>
            <a:r>
              <a:rPr lang="en-US" dirty="0"/>
              <a:t>Use of outside consultants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451714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Versus Web-Based Systems Development (3 of 6)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endParaRPr lang="en-US" dirty="0"/>
          </a:p>
          <a:p>
            <a:pPr lvl="1"/>
            <a:r>
              <a:rPr lang="en-US" dirty="0"/>
              <a:t>Scalability is affected by network limitations and constraints	</a:t>
            </a:r>
          </a:p>
          <a:p>
            <a:pPr lvl="1"/>
            <a:r>
              <a:rPr lang="en-US" dirty="0"/>
              <a:t>Many applications require substantial desktop computing power and resources</a:t>
            </a:r>
          </a:p>
          <a:p>
            <a:pPr lvl="1"/>
            <a:r>
              <a:rPr lang="en-US" dirty="0"/>
              <a:t>Security issues usually are less complex than with web-based systems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785133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Versus Web-Based Systems Development (4 of 6)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Web-based development considerations </a:t>
            </a:r>
          </a:p>
          <a:p>
            <a:pPr lvl="1"/>
            <a:r>
              <a:rPr lang="en-US" dirty="0"/>
              <a:t>Systems are developed and delivered on an Internet-based framework</a:t>
            </a:r>
          </a:p>
          <a:p>
            <a:pPr lvl="1"/>
            <a:r>
              <a:rPr lang="en-US" dirty="0"/>
              <a:t>Internet-based development treats the web as the platform</a:t>
            </a:r>
          </a:p>
          <a:p>
            <a:pPr lvl="1"/>
            <a:r>
              <a:rPr lang="en-US" dirty="0"/>
              <a:t>Web-based systems are easily scalable and can run on multiple hardware environments</a:t>
            </a:r>
          </a:p>
          <a:p>
            <a:pPr lvl="1"/>
            <a:r>
              <a:rPr lang="en-US" dirty="0"/>
              <a:t>Used for customer relationship management, order processing, and materials management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958544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Versus Web-Based Systems Development (5 of 6)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endParaRPr lang="en-US" dirty="0"/>
          </a:p>
          <a:p>
            <a:pPr lvl="1"/>
            <a:r>
              <a:rPr lang="en-US" dirty="0"/>
              <a:t>Treats software applications as services that are less dependent on desktop computing power and resources</a:t>
            </a:r>
          </a:p>
          <a:p>
            <a:pPr lvl="1"/>
            <a:r>
              <a:rPr lang="en-US" dirty="0"/>
              <a:t>When companies acquire web-based software as a service rather than a  product they purchase, they can limit in-house involvement and have the vendor install, configure, and maintain the system by paying agreed-upon fee</a:t>
            </a:r>
          </a:p>
          <a:p>
            <a:pPr lvl="1"/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Systems Analysis Design, 12th Edition. ©2020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169092489"/>
      </p:ext>
    </p:extLst>
  </p:cSld>
  <p:clrMapOvr>
    <a:masterClrMapping/>
  </p:clrMapOvr>
</p:sld>
</file>

<file path=ppt/theme/theme1.xml><?xml version="1.0" encoding="utf-8"?>
<a:theme xmlns:a="http://schemas.openxmlformats.org/drawingml/2006/main" name="1_Brand_PPT_Template_SIMPLIFIED_SD">
  <a:themeElements>
    <a:clrScheme name="Cengage Colors">
      <a:dk1>
        <a:srgbClr val="004978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dirty="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0808_Cengage PP Brand Update" id="{61CF522C-3938-544D-B6D2-01C3CB24134A}" vid="{85A4C21B-B5BA-1B4B-9AA0-C3802FB375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4004</Words>
  <Application>Microsoft Office PowerPoint</Application>
  <PresentationFormat>On-screen Show (4:3)</PresentationFormat>
  <Paragraphs>319</Paragraphs>
  <Slides>40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Arial</vt:lpstr>
      <vt:lpstr>1_Brand_PPT_Template_SIMPLIFIED_SD</vt:lpstr>
      <vt:lpstr>Chapter 7</vt:lpstr>
      <vt:lpstr>Learning Objectives (1 of 3)</vt:lpstr>
      <vt:lpstr>Learning Objectives (2 of 3)</vt:lpstr>
      <vt:lpstr>Learning Objectives (3 of 3)</vt:lpstr>
      <vt:lpstr>Traditional Versus Web-Based Systems Development (1 of 6)</vt:lpstr>
      <vt:lpstr>Traditional Versus Web-Based Systems Development (2 of 6)</vt:lpstr>
      <vt:lpstr>Traditional Versus Web-Based Systems Development (3 of 6)</vt:lpstr>
      <vt:lpstr>Traditional Versus Web-Based Systems Development (4 of 6)</vt:lpstr>
      <vt:lpstr>Traditional Versus Web-Based Systems Development (5 of 6)</vt:lpstr>
      <vt:lpstr>Traditional Versus Web-Based Systems Development (6 of 6)</vt:lpstr>
      <vt:lpstr>Evolving Trends (1 of 2)</vt:lpstr>
      <vt:lpstr>Evolving Trends (2 of 2) </vt:lpstr>
      <vt:lpstr>In-House Software Development Options (1 of 7)</vt:lpstr>
      <vt:lpstr>In-House Software Development Options (2 of 7)</vt:lpstr>
      <vt:lpstr>In-House Software Development Options (3 of 7)</vt:lpstr>
      <vt:lpstr>In-House Software Development Options (4 of 7)</vt:lpstr>
      <vt:lpstr>In-House Software Development Options (5 of 7) </vt:lpstr>
      <vt:lpstr>In-House Software Development Options (6 of 7)</vt:lpstr>
      <vt:lpstr>In-House Software Development Options (7 of 7)</vt:lpstr>
      <vt:lpstr>Outsourcing (1 of 3)</vt:lpstr>
      <vt:lpstr>Outsourcing (2 of 3)</vt:lpstr>
      <vt:lpstr>Outsourcing (3 of 3)</vt:lpstr>
      <vt:lpstr>Offshoring </vt:lpstr>
      <vt:lpstr>Software as a Service </vt:lpstr>
      <vt:lpstr>The Systems Analyst’s Role </vt:lpstr>
      <vt:lpstr>Analyzing Cost and Benefits (1 of 2)</vt:lpstr>
      <vt:lpstr>Analyzing Cost and Benefits (2 of 2)</vt:lpstr>
      <vt:lpstr>The Software Acquisition Process (1 of 5)</vt:lpstr>
      <vt:lpstr>The Software Acquisition Process (2 of 5)</vt:lpstr>
      <vt:lpstr>The Software Acquisition Process (3 of 5) </vt:lpstr>
      <vt:lpstr>The Software Acquisition Process (4 of 5)</vt:lpstr>
      <vt:lpstr>The Software Acquisition Process (5 of 5)</vt:lpstr>
      <vt:lpstr>Completion of Systems Analysis Tasks (1 of 3)</vt:lpstr>
      <vt:lpstr>Completion of Systems Analysis Tasks (2 of 3)</vt:lpstr>
      <vt:lpstr>Completion of Systems Analysis Tasks (3 of 3)</vt:lpstr>
      <vt:lpstr>Transition to Systems Design</vt:lpstr>
      <vt:lpstr>Summary (1 of 4)</vt:lpstr>
      <vt:lpstr>Summary (2 of 4)</vt:lpstr>
      <vt:lpstr>Summary (3 of 4)</vt:lpstr>
      <vt:lpstr>Summary (4 of 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2019-03-30T14:45:25Z</dcterms:created>
  <dcterms:modified xsi:type="dcterms:W3CDTF">2019-06-18T14:52:22Z</dcterms:modified>
</cp:coreProperties>
</file>