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54"/>
  </p:notesMasterIdLst>
  <p:sldIdLst>
    <p:sldId id="539" r:id="rId2"/>
    <p:sldId id="538" r:id="rId3"/>
    <p:sldId id="540" r:id="rId4"/>
    <p:sldId id="471" r:id="rId5"/>
    <p:sldId id="541" r:id="rId6"/>
    <p:sldId id="449" r:id="rId7"/>
    <p:sldId id="474" r:id="rId8"/>
    <p:sldId id="524" r:id="rId9"/>
    <p:sldId id="550" r:id="rId10"/>
    <p:sldId id="525" r:id="rId11"/>
    <p:sldId id="475" r:id="rId12"/>
    <p:sldId id="527" r:id="rId13"/>
    <p:sldId id="495" r:id="rId14"/>
    <p:sldId id="551" r:id="rId15"/>
    <p:sldId id="528" r:id="rId16"/>
    <p:sldId id="542" r:id="rId17"/>
    <p:sldId id="496" r:id="rId18"/>
    <p:sldId id="552" r:id="rId19"/>
    <p:sldId id="543" r:id="rId20"/>
    <p:sldId id="497" r:id="rId21"/>
    <p:sldId id="498" r:id="rId22"/>
    <p:sldId id="544" r:id="rId23"/>
    <p:sldId id="501" r:id="rId24"/>
    <p:sldId id="500" r:id="rId25"/>
    <p:sldId id="503" r:id="rId26"/>
    <p:sldId id="504" r:id="rId27"/>
    <p:sldId id="545" r:id="rId28"/>
    <p:sldId id="505" r:id="rId29"/>
    <p:sldId id="506" r:id="rId30"/>
    <p:sldId id="546" r:id="rId31"/>
    <p:sldId id="508" r:id="rId32"/>
    <p:sldId id="361" r:id="rId33"/>
    <p:sldId id="533" r:id="rId34"/>
    <p:sldId id="509" r:id="rId35"/>
    <p:sldId id="454" r:id="rId36"/>
    <p:sldId id="547" r:id="rId37"/>
    <p:sldId id="548" r:id="rId38"/>
    <p:sldId id="511" r:id="rId39"/>
    <p:sldId id="479" r:id="rId40"/>
    <p:sldId id="456" r:id="rId41"/>
    <p:sldId id="515" r:id="rId42"/>
    <p:sldId id="516" r:id="rId43"/>
    <p:sldId id="518" r:id="rId44"/>
    <p:sldId id="537" r:id="rId45"/>
    <p:sldId id="384" r:id="rId46"/>
    <p:sldId id="485" r:id="rId47"/>
    <p:sldId id="488" r:id="rId48"/>
    <p:sldId id="522" r:id="rId49"/>
    <p:sldId id="523" r:id="rId50"/>
    <p:sldId id="534" r:id="rId51"/>
    <p:sldId id="311" r:id="rId52"/>
    <p:sldId id="549"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66" autoAdjust="0"/>
    <p:restoredTop sz="84022" autoAdjust="0"/>
  </p:normalViewPr>
  <p:slideViewPr>
    <p:cSldViewPr>
      <p:cViewPr varScale="1">
        <p:scale>
          <a:sx n="133" d="100"/>
          <a:sy n="133" d="100"/>
        </p:scale>
        <p:origin x="540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980325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185191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81537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279718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423209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930403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22714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87720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2626843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59921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876232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1958764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209141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1446094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516829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2988085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9174098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dirty="0"/>
          </a:p>
        </p:txBody>
      </p:sp>
    </p:spTree>
    <p:extLst>
      <p:ext uri="{BB962C8B-B14F-4D97-AF65-F5344CB8AC3E}">
        <p14:creationId xmlns:p14="http://schemas.microsoft.com/office/powerpoint/2010/main" val="396668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1641267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98528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9366A2A-7556-4E99-A93A-791F968B0C57}" type="datetime1">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t>6/18/2019</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0498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74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2F05E16B-6F48-4DD0-A6D6-08CA7B6EE803}" type="datetime1">
              <a:rPr lang="en-US" smtClean="0"/>
              <a:t>6/18/2019</a:t>
            </a:fld>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9" name="Footer Placeholder 1"/>
          <p:cNvSpPr>
            <a:spLocks noGrp="1"/>
          </p:cNvSpPr>
          <p:nvPr>
            <p:ph type="ftr" sz="quarter" idx="4294967295"/>
          </p:nvPr>
        </p:nvSpPr>
        <p:spPr>
          <a:xfrm>
            <a:off x="3886200" y="6477000"/>
            <a:ext cx="4914900" cy="381000"/>
          </a:xfrm>
          <a:prstGeom prst="rect">
            <a:avLst/>
          </a:prstGeom>
        </p:spPr>
        <p:txBody>
          <a:bodyPr/>
          <a:lstStyle/>
          <a:p>
            <a:pPr algn="l">
              <a:defRPr/>
            </a:pPr>
            <a:r>
              <a:rPr lang="en-US" sz="100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05372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1601552-D2FC-47B5-99EB-B8EBE9765096}" type="datetime1">
              <a:rPr lang="en-US" smtClean="0"/>
              <a:t>6/18/2019</a:t>
            </a:fld>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
        <p:nvSpPr>
          <p:cNvPr id="7" name="Footer Placeholder 1"/>
          <p:cNvSpPr>
            <a:spLocks noGrp="1"/>
          </p:cNvSpPr>
          <p:nvPr>
            <p:ph type="ftr" sz="quarter" idx="4294967295"/>
          </p:nvPr>
        </p:nvSpPr>
        <p:spPr>
          <a:xfrm>
            <a:off x="3886200" y="6477000"/>
            <a:ext cx="4914900" cy="381000"/>
          </a:xfrm>
          <a:prstGeom prst="rect">
            <a:avLst/>
          </a:prstGeom>
        </p:spPr>
        <p:txBody>
          <a:bodyPr/>
          <a:lstStyle/>
          <a:p>
            <a:pPr algn="l">
              <a:defRPr/>
            </a:pPr>
            <a:r>
              <a:rPr lang="en-US" sz="100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9421888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197945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Chapter 8</a:t>
            </a:r>
          </a:p>
        </p:txBody>
      </p:sp>
      <p:sp>
        <p:nvSpPr>
          <p:cNvPr id="15362" name="Subtitle 2"/>
          <p:cNvSpPr>
            <a:spLocks noGrp="1"/>
          </p:cNvSpPr>
          <p:nvPr>
            <p:ph type="subTitle" idx="1"/>
          </p:nvPr>
        </p:nvSpPr>
        <p:spPr/>
        <p:txBody>
          <a:bodyPr/>
          <a:lstStyle/>
          <a:p>
            <a:r>
              <a:rPr lang="en-US" dirty="0"/>
              <a:t>User Interface Design</a:t>
            </a:r>
            <a:endParaRPr lang="en-US" dirty="0">
              <a:solidFill>
                <a:schemeClr val="tx1"/>
              </a:solidFill>
            </a:endParaRPr>
          </a:p>
        </p:txBody>
      </p:sp>
      <p:sp>
        <p:nvSpPr>
          <p:cNvPr id="2" name="Footer Placeholder 1">
            <a:extLst>
              <a:ext uri="{FF2B5EF4-FFF2-40B4-BE49-F238E27FC236}">
                <a16:creationId xmlns:a16="http://schemas.microsoft.com/office/drawing/2014/main" id="{4747CAD9-2301-4ACB-8129-93D6FAA8C455}"/>
              </a:ext>
            </a:extLst>
          </p:cNvPr>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Habits of Successful Interface Designers (4 of 4)</a:t>
            </a:r>
          </a:p>
        </p:txBody>
      </p:sp>
      <p:sp>
        <p:nvSpPr>
          <p:cNvPr id="10" name="Content Placeholder 9"/>
          <p:cNvSpPr>
            <a:spLocks noGrp="1"/>
          </p:cNvSpPr>
          <p:nvPr>
            <p:ph idx="1"/>
          </p:nvPr>
        </p:nvSpPr>
        <p:spPr/>
        <p:txBody>
          <a:bodyPr/>
          <a:lstStyle/>
          <a:p>
            <a:r>
              <a:rPr lang="en-US" dirty="0"/>
              <a:t>Invite feedback</a:t>
            </a:r>
          </a:p>
          <a:p>
            <a:pPr lvl="1"/>
            <a:r>
              <a:rPr lang="en-US" dirty="0"/>
              <a:t>Monitor system usage and solicit user suggestions</a:t>
            </a:r>
          </a:p>
          <a:p>
            <a:pPr lvl="1"/>
            <a:r>
              <a:rPr lang="en-US" dirty="0"/>
              <a:t>Determine if system features are being used as intended by observing and surveying users</a:t>
            </a:r>
          </a:p>
          <a:p>
            <a:r>
              <a:rPr lang="en-US" dirty="0"/>
              <a:t>Document everything</a:t>
            </a:r>
          </a:p>
          <a:p>
            <a:pPr lvl="1"/>
            <a:r>
              <a:rPr lang="en-US" dirty="0"/>
              <a:t>Document all screen designs for later use by programmers</a:t>
            </a:r>
          </a:p>
          <a:p>
            <a:pPr lvl="1"/>
            <a:r>
              <a:rPr lang="en-US" dirty="0"/>
              <a:t>User-approved sketches and storyboards can be used to document the user interface</a:t>
            </a:r>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123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 of 21)</a:t>
            </a:r>
          </a:p>
        </p:txBody>
      </p:sp>
      <p:sp>
        <p:nvSpPr>
          <p:cNvPr id="8" name="Content Placeholder 7">
            <a:extLst>
              <a:ext uri="{FF2B5EF4-FFF2-40B4-BE49-F238E27FC236}">
                <a16:creationId xmlns:a16="http://schemas.microsoft.com/office/drawing/2014/main" id="{763A01E9-49EC-4BAC-B5F0-393BF67C0931}"/>
              </a:ext>
            </a:extLst>
          </p:cNvPr>
          <p:cNvSpPr>
            <a:spLocks noGrp="1"/>
          </p:cNvSpPr>
          <p:nvPr>
            <p:ph idx="1"/>
          </p:nvPr>
        </p:nvSpPr>
        <p:spPr/>
        <p:txBody>
          <a:bodyPr/>
          <a:lstStyle/>
          <a:p>
            <a:r>
              <a:rPr lang="en-US" dirty="0"/>
              <a:t>Create an interface that is easy to learn and use</a:t>
            </a:r>
          </a:p>
          <a:p>
            <a:pPr lvl="1"/>
            <a:r>
              <a:rPr lang="en-US" dirty="0"/>
              <a:t>Focus on system design objectives</a:t>
            </a:r>
          </a:p>
          <a:p>
            <a:pPr lvl="1"/>
            <a:r>
              <a:rPr lang="en-US" dirty="0"/>
              <a:t>Create a design that is easy to understand and remember</a:t>
            </a:r>
          </a:p>
          <a:p>
            <a:pPr lvl="1"/>
            <a:r>
              <a:rPr lang="en-US" dirty="0"/>
              <a:t>Provide commands, actions, and system responses that are consistent and predictable</a:t>
            </a:r>
          </a:p>
          <a:p>
            <a:pPr lvl="1"/>
            <a:r>
              <a:rPr lang="en-US" dirty="0"/>
              <a:t>Allow users to correct errors easily</a:t>
            </a:r>
          </a:p>
          <a:p>
            <a:pPr lvl="1"/>
            <a:r>
              <a:rPr lang="en-US" dirty="0"/>
              <a:t>Clearly label all controls, buttons, and icons</a:t>
            </a:r>
          </a:p>
          <a:p>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02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(2 of 21) </a:t>
            </a:r>
          </a:p>
        </p:txBody>
      </p:sp>
      <p:sp>
        <p:nvSpPr>
          <p:cNvPr id="3" name="Content Placeholder 2"/>
          <p:cNvSpPr>
            <a:spLocks noGrp="1"/>
          </p:cNvSpPr>
          <p:nvPr>
            <p:ph idx="1"/>
          </p:nvPr>
        </p:nvSpPr>
        <p:spPr/>
        <p:txBody>
          <a:bodyPr>
            <a:normAutofit/>
          </a:bodyPr>
          <a:lstStyle/>
          <a:p>
            <a:pPr lvl="1"/>
            <a:endParaRPr lang="en-US" dirty="0"/>
          </a:p>
          <a:p>
            <a:pPr lvl="1"/>
            <a:r>
              <a:rPr lang="en-US" dirty="0"/>
              <a:t>Select familiar images that users understand</a:t>
            </a:r>
          </a:p>
          <a:p>
            <a:pPr lvl="2"/>
            <a:r>
              <a:rPr lang="en-US" dirty="0"/>
              <a:t>Provide on-screen instructions that are logical, concise, and clear </a:t>
            </a:r>
          </a:p>
          <a:p>
            <a:pPr lvl="1"/>
            <a:r>
              <a:rPr lang="en-US" dirty="0"/>
              <a:t>Show all commands in a list of menu items</a:t>
            </a:r>
          </a:p>
          <a:p>
            <a:pPr lvl="2"/>
            <a:r>
              <a:rPr lang="en-US" dirty="0"/>
              <a:t>Dim any commands that are not available</a:t>
            </a:r>
          </a:p>
          <a:p>
            <a:pPr lvl="1"/>
            <a:r>
              <a:rPr lang="en-US" dirty="0"/>
              <a:t>Make it easy to navigate or return to any level in the menu structure</a:t>
            </a:r>
          </a:p>
          <a:p>
            <a:endParaRPr lang="en-US" dirty="0"/>
          </a:p>
          <a:p>
            <a:endParaRPr lang="en-IN" dirty="0"/>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7609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(3 of 21) </a:t>
            </a:r>
          </a:p>
        </p:txBody>
      </p:sp>
      <p:sp>
        <p:nvSpPr>
          <p:cNvPr id="5" name="Content Placeholder 4"/>
          <p:cNvSpPr>
            <a:spLocks noGrp="1"/>
          </p:cNvSpPr>
          <p:nvPr>
            <p:ph idx="1"/>
          </p:nvPr>
        </p:nvSpPr>
        <p:spPr/>
        <p:txBody>
          <a:bodyPr>
            <a:normAutofit fontScale="92500"/>
          </a:bodyPr>
          <a:lstStyle/>
          <a:p>
            <a:r>
              <a:rPr lang="en-US" dirty="0"/>
              <a:t>Enhance user productivity </a:t>
            </a:r>
          </a:p>
          <a:p>
            <a:pPr lvl="1"/>
            <a:r>
              <a:rPr lang="en-US" dirty="0"/>
              <a:t>Organize tasks, commands, and functions in groups that resemble actual business operations</a:t>
            </a:r>
          </a:p>
          <a:p>
            <a:pPr lvl="1"/>
            <a:r>
              <a:rPr lang="en-US" dirty="0"/>
              <a:t>Create alphabetical menu lists or place the selections used frequently at the top of the menu </a:t>
            </a:r>
          </a:p>
          <a:p>
            <a:pPr lvl="1"/>
            <a:r>
              <a:rPr lang="en-US" dirty="0"/>
              <a:t>Provide shortcuts for experienced users </a:t>
            </a:r>
          </a:p>
          <a:p>
            <a:pPr lvl="1"/>
            <a:r>
              <a:rPr lang="en-US" dirty="0"/>
              <a:t>Use default values if the majority of values in a field are the same </a:t>
            </a:r>
          </a:p>
          <a:p>
            <a:pPr lvl="1"/>
            <a:r>
              <a:rPr lang="en-US" dirty="0"/>
              <a:t>Use a duplicate value function, but allow users to turn this feature on or off as they prefer</a:t>
            </a:r>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819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(4 of 21) </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7" name="Rectangle 6">
            <a:extLst>
              <a:ext uri="{FF2B5EF4-FFF2-40B4-BE49-F238E27FC236}">
                <a16:creationId xmlns:a16="http://schemas.microsoft.com/office/drawing/2014/main" id="{4BB7F4CF-56EF-440D-BE63-C20B73151F65}"/>
              </a:ext>
            </a:extLst>
          </p:cNvPr>
          <p:cNvSpPr/>
          <p:nvPr/>
        </p:nvSpPr>
        <p:spPr>
          <a:xfrm>
            <a:off x="628650" y="4800600"/>
            <a:ext cx="7886700" cy="1200329"/>
          </a:xfrm>
          <a:prstGeom prst="rect">
            <a:avLst/>
          </a:prstGeom>
        </p:spPr>
        <p:txBody>
          <a:bodyPr wrap="square">
            <a:spAutoFit/>
          </a:bodyPr>
          <a:lstStyle/>
          <a:p>
            <a:r>
              <a:rPr lang="en-US" dirty="0"/>
              <a:t>FIGURE 8-6 This menu hierarchy shows tasks, commands, and functions organized into logical groups and sequences. The structure resembles a functional decomposition diagram (FDD), which is a model of business functions and processes.</a:t>
            </a:r>
          </a:p>
        </p:txBody>
      </p:sp>
      <p:pic>
        <p:nvPicPr>
          <p:cNvPr id="4" name="Picture 3">
            <a:extLst>
              <a:ext uri="{FF2B5EF4-FFF2-40B4-BE49-F238E27FC236}">
                <a16:creationId xmlns:a16="http://schemas.microsoft.com/office/drawing/2014/main" id="{F4A658EF-7FD9-4F8C-AC5E-636AD0D0A4C9}"/>
              </a:ext>
            </a:extLst>
          </p:cNvPr>
          <p:cNvPicPr>
            <a:picLocks noChangeAspect="1"/>
          </p:cNvPicPr>
          <p:nvPr/>
        </p:nvPicPr>
        <p:blipFill>
          <a:blip r:embed="rId3"/>
          <a:stretch>
            <a:fillRect/>
          </a:stretch>
        </p:blipFill>
        <p:spPr>
          <a:xfrm>
            <a:off x="1905000" y="1828800"/>
            <a:ext cx="5010429" cy="2696452"/>
          </a:xfrm>
          <a:prstGeom prst="rect">
            <a:avLst/>
          </a:prstGeom>
        </p:spPr>
      </p:pic>
    </p:spTree>
    <p:extLst>
      <p:ext uri="{BB962C8B-B14F-4D97-AF65-F5344CB8AC3E}">
        <p14:creationId xmlns:p14="http://schemas.microsoft.com/office/powerpoint/2010/main" val="279718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(5 of 21) </a:t>
            </a:r>
          </a:p>
        </p:txBody>
      </p:sp>
      <p:sp>
        <p:nvSpPr>
          <p:cNvPr id="5" name="Content Placeholder 4"/>
          <p:cNvSpPr>
            <a:spLocks noGrp="1"/>
          </p:cNvSpPr>
          <p:nvPr>
            <p:ph idx="1"/>
          </p:nvPr>
        </p:nvSpPr>
        <p:spPr/>
        <p:txBody>
          <a:bodyPr>
            <a:noAutofit/>
          </a:bodyPr>
          <a:lstStyle/>
          <a:p>
            <a:pPr lvl="1"/>
            <a:endParaRPr lang="en-US" dirty="0"/>
          </a:p>
          <a:p>
            <a:pPr lvl="1"/>
            <a:r>
              <a:rPr lang="en-US" dirty="0"/>
              <a:t>Provide a fast-find feature </a:t>
            </a:r>
          </a:p>
          <a:p>
            <a:pPr lvl="1"/>
            <a:r>
              <a:rPr lang="en-US" dirty="0"/>
              <a:t>If available, consider a natural language feature that allows users to type commands or requests in normal text phrases</a:t>
            </a:r>
          </a:p>
          <a:p>
            <a:pPr lvl="1"/>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5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(6 of 21) </a:t>
            </a:r>
          </a:p>
        </p:txBody>
      </p:sp>
      <p:sp>
        <p:nvSpPr>
          <p:cNvPr id="5" name="Content Placeholder 4"/>
          <p:cNvSpPr>
            <a:spLocks noGrp="1"/>
          </p:cNvSpPr>
          <p:nvPr>
            <p:ph idx="1"/>
          </p:nvPr>
        </p:nvSpPr>
        <p:spPr/>
        <p:txBody>
          <a:bodyPr>
            <a:noAutofit/>
          </a:bodyPr>
          <a:lstStyle/>
          <a:p>
            <a:r>
              <a:rPr lang="en-US" dirty="0"/>
              <a:t>Provide flexibility </a:t>
            </a:r>
          </a:p>
          <a:p>
            <a:pPr lvl="1"/>
            <a:r>
              <a:rPr lang="en-US" dirty="0"/>
              <a:t>Offer several alternatives</a:t>
            </a:r>
          </a:p>
          <a:p>
            <a:r>
              <a:rPr lang="en-US" dirty="0"/>
              <a:t>Provide users with help and feedback</a:t>
            </a:r>
          </a:p>
          <a:p>
            <a:pPr lvl="1"/>
            <a:r>
              <a:rPr lang="en-US" dirty="0"/>
              <a:t>Ensure help is always available on demand</a:t>
            </a:r>
          </a:p>
          <a:p>
            <a:pPr lvl="1"/>
            <a:r>
              <a:rPr lang="en-US" dirty="0"/>
              <a:t>Provide user-selected help and context- </a:t>
            </a:r>
            <a:br>
              <a:rPr lang="en-US" dirty="0"/>
            </a:br>
            <a:r>
              <a:rPr lang="en-US" dirty="0"/>
              <a:t>sensitive help</a:t>
            </a:r>
          </a:p>
          <a:p>
            <a:pPr lvl="1"/>
            <a:r>
              <a:rPr lang="en-US" dirty="0"/>
              <a:t>Provide a direct route for users to return </a:t>
            </a:r>
            <a:br>
              <a:rPr lang="en-US" dirty="0"/>
            </a:br>
            <a:r>
              <a:rPr lang="en-US" dirty="0"/>
              <a:t>to the point from where help was requested</a:t>
            </a:r>
          </a:p>
          <a:p>
            <a:pPr lvl="1"/>
            <a:r>
              <a:rPr lang="en-US" dirty="0"/>
              <a:t>Include contact information</a:t>
            </a:r>
          </a:p>
          <a:p>
            <a:pPr lvl="1"/>
            <a:endParaRPr lang="en-US" dirty="0"/>
          </a:p>
          <a:p>
            <a:pPr lvl="1"/>
            <a:endParaRPr lang="en-US" dirty="0"/>
          </a:p>
          <a:p>
            <a:pPr lvl="1"/>
            <a:endParaRPr lang="en-US" dirty="0"/>
          </a:p>
          <a:p>
            <a:pPr lvl="1"/>
            <a:endParaRPr lang="en-US" dirty="0"/>
          </a:p>
          <a:p>
            <a:endParaRPr lang="en-US" dirty="0"/>
          </a:p>
          <a:p>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002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(7 of 21) </a:t>
            </a:r>
          </a:p>
        </p:txBody>
      </p:sp>
      <p:sp>
        <p:nvSpPr>
          <p:cNvPr id="5" name="Content Placeholder 4"/>
          <p:cNvSpPr>
            <a:spLocks noGrp="1"/>
          </p:cNvSpPr>
          <p:nvPr>
            <p:ph idx="1"/>
          </p:nvPr>
        </p:nvSpPr>
        <p:spPr/>
        <p:txBody>
          <a:bodyPr>
            <a:noAutofit/>
          </a:bodyPr>
          <a:lstStyle/>
          <a:p>
            <a:pPr lvl="1"/>
            <a:endParaRPr lang="en-US" dirty="0"/>
          </a:p>
          <a:p>
            <a:pPr lvl="1"/>
            <a:r>
              <a:rPr lang="en-US" dirty="0"/>
              <a:t>Require user confirmation before data deletion</a:t>
            </a:r>
          </a:p>
          <a:p>
            <a:pPr lvl="1"/>
            <a:r>
              <a:rPr lang="en-US" dirty="0"/>
              <a:t>Provide an “Undo” key </a:t>
            </a:r>
          </a:p>
          <a:p>
            <a:pPr lvl="1"/>
            <a:r>
              <a:rPr lang="en-US" dirty="0"/>
              <a:t>When a user-entered command contains an error, highlight the erroneous part </a:t>
            </a:r>
          </a:p>
          <a:p>
            <a:pPr lvl="1"/>
            <a:r>
              <a:rPr lang="en-US" dirty="0"/>
              <a:t>Use hypertext links to assist users</a:t>
            </a:r>
          </a:p>
          <a:p>
            <a:pPr lvl="1"/>
            <a:r>
              <a:rPr lang="en-US" dirty="0"/>
              <a:t>Display messages at a logical place</a:t>
            </a:r>
          </a:p>
          <a:p>
            <a:pPr lvl="1"/>
            <a:r>
              <a:rPr lang="en-US" dirty="0"/>
              <a:t>Alert users to lengthy processing</a:t>
            </a:r>
          </a:p>
          <a:p>
            <a:pPr marL="342900" lvl="1" indent="0">
              <a:buNone/>
            </a:pPr>
            <a:endParaRPr lang="en-US" dirty="0"/>
          </a:p>
          <a:p>
            <a:pPr lvl="1"/>
            <a:endParaRPr lang="en-US" dirty="0"/>
          </a:p>
          <a:p>
            <a:pPr lvl="1"/>
            <a:endParaRPr lang="en-US" dirty="0"/>
          </a:p>
          <a:p>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349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(8 of 21) </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7" name="Rectangle 6">
            <a:extLst>
              <a:ext uri="{FF2B5EF4-FFF2-40B4-BE49-F238E27FC236}">
                <a16:creationId xmlns:a16="http://schemas.microsoft.com/office/drawing/2014/main" id="{DC50A5CE-CECC-4645-8EE5-DDE145612222}"/>
              </a:ext>
            </a:extLst>
          </p:cNvPr>
          <p:cNvSpPr/>
          <p:nvPr/>
        </p:nvSpPr>
        <p:spPr>
          <a:xfrm>
            <a:off x="847725" y="5410200"/>
            <a:ext cx="7448550" cy="369332"/>
          </a:xfrm>
          <a:prstGeom prst="rect">
            <a:avLst/>
          </a:prstGeom>
        </p:spPr>
        <p:txBody>
          <a:bodyPr wrap="square">
            <a:spAutoFit/>
          </a:bodyPr>
          <a:lstStyle/>
          <a:p>
            <a:r>
              <a:rPr lang="en-US" dirty="0"/>
              <a:t>FIGURE 8-7 The main Help screen for a student registration system.</a:t>
            </a:r>
          </a:p>
        </p:txBody>
      </p:sp>
      <p:pic>
        <p:nvPicPr>
          <p:cNvPr id="4" name="Picture 3">
            <a:extLst>
              <a:ext uri="{FF2B5EF4-FFF2-40B4-BE49-F238E27FC236}">
                <a16:creationId xmlns:a16="http://schemas.microsoft.com/office/drawing/2014/main" id="{7E8CFEC7-834D-40CE-82EF-CEA52BCEFBE6}"/>
              </a:ext>
            </a:extLst>
          </p:cNvPr>
          <p:cNvPicPr>
            <a:picLocks noChangeAspect="1"/>
          </p:cNvPicPr>
          <p:nvPr/>
        </p:nvPicPr>
        <p:blipFill>
          <a:blip r:embed="rId3"/>
          <a:stretch>
            <a:fillRect/>
          </a:stretch>
        </p:blipFill>
        <p:spPr>
          <a:xfrm>
            <a:off x="2747456" y="1857931"/>
            <a:ext cx="3649088" cy="3302216"/>
          </a:xfrm>
          <a:prstGeom prst="rect">
            <a:avLst/>
          </a:prstGeom>
        </p:spPr>
      </p:pic>
    </p:spTree>
    <p:extLst>
      <p:ext uri="{BB962C8B-B14F-4D97-AF65-F5344CB8AC3E}">
        <p14:creationId xmlns:p14="http://schemas.microsoft.com/office/powerpoint/2010/main" val="12722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(9 of 21) </a:t>
            </a:r>
          </a:p>
        </p:txBody>
      </p:sp>
      <p:sp>
        <p:nvSpPr>
          <p:cNvPr id="5" name="Content Placeholder 4"/>
          <p:cNvSpPr>
            <a:spLocks noGrp="1"/>
          </p:cNvSpPr>
          <p:nvPr>
            <p:ph idx="1"/>
          </p:nvPr>
        </p:nvSpPr>
        <p:spPr/>
        <p:txBody>
          <a:bodyPr>
            <a:noAutofit/>
          </a:bodyPr>
          <a:lstStyle/>
          <a:p>
            <a:pPr lvl="1"/>
            <a:endParaRPr lang="en-US" dirty="0"/>
          </a:p>
          <a:p>
            <a:pPr lvl="1"/>
            <a:r>
              <a:rPr lang="en-US" dirty="0"/>
              <a:t>Allow messages to remain on the screen long enough for users to read them</a:t>
            </a:r>
          </a:p>
          <a:p>
            <a:pPr lvl="1"/>
            <a:r>
              <a:rPr lang="en-US" dirty="0"/>
              <a:t>Let the user know whether the task or operation was successful or not</a:t>
            </a:r>
          </a:p>
          <a:p>
            <a:pPr lvl="1"/>
            <a:r>
              <a:rPr lang="en-US" dirty="0"/>
              <a:t>Provide a text explanation for an icon or image on a control button</a:t>
            </a:r>
          </a:p>
          <a:p>
            <a:pPr lvl="1"/>
            <a:r>
              <a:rPr lang="en-US" dirty="0"/>
              <a:t>Use messages that are specific, understandable, and professional</a:t>
            </a:r>
          </a:p>
          <a:p>
            <a:pPr lvl="1"/>
            <a:endParaRPr lang="en-US" dirty="0"/>
          </a:p>
          <a:p>
            <a:pPr lvl="1"/>
            <a:endParaRPr lang="en-US" dirty="0"/>
          </a:p>
          <a:p>
            <a:pPr lvl="1"/>
            <a:endParaRPr lang="en-US" dirty="0"/>
          </a:p>
          <a:p>
            <a:pPr lvl="1"/>
            <a:endParaRPr lang="en-US" dirty="0"/>
          </a:p>
          <a:p>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142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Explain user interfaces </a:t>
            </a:r>
          </a:p>
          <a:p>
            <a:pPr lvl="1"/>
            <a:r>
              <a:rPr lang="en-US" dirty="0"/>
              <a:t>Explain the concept of human-computer interaction, including user-friendly interface design</a:t>
            </a:r>
          </a:p>
          <a:p>
            <a:pPr lvl="1"/>
            <a:r>
              <a:rPr lang="en-US" dirty="0"/>
              <a:t>Summarize the seven habits of successful interface designers </a:t>
            </a:r>
          </a:p>
          <a:p>
            <a:pPr lvl="1"/>
            <a:r>
              <a:rPr lang="en-US" dirty="0"/>
              <a:t>Summarize the 10 guidelines for user interface design </a:t>
            </a:r>
          </a:p>
          <a:p>
            <a:pPr lvl="1"/>
            <a:r>
              <a:rPr lang="en-US" dirty="0"/>
              <a:t>Design effective source documents and forms</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(10 of 21) </a:t>
            </a:r>
          </a:p>
        </p:txBody>
      </p:sp>
      <p:sp>
        <p:nvSpPr>
          <p:cNvPr id="3" name="Content Placeholder 2"/>
          <p:cNvSpPr>
            <a:spLocks noGrp="1"/>
          </p:cNvSpPr>
          <p:nvPr>
            <p:ph idx="1"/>
          </p:nvPr>
        </p:nvSpPr>
        <p:spPr/>
        <p:txBody>
          <a:bodyPr>
            <a:noAutofit/>
          </a:bodyPr>
          <a:lstStyle/>
          <a:p>
            <a:r>
              <a:rPr lang="en-US" dirty="0"/>
              <a:t>Create an attractive layout and design</a:t>
            </a:r>
          </a:p>
          <a:p>
            <a:pPr lvl="1"/>
            <a:r>
              <a:rPr lang="en-US" dirty="0"/>
              <a:t>Use appropriate colors to highlight different areas of the screen</a:t>
            </a:r>
          </a:p>
          <a:p>
            <a:pPr lvl="1"/>
            <a:r>
              <a:rPr lang="en-US" dirty="0"/>
              <a:t>Use special effects sparingly</a:t>
            </a:r>
          </a:p>
          <a:p>
            <a:pPr lvl="1"/>
            <a:r>
              <a:rPr lang="en-US" dirty="0"/>
              <a:t>Use hyperlinks that allow users to navigate to related topics</a:t>
            </a:r>
          </a:p>
          <a:p>
            <a:pPr lvl="1"/>
            <a:r>
              <a:rPr lang="en-US" dirty="0"/>
              <a:t>Group related objects and information</a:t>
            </a:r>
          </a:p>
          <a:p>
            <a:pPr lvl="1"/>
            <a:r>
              <a:rPr lang="en-US" dirty="0"/>
              <a:t>Keep screen displays uncluttered</a:t>
            </a:r>
          </a:p>
          <a:p>
            <a:pPr lvl="1"/>
            <a:r>
              <a:rPr lang="en-US" dirty="0"/>
              <a:t>Display titles, messages, and instructions in a consistent manner</a:t>
            </a:r>
          </a:p>
          <a:p>
            <a:pPr lvl="1"/>
            <a:endParaRPr lang="en-US" dirty="0"/>
          </a:p>
          <a:p>
            <a:pPr lvl="1"/>
            <a:endParaRPr lang="en-US" dirty="0"/>
          </a:p>
          <a:p>
            <a:endParaRPr lang="en-US" dirty="0"/>
          </a:p>
          <a:p>
            <a:endParaRPr lang="en-US" dirty="0"/>
          </a:p>
          <a:p>
            <a:pPr lvl="1"/>
            <a:endParaRPr lang="en-IN" dirty="0"/>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9177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(11 of 21) </a:t>
            </a:r>
          </a:p>
        </p:txBody>
      </p:sp>
      <p:sp>
        <p:nvSpPr>
          <p:cNvPr id="5" name="Content Placeholder 4"/>
          <p:cNvSpPr>
            <a:spLocks noGrp="1"/>
          </p:cNvSpPr>
          <p:nvPr>
            <p:ph idx="1"/>
          </p:nvPr>
        </p:nvSpPr>
        <p:spPr/>
        <p:txBody>
          <a:bodyPr>
            <a:noAutofit/>
          </a:bodyPr>
          <a:lstStyle/>
          <a:p>
            <a:pPr lvl="1"/>
            <a:endParaRPr lang="en-US" dirty="0"/>
          </a:p>
          <a:p>
            <a:pPr lvl="1"/>
            <a:r>
              <a:rPr lang="en-US" dirty="0"/>
              <a:t>Use consistent terminology</a:t>
            </a:r>
          </a:p>
          <a:p>
            <a:pPr lvl="1"/>
            <a:r>
              <a:rPr lang="en-US" dirty="0"/>
              <a:t>Ensure commands and similar mouse actions will have the same effect</a:t>
            </a:r>
          </a:p>
          <a:p>
            <a:pPr lvl="1"/>
            <a:r>
              <a:rPr lang="en-US" dirty="0"/>
              <a:t>Require the user to confirm the entry by pressing Enter or Tab </a:t>
            </a:r>
          </a:p>
          <a:p>
            <a:pPr lvl="1"/>
            <a:r>
              <a:rPr lang="en-US" dirty="0"/>
              <a:t>Remember that users are accustomed to a pattern of red = stop, yellow = caution, and green = go</a:t>
            </a:r>
          </a:p>
          <a:p>
            <a:pPr lvl="1"/>
            <a:endParaRPr lang="en-US" dirty="0"/>
          </a:p>
          <a:p>
            <a:pPr lvl="1"/>
            <a:endParaRPr lang="en-US" dirty="0"/>
          </a:p>
          <a:p>
            <a:pPr lvl="2"/>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0316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(12 of 21) </a:t>
            </a:r>
          </a:p>
        </p:txBody>
      </p:sp>
      <p:sp>
        <p:nvSpPr>
          <p:cNvPr id="5" name="Content Placeholder 4"/>
          <p:cNvSpPr>
            <a:spLocks noGrp="1"/>
          </p:cNvSpPr>
          <p:nvPr>
            <p:ph idx="1"/>
          </p:nvPr>
        </p:nvSpPr>
        <p:spPr/>
        <p:txBody>
          <a:bodyPr>
            <a:noAutofit/>
          </a:bodyPr>
          <a:lstStyle/>
          <a:p>
            <a:pPr lvl="1"/>
            <a:endParaRPr lang="en-US" dirty="0"/>
          </a:p>
          <a:p>
            <a:pPr lvl="1"/>
            <a:r>
              <a:rPr lang="en-US" dirty="0"/>
              <a:t>Provide a keystroke alternative for each menu command </a:t>
            </a:r>
          </a:p>
          <a:p>
            <a:pPr lvl="1"/>
            <a:r>
              <a:rPr lang="en-US" dirty="0"/>
              <a:t>Use familiar commands if possible</a:t>
            </a:r>
          </a:p>
          <a:p>
            <a:pPr lvl="1"/>
            <a:r>
              <a:rPr lang="en-US" dirty="0"/>
              <a:t>Provide a Windows look and feel interface</a:t>
            </a:r>
          </a:p>
          <a:p>
            <a:pPr lvl="1"/>
            <a:r>
              <a:rPr lang="en-US" dirty="0"/>
              <a:t>Avoid complex terms and technical jargon</a:t>
            </a:r>
          </a:p>
          <a:p>
            <a:pPr lvl="1"/>
            <a:endParaRPr lang="en-US" dirty="0"/>
          </a:p>
          <a:p>
            <a:pPr lvl="1"/>
            <a:endParaRPr lang="en-US" dirty="0"/>
          </a:p>
          <a:p>
            <a:pPr lvl="2"/>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89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(13 of 21) </a:t>
            </a:r>
          </a:p>
        </p:txBody>
      </p:sp>
      <p:sp>
        <p:nvSpPr>
          <p:cNvPr id="5" name="Content Placeholder 4"/>
          <p:cNvSpPr>
            <a:spLocks noGrp="1"/>
          </p:cNvSpPr>
          <p:nvPr>
            <p:ph idx="1"/>
          </p:nvPr>
        </p:nvSpPr>
        <p:spPr/>
        <p:txBody>
          <a:bodyPr>
            <a:normAutofit/>
          </a:bodyPr>
          <a:lstStyle/>
          <a:p>
            <a:r>
              <a:rPr lang="en-US" dirty="0"/>
              <a:t>Enhance the interface</a:t>
            </a:r>
          </a:p>
          <a:p>
            <a:pPr lvl="1"/>
            <a:r>
              <a:rPr lang="en-US" dirty="0"/>
              <a:t>Opening screen is important as it introduces the application</a:t>
            </a:r>
          </a:p>
          <a:p>
            <a:pPr lvl="1"/>
            <a:r>
              <a:rPr lang="en-US" dirty="0"/>
              <a:t>Use a command button to initiate an action </a:t>
            </a:r>
          </a:p>
          <a:p>
            <a:pPr lvl="1"/>
            <a:r>
              <a:rPr lang="en-US" dirty="0"/>
              <a:t>Create customized menu bars and toolbars</a:t>
            </a:r>
          </a:p>
          <a:p>
            <a:pPr lvl="1"/>
            <a:r>
              <a:rPr lang="en-US" dirty="0"/>
              <a:t>Add a shortcut feature that lets a user select a menu command</a:t>
            </a:r>
          </a:p>
          <a:p>
            <a:pPr lvl="1"/>
            <a:r>
              <a:rPr lang="en-US" dirty="0"/>
              <a:t>If variable input data is needed, provide a dialog box that explains what is required</a:t>
            </a:r>
          </a:p>
          <a:p>
            <a:pPr lvl="1"/>
            <a:endParaRPr lang="en-US" dirty="0"/>
          </a:p>
          <a:p>
            <a:pPr lvl="1"/>
            <a:endParaRPr lang="en-US" dirty="0"/>
          </a:p>
          <a:p>
            <a:pPr lvl="1"/>
            <a:endParaRPr lang="en-US" dirty="0"/>
          </a:p>
          <a:p>
            <a:pPr lvl="1"/>
            <a:endParaRPr lang="en-US" dirty="0"/>
          </a:p>
          <a:p>
            <a:pPr lvl="1"/>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073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(14 of 21) </a:t>
            </a:r>
          </a:p>
        </p:txBody>
      </p:sp>
      <p:sp>
        <p:nvSpPr>
          <p:cNvPr id="5" name="Content Placeholder 4"/>
          <p:cNvSpPr>
            <a:spLocks noGrp="1"/>
          </p:cNvSpPr>
          <p:nvPr>
            <p:ph idx="1"/>
          </p:nvPr>
        </p:nvSpPr>
        <p:spPr/>
        <p:txBody>
          <a:bodyPr>
            <a:normAutofit lnSpcReduction="10000"/>
          </a:bodyPr>
          <a:lstStyle/>
          <a:p>
            <a:pPr lvl="1"/>
            <a:endParaRPr lang="en-US" dirty="0"/>
          </a:p>
          <a:p>
            <a:pPr lvl="1"/>
            <a:r>
              <a:rPr lang="en-US" dirty="0"/>
              <a:t>A toggle button makes it easy to show on or off status</a:t>
            </a:r>
          </a:p>
          <a:p>
            <a:pPr lvl="1"/>
            <a:r>
              <a:rPr lang="en-US" dirty="0"/>
              <a:t>Use list boxes that display available choices</a:t>
            </a:r>
          </a:p>
          <a:p>
            <a:pPr lvl="1"/>
            <a:r>
              <a:rPr lang="en-US" dirty="0"/>
              <a:t>Use an option button, or a radio button, to control user choices</a:t>
            </a:r>
          </a:p>
          <a:p>
            <a:pPr lvl="1"/>
            <a:r>
              <a:rPr lang="en-IN" dirty="0"/>
              <a:t>If check boxes are used to select one or more choices from a group, show the choices with a checkmark or an X</a:t>
            </a:r>
          </a:p>
          <a:p>
            <a:pPr lvl="1"/>
            <a:r>
              <a:rPr lang="en-IN" dirty="0"/>
              <a:t>When dates must be entered, use a calendar control</a:t>
            </a:r>
            <a:endParaRPr lang="en-US" dirty="0"/>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1742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Guidelines for User Interface Design (15 of 21) </a:t>
            </a:r>
            <a:endParaRPr lang="en-IN" dirty="0"/>
          </a:p>
        </p:txBody>
      </p:sp>
      <p:sp>
        <p:nvSpPr>
          <p:cNvPr id="5" name="Content Placeholder 4"/>
          <p:cNvSpPr>
            <a:spLocks noGrp="1"/>
          </p:cNvSpPr>
          <p:nvPr>
            <p:ph idx="1"/>
          </p:nvPr>
        </p:nvSpPr>
        <p:spPr/>
        <p:txBody>
          <a:bodyPr>
            <a:noAutofit/>
          </a:bodyPr>
          <a:lstStyle/>
          <a:p>
            <a:r>
              <a:rPr lang="en-US" dirty="0"/>
              <a:t>Focus on data entry screens</a:t>
            </a:r>
          </a:p>
          <a:p>
            <a:pPr lvl="1"/>
            <a:r>
              <a:rPr lang="en-US" dirty="0"/>
              <a:t>Use the form filling method whenever possible </a:t>
            </a:r>
          </a:p>
          <a:p>
            <a:pPr lvl="1"/>
            <a:r>
              <a:rPr lang="en-US" dirty="0"/>
              <a:t>Restrict user access to screen locations where data is entered</a:t>
            </a:r>
          </a:p>
          <a:p>
            <a:pPr lvl="1"/>
            <a:r>
              <a:rPr lang="en-US" dirty="0"/>
              <a:t>Provide a way to leave the data entry screen at any time without entering the current record  </a:t>
            </a:r>
          </a:p>
          <a:p>
            <a:pPr lvl="1"/>
            <a:r>
              <a:rPr lang="en-US" dirty="0"/>
              <a:t>Provide a descriptive caption for every field </a:t>
            </a:r>
          </a:p>
          <a:p>
            <a:pPr lvl="1"/>
            <a:r>
              <a:rPr lang="en-US" dirty="0"/>
              <a:t>Provide a means for users to move among fields on the form in a standard order or in any order they choose</a:t>
            </a:r>
          </a:p>
          <a:p>
            <a:pPr lvl="1"/>
            <a:endParaRPr lang="en-US" dirty="0"/>
          </a:p>
          <a:p>
            <a:pPr lvl="1"/>
            <a:endParaRPr lang="en-US" dirty="0"/>
          </a:p>
          <a:p>
            <a:pPr lvl="1"/>
            <a:endParaRPr lang="en-US" dirty="0"/>
          </a:p>
          <a:p>
            <a:endParaRPr lang="en-IN"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8818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(16 of 21) </a:t>
            </a:r>
          </a:p>
        </p:txBody>
      </p:sp>
      <p:sp>
        <p:nvSpPr>
          <p:cNvPr id="5" name="Content Placeholder 4"/>
          <p:cNvSpPr>
            <a:spLocks noGrp="1"/>
          </p:cNvSpPr>
          <p:nvPr>
            <p:ph idx="1"/>
          </p:nvPr>
        </p:nvSpPr>
        <p:spPr/>
        <p:txBody>
          <a:bodyPr>
            <a:noAutofit/>
          </a:bodyPr>
          <a:lstStyle/>
          <a:p>
            <a:pPr lvl="1"/>
            <a:endParaRPr lang="en-US" dirty="0"/>
          </a:p>
          <a:p>
            <a:pPr lvl="1"/>
            <a:r>
              <a:rPr lang="en-US" dirty="0"/>
              <a:t>Allow users to add, change, delete, and view records</a:t>
            </a:r>
          </a:p>
          <a:p>
            <a:pPr lvl="1"/>
            <a:r>
              <a:rPr lang="en-US" dirty="0"/>
              <a:t>Design the screen form layout to match the layout of the source document</a:t>
            </a:r>
          </a:p>
          <a:p>
            <a:pPr lvl="1"/>
            <a:r>
              <a:rPr lang="en-US" dirty="0"/>
              <a:t>Display a sample format use an input mask</a:t>
            </a:r>
          </a:p>
          <a:p>
            <a:pPr lvl="1"/>
            <a:r>
              <a:rPr lang="en-US" dirty="0"/>
              <a:t>Require an ending stroke for every field</a:t>
            </a:r>
          </a:p>
          <a:p>
            <a:pPr lvl="1"/>
            <a:r>
              <a:rPr lang="en-US" dirty="0"/>
              <a:t>Do not require users to type leading zeros for numeric fields or trailing zeros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28166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(17 of 21) </a:t>
            </a:r>
          </a:p>
        </p:txBody>
      </p:sp>
      <p:sp>
        <p:nvSpPr>
          <p:cNvPr id="5" name="Content Placeholder 4"/>
          <p:cNvSpPr>
            <a:spLocks noGrp="1"/>
          </p:cNvSpPr>
          <p:nvPr>
            <p:ph idx="1"/>
          </p:nvPr>
        </p:nvSpPr>
        <p:spPr/>
        <p:txBody>
          <a:bodyPr>
            <a:noAutofit/>
          </a:bodyPr>
          <a:lstStyle/>
          <a:p>
            <a:pPr lvl="1"/>
            <a:endParaRPr lang="en-US" dirty="0"/>
          </a:p>
          <a:p>
            <a:pPr lvl="1"/>
            <a:r>
              <a:rPr lang="en-US" dirty="0"/>
              <a:t>Display default values</a:t>
            </a:r>
          </a:p>
          <a:p>
            <a:pPr lvl="1"/>
            <a:r>
              <a:rPr lang="en-US" dirty="0"/>
              <a:t>Display a list of acceptable values for fields, and provide meaningful error messages if the user enters an unacceptable value</a:t>
            </a:r>
            <a:endParaRPr lang="en-IN" dirty="0"/>
          </a:p>
          <a:p>
            <a:pPr lvl="1"/>
            <a:r>
              <a:rPr lang="en-IN" dirty="0"/>
              <a:t>Provide users with an opportunity to confirm the accuracy of input data before displaying it</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457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(18 of 21) </a:t>
            </a:r>
          </a:p>
        </p:txBody>
      </p:sp>
      <p:sp>
        <p:nvSpPr>
          <p:cNvPr id="10" name="Content Placeholder 9"/>
          <p:cNvSpPr>
            <a:spLocks noGrp="1"/>
          </p:cNvSpPr>
          <p:nvPr>
            <p:ph idx="1"/>
          </p:nvPr>
        </p:nvSpPr>
        <p:spPr/>
        <p:txBody>
          <a:bodyPr>
            <a:normAutofit/>
          </a:bodyPr>
          <a:lstStyle/>
          <a:p>
            <a:r>
              <a:rPr lang="en-US" dirty="0"/>
              <a:t>Use validation rules</a:t>
            </a:r>
          </a:p>
          <a:p>
            <a:pPr lvl="1"/>
            <a:r>
              <a:rPr lang="en-US" dirty="0"/>
              <a:t>Sequence check: used when the data must be in some predetermined sequence </a:t>
            </a:r>
          </a:p>
          <a:p>
            <a:pPr lvl="1"/>
            <a:r>
              <a:rPr lang="en-US" dirty="0"/>
              <a:t>Existence check: applies to mandatory data items</a:t>
            </a:r>
          </a:p>
          <a:p>
            <a:pPr lvl="1"/>
            <a:r>
              <a:rPr lang="en-US" dirty="0"/>
              <a:t>Data type check: tests to ensure that a data item fits the required data type</a:t>
            </a:r>
          </a:p>
          <a:p>
            <a:pPr lvl="1"/>
            <a:r>
              <a:rPr lang="en-US" dirty="0"/>
              <a:t>Range check: used to verify data items fall between a specified minimum and maximum value</a:t>
            </a:r>
          </a:p>
          <a:p>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469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(19 of 21) </a:t>
            </a:r>
          </a:p>
        </p:txBody>
      </p:sp>
      <p:sp>
        <p:nvSpPr>
          <p:cNvPr id="5" name="Content Placeholder 4"/>
          <p:cNvSpPr>
            <a:spLocks noGrp="1"/>
          </p:cNvSpPr>
          <p:nvPr>
            <p:ph idx="1"/>
          </p:nvPr>
        </p:nvSpPr>
        <p:spPr/>
        <p:txBody>
          <a:bodyPr/>
          <a:lstStyle/>
          <a:p>
            <a:pPr lvl="1"/>
            <a:endParaRPr lang="en-US" dirty="0"/>
          </a:p>
          <a:p>
            <a:pPr lvl="1"/>
            <a:r>
              <a:rPr lang="en-US" dirty="0"/>
              <a:t>Reasonableness check: identifies values that are questionable, but not necessarily wrong</a:t>
            </a:r>
          </a:p>
          <a:p>
            <a:pPr lvl="1"/>
            <a:r>
              <a:rPr lang="en-US" dirty="0"/>
              <a:t>Validity check: used for data items that must have certain values</a:t>
            </a:r>
          </a:p>
          <a:p>
            <a:pPr lvl="1"/>
            <a:r>
              <a:rPr lang="en-US" dirty="0"/>
              <a:t>Combination check: performed on two or more fields to ensure that they are consistent or reasonable when considered together</a:t>
            </a:r>
          </a:p>
          <a:p>
            <a:pPr lvl="1"/>
            <a:r>
              <a:rPr lang="en-US" dirty="0"/>
              <a:t>Batch controls: totals used to verify batch input</a:t>
            </a:r>
          </a:p>
          <a:p>
            <a:pPr lvl="1"/>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111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r>
              <a:rPr lang="en-US" dirty="0"/>
              <a:t>Explain printed output report design guidelines and principles </a:t>
            </a:r>
          </a:p>
          <a:p>
            <a:pPr lvl="1"/>
            <a:r>
              <a:rPr lang="en-US" dirty="0"/>
              <a:t>Describe three types of printed output reports</a:t>
            </a:r>
          </a:p>
          <a:p>
            <a:pPr lvl="1"/>
            <a:r>
              <a:rPr lang="en-US" dirty="0"/>
              <a:t>Discuss output and input technology issues </a:t>
            </a:r>
          </a:p>
          <a:p>
            <a:pPr lvl="1"/>
            <a:r>
              <a:rPr lang="en-US" dirty="0"/>
              <a:t>Describe output and input security and control issues </a:t>
            </a:r>
          </a:p>
          <a:p>
            <a:pPr lvl="1"/>
            <a:r>
              <a:rPr lang="en-US" dirty="0"/>
              <a:t>Explain emerging user interface trends, including modular design, responsive web design, and prototypes</a:t>
            </a:r>
          </a:p>
          <a:p>
            <a:pPr lvl="1"/>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5354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(20 of 21) </a:t>
            </a:r>
          </a:p>
        </p:txBody>
      </p:sp>
      <p:sp>
        <p:nvSpPr>
          <p:cNvPr id="5" name="Content Placeholder 4"/>
          <p:cNvSpPr>
            <a:spLocks noGrp="1"/>
          </p:cNvSpPr>
          <p:nvPr>
            <p:ph idx="1"/>
          </p:nvPr>
        </p:nvSpPr>
        <p:spPr/>
        <p:txBody>
          <a:bodyPr/>
          <a:lstStyle/>
          <a:p>
            <a:r>
              <a:rPr lang="en-US" dirty="0"/>
              <a:t>Manage data effectively</a:t>
            </a:r>
          </a:p>
          <a:p>
            <a:pPr lvl="1"/>
            <a:r>
              <a:rPr lang="en-US" dirty="0"/>
              <a:t>Data management impacts company efficiency, productivity, and security</a:t>
            </a:r>
          </a:p>
          <a:p>
            <a:pPr lvl="2"/>
            <a:r>
              <a:rPr lang="en-US" dirty="0"/>
              <a:t>Enter and verify data as soon as possible</a:t>
            </a:r>
          </a:p>
          <a:p>
            <a:pPr lvl="2"/>
            <a:r>
              <a:rPr lang="en-US" dirty="0"/>
              <a:t>Each data item should have a specific type</a:t>
            </a:r>
          </a:p>
          <a:p>
            <a:pPr lvl="2"/>
            <a:r>
              <a:rPr lang="en-US" dirty="0"/>
              <a:t>Collect input data as close to its source as possible</a:t>
            </a:r>
          </a:p>
          <a:p>
            <a:pPr lvl="2"/>
            <a:r>
              <a:rPr lang="en-US" dirty="0"/>
              <a:t>In an efficient design, data is entered only once</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1460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User Interface Design (21 of 21)</a:t>
            </a:r>
          </a:p>
        </p:txBody>
      </p:sp>
      <p:sp>
        <p:nvSpPr>
          <p:cNvPr id="5" name="Content Placeholder 4"/>
          <p:cNvSpPr>
            <a:spLocks noGrp="1"/>
          </p:cNvSpPr>
          <p:nvPr>
            <p:ph idx="1"/>
          </p:nvPr>
        </p:nvSpPr>
        <p:spPr/>
        <p:txBody>
          <a:bodyPr/>
          <a:lstStyle/>
          <a:p>
            <a:r>
              <a:rPr lang="en-US" dirty="0"/>
              <a:t>Reduce input volume</a:t>
            </a:r>
          </a:p>
          <a:p>
            <a:pPr lvl="1"/>
            <a:r>
              <a:rPr lang="en-US" dirty="0"/>
              <a:t>Input necessary data only</a:t>
            </a:r>
          </a:p>
          <a:p>
            <a:pPr lvl="1"/>
            <a:r>
              <a:rPr lang="en-US" dirty="0"/>
              <a:t>Do not input data that the user can retrieve from system files or calculate from other data</a:t>
            </a:r>
          </a:p>
          <a:p>
            <a:pPr lvl="1"/>
            <a:r>
              <a:rPr lang="en-US" dirty="0"/>
              <a:t>Do not input constant data</a:t>
            </a:r>
          </a:p>
          <a:p>
            <a:pPr lvl="1"/>
            <a:r>
              <a:rPr lang="en-US" dirty="0"/>
              <a:t>Use codes as they are shorter than the data they represent</a:t>
            </a:r>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8148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Document and Form Design (1 of 2)</a:t>
            </a:r>
          </a:p>
        </p:txBody>
      </p:sp>
      <p:sp>
        <p:nvSpPr>
          <p:cNvPr id="19458" name="Text Placeholder 2"/>
          <p:cNvSpPr>
            <a:spLocks noGrp="1"/>
          </p:cNvSpPr>
          <p:nvPr>
            <p:ph idx="1"/>
          </p:nvPr>
        </p:nvSpPr>
        <p:spPr/>
        <p:txBody>
          <a:bodyPr>
            <a:normAutofit/>
          </a:bodyPr>
          <a:lstStyle/>
          <a:p>
            <a:r>
              <a:rPr lang="en-US" dirty="0"/>
              <a:t>Garbage in, garbage out (GIGO)</a:t>
            </a:r>
          </a:p>
          <a:p>
            <a:pPr lvl="1"/>
            <a:r>
              <a:rPr lang="en-US" dirty="0"/>
              <a:t>Quality of the output depends on the quality of the input </a:t>
            </a:r>
          </a:p>
          <a:p>
            <a:r>
              <a:rPr lang="en-US" dirty="0"/>
              <a:t>Source document</a:t>
            </a:r>
          </a:p>
          <a:p>
            <a:pPr lvl="1"/>
            <a:r>
              <a:rPr lang="en-US" dirty="0"/>
              <a:t>Collects input data, triggers an input action, and provides a record of original transaction</a:t>
            </a:r>
          </a:p>
          <a:p>
            <a:r>
              <a:rPr lang="en-US" dirty="0"/>
              <a:t>Good form layout</a:t>
            </a:r>
          </a:p>
          <a:p>
            <a:pPr lvl="1"/>
            <a:r>
              <a:rPr lang="en-US" dirty="0"/>
              <a:t>makes the form easy to complete and provides enough space</a:t>
            </a:r>
          </a:p>
          <a:p>
            <a:pPr marL="342900" lvl="1" indent="0">
              <a:buNone/>
            </a:pPr>
            <a:endParaRPr lang="en-US" dirty="0"/>
          </a:p>
          <a:p>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Document and Form Design (2 of 2)</a:t>
            </a:r>
          </a:p>
        </p:txBody>
      </p:sp>
      <p:sp>
        <p:nvSpPr>
          <p:cNvPr id="19458" name="Text Placeholder 2"/>
          <p:cNvSpPr>
            <a:spLocks noGrp="1"/>
          </p:cNvSpPr>
          <p:nvPr>
            <p:ph idx="1"/>
          </p:nvPr>
        </p:nvSpPr>
        <p:spPr/>
        <p:txBody>
          <a:bodyPr/>
          <a:lstStyle/>
          <a:p>
            <a:r>
              <a:rPr lang="en-US" dirty="0"/>
              <a:t>Order and placement should be logical</a:t>
            </a:r>
          </a:p>
        </p:txBody>
      </p:sp>
      <p:pic>
        <p:nvPicPr>
          <p:cNvPr id="13314" name="Picture 2" descr="FIGURE 8-13 Source document zones.&#10;&#10;This figure illustrates the zones of a source document. The document is divided into four rows. Starting from the top, the first row consists of two zones. The right side corner is labeled control zone and the rest of row 1 is labeled heading zone. Row 2 is labeled instruction zone. Row 3 covers three-fourth portion of the source document and is labeled body zone. There is a small box on the bottom-right corner of row 3. This box is labeled totals zone. Row 4 is labeled authorization z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59" y="2319047"/>
            <a:ext cx="2829053" cy="366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17659" y="5312690"/>
            <a:ext cx="2057400" cy="523220"/>
          </a:xfrm>
          <a:prstGeom prst="rect">
            <a:avLst/>
          </a:prstGeom>
        </p:spPr>
        <p:txBody>
          <a:bodyPr wrap="square">
            <a:spAutoFit/>
          </a:bodyPr>
          <a:lstStyle/>
          <a:p>
            <a:r>
              <a:rPr lang="en-US" sz="1400" b="1" dirty="0"/>
              <a:t>FIGURE 8-13 </a:t>
            </a:r>
            <a:r>
              <a:rPr lang="en-US" sz="1400" dirty="0"/>
              <a:t>Source document zones.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4534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Printed Output (1 of 5)</a:t>
            </a:r>
          </a:p>
        </p:txBody>
      </p:sp>
      <p:sp>
        <p:nvSpPr>
          <p:cNvPr id="19458" name="Text Placeholder 2"/>
          <p:cNvSpPr>
            <a:spLocks noGrp="1"/>
          </p:cNvSpPr>
          <p:nvPr>
            <p:ph idx="1"/>
          </p:nvPr>
        </p:nvSpPr>
        <p:spPr/>
        <p:txBody>
          <a:bodyPr>
            <a:noAutofit/>
          </a:bodyPr>
          <a:lstStyle/>
          <a:p>
            <a:r>
              <a:rPr lang="en-US" dirty="0"/>
              <a:t>Questions to be considered before designing printed output</a:t>
            </a:r>
          </a:p>
          <a:p>
            <a:pPr lvl="1"/>
            <a:r>
              <a:rPr lang="en-US" dirty="0"/>
              <a:t>Why is this being delivered as printed output?</a:t>
            </a:r>
          </a:p>
          <a:p>
            <a:pPr lvl="1"/>
            <a:r>
              <a:rPr lang="en-US" dirty="0"/>
              <a:t>Who wants the information, why is it needed, and how will it be used?</a:t>
            </a:r>
          </a:p>
          <a:p>
            <a:pPr lvl="1"/>
            <a:r>
              <a:rPr lang="en-US" dirty="0"/>
              <a:t>What specific information will be included?</a:t>
            </a:r>
          </a:p>
          <a:p>
            <a:pPr lvl="1"/>
            <a:r>
              <a:rPr lang="en-US" dirty="0"/>
              <a:t>Will printed output be for a specific device?</a:t>
            </a:r>
          </a:p>
          <a:p>
            <a:pPr lvl="1"/>
            <a:r>
              <a:rPr lang="en-US" dirty="0"/>
              <a:t>When and how will the information be delivered, and how often must it be updated?</a:t>
            </a:r>
          </a:p>
          <a:p>
            <a:pPr lvl="1"/>
            <a:r>
              <a:rPr lang="en-US" dirty="0"/>
              <a:t>Do security or confidentiality issues exist? </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1256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Printed Output (2 of 5)</a:t>
            </a:r>
          </a:p>
        </p:txBody>
      </p:sp>
      <p:sp>
        <p:nvSpPr>
          <p:cNvPr id="7" name="Text Placeholder 2"/>
          <p:cNvSpPr>
            <a:spLocks noGrp="1"/>
          </p:cNvSpPr>
          <p:nvPr>
            <p:ph idx="1"/>
          </p:nvPr>
        </p:nvSpPr>
        <p:spPr/>
        <p:txBody>
          <a:bodyPr>
            <a:noAutofit/>
          </a:bodyPr>
          <a:lstStyle/>
          <a:p>
            <a:r>
              <a:rPr lang="en-US" dirty="0"/>
              <a:t>Report design</a:t>
            </a:r>
          </a:p>
          <a:p>
            <a:pPr lvl="1"/>
            <a:r>
              <a:rPr lang="en-US" dirty="0"/>
              <a:t>Organizations strive to reduce flow of paper and printed reports</a:t>
            </a:r>
          </a:p>
          <a:p>
            <a:pPr lvl="2"/>
            <a:r>
              <a:rPr lang="en-US" dirty="0"/>
              <a:t>Users find it handy to view screen output, then print the information they need </a:t>
            </a:r>
          </a:p>
          <a:p>
            <a:pPr lvl="1"/>
            <a:r>
              <a:rPr lang="en-US" dirty="0"/>
              <a:t>Printed output is used in turnaround documents</a:t>
            </a:r>
          </a:p>
          <a:p>
            <a:pPr lvl="1"/>
            <a:r>
              <a:rPr lang="en-US" dirty="0"/>
              <a:t>Reports must be easy to read and well organized</a:t>
            </a:r>
          </a:p>
          <a:p>
            <a:pPr lvl="2"/>
            <a:r>
              <a:rPr lang="en-US" dirty="0"/>
              <a:t>Database programs include a variety of report design tools to create reports quickly and easily</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863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Printed Output (3 of 5)</a:t>
            </a:r>
          </a:p>
        </p:txBody>
      </p:sp>
      <p:sp>
        <p:nvSpPr>
          <p:cNvPr id="7" name="Text Placeholder 2"/>
          <p:cNvSpPr>
            <a:spLocks noGrp="1"/>
          </p:cNvSpPr>
          <p:nvPr>
            <p:ph idx="1"/>
          </p:nvPr>
        </p:nvSpPr>
        <p:spPr/>
        <p:txBody>
          <a:bodyPr/>
          <a:lstStyle/>
          <a:p>
            <a:r>
              <a:rPr lang="en-US" dirty="0"/>
              <a:t>Report design principles </a:t>
            </a:r>
          </a:p>
          <a:p>
            <a:pPr lvl="1"/>
            <a:r>
              <a:rPr lang="en-US" dirty="0"/>
              <a:t>Report headers and footers</a:t>
            </a:r>
          </a:p>
          <a:p>
            <a:pPr lvl="1"/>
            <a:r>
              <a:rPr lang="en-US" dirty="0"/>
              <a:t>Page headers and footers</a:t>
            </a:r>
          </a:p>
          <a:p>
            <a:pPr lvl="1"/>
            <a:r>
              <a:rPr lang="en-US" dirty="0"/>
              <a:t>Repeating fields</a:t>
            </a:r>
          </a:p>
          <a:p>
            <a:pPr lvl="1"/>
            <a:r>
              <a:rPr lang="en-US" dirty="0"/>
              <a:t>Consistent design</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94603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Printed Output (4 of 5)</a:t>
            </a:r>
          </a:p>
        </p:txBody>
      </p:sp>
      <p:sp>
        <p:nvSpPr>
          <p:cNvPr id="4" name="Rectangle 3">
            <a:extLst>
              <a:ext uri="{FF2B5EF4-FFF2-40B4-BE49-F238E27FC236}">
                <a16:creationId xmlns:a16="http://schemas.microsoft.com/office/drawing/2014/main" id="{361CF360-F59F-4001-A32B-DA77A8C0F370}"/>
              </a:ext>
            </a:extLst>
          </p:cNvPr>
          <p:cNvSpPr/>
          <p:nvPr/>
        </p:nvSpPr>
        <p:spPr>
          <a:xfrm>
            <a:off x="266700" y="4800600"/>
            <a:ext cx="8610600" cy="1200329"/>
          </a:xfrm>
          <a:prstGeom prst="rect">
            <a:avLst/>
          </a:prstGeom>
        </p:spPr>
        <p:txBody>
          <a:bodyPr wrap="square">
            <a:spAutoFit/>
          </a:bodyPr>
          <a:lstStyle/>
          <a:p>
            <a:r>
              <a:rPr lang="en-US" dirty="0"/>
              <a:t>FIGURE 8-14 The Employee Hours report is a detailed report with control breaks, subtotals, and grand totals. Note that a report header identifies the report, a page header contains column headings, a group footer contains subtotals for each store, a report footer contains grand totals, and a page footer identifies the page number.</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5" name="Picture 4">
            <a:extLst>
              <a:ext uri="{FF2B5EF4-FFF2-40B4-BE49-F238E27FC236}">
                <a16:creationId xmlns:a16="http://schemas.microsoft.com/office/drawing/2014/main" id="{E0D53565-CAC7-4FDE-AFE6-B45376458671}"/>
              </a:ext>
            </a:extLst>
          </p:cNvPr>
          <p:cNvPicPr>
            <a:picLocks noChangeAspect="1"/>
          </p:cNvPicPr>
          <p:nvPr/>
        </p:nvPicPr>
        <p:blipFill>
          <a:blip r:embed="rId3"/>
          <a:stretch>
            <a:fillRect/>
          </a:stretch>
        </p:blipFill>
        <p:spPr>
          <a:xfrm>
            <a:off x="1905000" y="1143000"/>
            <a:ext cx="5455262" cy="3736676"/>
          </a:xfrm>
          <a:prstGeom prst="rect">
            <a:avLst/>
          </a:prstGeom>
        </p:spPr>
      </p:pic>
    </p:spTree>
    <p:extLst>
      <p:ext uri="{BB962C8B-B14F-4D97-AF65-F5344CB8AC3E}">
        <p14:creationId xmlns:p14="http://schemas.microsoft.com/office/powerpoint/2010/main" val="3270641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Printed Output (5 of 5)</a:t>
            </a:r>
          </a:p>
        </p:txBody>
      </p:sp>
      <p:sp>
        <p:nvSpPr>
          <p:cNvPr id="7" name="Text Placeholder 2"/>
          <p:cNvSpPr>
            <a:spLocks noGrp="1"/>
          </p:cNvSpPr>
          <p:nvPr>
            <p:ph idx="1"/>
          </p:nvPr>
        </p:nvSpPr>
        <p:spPr/>
        <p:txBody>
          <a:bodyPr/>
          <a:lstStyle/>
          <a:p>
            <a:r>
              <a:rPr lang="en-US" dirty="0"/>
              <a:t>Types of reports</a:t>
            </a:r>
          </a:p>
          <a:p>
            <a:pPr lvl="1"/>
            <a:r>
              <a:rPr lang="en-US" dirty="0"/>
              <a:t>Detail reports: produce one or more lines of output for each record processed</a:t>
            </a:r>
          </a:p>
          <a:p>
            <a:pPr lvl="2"/>
            <a:r>
              <a:rPr lang="en-US" dirty="0"/>
              <a:t>Can be quite lengthy</a:t>
            </a:r>
          </a:p>
          <a:p>
            <a:pPr lvl="1"/>
            <a:r>
              <a:rPr lang="en-US" dirty="0"/>
              <a:t>Exception reports: display only those records that meet specific conditions</a:t>
            </a:r>
          </a:p>
          <a:p>
            <a:pPr lvl="2"/>
            <a:r>
              <a:rPr lang="en-US" dirty="0"/>
              <a:t>Useful when the user wants specific information</a:t>
            </a:r>
          </a:p>
          <a:p>
            <a:pPr lvl="1"/>
            <a:r>
              <a:rPr lang="en-US" dirty="0"/>
              <a:t>Summary reports: reports that provide comprehensive data</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37697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(1 of 6)</a:t>
            </a:r>
          </a:p>
        </p:txBody>
      </p:sp>
      <p:sp>
        <p:nvSpPr>
          <p:cNvPr id="19458" name="Text Placeholder 2"/>
          <p:cNvSpPr>
            <a:spLocks noGrp="1"/>
          </p:cNvSpPr>
          <p:nvPr>
            <p:ph idx="1"/>
          </p:nvPr>
        </p:nvSpPr>
        <p:spPr/>
        <p:txBody>
          <a:bodyPr>
            <a:normAutofit/>
          </a:bodyPr>
          <a:lstStyle/>
          <a:p>
            <a:r>
              <a:rPr lang="en-US" dirty="0"/>
              <a:t>Output technology</a:t>
            </a:r>
          </a:p>
          <a:p>
            <a:pPr lvl="1"/>
            <a:r>
              <a:rPr lang="en-US" dirty="0"/>
              <a:t>In addition to screen output and printed matter, output can be delivered in many ways</a:t>
            </a:r>
          </a:p>
          <a:p>
            <a:pPr lvl="2"/>
            <a:r>
              <a:rPr lang="en-US" dirty="0"/>
              <a:t>Actual forms, reports, and documents have to be created to be accessible from workstations, notebooks, tablets, smartphones, and other devices</a:t>
            </a:r>
          </a:p>
          <a:p>
            <a:pPr lvl="1"/>
            <a:r>
              <a:rPr lang="en-US" dirty="0"/>
              <a:t>Internet-based information delivery</a:t>
            </a:r>
          </a:p>
          <a:p>
            <a:pPr lvl="2"/>
            <a:r>
              <a:rPr lang="en-US" dirty="0"/>
              <a:t>Allows users to download a universe of files and documents to support their information needs</a:t>
            </a:r>
          </a:p>
          <a:p>
            <a:pPr lvl="2"/>
            <a:r>
              <a:rPr lang="en-US" dirty="0"/>
              <a:t>Companies use a live or prerecorded webcast to reach prospective customers and investors</a:t>
            </a:r>
          </a:p>
          <a:p>
            <a:pPr lvl="4"/>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9035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 (1 of 2)</a:t>
            </a:r>
          </a:p>
        </p:txBody>
      </p:sp>
      <p:sp>
        <p:nvSpPr>
          <p:cNvPr id="19458" name="Text Placeholder 2"/>
          <p:cNvSpPr>
            <a:spLocks noGrp="1"/>
          </p:cNvSpPr>
          <p:nvPr>
            <p:ph idx="1"/>
          </p:nvPr>
        </p:nvSpPr>
        <p:spPr/>
        <p:txBody>
          <a:bodyPr>
            <a:normAutofit/>
          </a:bodyPr>
          <a:lstStyle/>
          <a:p>
            <a:r>
              <a:rPr lang="en-US" dirty="0"/>
              <a:t>Describes how users interact with a computer system </a:t>
            </a:r>
          </a:p>
          <a:p>
            <a:pPr lvl="1"/>
            <a:r>
              <a:rPr lang="en-US" dirty="0"/>
              <a:t>Features that affect two-way communications between the user and the computer</a:t>
            </a:r>
          </a:p>
          <a:p>
            <a:pPr lvl="2"/>
            <a:r>
              <a:rPr lang="en-US" dirty="0"/>
              <a:t>Central to usability; user satisfaction, support for business functions, and system effectiveness</a:t>
            </a:r>
          </a:p>
          <a:p>
            <a:pPr marL="342900" lvl="1" indent="0">
              <a:buNone/>
            </a:pPr>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75649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(2 of 6)</a:t>
            </a:r>
          </a:p>
        </p:txBody>
      </p:sp>
      <p:sp>
        <p:nvSpPr>
          <p:cNvPr id="7" name="Text Placeholder 2"/>
          <p:cNvSpPr>
            <a:spLocks noGrp="1"/>
          </p:cNvSpPr>
          <p:nvPr>
            <p:ph idx="1"/>
          </p:nvPr>
        </p:nvSpPr>
        <p:spPr/>
        <p:txBody>
          <a:bodyPr>
            <a:normAutofit/>
          </a:bodyPr>
          <a:lstStyle/>
          <a:p>
            <a:pPr lvl="1"/>
            <a:r>
              <a:rPr lang="en-US" dirty="0"/>
              <a:t>Email: essential means of internal and external business communication</a:t>
            </a:r>
          </a:p>
          <a:p>
            <a:pPr lvl="1"/>
            <a:r>
              <a:rPr lang="en-US" dirty="0"/>
              <a:t>Blogs: web-based blogs are useful for posting news, reviewing current events, and promoting products</a:t>
            </a:r>
          </a:p>
          <a:p>
            <a:pPr lvl="1"/>
            <a:r>
              <a:rPr lang="en-US" dirty="0"/>
              <a:t>Instant messaging: useful for team members in a collaborative situation</a:t>
            </a:r>
          </a:p>
          <a:p>
            <a:pPr lvl="1"/>
            <a:r>
              <a:rPr lang="en-US" dirty="0"/>
              <a:t>Wireless devices: data can be transmitted using the Internet across a wide array of devices</a:t>
            </a:r>
          </a:p>
          <a:p>
            <a:pPr lvl="1"/>
            <a:endParaRPr lang="en-US" dirty="0"/>
          </a:p>
          <a:p>
            <a:pPr lvl="2"/>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545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(3 of 6)</a:t>
            </a:r>
          </a:p>
        </p:txBody>
      </p:sp>
      <p:sp>
        <p:nvSpPr>
          <p:cNvPr id="7" name="Text Placeholder 2"/>
          <p:cNvSpPr>
            <a:spLocks noGrp="1"/>
          </p:cNvSpPr>
          <p:nvPr>
            <p:ph idx="1"/>
          </p:nvPr>
        </p:nvSpPr>
        <p:spPr/>
        <p:txBody>
          <a:bodyPr/>
          <a:lstStyle/>
          <a:p>
            <a:pPr lvl="1"/>
            <a:r>
              <a:rPr lang="en-US" dirty="0"/>
              <a:t>Digital audio, images and video</a:t>
            </a:r>
          </a:p>
          <a:p>
            <a:pPr lvl="2"/>
            <a:r>
              <a:rPr lang="en-US" dirty="0"/>
              <a:t>Can be captured and stored in digital format, attached to an email message, or inserted as a clip in a Microsoft Word document</a:t>
            </a:r>
          </a:p>
          <a:p>
            <a:pPr lvl="1"/>
            <a:r>
              <a:rPr lang="en-US" dirty="0"/>
              <a:t>Automated fax or faxback systems</a:t>
            </a:r>
          </a:p>
          <a:p>
            <a:pPr lvl="2"/>
            <a:r>
              <a:rPr lang="en-US" dirty="0"/>
              <a:t>Allow a customer to request a fax using e-mail, via the company website, or by telephone</a:t>
            </a:r>
          </a:p>
          <a:p>
            <a:pPr lvl="1"/>
            <a:r>
              <a:rPr lang="en-US" dirty="0"/>
              <a:t>Podcasts</a:t>
            </a:r>
          </a:p>
          <a:p>
            <a:pPr lvl="2"/>
            <a:r>
              <a:rPr lang="en-US" dirty="0"/>
              <a:t>Used as sales and marketing tools, and to communicate with the employees</a:t>
            </a:r>
          </a:p>
          <a:p>
            <a:pPr lvl="2"/>
            <a:endParaRPr lang="en-US" dirty="0"/>
          </a:p>
          <a:p>
            <a:pPr lvl="2"/>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8808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(4 of 6)</a:t>
            </a:r>
          </a:p>
        </p:txBody>
      </p:sp>
      <p:sp>
        <p:nvSpPr>
          <p:cNvPr id="7" name="Text Placeholder 2"/>
          <p:cNvSpPr>
            <a:spLocks noGrp="1"/>
          </p:cNvSpPr>
          <p:nvPr>
            <p:ph idx="1"/>
          </p:nvPr>
        </p:nvSpPr>
        <p:spPr/>
        <p:txBody>
          <a:bodyPr/>
          <a:lstStyle/>
          <a:p>
            <a:pPr lvl="1"/>
            <a:r>
              <a:rPr lang="en-US" dirty="0"/>
              <a:t>Computer output to digital media</a:t>
            </a:r>
          </a:p>
          <a:p>
            <a:pPr lvl="2"/>
            <a:r>
              <a:rPr lang="en-US" dirty="0"/>
              <a:t>Used when many paper documents must be scanned and stored in digital format for quick retrieval  </a:t>
            </a:r>
          </a:p>
          <a:p>
            <a:pPr lvl="1"/>
            <a:r>
              <a:rPr lang="en-US" dirty="0"/>
              <a:t>Specialized forms of output</a:t>
            </a:r>
          </a:p>
          <a:p>
            <a:pPr lvl="2"/>
            <a:r>
              <a:rPr lang="en-US" dirty="0"/>
              <a:t>Portable, web-connected devices </a:t>
            </a:r>
          </a:p>
          <a:p>
            <a:pPr lvl="2"/>
            <a:r>
              <a:rPr lang="en-US" dirty="0"/>
              <a:t>Retail point-of-sale terminals </a:t>
            </a:r>
          </a:p>
          <a:p>
            <a:pPr lvl="2"/>
            <a:r>
              <a:rPr lang="en-US" dirty="0"/>
              <a:t>Automatic teller machines (ATMs)</a:t>
            </a:r>
          </a:p>
          <a:p>
            <a:pPr lvl="2"/>
            <a:r>
              <a:rPr lang="en-US" dirty="0"/>
              <a:t>Special-purpose printers </a:t>
            </a:r>
          </a:p>
          <a:p>
            <a:pPr lvl="2"/>
            <a:r>
              <a:rPr lang="en-US" dirty="0"/>
              <a:t>Plotters</a:t>
            </a:r>
          </a:p>
          <a:p>
            <a:pPr lvl="2"/>
            <a:r>
              <a:rPr lang="en-US" dirty="0"/>
              <a:t>Electronic detection of embedded data</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13360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(5 of 6)</a:t>
            </a:r>
          </a:p>
        </p:txBody>
      </p:sp>
      <p:sp>
        <p:nvSpPr>
          <p:cNvPr id="7" name="Text Placeholder 2"/>
          <p:cNvSpPr>
            <a:spLocks noGrp="1"/>
          </p:cNvSpPr>
          <p:nvPr>
            <p:ph idx="1"/>
          </p:nvPr>
        </p:nvSpPr>
        <p:spPr/>
        <p:txBody>
          <a:bodyPr>
            <a:normAutofit/>
          </a:bodyPr>
          <a:lstStyle/>
          <a:p>
            <a:r>
              <a:rPr lang="en-US" dirty="0"/>
              <a:t>Input technology </a:t>
            </a:r>
          </a:p>
          <a:p>
            <a:pPr lvl="1"/>
            <a:r>
              <a:rPr lang="en-US" dirty="0"/>
              <a:t>Batch input: data entry performed on a specified time schedule, such as daily, weekly, monthly, or longer</a:t>
            </a:r>
          </a:p>
          <a:p>
            <a:pPr lvl="1"/>
            <a:r>
              <a:rPr lang="en-US" dirty="0"/>
              <a:t>Online input: online data entry enables immediate validation and availability of data</a:t>
            </a:r>
          </a:p>
          <a:p>
            <a:pPr lvl="2"/>
            <a:r>
              <a:rPr lang="en-US" dirty="0"/>
              <a:t>Source data automation combines online data entry and automated data capture using input devices such as RFID tags, magnetic data strips, or smartphones</a:t>
            </a:r>
          </a:p>
          <a:p>
            <a:pPr marL="1028700" lvl="3" indent="0">
              <a:buNone/>
            </a:pPr>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096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Issues (6 of 6)</a:t>
            </a:r>
          </a:p>
        </p:txBody>
      </p:sp>
      <p:sp>
        <p:nvSpPr>
          <p:cNvPr id="7" name="Text Placeholder 2"/>
          <p:cNvSpPr>
            <a:spLocks noGrp="1"/>
          </p:cNvSpPr>
          <p:nvPr>
            <p:ph idx="1"/>
          </p:nvPr>
        </p:nvSpPr>
        <p:spPr/>
        <p:txBody>
          <a:bodyPr/>
          <a:lstStyle/>
          <a:p>
            <a:pPr lvl="1"/>
            <a:r>
              <a:rPr lang="en-US" dirty="0"/>
              <a:t>Trade-offs</a:t>
            </a:r>
          </a:p>
          <a:p>
            <a:pPr lvl="2"/>
            <a:r>
              <a:rPr lang="en-US" dirty="0"/>
              <a:t>Manual data entry is slower and more expensive than batch input </a:t>
            </a:r>
          </a:p>
          <a:p>
            <a:pPr lvl="2"/>
            <a:r>
              <a:rPr lang="en-US" dirty="0"/>
              <a:t>Decision to use batch or online input depends on business requirements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8848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Control Issues (1 of 2)</a:t>
            </a:r>
          </a:p>
        </p:txBody>
      </p:sp>
      <p:sp>
        <p:nvSpPr>
          <p:cNvPr id="19458" name="Text Placeholder 2"/>
          <p:cNvSpPr>
            <a:spLocks noGrp="1"/>
          </p:cNvSpPr>
          <p:nvPr>
            <p:ph idx="1"/>
          </p:nvPr>
        </p:nvSpPr>
        <p:spPr/>
        <p:txBody>
          <a:bodyPr>
            <a:normAutofit/>
          </a:bodyPr>
          <a:lstStyle/>
          <a:p>
            <a:r>
              <a:rPr lang="en-US" dirty="0"/>
              <a:t>Output security and control</a:t>
            </a:r>
          </a:p>
          <a:p>
            <a:pPr lvl="1"/>
            <a:r>
              <a:rPr lang="en-US" dirty="0"/>
              <a:t>Companies use output control methods to maintain output integrity and security</a:t>
            </a:r>
          </a:p>
          <a:p>
            <a:pPr lvl="1"/>
            <a:r>
              <a:rPr lang="en-US" dirty="0"/>
              <a:t>Output security protects privacy rights </a:t>
            </a:r>
          </a:p>
          <a:p>
            <a:pPr lvl="2"/>
            <a:r>
              <a:rPr lang="en-US" dirty="0"/>
              <a:t>Shields organization’s proprietary data from theft or unauthorized access</a:t>
            </a:r>
          </a:p>
          <a:p>
            <a:pPr lvl="1"/>
            <a:r>
              <a:rPr lang="en-US" dirty="0"/>
              <a:t>Diskless workstation: network terminal that supports a full-featured user interface but limits the printing or copying of data</a:t>
            </a:r>
          </a:p>
          <a:p>
            <a:pPr marL="342900" lvl="1" indent="0">
              <a:buNone/>
            </a:pPr>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2535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Control Issues (2 of 2)</a:t>
            </a:r>
          </a:p>
        </p:txBody>
      </p:sp>
      <p:sp>
        <p:nvSpPr>
          <p:cNvPr id="7" name="Text Placeholder 2"/>
          <p:cNvSpPr>
            <a:spLocks noGrp="1"/>
          </p:cNvSpPr>
          <p:nvPr>
            <p:ph idx="1"/>
          </p:nvPr>
        </p:nvSpPr>
        <p:spPr/>
        <p:txBody>
          <a:bodyPr>
            <a:noAutofit/>
          </a:bodyPr>
          <a:lstStyle/>
          <a:p>
            <a:r>
              <a:rPr lang="en-US" dirty="0"/>
              <a:t>Input security and control</a:t>
            </a:r>
          </a:p>
          <a:p>
            <a:pPr lvl="1"/>
            <a:r>
              <a:rPr lang="en-US" dirty="0"/>
              <a:t>Ensures data is correct, complete, and secure </a:t>
            </a:r>
          </a:p>
          <a:p>
            <a:pPr lvl="2"/>
            <a:r>
              <a:rPr lang="en-US" dirty="0"/>
              <a:t>Information should be traceable</a:t>
            </a:r>
          </a:p>
          <a:p>
            <a:pPr lvl="2"/>
            <a:r>
              <a:rPr lang="en-US" dirty="0"/>
              <a:t>Procedures must be put in place for handling source documents</a:t>
            </a:r>
          </a:p>
          <a:p>
            <a:pPr lvl="1"/>
            <a:r>
              <a:rPr lang="en-US" dirty="0"/>
              <a:t>Data security policies and procedures protect data from loss or damage</a:t>
            </a:r>
          </a:p>
          <a:p>
            <a:pPr lvl="2"/>
            <a:r>
              <a:rPr lang="en-US" dirty="0"/>
              <a:t>Companies should have a records retention policy that meets legal requirements and business needs</a:t>
            </a:r>
          </a:p>
          <a:p>
            <a:pPr lvl="2"/>
            <a:r>
              <a:rPr lang="en-US" dirty="0"/>
              <a:t>Audit trail files and reports should be stored and saved</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9202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Trends (1 of 4)</a:t>
            </a:r>
          </a:p>
        </p:txBody>
      </p:sp>
      <p:sp>
        <p:nvSpPr>
          <p:cNvPr id="19458" name="Text Placeholder 2"/>
          <p:cNvSpPr>
            <a:spLocks noGrp="1"/>
          </p:cNvSpPr>
          <p:nvPr>
            <p:ph idx="1"/>
          </p:nvPr>
        </p:nvSpPr>
        <p:spPr/>
        <p:txBody>
          <a:bodyPr>
            <a:normAutofit lnSpcReduction="10000"/>
          </a:bodyPr>
          <a:lstStyle/>
          <a:p>
            <a:r>
              <a:rPr lang="en-US" dirty="0"/>
              <a:t>Modular design</a:t>
            </a:r>
          </a:p>
          <a:p>
            <a:pPr lvl="1"/>
            <a:r>
              <a:rPr lang="en-US" dirty="0"/>
              <a:t>Individual components, called modules, connect to a higher-level program or process</a:t>
            </a:r>
          </a:p>
          <a:p>
            <a:pPr lvl="2"/>
            <a:r>
              <a:rPr lang="en-US" dirty="0"/>
              <a:t>Designed to perform a single function</a:t>
            </a:r>
          </a:p>
          <a:p>
            <a:r>
              <a:rPr lang="en-US" dirty="0"/>
              <a:t>Responsive web design </a:t>
            </a:r>
          </a:p>
          <a:p>
            <a:pPr lvl="1"/>
            <a:r>
              <a:rPr lang="en-US" dirty="0"/>
              <a:t>Focus on how GUI artifacts are presented on the device is handled automatically by the underling framework</a:t>
            </a:r>
          </a:p>
          <a:p>
            <a:r>
              <a:rPr lang="en-US" dirty="0"/>
              <a:t>Prototyping</a:t>
            </a:r>
          </a:p>
          <a:p>
            <a:pPr lvl="1"/>
            <a:r>
              <a:rPr lang="en-US" dirty="0"/>
              <a:t>Involves a repetitive sequence of analysis, design, modeling, and testing</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0184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Trends (2 of 4)</a:t>
            </a:r>
          </a:p>
        </p:txBody>
      </p:sp>
      <p:sp>
        <p:nvSpPr>
          <p:cNvPr id="7" name="Text Placeholder 2"/>
          <p:cNvSpPr>
            <a:spLocks noGrp="1"/>
          </p:cNvSpPr>
          <p:nvPr>
            <p:ph idx="1"/>
          </p:nvPr>
        </p:nvSpPr>
        <p:spPr/>
        <p:txBody>
          <a:bodyPr>
            <a:normAutofit/>
          </a:bodyPr>
          <a:lstStyle/>
          <a:p>
            <a:r>
              <a:rPr lang="en-US" dirty="0"/>
              <a:t>System prototyping</a:t>
            </a:r>
          </a:p>
          <a:p>
            <a:pPr lvl="1"/>
            <a:r>
              <a:rPr lang="en-US" dirty="0"/>
              <a:t>Produces a full-featured, working model of the information system</a:t>
            </a:r>
          </a:p>
          <a:p>
            <a:r>
              <a:rPr lang="en-US" dirty="0"/>
              <a:t>Design or throwaway prototyping</a:t>
            </a:r>
          </a:p>
          <a:p>
            <a:pPr lvl="1"/>
            <a:r>
              <a:rPr lang="en-US" dirty="0"/>
              <a:t>Used to verify user requirements, is discarded, and implementation continues</a:t>
            </a:r>
          </a:p>
          <a:p>
            <a:pPr marL="342900" lvl="1" indent="0">
              <a:buNone/>
            </a:pPr>
            <a:endParaRPr lang="en-US" dirty="0"/>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0688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Trends (3 of 4)</a:t>
            </a:r>
          </a:p>
        </p:txBody>
      </p:sp>
      <p:sp>
        <p:nvSpPr>
          <p:cNvPr id="5" name="Content Placeholder 4"/>
          <p:cNvSpPr>
            <a:spLocks noGrp="1"/>
          </p:cNvSpPr>
          <p:nvPr>
            <p:ph idx="1"/>
          </p:nvPr>
        </p:nvSpPr>
        <p:spPr/>
        <p:txBody>
          <a:bodyPr>
            <a:noAutofit/>
          </a:bodyPr>
          <a:lstStyle/>
          <a:p>
            <a:r>
              <a:rPr lang="en-US" dirty="0"/>
              <a:t>Trade-offs: benefits</a:t>
            </a:r>
          </a:p>
          <a:p>
            <a:pPr lvl="1"/>
            <a:r>
              <a:rPr lang="en-US" dirty="0"/>
              <a:t>Users and systems developers can avoid misunderstandings</a:t>
            </a:r>
          </a:p>
          <a:p>
            <a:pPr lvl="1"/>
            <a:r>
              <a:rPr lang="en-US" dirty="0"/>
              <a:t>System developers create accurate specifications based on prototype</a:t>
            </a:r>
          </a:p>
          <a:p>
            <a:pPr lvl="1"/>
            <a:r>
              <a:rPr lang="en-US" dirty="0"/>
              <a:t>Managers evaluate working models more effectively than paper specifications</a:t>
            </a:r>
          </a:p>
          <a:p>
            <a:pPr lvl="1"/>
            <a:r>
              <a:rPr lang="en-US" dirty="0"/>
              <a:t>Helps develop testing and training procedures </a:t>
            </a:r>
          </a:p>
          <a:p>
            <a:pPr lvl="1"/>
            <a:r>
              <a:rPr lang="en-US" dirty="0"/>
              <a:t>Reduces risks that occur when a finished system fails to support business needs</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463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 (2 of 2)</a:t>
            </a:r>
          </a:p>
        </p:txBody>
      </p:sp>
      <p:sp>
        <p:nvSpPr>
          <p:cNvPr id="19458" name="Text Placeholder 2"/>
          <p:cNvSpPr>
            <a:spLocks noGrp="1"/>
          </p:cNvSpPr>
          <p:nvPr>
            <p:ph idx="1"/>
          </p:nvPr>
        </p:nvSpPr>
        <p:spPr/>
        <p:txBody>
          <a:bodyPr/>
          <a:lstStyle/>
          <a:p>
            <a:r>
              <a:rPr lang="en-US" dirty="0"/>
              <a:t>Apple introduced the graphical user interface (GUI)</a:t>
            </a:r>
          </a:p>
          <a:p>
            <a:pPr lvl="1"/>
            <a:r>
              <a:rPr lang="en-US" dirty="0"/>
              <a:t>Complete with mouse and screen icons</a:t>
            </a:r>
          </a:p>
          <a:p>
            <a:r>
              <a:rPr lang="en-US" dirty="0"/>
              <a:t>In a user-centered system, the distinction blurs between input, output, and the interface itself	</a:t>
            </a:r>
          </a:p>
          <a:p>
            <a:pPr lvl="1"/>
            <a:r>
              <a:rPr lang="en-US" dirty="0"/>
              <a:t>Most users work with a varied mix of input, screen output, and data queries as they perform day-to-day job functions</a:t>
            </a:r>
          </a:p>
          <a:p>
            <a:pPr lvl="1"/>
            <a:endParaRPr lang="en-US"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4365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Trends (4 of 4)</a:t>
            </a:r>
          </a:p>
        </p:txBody>
      </p:sp>
      <p:sp>
        <p:nvSpPr>
          <p:cNvPr id="5" name="Content Placeholder 4"/>
          <p:cNvSpPr>
            <a:spLocks noGrp="1"/>
          </p:cNvSpPr>
          <p:nvPr>
            <p:ph idx="1"/>
          </p:nvPr>
        </p:nvSpPr>
        <p:spPr/>
        <p:txBody>
          <a:bodyPr>
            <a:noAutofit/>
          </a:bodyPr>
          <a:lstStyle/>
          <a:p>
            <a:r>
              <a:rPr lang="en-US" dirty="0"/>
              <a:t>Potential problems</a:t>
            </a:r>
          </a:p>
          <a:p>
            <a:pPr lvl="1"/>
            <a:r>
              <a:rPr lang="en-US" dirty="0"/>
              <a:t>Rapid pace of development can create quality problems</a:t>
            </a:r>
          </a:p>
          <a:p>
            <a:pPr lvl="1"/>
            <a:r>
              <a:rPr lang="en-US" dirty="0"/>
              <a:t>System requirements cannot be tested adequately using a prototype </a:t>
            </a:r>
          </a:p>
          <a:p>
            <a:pPr lvl="1"/>
            <a:r>
              <a:rPr lang="en-US" dirty="0"/>
              <a:t>In complex systems, the prototype can become unwieldy and difficult to manage</a:t>
            </a:r>
          </a:p>
          <a:p>
            <a:pPr lvl="1"/>
            <a:r>
              <a:rPr lang="en-US" dirty="0"/>
              <a:t>Clients may want to adopt the prototype with few to no changes, leading to increased maintenance costs later in the SDLC</a:t>
            </a:r>
          </a:p>
          <a:p>
            <a:pPr lvl="1"/>
            <a:endParaRPr lang="en-IN" dirty="0"/>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8531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2)</a:t>
            </a:r>
          </a:p>
        </p:txBody>
      </p:sp>
      <p:sp>
        <p:nvSpPr>
          <p:cNvPr id="3" name="Text Placeholder 2"/>
          <p:cNvSpPr>
            <a:spLocks noGrp="1"/>
          </p:cNvSpPr>
          <p:nvPr>
            <p:ph idx="1"/>
          </p:nvPr>
        </p:nvSpPr>
        <p:spPr/>
        <p:txBody>
          <a:bodyPr>
            <a:normAutofit/>
          </a:bodyPr>
          <a:lstStyle/>
          <a:p>
            <a:r>
              <a:rPr lang="en-US" dirty="0"/>
              <a:t>When designing the user interface it should be transparent</a:t>
            </a:r>
          </a:p>
          <a:p>
            <a:pPr lvl="1"/>
            <a:r>
              <a:rPr lang="en-US" dirty="0"/>
              <a:t>Create an interface that is easy to learn and use; enhance user productivity</a:t>
            </a:r>
          </a:p>
          <a:p>
            <a:pPr lvl="1"/>
            <a:r>
              <a:rPr lang="en-US" dirty="0"/>
              <a:t>Make it easy to obtain help or correct errors</a:t>
            </a:r>
          </a:p>
          <a:p>
            <a:pPr lvl="1"/>
            <a:r>
              <a:rPr lang="en-US" dirty="0"/>
              <a:t>Minimize input data problems</a:t>
            </a:r>
          </a:p>
          <a:p>
            <a:pPr lvl="1"/>
            <a:r>
              <a:rPr lang="en-US" dirty="0"/>
              <a:t>Provide feedback</a:t>
            </a:r>
          </a:p>
          <a:p>
            <a:pPr lvl="1"/>
            <a:r>
              <a:rPr lang="en-US" dirty="0"/>
              <a:t>Create an attractive layout and design</a:t>
            </a:r>
          </a:p>
          <a:p>
            <a:pPr lvl="1"/>
            <a:r>
              <a:rPr lang="en-US" dirty="0"/>
              <a:t>Use familiar terms and image</a:t>
            </a:r>
          </a:p>
          <a:p>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(2 of 2)</a:t>
            </a:r>
          </a:p>
        </p:txBody>
      </p:sp>
      <p:sp>
        <p:nvSpPr>
          <p:cNvPr id="3" name="Text Placeholder 2"/>
          <p:cNvSpPr>
            <a:spLocks noGrp="1"/>
          </p:cNvSpPr>
          <p:nvPr>
            <p:ph idx="1"/>
          </p:nvPr>
        </p:nvSpPr>
        <p:spPr/>
        <p:txBody>
          <a:bodyPr>
            <a:normAutofit/>
          </a:bodyPr>
          <a:lstStyle/>
          <a:p>
            <a:r>
              <a:rPr lang="en-US" dirty="0"/>
              <a:t>Types of printed reports: detail, exception, and summary reports </a:t>
            </a:r>
          </a:p>
          <a:p>
            <a:r>
              <a:rPr lang="en-US" dirty="0"/>
              <a:t>Input methods: data capture and data entry</a:t>
            </a:r>
          </a:p>
          <a:p>
            <a:r>
              <a:rPr lang="en-US" dirty="0"/>
              <a:t>Security and control plays an important role in designing</a:t>
            </a:r>
          </a:p>
          <a:p>
            <a:r>
              <a:rPr lang="en-US" dirty="0"/>
              <a:t>Emerging trends of modular design: responsive web design, and prototyping </a:t>
            </a:r>
          </a:p>
          <a:p>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768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Human-Computer Interaction </a:t>
            </a:r>
          </a:p>
        </p:txBody>
      </p:sp>
      <p:sp>
        <p:nvSpPr>
          <p:cNvPr id="5" name="Content Placeholder 4"/>
          <p:cNvSpPr>
            <a:spLocks noGrp="1"/>
          </p:cNvSpPr>
          <p:nvPr>
            <p:ph idx="1"/>
          </p:nvPr>
        </p:nvSpPr>
        <p:spPr/>
        <p:txBody>
          <a:bodyPr>
            <a:noAutofit/>
          </a:bodyPr>
          <a:lstStyle/>
          <a:p>
            <a:r>
              <a:rPr lang="en-US" dirty="0"/>
              <a:t>Relationship between computers and people who use them to perform their jobs</a:t>
            </a:r>
          </a:p>
          <a:p>
            <a:pPr lvl="1"/>
            <a:r>
              <a:rPr lang="en-US" dirty="0"/>
              <a:t>Everything from smartphones to global networks</a:t>
            </a:r>
          </a:p>
          <a:p>
            <a:pPr lvl="1"/>
            <a:r>
              <a:rPr lang="en-US" dirty="0"/>
              <a:t>Includes all communications and instructions to enter input and obtain output in the form of screen displays or printed reports</a:t>
            </a:r>
          </a:p>
          <a:p>
            <a:pPr lvl="1"/>
            <a:r>
              <a:rPr lang="en-US" dirty="0"/>
              <a:t>Transparent user interface: does not distract the user</a:t>
            </a:r>
          </a:p>
        </p:txBody>
      </p:sp>
      <p:sp>
        <p:nvSpPr>
          <p:cNvPr id="3" name="Footer Placeholder 2"/>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164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Seven Habits of Successful Interface Designers (1 of 4)</a:t>
            </a:r>
            <a:endParaRPr lang="en-IN" dirty="0"/>
          </a:p>
        </p:txBody>
      </p:sp>
      <p:sp>
        <p:nvSpPr>
          <p:cNvPr id="9" name="Content Placeholder 8">
            <a:extLst>
              <a:ext uri="{FF2B5EF4-FFF2-40B4-BE49-F238E27FC236}">
                <a16:creationId xmlns:a16="http://schemas.microsoft.com/office/drawing/2014/main" id="{8CB9D8C7-FB4D-4811-B322-EEBF56DBA6EB}"/>
              </a:ext>
            </a:extLst>
          </p:cNvPr>
          <p:cNvSpPr>
            <a:spLocks noGrp="1"/>
          </p:cNvSpPr>
          <p:nvPr>
            <p:ph idx="1"/>
          </p:nvPr>
        </p:nvSpPr>
        <p:spPr/>
        <p:txBody>
          <a:bodyPr/>
          <a:lstStyle/>
          <a:p>
            <a:r>
              <a:rPr lang="en-US" dirty="0"/>
              <a:t>Understand the business</a:t>
            </a:r>
          </a:p>
          <a:p>
            <a:pPr lvl="1"/>
            <a:r>
              <a:rPr lang="en-US" dirty="0"/>
              <a:t>Interface designer must understand:</a:t>
            </a:r>
          </a:p>
          <a:p>
            <a:pPr lvl="2"/>
            <a:r>
              <a:rPr lang="en-US" dirty="0"/>
              <a:t>Underlying business functions</a:t>
            </a:r>
          </a:p>
          <a:p>
            <a:pPr lvl="2"/>
            <a:r>
              <a:rPr lang="en-US" dirty="0"/>
              <a:t>How the system supports goals</a:t>
            </a:r>
          </a:p>
          <a:p>
            <a:r>
              <a:rPr lang="en-US" dirty="0"/>
              <a:t>Maximize graphical effectiveness</a:t>
            </a:r>
          </a:p>
          <a:p>
            <a:pPr lvl="1"/>
            <a:r>
              <a:rPr lang="en-US" dirty="0"/>
              <a:t>Well-designed interface enables rapid learning</a:t>
            </a:r>
          </a:p>
          <a:p>
            <a:r>
              <a:rPr lang="en-US" dirty="0"/>
              <a:t>Think like a user</a:t>
            </a:r>
          </a:p>
          <a:p>
            <a:pPr lvl="1"/>
            <a:r>
              <a:rPr lang="en-US" dirty="0"/>
              <a:t>Designer must see system from use’s perspective</a:t>
            </a:r>
          </a:p>
          <a:p>
            <a:endParaRPr lang="en-IN" dirty="0"/>
          </a:p>
          <a:p>
            <a:endParaRPr lang="en-US" dirty="0"/>
          </a:p>
        </p:txBody>
      </p:sp>
      <p:sp>
        <p:nvSpPr>
          <p:cNvPr id="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2506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Habits of Successful Interface Designers (2 of 4)</a:t>
            </a:r>
          </a:p>
        </p:txBody>
      </p:sp>
      <p:sp>
        <p:nvSpPr>
          <p:cNvPr id="3" name="Content Placeholder 2"/>
          <p:cNvSpPr>
            <a:spLocks noGrp="1"/>
          </p:cNvSpPr>
          <p:nvPr>
            <p:ph idx="1"/>
          </p:nvPr>
        </p:nvSpPr>
        <p:spPr/>
        <p:txBody>
          <a:bodyPr/>
          <a:lstStyle/>
          <a:p>
            <a:r>
              <a:rPr lang="en-US" dirty="0"/>
              <a:t>Use models and prototypes</a:t>
            </a:r>
          </a:p>
          <a:p>
            <a:pPr lvl="1"/>
            <a:r>
              <a:rPr lang="en-US" dirty="0"/>
              <a:t>Designers can present initial screen designs to users in the form of a storyboard  </a:t>
            </a:r>
          </a:p>
          <a:p>
            <a:pPr lvl="2"/>
            <a:r>
              <a:rPr lang="en-US" dirty="0"/>
              <a:t>Users test design and provide feedback </a:t>
            </a:r>
          </a:p>
          <a:p>
            <a:r>
              <a:rPr lang="en-US" dirty="0"/>
              <a:t>Focus on usability</a:t>
            </a:r>
          </a:p>
          <a:p>
            <a:pPr lvl="1"/>
            <a:r>
              <a:rPr lang="en-US" dirty="0"/>
              <a:t>Include main options in the opening screen</a:t>
            </a:r>
          </a:p>
          <a:p>
            <a:pPr lvl="1"/>
            <a:r>
              <a:rPr lang="en-US" dirty="0"/>
              <a:t>Offer a reasonable number	 of choices that a user easily can comprehend</a:t>
            </a:r>
          </a:p>
          <a:p>
            <a:endParaRPr lang="en-IN" dirty="0"/>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895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Habits of Successful Interface Designers (3 of 4)</a:t>
            </a:r>
          </a:p>
        </p:txBody>
      </p:sp>
      <p:sp>
        <p:nvSpPr>
          <p:cNvPr id="4" name="Footer Placeholder 3"/>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5" name="Rectangle 4">
            <a:extLst>
              <a:ext uri="{FF2B5EF4-FFF2-40B4-BE49-F238E27FC236}">
                <a16:creationId xmlns:a16="http://schemas.microsoft.com/office/drawing/2014/main" id="{96584FE0-AAAD-4E52-843B-473120548256}"/>
              </a:ext>
            </a:extLst>
          </p:cNvPr>
          <p:cNvSpPr/>
          <p:nvPr/>
        </p:nvSpPr>
        <p:spPr>
          <a:xfrm>
            <a:off x="381000" y="5334000"/>
            <a:ext cx="8763000" cy="646331"/>
          </a:xfrm>
          <a:prstGeom prst="rect">
            <a:avLst/>
          </a:prstGeom>
        </p:spPr>
        <p:txBody>
          <a:bodyPr wrap="square">
            <a:spAutoFit/>
          </a:bodyPr>
          <a:lstStyle/>
          <a:p>
            <a:r>
              <a:rPr lang="en-US" dirty="0"/>
              <a:t>FIGURE 8-4 The opening screen displays the main options for a student registration system. A user can click an option to see lower-level actions and menu choices.</a:t>
            </a:r>
          </a:p>
        </p:txBody>
      </p:sp>
      <p:pic>
        <p:nvPicPr>
          <p:cNvPr id="3" name="Picture 2">
            <a:extLst>
              <a:ext uri="{FF2B5EF4-FFF2-40B4-BE49-F238E27FC236}">
                <a16:creationId xmlns:a16="http://schemas.microsoft.com/office/drawing/2014/main" id="{87390143-D16E-426D-AA9D-5EA312CD05A5}"/>
              </a:ext>
            </a:extLst>
          </p:cNvPr>
          <p:cNvPicPr>
            <a:picLocks noChangeAspect="1"/>
          </p:cNvPicPr>
          <p:nvPr/>
        </p:nvPicPr>
        <p:blipFill>
          <a:blip r:embed="rId3"/>
          <a:stretch>
            <a:fillRect/>
          </a:stretch>
        </p:blipFill>
        <p:spPr>
          <a:xfrm>
            <a:off x="2438400" y="1981200"/>
            <a:ext cx="4100090" cy="3053443"/>
          </a:xfrm>
          <a:prstGeom prst="rect">
            <a:avLst/>
          </a:prstGeom>
        </p:spPr>
      </p:pic>
    </p:spTree>
    <p:extLst>
      <p:ext uri="{BB962C8B-B14F-4D97-AF65-F5344CB8AC3E}">
        <p14:creationId xmlns:p14="http://schemas.microsoft.com/office/powerpoint/2010/main" val="2594944350"/>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5544</Words>
  <Application>Microsoft Office PowerPoint</Application>
  <PresentationFormat>On-screen Show (4:3)</PresentationFormat>
  <Paragraphs>445</Paragraphs>
  <Slides>52</Slides>
  <Notes>52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52</vt:i4>
      </vt:variant>
    </vt:vector>
  </HeadingPairs>
  <TitlesOfParts>
    <vt:vector size="54" baseType="lpstr">
      <vt:lpstr>Arial</vt:lpstr>
      <vt:lpstr>Brand_PPT_Template_SIMPLIFIED_SD</vt:lpstr>
      <vt:lpstr>Chapter 8</vt:lpstr>
      <vt:lpstr>Learning Objectives (1 of 2)</vt:lpstr>
      <vt:lpstr>Learning Objectives (2 of 2)</vt:lpstr>
      <vt:lpstr>User Interfaces (1 of 2)</vt:lpstr>
      <vt:lpstr>User Interfaces (2 of 2)</vt:lpstr>
      <vt:lpstr>Human-Computer Interaction </vt:lpstr>
      <vt:lpstr>Seven Habits of Successful Interface Designers (1 of 4)</vt:lpstr>
      <vt:lpstr>Seven Habits of Successful Interface Designers (2 of 4)</vt:lpstr>
      <vt:lpstr>Seven Habits of Successful Interface Designers (3 of 4)</vt:lpstr>
      <vt:lpstr>Seven Habits of Successful Interface Designers (4 of 4)</vt:lpstr>
      <vt:lpstr>Guidelines for User Interface Design (1 of 21)</vt:lpstr>
      <vt:lpstr>Guidelines for User Interface Design (2 of 21) </vt:lpstr>
      <vt:lpstr>Guidelines for User Interface Design (3 of 21) </vt:lpstr>
      <vt:lpstr>Guidelines for User Interface Design (4 of 21) </vt:lpstr>
      <vt:lpstr>Guidelines for User Interface Design (5 of 21) </vt:lpstr>
      <vt:lpstr>Guidelines for User Interface Design (6 of 21) </vt:lpstr>
      <vt:lpstr>Guidelines for User Interface Design (7 of 21) </vt:lpstr>
      <vt:lpstr>Guidelines for User Interface Design (8 of 21) </vt:lpstr>
      <vt:lpstr>Guidelines for User Interface Design (9 of 21) </vt:lpstr>
      <vt:lpstr>Guidelines for User Interface Design (10 of 21) </vt:lpstr>
      <vt:lpstr>Guidelines for User Interface Design (11 of 21) </vt:lpstr>
      <vt:lpstr>Guidelines for User Interface Design (12 of 21) </vt:lpstr>
      <vt:lpstr>Guidelines for User Interface Design (13 of 21) </vt:lpstr>
      <vt:lpstr>Guidelines for User Interface Design (14 of 21) </vt:lpstr>
      <vt:lpstr>Guidelines for User Interface Design (15 of 21) </vt:lpstr>
      <vt:lpstr>Guidelines for User Interface Design (16 of 21) </vt:lpstr>
      <vt:lpstr>Guidelines for User Interface Design (17 of 21) </vt:lpstr>
      <vt:lpstr>Guidelines for User Interface Design (18 of 21) </vt:lpstr>
      <vt:lpstr>Guidelines for User Interface Design (19 of 21) </vt:lpstr>
      <vt:lpstr>Guidelines for User Interface Design (20 of 21) </vt:lpstr>
      <vt:lpstr>Guidelines for User Interface Design (21 of 21)</vt:lpstr>
      <vt:lpstr>Source Document and Form Design (1 of 2)</vt:lpstr>
      <vt:lpstr>Source Document and Form Design (2 of 2)</vt:lpstr>
      <vt:lpstr>Printed Output (1 of 5)</vt:lpstr>
      <vt:lpstr>Printed Output (2 of 5)</vt:lpstr>
      <vt:lpstr>Printed Output (3 of 5)</vt:lpstr>
      <vt:lpstr>Printed Output (4 of 5)</vt:lpstr>
      <vt:lpstr>Printed Output (5 of 5)</vt:lpstr>
      <vt:lpstr>Technology Issues (1 of 6)</vt:lpstr>
      <vt:lpstr>Technology Issues (2 of 6)</vt:lpstr>
      <vt:lpstr>Technology Issues (3 of 6)</vt:lpstr>
      <vt:lpstr>Technology Issues (4 of 6)</vt:lpstr>
      <vt:lpstr>Technology Issues (5 of 6)</vt:lpstr>
      <vt:lpstr>Technology Issues (6 of 6)</vt:lpstr>
      <vt:lpstr>Security and Control Issues (1 of 2)</vt:lpstr>
      <vt:lpstr>Security and Control Issues (2 of 2)</vt:lpstr>
      <vt:lpstr>Emerging Trends (1 of 4)</vt:lpstr>
      <vt:lpstr>Emerging Trends (2 of 4)</vt:lpstr>
      <vt:lpstr>Emerging Trends (3 of 4)</vt:lpstr>
      <vt:lpstr>Emerging Trends (4 of 4)</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2019-04-01T23:37:44Z</dcterms:created>
  <dcterms:modified xsi:type="dcterms:W3CDTF">2019-06-18T14:55:33Z</dcterms:modified>
</cp:coreProperties>
</file>