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4" r:id="rId1"/>
  </p:sldMasterIdLst>
  <p:notesMasterIdLst>
    <p:notesMasterId r:id="rId49"/>
  </p:notesMasterIdLst>
  <p:sldIdLst>
    <p:sldId id="603" r:id="rId2"/>
    <p:sldId id="600" r:id="rId3"/>
    <p:sldId id="604" r:id="rId4"/>
    <p:sldId id="260" r:id="rId5"/>
    <p:sldId id="318" r:id="rId6"/>
    <p:sldId id="568" r:id="rId7"/>
    <p:sldId id="569" r:id="rId8"/>
    <p:sldId id="570" r:id="rId9"/>
    <p:sldId id="571" r:id="rId10"/>
    <p:sldId id="444" r:id="rId11"/>
    <p:sldId id="572" r:id="rId12"/>
    <p:sldId id="573" r:id="rId13"/>
    <p:sldId id="535" r:id="rId14"/>
    <p:sldId id="449" r:id="rId15"/>
    <p:sldId id="574" r:id="rId16"/>
    <p:sldId id="576" r:id="rId17"/>
    <p:sldId id="524" r:id="rId18"/>
    <p:sldId id="578" r:id="rId19"/>
    <p:sldId id="536" r:id="rId20"/>
    <p:sldId id="605" r:id="rId21"/>
    <p:sldId id="579" r:id="rId22"/>
    <p:sldId id="537" r:id="rId23"/>
    <p:sldId id="527" r:id="rId24"/>
    <p:sldId id="590" r:id="rId25"/>
    <p:sldId id="529" r:id="rId26"/>
    <p:sldId id="530" r:id="rId27"/>
    <p:sldId id="580" r:id="rId28"/>
    <p:sldId id="538" r:id="rId29"/>
    <p:sldId id="591" r:id="rId30"/>
    <p:sldId id="584" r:id="rId31"/>
    <p:sldId id="598" r:id="rId32"/>
    <p:sldId id="599" r:id="rId33"/>
    <p:sldId id="597" r:id="rId34"/>
    <p:sldId id="585" r:id="rId35"/>
    <p:sldId id="583" r:id="rId36"/>
    <p:sldId id="539" r:id="rId37"/>
    <p:sldId id="592" r:id="rId38"/>
    <p:sldId id="593" r:id="rId39"/>
    <p:sldId id="361" r:id="rId40"/>
    <p:sldId id="456" r:id="rId41"/>
    <p:sldId id="594" r:id="rId42"/>
    <p:sldId id="588" r:id="rId43"/>
    <p:sldId id="589" r:id="rId44"/>
    <p:sldId id="311" r:id="rId45"/>
    <p:sldId id="442" r:id="rId46"/>
    <p:sldId id="566" r:id="rId47"/>
    <p:sldId id="567"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60" autoAdjust="0"/>
    <p:restoredTop sz="93537" autoAdjust="0"/>
  </p:normalViewPr>
  <p:slideViewPr>
    <p:cSldViewPr>
      <p:cViewPr varScale="1">
        <p:scale>
          <a:sx n="148" d="100"/>
          <a:sy n="148" d="100"/>
        </p:scale>
        <p:origin x="469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anose="020B0604020202020204" pitchFamily="34" charset="0"/>
              </a:defRPr>
            </a:lvl1pPr>
          </a:lstStyle>
          <a:p>
            <a:pPr>
              <a:defRPr/>
            </a:pPr>
            <a:fld id="{78900CCD-8A10-4D49-BB79-792FE2AD7547}" type="datetimeFigureOut">
              <a:rPr lang="en-US" smtClean="0"/>
              <a:pPr>
                <a:defRPr/>
              </a:pPr>
              <a:t>6/18/2019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anose="020B0604020202020204" pitchFamily="34" charset="0"/>
              </a:defRPr>
            </a:lvl1pPr>
          </a:lstStyle>
          <a:p>
            <a:pPr>
              <a:defRPr/>
            </a:pPr>
            <a:fld id="{1D8EF7D4-693D-4308-8526-5D7856EBEEC3}" type="slidenum">
              <a:rPr lang="en-US" smtClean="0"/>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1949000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888833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2265019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1739201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968762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062987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3756763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5907457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25397405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34593285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45</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46</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47</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116233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1054D09-0A7C-4E82-9DA1-49919B1930BE}" type="datetime1">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t>6/18/2019</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2710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a:xfrm>
            <a:off x="628650" y="681037"/>
            <a:ext cx="7886700" cy="799907"/>
          </a:xfrm>
        </p:spPr>
        <p:txBody>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1733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DED0B41A-B19F-4C09-9962-15E12E71716D}" type="datetime1">
              <a:rPr lang="en-US" smtClean="0"/>
              <a:t>6/18/2019</a:t>
            </a:fld>
            <a:endParaRPr lang="en-US" dirty="0"/>
          </a:p>
        </p:txBody>
      </p:sp>
      <p:sp>
        <p:nvSpPr>
          <p:cNvPr id="5" name="Footer Placeholder 4"/>
          <p:cNvSpPr>
            <a:spLocks noGrp="1"/>
          </p:cNvSpPr>
          <p:nvPr>
            <p:ph type="ftr" sz="quarter" idx="11"/>
          </p:nvPr>
        </p:nvSpPr>
        <p:spPr/>
        <p:txBody>
          <a:bodyPr/>
          <a:lstStyle/>
          <a:p>
            <a:pPr>
              <a:defRPr/>
            </a:pPr>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dirty="0"/>
          </a:p>
        </p:txBody>
      </p:sp>
    </p:spTree>
    <p:extLst>
      <p:ext uri="{BB962C8B-B14F-4D97-AF65-F5344CB8AC3E}">
        <p14:creationId xmlns:p14="http://schemas.microsoft.com/office/powerpoint/2010/main" val="42811044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4E4AEA32-E133-4AF1-99D0-11149562C43A}" type="datetime1">
              <a:rPr lang="en-US" smtClean="0"/>
              <a:t>6/18/2019</a:t>
            </a:fld>
            <a:endParaRPr lang="en-US" dirty="0"/>
          </a:p>
        </p:txBody>
      </p:sp>
      <p:sp>
        <p:nvSpPr>
          <p:cNvPr id="4" name="Footer Placeholder 3"/>
          <p:cNvSpPr>
            <a:spLocks noGrp="1"/>
          </p:cNvSpPr>
          <p:nvPr>
            <p:ph type="ftr" sz="quarter" idx="11"/>
          </p:nvPr>
        </p:nvSpPr>
        <p:spPr/>
        <p:txBody>
          <a:bodyPr/>
          <a:lstStyle/>
          <a:p>
            <a:pPr>
              <a:defRPr/>
            </a:pPr>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310254880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337917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displays a photo of the textbook cover.">
            <a:extLst>
              <a:ext uri="{FF2B5EF4-FFF2-40B4-BE49-F238E27FC236}">
                <a16:creationId xmlns:a16="http://schemas.microsoft.com/office/drawing/2014/main" id="{1DF9DF92-CD44-4E28-BC8A-996ADC722C19}"/>
              </a:ext>
            </a:extLst>
          </p:cNvPr>
          <p:cNvPicPr>
            <a:picLocks noChangeAspect="1"/>
          </p:cNvPicPr>
          <p:nvPr/>
        </p:nvPicPr>
        <p:blipFill>
          <a:blip r:embed="rId3"/>
          <a:stretch>
            <a:fillRect/>
          </a:stretch>
        </p:blipFill>
        <p:spPr>
          <a:xfrm>
            <a:off x="0" y="0"/>
            <a:ext cx="2743200" cy="3515974"/>
          </a:xfrm>
          <a:prstGeom prst="rect">
            <a:avLst/>
          </a:prstGeom>
        </p:spPr>
      </p:pic>
      <p:sp>
        <p:nvSpPr>
          <p:cNvPr id="15361" name="Title 1"/>
          <p:cNvSpPr>
            <a:spLocks noGrp="1"/>
          </p:cNvSpPr>
          <p:nvPr>
            <p:ph type="ctrTitle"/>
          </p:nvPr>
        </p:nvSpPr>
        <p:spPr/>
        <p:txBody>
          <a:bodyPr>
            <a:normAutofit/>
          </a:bodyPr>
          <a:lstStyle/>
          <a:p>
            <a:r>
              <a:rPr lang="en-US" dirty="0"/>
              <a:t>Chapter 10</a:t>
            </a:r>
          </a:p>
        </p:txBody>
      </p:sp>
      <p:sp>
        <p:nvSpPr>
          <p:cNvPr id="15362" name="Subtitle 2"/>
          <p:cNvSpPr>
            <a:spLocks noGrp="1"/>
          </p:cNvSpPr>
          <p:nvPr>
            <p:ph type="subTitle" idx="1"/>
          </p:nvPr>
        </p:nvSpPr>
        <p:spPr/>
        <p:txBody>
          <a:bodyPr/>
          <a:lstStyle/>
          <a:p>
            <a:r>
              <a:rPr lang="en-US" dirty="0"/>
              <a:t>System Architecture</a:t>
            </a:r>
          </a:p>
        </p:txBody>
      </p:sp>
      <p:sp>
        <p:nvSpPr>
          <p:cNvPr id="2" name="Footer Placeholder 1">
            <a:extLst>
              <a:ext uri="{FF2B5EF4-FFF2-40B4-BE49-F238E27FC236}">
                <a16:creationId xmlns:a16="http://schemas.microsoft.com/office/drawing/2014/main" id="{4747CAD9-2301-4ACB-8129-93D6FAA8C455}"/>
              </a:ext>
            </a:extLst>
          </p:cNvPr>
          <p:cNvSpPr>
            <a:spLocks noGrp="1"/>
          </p:cNvSpPr>
          <p:nvPr>
            <p:ph type="ftr" sz="quarter" idx="11"/>
          </p:nvPr>
        </p:nvSpPr>
        <p:spPr/>
        <p:txBody>
          <a:bodyPr/>
          <a:lstStyle/>
          <a:p>
            <a:pPr>
              <a:defRPr/>
            </a:pPr>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System Architecture (2 of 4)</a:t>
            </a:r>
          </a:p>
        </p:txBody>
      </p:sp>
      <p:sp>
        <p:nvSpPr>
          <p:cNvPr id="5" name="Content Placeholder 4"/>
          <p:cNvSpPr>
            <a:spLocks noGrp="1"/>
          </p:cNvSpPr>
          <p:nvPr>
            <p:ph idx="1"/>
          </p:nvPr>
        </p:nvSpPr>
        <p:spPr/>
        <p:txBody>
          <a:bodyPr/>
          <a:lstStyle/>
          <a:p>
            <a:r>
              <a:rPr lang="en-US" dirty="0"/>
              <a:t>Mainframe architecture</a:t>
            </a:r>
          </a:p>
          <a:p>
            <a:pPr lvl="1"/>
            <a:r>
              <a:rPr lang="en-US" dirty="0"/>
              <a:t>Server: computer that supplies data, processing services or other support to one or more computers called clients</a:t>
            </a:r>
          </a:p>
          <a:p>
            <a:pPr lvl="1"/>
            <a:r>
              <a:rPr lang="en-US" dirty="0"/>
              <a:t>Earliest servers: mainframe computers</a:t>
            </a:r>
          </a:p>
          <a:p>
            <a:pPr lvl="1"/>
            <a:r>
              <a:rPr lang="en-US" dirty="0"/>
              <a:t>Advances in technology enabled installation of terminals at remote locations </a:t>
            </a:r>
            <a:endParaRPr lang="en-IN" dirty="0"/>
          </a:p>
        </p:txBody>
      </p:sp>
      <p:sp>
        <p:nvSpPr>
          <p:cNvPr id="3" name="Footer Placeholder 2">
            <a:extLst>
              <a:ext uri="{FF2B5EF4-FFF2-40B4-BE49-F238E27FC236}">
                <a16:creationId xmlns:a16="http://schemas.microsoft.com/office/drawing/2014/main" id="{DE72C017-92D6-4565-B7EE-515D3720EDFD}"/>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3622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System Architecture (3 of 4) </a:t>
            </a:r>
          </a:p>
        </p:txBody>
      </p:sp>
      <p:sp>
        <p:nvSpPr>
          <p:cNvPr id="5" name="Content Placeholder 4"/>
          <p:cNvSpPr>
            <a:spLocks noGrp="1"/>
          </p:cNvSpPr>
          <p:nvPr>
            <p:ph idx="1"/>
          </p:nvPr>
        </p:nvSpPr>
        <p:spPr/>
        <p:txBody>
          <a:bodyPr/>
          <a:lstStyle/>
          <a:p>
            <a:r>
              <a:rPr lang="en-US" dirty="0"/>
              <a:t>Impact of the personal computer</a:t>
            </a:r>
          </a:p>
          <a:p>
            <a:pPr lvl="1"/>
            <a:r>
              <a:rPr lang="en-US" dirty="0"/>
              <a:t>Individuals could work in stand-alone mode</a:t>
            </a:r>
          </a:p>
          <a:p>
            <a:pPr lvl="1"/>
            <a:r>
              <a:rPr lang="en-US" dirty="0"/>
              <a:t>Lesser IT assistance resulted in increased productivity in certain tasks</a:t>
            </a:r>
          </a:p>
          <a:p>
            <a:r>
              <a:rPr lang="en-US" dirty="0"/>
              <a:t>Network evolution</a:t>
            </a:r>
          </a:p>
          <a:p>
            <a:pPr lvl="1"/>
            <a:r>
              <a:rPr lang="en-US" dirty="0"/>
              <a:t>Local area network (LAN): allows sharing of data and hardware resources</a:t>
            </a:r>
          </a:p>
          <a:p>
            <a:pPr lvl="1"/>
            <a:r>
              <a:rPr lang="en-US" dirty="0"/>
              <a:t>Wide area network (WAN): spans long distances and can connect LANs that are continents apart</a:t>
            </a:r>
          </a:p>
          <a:p>
            <a:endParaRPr lang="en-US" dirty="0"/>
          </a:p>
          <a:p>
            <a:pPr lvl="2"/>
            <a:endParaRPr lang="en-US" dirty="0"/>
          </a:p>
          <a:p>
            <a:pPr lvl="2"/>
            <a:endParaRPr lang="en-US" dirty="0"/>
          </a:p>
          <a:p>
            <a:endParaRPr lang="en-IN" dirty="0"/>
          </a:p>
        </p:txBody>
      </p:sp>
      <p:sp>
        <p:nvSpPr>
          <p:cNvPr id="3" name="Footer Placeholder 2">
            <a:extLst>
              <a:ext uri="{FF2B5EF4-FFF2-40B4-BE49-F238E27FC236}">
                <a16:creationId xmlns:a16="http://schemas.microsoft.com/office/drawing/2014/main" id="{7708D4F4-E607-4DAD-9FB6-CFC35F37A17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2228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System Architecture (4 of 4) </a:t>
            </a:r>
          </a:p>
        </p:txBody>
      </p:sp>
      <p:sp>
        <p:nvSpPr>
          <p:cNvPr id="8" name="Rectangle 7"/>
          <p:cNvSpPr/>
          <p:nvPr/>
        </p:nvSpPr>
        <p:spPr>
          <a:xfrm>
            <a:off x="339970" y="5093088"/>
            <a:ext cx="4642616" cy="523220"/>
          </a:xfrm>
          <a:prstGeom prst="rect">
            <a:avLst/>
          </a:prstGeom>
        </p:spPr>
        <p:txBody>
          <a:bodyPr wrap="square">
            <a:spAutoFit/>
          </a:bodyPr>
          <a:lstStyle/>
          <a:p>
            <a:r>
              <a:rPr lang="en-US" sz="1400" b="1" dirty="0"/>
              <a:t>FIGURE 10-4 </a:t>
            </a:r>
            <a:r>
              <a:rPr lang="en-US" sz="1400" dirty="0"/>
              <a:t>A LAN allows sharing of data and hardware, such as printers and scanners.</a:t>
            </a:r>
          </a:p>
        </p:txBody>
      </p:sp>
      <p:pic>
        <p:nvPicPr>
          <p:cNvPr id="6147" name="Picture 3" descr="In the figure, there are three clouds overlapping each other at the center. The clouds are labeled WAN. Six arrows point out from the clouds and are placed in a circular manner. Each of the arrows point to an illustration. All the six illustrations are the same but are labeled differently. Each of the illustrations consist of 5 buildings of different sizes and a satellite dish. In clockwise direction, the first illustration is labeled LAN Toronto, the second illustration is labeled LAN London, the third illustration is labeled LAN Johannesburg, the fourth illustration is labeled LAN Brisbane, the fifth illustration is labeled LAN Tokyo and the last illustration is labeled LAN Los Angeles. " title="FIGURE 10-5 A WAN can connect many LANs and link users who are continents a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2639" y="2059825"/>
            <a:ext cx="2895600" cy="28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682420" y="5093088"/>
            <a:ext cx="4085515" cy="523220"/>
          </a:xfrm>
          <a:prstGeom prst="rect">
            <a:avLst/>
          </a:prstGeom>
        </p:spPr>
        <p:txBody>
          <a:bodyPr wrap="square">
            <a:spAutoFit/>
          </a:bodyPr>
          <a:lstStyle/>
          <a:p>
            <a:r>
              <a:rPr lang="en-US" sz="1400" b="1" dirty="0"/>
              <a:t>FIGURE 10-5 </a:t>
            </a:r>
            <a:r>
              <a:rPr lang="en-US" sz="1400" dirty="0"/>
              <a:t>A WAN can connect many LANs and link users who are continents apart.</a:t>
            </a:r>
          </a:p>
        </p:txBody>
      </p:sp>
      <p:sp>
        <p:nvSpPr>
          <p:cNvPr id="3" name="Footer Placeholder 2">
            <a:extLst>
              <a:ext uri="{FF2B5EF4-FFF2-40B4-BE49-F238E27FC236}">
                <a16:creationId xmlns:a16="http://schemas.microsoft.com/office/drawing/2014/main" id="{6C7C8857-F428-4649-9E24-728355623837}"/>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4" name="Picture 3">
            <a:extLst>
              <a:ext uri="{FF2B5EF4-FFF2-40B4-BE49-F238E27FC236}">
                <a16:creationId xmlns:a16="http://schemas.microsoft.com/office/drawing/2014/main" id="{D5FFFA8C-FA94-4DE3-84A4-C484529B98F7}"/>
              </a:ext>
            </a:extLst>
          </p:cNvPr>
          <p:cNvPicPr>
            <a:picLocks noChangeAspect="1"/>
          </p:cNvPicPr>
          <p:nvPr/>
        </p:nvPicPr>
        <p:blipFill>
          <a:blip r:embed="rId4"/>
          <a:stretch>
            <a:fillRect/>
          </a:stretch>
        </p:blipFill>
        <p:spPr>
          <a:xfrm>
            <a:off x="533400" y="2059825"/>
            <a:ext cx="3677280" cy="2920193"/>
          </a:xfrm>
          <a:prstGeom prst="rect">
            <a:avLst/>
          </a:prstGeom>
        </p:spPr>
      </p:pic>
    </p:spTree>
    <p:extLst>
      <p:ext uri="{BB962C8B-B14F-4D97-AF65-F5344CB8AC3E}">
        <p14:creationId xmlns:p14="http://schemas.microsoft.com/office/powerpoint/2010/main" val="252279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Architecture (1 of 6)</a:t>
            </a:r>
          </a:p>
        </p:txBody>
      </p:sp>
      <p:sp>
        <p:nvSpPr>
          <p:cNvPr id="14" name="Content Placeholder 13">
            <a:extLst>
              <a:ext uri="{FF2B5EF4-FFF2-40B4-BE49-F238E27FC236}">
                <a16:creationId xmlns:a16="http://schemas.microsoft.com/office/drawing/2014/main" id="{D79EB5FF-FC2E-4227-BDF1-AC0BDDD54340}"/>
              </a:ext>
            </a:extLst>
          </p:cNvPr>
          <p:cNvSpPr>
            <a:spLocks noGrp="1"/>
          </p:cNvSpPr>
          <p:nvPr>
            <p:ph idx="1"/>
          </p:nvPr>
        </p:nvSpPr>
        <p:spPr/>
        <p:txBody>
          <a:bodyPr/>
          <a:lstStyle/>
          <a:p>
            <a:r>
              <a:rPr lang="en-US" dirty="0"/>
              <a:t>Systems divide processing between one or more networked clients and a central server</a:t>
            </a:r>
          </a:p>
          <a:p>
            <a:pPr lvl="1"/>
            <a:r>
              <a:rPr lang="en-US" dirty="0"/>
              <a:t>Client handles the entire user interface</a:t>
            </a:r>
          </a:p>
          <a:p>
            <a:pPr lvl="1"/>
            <a:r>
              <a:rPr lang="en-US" dirty="0"/>
              <a:t>Server stores data and provides data access and database management functions</a:t>
            </a:r>
          </a:p>
          <a:p>
            <a:endParaRPr lang="en-US" dirty="0"/>
          </a:p>
        </p:txBody>
      </p:sp>
      <p:sp>
        <p:nvSpPr>
          <p:cNvPr id="3" name="Footer Placeholder 2">
            <a:extLst>
              <a:ext uri="{FF2B5EF4-FFF2-40B4-BE49-F238E27FC236}">
                <a16:creationId xmlns:a16="http://schemas.microsoft.com/office/drawing/2014/main" id="{F63D0F63-1A95-4F42-A747-CF08D71D62C4}"/>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3954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Architecture (2 of 6)</a:t>
            </a:r>
          </a:p>
        </p:txBody>
      </p:sp>
      <p:sp>
        <p:nvSpPr>
          <p:cNvPr id="5" name="Content Placeholder 4"/>
          <p:cNvSpPr>
            <a:spLocks noGrp="1"/>
          </p:cNvSpPr>
          <p:nvPr>
            <p:ph idx="1"/>
          </p:nvPr>
        </p:nvSpPr>
        <p:spPr/>
        <p:txBody>
          <a:bodyPr>
            <a:normAutofit lnSpcReduction="10000"/>
          </a:bodyPr>
          <a:lstStyle/>
          <a:p>
            <a:r>
              <a:rPr lang="en-US" dirty="0"/>
              <a:t>The client’s role</a:t>
            </a:r>
          </a:p>
          <a:p>
            <a:pPr lvl="1"/>
            <a:r>
              <a:rPr lang="en-US" dirty="0"/>
              <a:t>Client/server relationship must specify how the processing will be divided between the client and the server</a:t>
            </a:r>
          </a:p>
          <a:p>
            <a:pPr lvl="1"/>
            <a:r>
              <a:rPr lang="en-US" dirty="0"/>
              <a:t>Fat client (thick client) design: locates all or most of the application processing logic at the client</a:t>
            </a:r>
          </a:p>
          <a:p>
            <a:pPr lvl="1"/>
            <a:r>
              <a:rPr lang="en-US" dirty="0"/>
              <a:t>Thin client design: locates all or most of the processing logic at the server</a:t>
            </a:r>
          </a:p>
          <a:p>
            <a:pPr lvl="2"/>
            <a:r>
              <a:rPr lang="en-US" dirty="0"/>
              <a:t>Provides better performance as the program code resides on the server</a:t>
            </a:r>
          </a:p>
        </p:txBody>
      </p:sp>
      <p:sp>
        <p:nvSpPr>
          <p:cNvPr id="3" name="Footer Placeholder 2">
            <a:extLst>
              <a:ext uri="{FF2B5EF4-FFF2-40B4-BE49-F238E27FC236}">
                <a16:creationId xmlns:a16="http://schemas.microsoft.com/office/drawing/2014/main" id="{0C45A8DD-DEB9-40B9-9065-003318F1A98D}"/>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51642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Architecture (3 of 6)</a:t>
            </a:r>
          </a:p>
        </p:txBody>
      </p:sp>
      <p:sp>
        <p:nvSpPr>
          <p:cNvPr id="5" name="Content Placeholder 4"/>
          <p:cNvSpPr>
            <a:spLocks noGrp="1"/>
          </p:cNvSpPr>
          <p:nvPr>
            <p:ph idx="1"/>
          </p:nvPr>
        </p:nvSpPr>
        <p:spPr/>
        <p:txBody>
          <a:bodyPr>
            <a:noAutofit/>
          </a:bodyPr>
          <a:lstStyle/>
          <a:p>
            <a:r>
              <a:rPr lang="en-US" dirty="0"/>
              <a:t>Client/server tiers</a:t>
            </a:r>
          </a:p>
          <a:p>
            <a:pPr lvl="1"/>
            <a:r>
              <a:rPr lang="en-US" dirty="0"/>
              <a:t>Two-tier design</a:t>
            </a:r>
          </a:p>
          <a:p>
            <a:pPr lvl="2"/>
            <a:r>
              <a:rPr lang="en-US" dirty="0"/>
              <a:t>User interface resides on the client</a:t>
            </a:r>
          </a:p>
          <a:p>
            <a:pPr lvl="2"/>
            <a:r>
              <a:rPr lang="en-US" dirty="0"/>
              <a:t>Data resides on the server </a:t>
            </a:r>
          </a:p>
          <a:p>
            <a:pPr lvl="2"/>
            <a:r>
              <a:rPr lang="en-US" dirty="0"/>
              <a:t>Application logic can run either on the server or client, or be divided between the client and server</a:t>
            </a:r>
          </a:p>
          <a:p>
            <a:pPr lvl="1"/>
            <a:r>
              <a:rPr lang="en-US" dirty="0"/>
              <a:t>Three-tier (n-tier) design</a:t>
            </a:r>
          </a:p>
          <a:p>
            <a:pPr lvl="2"/>
            <a:r>
              <a:rPr lang="en-US" dirty="0"/>
              <a:t>User interface runs on the client </a:t>
            </a:r>
          </a:p>
          <a:p>
            <a:pPr lvl="2"/>
            <a:r>
              <a:rPr lang="en-US" dirty="0"/>
              <a:t>Data is stored on the server</a:t>
            </a:r>
          </a:p>
          <a:p>
            <a:pPr lvl="2"/>
            <a:r>
              <a:rPr lang="en-US" dirty="0"/>
              <a:t>Has a middle layer between the client and server</a:t>
            </a:r>
          </a:p>
          <a:p>
            <a:pPr lvl="2"/>
            <a:r>
              <a:rPr lang="en-US" dirty="0"/>
              <a:t>Considered an application server</a:t>
            </a:r>
          </a:p>
          <a:p>
            <a:pPr lvl="2"/>
            <a:endParaRPr lang="en-IN" dirty="0"/>
          </a:p>
        </p:txBody>
      </p:sp>
      <p:sp>
        <p:nvSpPr>
          <p:cNvPr id="3" name="Footer Placeholder 2">
            <a:extLst>
              <a:ext uri="{FF2B5EF4-FFF2-40B4-BE49-F238E27FC236}">
                <a16:creationId xmlns:a16="http://schemas.microsoft.com/office/drawing/2014/main" id="{49B8E1FC-D3BE-4888-9AAC-987481392DD1}"/>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9299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Architecture (4 of 6)</a:t>
            </a:r>
          </a:p>
        </p:txBody>
      </p:sp>
      <p:pic>
        <p:nvPicPr>
          <p:cNvPr id="10242" name="Picture 2" descr="Starting from the top, the figure consists of three rectangular box with sharp edges placed in a row. The first rectangle is labeled data. The second rectangle is labeled application logic. The third rectangle is labeled user interface. Three arrows extend from the box labeled application logic. The arrow on the left side, labeled (shared), points to an oval labeled server. The arrow on the right, labeled (shared), points to an oval labeled client, and the arrow in the center points to an oval labeled application server.  A double headed arrow, formed by a dotted line, connect the ovals labeled server and client. There is a flower bracket labeled two-tier on the left side of the oval labeled server. There are ovals on either side of the oval labeled application server. The oval on the left is labeled data server and the oval on the right is labeled client. Both the ovals are connected to the oval labeled application server by double headed arrows formed by dotted lines. There is a flower bracket labeled three-tier on the left side of the oval labeled data server." title="FIGURE 10-8 Characteristics of two-tier versus three-tier client/server des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7307" y="2048261"/>
            <a:ext cx="6269183" cy="3134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117307" y="5442393"/>
            <a:ext cx="6909385" cy="307777"/>
          </a:xfrm>
          <a:prstGeom prst="rect">
            <a:avLst/>
          </a:prstGeom>
        </p:spPr>
        <p:txBody>
          <a:bodyPr wrap="square">
            <a:spAutoFit/>
          </a:bodyPr>
          <a:lstStyle/>
          <a:p>
            <a:r>
              <a:rPr lang="en-US" sz="1400" b="1" dirty="0"/>
              <a:t>FIGURE 10-8 </a:t>
            </a:r>
            <a:r>
              <a:rPr lang="en-US" sz="1400" dirty="0"/>
              <a:t>Characteristics of two-tier versus three-tier client/server design.</a:t>
            </a:r>
          </a:p>
        </p:txBody>
      </p:sp>
      <p:sp>
        <p:nvSpPr>
          <p:cNvPr id="3" name="Footer Placeholder 2">
            <a:extLst>
              <a:ext uri="{FF2B5EF4-FFF2-40B4-BE49-F238E27FC236}">
                <a16:creationId xmlns:a16="http://schemas.microsoft.com/office/drawing/2014/main" id="{B9A51355-6AF4-4592-A59C-126906FE6A88}"/>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8084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Architecture (5 of 6)</a:t>
            </a:r>
          </a:p>
        </p:txBody>
      </p:sp>
      <p:sp>
        <p:nvSpPr>
          <p:cNvPr id="5" name="Content Placeholder 4"/>
          <p:cNvSpPr>
            <a:spLocks noGrp="1"/>
          </p:cNvSpPr>
          <p:nvPr>
            <p:ph idx="1"/>
          </p:nvPr>
        </p:nvSpPr>
        <p:spPr/>
        <p:txBody>
          <a:bodyPr>
            <a:noAutofit/>
          </a:bodyPr>
          <a:lstStyle/>
          <a:p>
            <a:r>
              <a:rPr lang="en-US" dirty="0"/>
              <a:t>Middleware</a:t>
            </a:r>
          </a:p>
          <a:p>
            <a:pPr lvl="1"/>
            <a:r>
              <a:rPr lang="en-US" dirty="0"/>
              <a:t>Enables communication between tiers</a:t>
            </a:r>
          </a:p>
          <a:p>
            <a:pPr lvl="1"/>
            <a:r>
              <a:rPr lang="en-US" dirty="0"/>
              <a:t>Referred to as glueware</a:t>
            </a:r>
          </a:p>
          <a:p>
            <a:pPr lvl="1"/>
            <a:r>
              <a:rPr lang="en-US" dirty="0"/>
              <a:t>Connects two or more software components in a federated system architecture</a:t>
            </a:r>
          </a:p>
          <a:p>
            <a:r>
              <a:rPr lang="en-US" dirty="0"/>
              <a:t>Cost-benefit issues</a:t>
            </a:r>
          </a:p>
          <a:p>
            <a:pPr lvl="1"/>
            <a:r>
              <a:rPr lang="en-US" dirty="0"/>
              <a:t>Client/server systems offer the best combination of features to meet information system requirements </a:t>
            </a:r>
          </a:p>
          <a:p>
            <a:endParaRPr lang="en-IN" dirty="0"/>
          </a:p>
        </p:txBody>
      </p:sp>
      <p:sp>
        <p:nvSpPr>
          <p:cNvPr id="3" name="Footer Placeholder 2">
            <a:extLst>
              <a:ext uri="{FF2B5EF4-FFF2-40B4-BE49-F238E27FC236}">
                <a16:creationId xmlns:a16="http://schemas.microsoft.com/office/drawing/2014/main" id="{B22360CA-7551-47D2-BAEF-3F09A172390A}"/>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323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Architecture (6 of 6)</a:t>
            </a:r>
          </a:p>
        </p:txBody>
      </p:sp>
      <p:sp>
        <p:nvSpPr>
          <p:cNvPr id="5" name="Content Placeholder 4"/>
          <p:cNvSpPr>
            <a:spLocks noGrp="1"/>
          </p:cNvSpPr>
          <p:nvPr>
            <p:ph idx="1"/>
          </p:nvPr>
        </p:nvSpPr>
        <p:spPr/>
        <p:txBody>
          <a:bodyPr>
            <a:normAutofit/>
          </a:bodyPr>
          <a:lstStyle/>
          <a:p>
            <a:r>
              <a:rPr lang="en-US" dirty="0"/>
              <a:t>Performance Issues</a:t>
            </a:r>
          </a:p>
          <a:p>
            <a:pPr lvl="1"/>
            <a:r>
              <a:rPr lang="en-US" dirty="0"/>
              <a:t>Knee of the curve: response time to requests increases significantly as the system nears its capacity</a:t>
            </a:r>
          </a:p>
          <a:p>
            <a:pPr lvl="1"/>
            <a:r>
              <a:rPr lang="en-US" dirty="0"/>
              <a:t>Client should contact the server only when necessary in a client/server system</a:t>
            </a:r>
          </a:p>
          <a:p>
            <a:pPr lvl="1"/>
            <a:r>
              <a:rPr lang="en-US" dirty="0"/>
              <a:t>Distributed database management system (DDBMS) helps improve client/server performance</a:t>
            </a:r>
          </a:p>
          <a:p>
            <a:pPr lvl="1"/>
            <a:endParaRPr lang="en-US" dirty="0"/>
          </a:p>
          <a:p>
            <a:pPr lvl="1"/>
            <a:endParaRPr lang="en-US" dirty="0"/>
          </a:p>
          <a:p>
            <a:pPr lvl="1"/>
            <a:endParaRPr lang="en-US" dirty="0"/>
          </a:p>
        </p:txBody>
      </p:sp>
      <p:sp>
        <p:nvSpPr>
          <p:cNvPr id="3" name="Footer Placeholder 2">
            <a:extLst>
              <a:ext uri="{FF2B5EF4-FFF2-40B4-BE49-F238E27FC236}">
                <a16:creationId xmlns:a16="http://schemas.microsoft.com/office/drawing/2014/main" id="{BCC57E6C-A70A-4AF5-9A6B-1E9D49887BF1}"/>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19371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Impact of the Internet (1 of 3)</a:t>
            </a:r>
          </a:p>
        </p:txBody>
      </p:sp>
      <p:sp>
        <p:nvSpPr>
          <p:cNvPr id="13" name="Content Placeholder 12">
            <a:extLst>
              <a:ext uri="{FF2B5EF4-FFF2-40B4-BE49-F238E27FC236}">
                <a16:creationId xmlns:a16="http://schemas.microsoft.com/office/drawing/2014/main" id="{69A85B19-3634-4DB6-97F9-3A320590800F}"/>
              </a:ext>
            </a:extLst>
          </p:cNvPr>
          <p:cNvSpPr>
            <a:spLocks noGrp="1"/>
          </p:cNvSpPr>
          <p:nvPr>
            <p:ph idx="1"/>
          </p:nvPr>
        </p:nvSpPr>
        <p:spPr/>
        <p:txBody>
          <a:bodyPr/>
          <a:lstStyle/>
          <a:p>
            <a:r>
              <a:rPr lang="en-US" dirty="0"/>
              <a:t>Internet-based architecture</a:t>
            </a:r>
          </a:p>
          <a:p>
            <a:pPr lvl="1"/>
            <a:r>
              <a:rPr lang="en-US" dirty="0"/>
              <a:t>Entire user interface is provided by the web server in the form of HTML documents</a:t>
            </a:r>
          </a:p>
          <a:p>
            <a:pPr lvl="1"/>
            <a:r>
              <a:rPr lang="en-US" dirty="0"/>
              <a:t>Shifting responsibility for the interface from the client to server simplifies data transmission and results in lower hardware cost and complexity</a:t>
            </a:r>
          </a:p>
          <a:p>
            <a:pPr lvl="1"/>
            <a:endParaRPr lang="en-US" dirty="0"/>
          </a:p>
          <a:p>
            <a:pPr lvl="1"/>
            <a:endParaRPr lang="en-US" dirty="0"/>
          </a:p>
          <a:p>
            <a:endParaRPr lang="en-US" dirty="0"/>
          </a:p>
        </p:txBody>
      </p:sp>
      <p:sp>
        <p:nvSpPr>
          <p:cNvPr id="3" name="Footer Placeholder 2">
            <a:extLst>
              <a:ext uri="{FF2B5EF4-FFF2-40B4-BE49-F238E27FC236}">
                <a16:creationId xmlns:a16="http://schemas.microsoft.com/office/drawing/2014/main" id="{0417803E-C1C1-40B8-ADA0-DE56EDFB8BAE}"/>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0492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(1 of 2)</a:t>
            </a:r>
          </a:p>
        </p:txBody>
      </p:sp>
      <p:sp>
        <p:nvSpPr>
          <p:cNvPr id="16386" name="Text Placeholder 2"/>
          <p:cNvSpPr>
            <a:spLocks noGrp="1"/>
          </p:cNvSpPr>
          <p:nvPr>
            <p:ph idx="1"/>
          </p:nvPr>
        </p:nvSpPr>
        <p:spPr/>
        <p:txBody>
          <a:bodyPr>
            <a:noAutofit/>
          </a:bodyPr>
          <a:lstStyle/>
          <a:p>
            <a:r>
              <a:rPr lang="en-US" dirty="0"/>
              <a:t>After this chapter, you will be able to:</a:t>
            </a:r>
          </a:p>
          <a:p>
            <a:pPr lvl="1"/>
            <a:r>
              <a:rPr lang="en-US" dirty="0"/>
              <a:t>Provide a checklist of issues to consider when selecting a system architecture </a:t>
            </a:r>
          </a:p>
          <a:p>
            <a:pPr lvl="1"/>
            <a:r>
              <a:rPr lang="en-US" dirty="0"/>
              <a:t>Trace the evolution of system architecture from mainframes to current designs </a:t>
            </a:r>
          </a:p>
          <a:p>
            <a:pPr lvl="1"/>
            <a:r>
              <a:rPr lang="en-US" dirty="0"/>
              <a:t>Explain client/server architecture </a:t>
            </a:r>
          </a:p>
          <a:p>
            <a:pPr lvl="1"/>
            <a:r>
              <a:rPr lang="en-US" dirty="0"/>
              <a:t>Describe the impact of the Internet on system architecture </a:t>
            </a:r>
          </a:p>
          <a:p>
            <a:pPr lvl="1"/>
            <a:r>
              <a:rPr lang="en-US" dirty="0"/>
              <a:t>Compare in-house e-commerce development with packaged solutions and service providers </a:t>
            </a:r>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Impact of the Internet (2 of 3)</a:t>
            </a:r>
          </a:p>
        </p:txBody>
      </p:sp>
      <p:sp>
        <p:nvSpPr>
          <p:cNvPr id="5" name="Content Placeholder 4"/>
          <p:cNvSpPr>
            <a:spLocks noGrp="1"/>
          </p:cNvSpPr>
          <p:nvPr>
            <p:ph idx="1"/>
          </p:nvPr>
        </p:nvSpPr>
        <p:spPr/>
        <p:txBody>
          <a:bodyPr/>
          <a:lstStyle/>
          <a:p>
            <a:r>
              <a:rPr lang="en-US" dirty="0"/>
              <a:t>Cloud computing</a:t>
            </a:r>
          </a:p>
          <a:p>
            <a:pPr lvl="1"/>
            <a:r>
              <a:rPr lang="en-US" dirty="0"/>
              <a:t>Refers to the cloud symbol that often is used to represent the Internet</a:t>
            </a:r>
          </a:p>
          <a:p>
            <a:pPr lvl="2"/>
            <a:r>
              <a:rPr lang="en-US" dirty="0"/>
              <a:t>The concept envisions a cloud of remote computers providing a total online software and data environment that is hosted by third parties</a:t>
            </a:r>
          </a:p>
          <a:p>
            <a:pPr lvl="2"/>
            <a:r>
              <a:rPr lang="en-US" dirty="0"/>
              <a:t>Eliminates compatibility issues and 	       provides scaling on demand</a:t>
            </a:r>
            <a:endParaRPr lang="en-IN" dirty="0"/>
          </a:p>
        </p:txBody>
      </p:sp>
      <p:sp>
        <p:nvSpPr>
          <p:cNvPr id="4" name="Footer Placeholder 3">
            <a:extLst>
              <a:ext uri="{FF2B5EF4-FFF2-40B4-BE49-F238E27FC236}">
                <a16:creationId xmlns:a16="http://schemas.microsoft.com/office/drawing/2014/main" id="{41324E07-21CA-459F-A293-2DE8CDBFD35C}"/>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11283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Impact of the Internet (3 of 3)</a:t>
            </a:r>
          </a:p>
        </p:txBody>
      </p:sp>
      <p:sp>
        <p:nvSpPr>
          <p:cNvPr id="5" name="Content Placeholder 4"/>
          <p:cNvSpPr>
            <a:spLocks noGrp="1"/>
          </p:cNvSpPr>
          <p:nvPr>
            <p:ph idx="1"/>
          </p:nvPr>
        </p:nvSpPr>
        <p:spPr/>
        <p:txBody>
          <a:bodyPr/>
          <a:lstStyle/>
          <a:p>
            <a:r>
              <a:rPr lang="en-US" dirty="0"/>
              <a:t>Web 2.0</a:t>
            </a:r>
          </a:p>
          <a:p>
            <a:pPr lvl="1"/>
            <a:r>
              <a:rPr lang="en-US" dirty="0"/>
              <a:t>Second generation of the web</a:t>
            </a:r>
          </a:p>
          <a:p>
            <a:pPr lvl="2"/>
            <a:r>
              <a:rPr lang="en-US" dirty="0"/>
              <a:t>Enables people to collaborate, interact, and share information more dynamically</a:t>
            </a:r>
          </a:p>
          <a:p>
            <a:pPr lvl="1"/>
            <a:r>
              <a:rPr lang="en-US" dirty="0"/>
              <a:t>Considered a step towards the semantic web</a:t>
            </a:r>
          </a:p>
          <a:p>
            <a:pPr lvl="1"/>
            <a:r>
              <a:rPr lang="en-US" dirty="0"/>
              <a:t>Wiki: web-based repository of information</a:t>
            </a:r>
          </a:p>
          <a:p>
            <a:pPr lvl="2"/>
            <a:r>
              <a:rPr lang="en-US" dirty="0"/>
              <a:t>Run by social collaboration</a:t>
            </a:r>
          </a:p>
          <a:p>
            <a:pPr lvl="1"/>
            <a:r>
              <a:rPr lang="en-US" dirty="0"/>
              <a:t>Users collaborate and add new layers of information to the Internet operating system</a:t>
            </a:r>
          </a:p>
          <a:p>
            <a:endParaRPr lang="en-IN" dirty="0"/>
          </a:p>
        </p:txBody>
      </p:sp>
      <p:sp>
        <p:nvSpPr>
          <p:cNvPr id="3" name="Footer Placeholder 2">
            <a:extLst>
              <a:ext uri="{FF2B5EF4-FFF2-40B4-BE49-F238E27FC236}">
                <a16:creationId xmlns:a16="http://schemas.microsoft.com/office/drawing/2014/main" id="{D4467631-9E8D-4769-A13D-0841BC01D462}"/>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0449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Ecommerce Architecture (1 of 2)</a:t>
            </a:r>
          </a:p>
        </p:txBody>
      </p:sp>
      <p:sp>
        <p:nvSpPr>
          <p:cNvPr id="13" name="Content Placeholder 12">
            <a:extLst>
              <a:ext uri="{FF2B5EF4-FFF2-40B4-BE49-F238E27FC236}">
                <a16:creationId xmlns:a16="http://schemas.microsoft.com/office/drawing/2014/main" id="{B0CF13C7-D90D-41D7-9980-3395DF06E7CB}"/>
              </a:ext>
            </a:extLst>
          </p:cNvPr>
          <p:cNvSpPr>
            <a:spLocks noGrp="1"/>
          </p:cNvSpPr>
          <p:nvPr>
            <p:ph idx="1"/>
          </p:nvPr>
        </p:nvSpPr>
        <p:spPr/>
        <p:txBody>
          <a:bodyPr/>
          <a:lstStyle/>
          <a:p>
            <a:r>
              <a:rPr lang="en-US" dirty="0"/>
              <a:t>In-house solutions</a:t>
            </a:r>
          </a:p>
          <a:p>
            <a:pPr lvl="1"/>
            <a:r>
              <a:rPr lang="en-US" dirty="0"/>
              <a:t>Benefits</a:t>
            </a:r>
          </a:p>
          <a:p>
            <a:pPr lvl="2"/>
            <a:r>
              <a:rPr lang="en-US" dirty="0"/>
              <a:t>A unique website, with a look and feel consistent with the company’s other marketing efforts</a:t>
            </a:r>
          </a:p>
          <a:p>
            <a:pPr lvl="2"/>
            <a:r>
              <a:rPr lang="en-US" dirty="0"/>
              <a:t>Complete control over the organization of the site</a:t>
            </a:r>
          </a:p>
          <a:p>
            <a:pPr lvl="2"/>
            <a:r>
              <a:rPr lang="en-US" dirty="0"/>
              <a:t>A scalable structure to handle increases in sales and product offerings in the future </a:t>
            </a:r>
          </a:p>
          <a:p>
            <a:pPr lvl="2"/>
            <a:r>
              <a:rPr lang="en-US" dirty="0"/>
              <a:t>More flexibility to modify and manage the site</a:t>
            </a:r>
          </a:p>
          <a:p>
            <a:pPr lvl="2"/>
            <a:r>
              <a:rPr lang="en-US" dirty="0"/>
              <a:t>Opportunity to integrate the firm’s web-based business systems with its other information systems</a:t>
            </a:r>
          </a:p>
          <a:p>
            <a:endParaRPr lang="en-US" dirty="0"/>
          </a:p>
        </p:txBody>
      </p:sp>
      <p:sp>
        <p:nvSpPr>
          <p:cNvPr id="3" name="Footer Placeholder 2">
            <a:extLst>
              <a:ext uri="{FF2B5EF4-FFF2-40B4-BE49-F238E27FC236}">
                <a16:creationId xmlns:a16="http://schemas.microsoft.com/office/drawing/2014/main" id="{733F2F24-D30E-46A1-8D72-31B3E0B5467A}"/>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96399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Ecommerce Architecture (2 of 2)</a:t>
            </a:r>
          </a:p>
        </p:txBody>
      </p:sp>
      <p:sp>
        <p:nvSpPr>
          <p:cNvPr id="7" name="Content Placeholder 6"/>
          <p:cNvSpPr>
            <a:spLocks noGrp="1"/>
          </p:cNvSpPr>
          <p:nvPr>
            <p:ph idx="1"/>
          </p:nvPr>
        </p:nvSpPr>
        <p:spPr/>
        <p:txBody>
          <a:bodyPr>
            <a:noAutofit/>
          </a:bodyPr>
          <a:lstStyle/>
          <a:p>
            <a:r>
              <a:rPr lang="en-US" dirty="0"/>
              <a:t>Packaged solutions</a:t>
            </a:r>
          </a:p>
          <a:p>
            <a:pPr lvl="1"/>
            <a:r>
              <a:rPr lang="en-US" dirty="0"/>
              <a:t>Viable alternative for medium- to large-sized firms</a:t>
            </a:r>
          </a:p>
          <a:p>
            <a:pPr lvl="1"/>
            <a:r>
              <a:rPr lang="en-US" dirty="0"/>
              <a:t>Less complex </a:t>
            </a:r>
          </a:p>
          <a:p>
            <a:r>
              <a:rPr lang="en-US" dirty="0"/>
              <a:t>Service providers</a:t>
            </a:r>
          </a:p>
          <a:p>
            <a:pPr lvl="1"/>
            <a:r>
              <a:rPr lang="en-US" dirty="0"/>
              <a:t>Application service provider (ASP): provides applications or access to applications by charging a fee</a:t>
            </a:r>
          </a:p>
          <a:p>
            <a:pPr lvl="2"/>
            <a:r>
              <a:rPr lang="en-US" dirty="0"/>
              <a:t>Many offer full-scale Internet business services for companies that decide to outsource functions</a:t>
            </a:r>
          </a:p>
          <a:p>
            <a:pPr lvl="1"/>
            <a:endParaRPr lang="en-US" dirty="0"/>
          </a:p>
          <a:p>
            <a:endParaRPr lang="en-IN" dirty="0"/>
          </a:p>
        </p:txBody>
      </p:sp>
      <p:sp>
        <p:nvSpPr>
          <p:cNvPr id="3" name="Footer Placeholder 2">
            <a:extLst>
              <a:ext uri="{FF2B5EF4-FFF2-40B4-BE49-F238E27FC236}">
                <a16:creationId xmlns:a16="http://schemas.microsoft.com/office/drawing/2014/main" id="{4936EC62-8BBF-4E4F-AC80-9E731BE4877B}"/>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87482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Methods (1 of 4)</a:t>
            </a:r>
          </a:p>
        </p:txBody>
      </p:sp>
      <p:sp>
        <p:nvSpPr>
          <p:cNvPr id="13" name="Content Placeholder 12">
            <a:extLst>
              <a:ext uri="{FF2B5EF4-FFF2-40B4-BE49-F238E27FC236}">
                <a16:creationId xmlns:a16="http://schemas.microsoft.com/office/drawing/2014/main" id="{7249C473-B8C5-4A43-A99E-242DF13D6CEB}"/>
              </a:ext>
            </a:extLst>
          </p:cNvPr>
          <p:cNvSpPr>
            <a:spLocks noGrp="1"/>
          </p:cNvSpPr>
          <p:nvPr>
            <p:ph idx="1"/>
          </p:nvPr>
        </p:nvSpPr>
        <p:spPr/>
        <p:txBody>
          <a:bodyPr/>
          <a:lstStyle/>
          <a:p>
            <a:r>
              <a:rPr lang="en-US" dirty="0"/>
              <a:t>Online processing</a:t>
            </a:r>
          </a:p>
          <a:p>
            <a:pPr lvl="1"/>
            <a:r>
              <a:rPr lang="en-US" dirty="0"/>
              <a:t>Online systems handle transactions when and where they occur and output is provided directly to users</a:t>
            </a:r>
          </a:p>
          <a:p>
            <a:pPr lvl="2"/>
            <a:r>
              <a:rPr lang="en-US" dirty="0"/>
              <a:t>Avoids delays and allows a constant dialog between the user and the system</a:t>
            </a:r>
          </a:p>
          <a:p>
            <a:pPr lvl="2"/>
            <a:r>
              <a:rPr lang="en-US" dirty="0"/>
              <a:t>Can be used with file-oriented systems</a:t>
            </a:r>
          </a:p>
          <a:p>
            <a:pPr lvl="2"/>
            <a:endParaRPr lang="en-US" dirty="0"/>
          </a:p>
          <a:p>
            <a:endParaRPr lang="en-US" dirty="0"/>
          </a:p>
        </p:txBody>
      </p:sp>
      <p:sp>
        <p:nvSpPr>
          <p:cNvPr id="3" name="Footer Placeholder 2">
            <a:extLst>
              <a:ext uri="{FF2B5EF4-FFF2-40B4-BE49-F238E27FC236}">
                <a16:creationId xmlns:a16="http://schemas.microsoft.com/office/drawing/2014/main" id="{00E8D216-AA1F-4649-BAEB-9B10E077D874}"/>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75394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Methods (2 of 4)</a:t>
            </a:r>
          </a:p>
        </p:txBody>
      </p:sp>
      <p:pic>
        <p:nvPicPr>
          <p:cNvPr id="14338" name="Picture 2" descr="The figure depicts the ATM query process. There are images on the left and steps mentioned on the right. On the left, the first illustration is of the screen of an ATM machine. Below it, an arrow, that reads 1, extends to a rectangular box that is labeled online processing system. From this box, an arrow that reads 3 points back to the screen above. From the online processing system box, a double headed arrow, which reads 2, points to a curved box that is labeled customer file. On the right, the steps of the ATM query process are mentioned one below the other and they are as follows: &#10;Step 1: Customer enters his or her account number and requests an account balance. &#10;Step 2: Retrieves current account balance. &#10;Step 3: Verifies bank account number and displays balance on ATM screen. &#10;" title="FIGURE 10-13 When a customer requests a balance, the AT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1811254"/>
            <a:ext cx="3429000" cy="339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34157" y="5302988"/>
            <a:ext cx="8172450" cy="523220"/>
          </a:xfrm>
          <a:prstGeom prst="rect">
            <a:avLst/>
          </a:prstGeom>
        </p:spPr>
        <p:txBody>
          <a:bodyPr wrap="square">
            <a:spAutoFit/>
          </a:bodyPr>
          <a:lstStyle/>
          <a:p>
            <a:r>
              <a:rPr lang="en-US" sz="1400" b="1" dirty="0"/>
              <a:t>FIGURE 10-13 </a:t>
            </a:r>
            <a:r>
              <a:rPr lang="en-US" sz="1400" dirty="0"/>
              <a:t>When a customer requests a balance, the ATM system verifies the account number, submits the query, retrieves the current balance, and displays the balance on the ATM screen.</a:t>
            </a:r>
          </a:p>
        </p:txBody>
      </p:sp>
      <p:sp>
        <p:nvSpPr>
          <p:cNvPr id="3" name="Footer Placeholder 2">
            <a:extLst>
              <a:ext uri="{FF2B5EF4-FFF2-40B4-BE49-F238E27FC236}">
                <a16:creationId xmlns:a16="http://schemas.microsoft.com/office/drawing/2014/main" id="{6C7F2AB7-0371-478C-B61F-3CE3CF75D6AA}"/>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10801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Methods (3 of 4)</a:t>
            </a:r>
          </a:p>
        </p:txBody>
      </p:sp>
      <p:sp>
        <p:nvSpPr>
          <p:cNvPr id="7" name="Content Placeholder 6"/>
          <p:cNvSpPr>
            <a:spLocks noGrp="1"/>
          </p:cNvSpPr>
          <p:nvPr>
            <p:ph idx="1"/>
          </p:nvPr>
        </p:nvSpPr>
        <p:spPr/>
        <p:txBody>
          <a:bodyPr/>
          <a:lstStyle/>
          <a:p>
            <a:r>
              <a:rPr lang="en-US" dirty="0"/>
              <a:t>Batch processing: data is managed in groups</a:t>
            </a:r>
          </a:p>
          <a:p>
            <a:pPr lvl="1"/>
            <a:r>
              <a:rPr lang="en-US" dirty="0"/>
              <a:t>Advantages </a:t>
            </a:r>
          </a:p>
          <a:p>
            <a:pPr lvl="2"/>
            <a:r>
              <a:rPr lang="en-US" dirty="0"/>
              <a:t>Tasks can be planned and run on a predetermined schedule without user involvement</a:t>
            </a:r>
          </a:p>
          <a:p>
            <a:pPr lvl="2"/>
            <a:r>
              <a:rPr lang="en-US" dirty="0"/>
              <a:t>Programs that require major network resources can run when costs and impact on other traffic will be lowest</a:t>
            </a:r>
          </a:p>
          <a:p>
            <a:pPr lvl="2"/>
            <a:r>
              <a:rPr lang="en-US" dirty="0"/>
              <a:t>Well-suited to address security, audit, and privacy concerns</a:t>
            </a:r>
          </a:p>
          <a:p>
            <a:endParaRPr lang="en-IN" dirty="0"/>
          </a:p>
        </p:txBody>
      </p:sp>
      <p:sp>
        <p:nvSpPr>
          <p:cNvPr id="3" name="Footer Placeholder 2">
            <a:extLst>
              <a:ext uri="{FF2B5EF4-FFF2-40B4-BE49-F238E27FC236}">
                <a16:creationId xmlns:a16="http://schemas.microsoft.com/office/drawing/2014/main" id="{3F410ED6-F2F7-48C3-AE8F-9F489E5EB958}"/>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57098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Methods (4 of 4)</a:t>
            </a:r>
          </a:p>
        </p:txBody>
      </p:sp>
      <p:sp>
        <p:nvSpPr>
          <p:cNvPr id="8" name="Content Placeholder 7"/>
          <p:cNvSpPr>
            <a:spLocks noGrp="1"/>
          </p:cNvSpPr>
          <p:nvPr>
            <p:ph idx="1"/>
          </p:nvPr>
        </p:nvSpPr>
        <p:spPr/>
        <p:txBody>
          <a:bodyPr/>
          <a:lstStyle/>
          <a:p>
            <a:r>
              <a:rPr lang="en-US" dirty="0"/>
              <a:t>Example: point of sale (POS) terminals</a:t>
            </a:r>
          </a:p>
          <a:p>
            <a:endParaRPr lang="en-IN" dirty="0"/>
          </a:p>
        </p:txBody>
      </p:sp>
      <p:pic>
        <p:nvPicPr>
          <p:cNvPr id="15362" name="Picture 2" descr="This figure is a flow chart. Starting from left, there is a rectangular box, which is labeled POS terminal. A double headed arrow extends from this box to the second rectangular box, which is labeled POS program (online). An arrow extends from the second box to a curved box, which is labeled sales transaction file. An arrow extends from this box to another rectangular box, which is labeled daily sales program (batch). An arrow extends from this box to another box, which is labeled daily sales report. Below the box labeled POS program (online), there is an arrow that extends to a curved box, which is labeled inventory. An arrow extends from this box and points back the box labeled POS program (online). A double headed arrow extends from the box labeled daily sales program (batch) and points to a curvy box below it, which is labeled accounting files. " title="FIGURE 10-14 Many retailers use a combination of online and batch processing. When a salesperson enters the sale on the POS terminal, the online system retrieves data from the item file, updates the quantity in stock, and produces a sales transaction record. At the end of the day, a batch processing program produces a daily sales report and updates the accounting system.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8817" y="2484258"/>
            <a:ext cx="6546366" cy="220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57200" y="5029200"/>
            <a:ext cx="8555832" cy="954107"/>
          </a:xfrm>
          <a:prstGeom prst="rect">
            <a:avLst/>
          </a:prstGeom>
        </p:spPr>
        <p:txBody>
          <a:bodyPr wrap="square">
            <a:spAutoFit/>
          </a:bodyPr>
          <a:lstStyle/>
          <a:p>
            <a:r>
              <a:rPr lang="en-US" sz="1400" b="1" dirty="0"/>
              <a:t>FIGURE 10-14 </a:t>
            </a:r>
            <a:r>
              <a:rPr lang="en-US" sz="1400" dirty="0"/>
              <a:t>Many retailers use a combination of online and batch processing. When a salesperson enters the sale on the POS terminal, the online system retrieves data from the item file, updates the quantity in stock, and produces a sales transaction record. At the end of the day, a batch processing program produces a daily sales report and updates the accounting system. </a:t>
            </a:r>
          </a:p>
        </p:txBody>
      </p:sp>
      <p:sp>
        <p:nvSpPr>
          <p:cNvPr id="3" name="Footer Placeholder 2">
            <a:extLst>
              <a:ext uri="{FF2B5EF4-FFF2-40B4-BE49-F238E27FC236}">
                <a16:creationId xmlns:a16="http://schemas.microsoft.com/office/drawing/2014/main" id="{6B606539-9D9B-4A0C-8AD3-7E9A246D57A1}"/>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57957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 (1 of 8)</a:t>
            </a:r>
          </a:p>
        </p:txBody>
      </p:sp>
      <p:sp>
        <p:nvSpPr>
          <p:cNvPr id="13" name="Content Placeholder 12">
            <a:extLst>
              <a:ext uri="{FF2B5EF4-FFF2-40B4-BE49-F238E27FC236}">
                <a16:creationId xmlns:a16="http://schemas.microsoft.com/office/drawing/2014/main" id="{C81C7483-8B29-4689-917B-08A60E02F5AA}"/>
              </a:ext>
            </a:extLst>
          </p:cNvPr>
          <p:cNvSpPr>
            <a:spLocks noGrp="1"/>
          </p:cNvSpPr>
          <p:nvPr>
            <p:ph idx="1"/>
          </p:nvPr>
        </p:nvSpPr>
        <p:spPr/>
        <p:txBody>
          <a:bodyPr/>
          <a:lstStyle/>
          <a:p>
            <a:r>
              <a:rPr lang="en-US" dirty="0"/>
              <a:t>Open Systems Interconnection (OSI) Model </a:t>
            </a:r>
          </a:p>
          <a:p>
            <a:pPr lvl="1"/>
            <a:r>
              <a:rPr lang="en-US" dirty="0"/>
              <a:t>Describes how data moves from an application on one computer to an application on another networked computer</a:t>
            </a:r>
          </a:p>
          <a:p>
            <a:pPr lvl="1"/>
            <a:r>
              <a:rPr lang="en-US" dirty="0"/>
              <a:t>Provides physical design standards that assure seamless network connectivity, regardless of the specific hardware environment</a:t>
            </a:r>
          </a:p>
          <a:p>
            <a:endParaRPr lang="en-US" dirty="0"/>
          </a:p>
        </p:txBody>
      </p:sp>
      <p:sp>
        <p:nvSpPr>
          <p:cNvPr id="3" name="Footer Placeholder 2">
            <a:extLst>
              <a:ext uri="{FF2B5EF4-FFF2-40B4-BE49-F238E27FC236}">
                <a16:creationId xmlns:a16="http://schemas.microsoft.com/office/drawing/2014/main" id="{551844F5-F953-4362-807A-94B33B795A95}"/>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64228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lstStyle/>
          <a:p>
            <a:r>
              <a:rPr lang="en-US" dirty="0"/>
              <a:t>Network Models (2 of 8)</a:t>
            </a:r>
          </a:p>
        </p:txBody>
      </p:sp>
      <p:sp>
        <p:nvSpPr>
          <p:cNvPr id="7" name="Content Placeholder 6"/>
          <p:cNvSpPr>
            <a:spLocks noGrp="1"/>
          </p:cNvSpPr>
          <p:nvPr>
            <p:ph idx="1"/>
          </p:nvPr>
        </p:nvSpPr>
        <p:spPr/>
        <p:txBody>
          <a:bodyPr>
            <a:noAutofit/>
          </a:bodyPr>
          <a:lstStyle/>
          <a:p>
            <a:r>
              <a:rPr lang="en-US" dirty="0"/>
              <a:t>Network topology</a:t>
            </a:r>
          </a:p>
          <a:p>
            <a:pPr lvl="1"/>
            <a:r>
              <a:rPr lang="en-US" dirty="0"/>
              <a:t>Physical or logical view of the network</a:t>
            </a:r>
          </a:p>
          <a:p>
            <a:pPr lvl="2"/>
            <a:r>
              <a:rPr lang="en-US" dirty="0"/>
              <a:t>Physical: actual network cabling and connections</a:t>
            </a:r>
          </a:p>
          <a:p>
            <a:pPr lvl="2"/>
            <a:r>
              <a:rPr lang="en-US" dirty="0"/>
              <a:t>Logical: describes the way the components interact</a:t>
            </a:r>
          </a:p>
          <a:p>
            <a:pPr lvl="1"/>
            <a:r>
              <a:rPr lang="en-US" dirty="0"/>
              <a:t>Hierarchical network</a:t>
            </a:r>
          </a:p>
          <a:p>
            <a:pPr lvl="2"/>
            <a:r>
              <a:rPr lang="en-US" dirty="0"/>
              <a:t>Departmental servers control lower levels of processing and network devices</a:t>
            </a:r>
          </a:p>
          <a:p>
            <a:pPr lvl="1"/>
            <a:r>
              <a:rPr lang="en-US" dirty="0"/>
              <a:t>Bus network</a:t>
            </a:r>
          </a:p>
          <a:p>
            <a:pPr lvl="2"/>
            <a:r>
              <a:rPr lang="en-US" dirty="0"/>
              <a:t>A single communication path connects the central server, departmental servers, workstations, and peripheral devices</a:t>
            </a:r>
            <a:endParaRPr lang="en-IN" dirty="0"/>
          </a:p>
          <a:p>
            <a:pPr lvl="1"/>
            <a:endParaRPr lang="en-US" dirty="0"/>
          </a:p>
          <a:p>
            <a:pPr lvl="1"/>
            <a:endParaRPr lang="en-US" dirty="0"/>
          </a:p>
        </p:txBody>
      </p:sp>
      <p:sp>
        <p:nvSpPr>
          <p:cNvPr id="2" name="Footer Placeholder 1">
            <a:extLst>
              <a:ext uri="{FF2B5EF4-FFF2-40B4-BE49-F238E27FC236}">
                <a16:creationId xmlns:a16="http://schemas.microsoft.com/office/drawing/2014/main" id="{CA640006-45E8-4819-857B-D5504C8D1D96}"/>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2266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(2 of 2)</a:t>
            </a:r>
          </a:p>
        </p:txBody>
      </p:sp>
      <p:sp>
        <p:nvSpPr>
          <p:cNvPr id="16386" name="Text Placeholder 2"/>
          <p:cNvSpPr>
            <a:spLocks noGrp="1"/>
          </p:cNvSpPr>
          <p:nvPr>
            <p:ph idx="1"/>
          </p:nvPr>
        </p:nvSpPr>
        <p:spPr/>
        <p:txBody>
          <a:bodyPr>
            <a:noAutofit/>
          </a:bodyPr>
          <a:lstStyle/>
          <a:p>
            <a:pPr lvl="1"/>
            <a:r>
              <a:rPr lang="en-US" dirty="0"/>
              <a:t>Explain online and batch processing </a:t>
            </a:r>
          </a:p>
          <a:p>
            <a:pPr lvl="1"/>
            <a:r>
              <a:rPr lang="en-US" dirty="0"/>
              <a:t>Describe network models, including hierarchical, bus, ring, star, and mesh topologies </a:t>
            </a:r>
          </a:p>
          <a:p>
            <a:pPr lvl="1"/>
            <a:r>
              <a:rPr lang="en-US" dirty="0"/>
              <a:t>Explain network devices, including routers, gateways, and proxy servers </a:t>
            </a:r>
          </a:p>
          <a:p>
            <a:pPr lvl="1"/>
            <a:r>
              <a:rPr lang="en-US" dirty="0"/>
              <a:t>Describe wireless networking, including wireless standards, topologies, and trends </a:t>
            </a:r>
          </a:p>
          <a:p>
            <a:pPr lvl="1"/>
            <a:r>
              <a:rPr lang="en-US" dirty="0"/>
              <a:t>Explain the final activities in the systems design phase</a:t>
            </a:r>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94971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 (3 of 8)</a:t>
            </a:r>
          </a:p>
        </p:txBody>
      </p:sp>
      <p:sp>
        <p:nvSpPr>
          <p:cNvPr id="5" name="Content Placeholder 4"/>
          <p:cNvSpPr>
            <a:spLocks noGrp="1"/>
          </p:cNvSpPr>
          <p:nvPr>
            <p:ph idx="1"/>
          </p:nvPr>
        </p:nvSpPr>
        <p:spPr/>
        <p:txBody>
          <a:bodyPr/>
          <a:lstStyle/>
          <a:p>
            <a:pPr lvl="1"/>
            <a:r>
              <a:rPr lang="en-US" dirty="0"/>
              <a:t>Ring network </a:t>
            </a:r>
          </a:p>
          <a:p>
            <a:pPr lvl="2"/>
            <a:r>
              <a:rPr lang="en-US" dirty="0"/>
              <a:t>Resembles a circle where the data flows in only one direction from one device to the next</a:t>
            </a:r>
          </a:p>
          <a:p>
            <a:pPr lvl="1"/>
            <a:r>
              <a:rPr lang="en-US" dirty="0"/>
              <a:t>Star network </a:t>
            </a:r>
          </a:p>
          <a:p>
            <a:pPr lvl="2"/>
            <a:r>
              <a:rPr lang="en-US" dirty="0"/>
              <a:t>Has a central networking device called a switch which manages the network and acts as a communications conduit for all network traffic</a:t>
            </a:r>
          </a:p>
          <a:p>
            <a:pPr lvl="1"/>
            <a:r>
              <a:rPr lang="en-US" dirty="0"/>
              <a:t>Mesh network</a:t>
            </a:r>
          </a:p>
          <a:p>
            <a:pPr lvl="2"/>
            <a:r>
              <a:rPr lang="en-US" dirty="0"/>
              <a:t>Each node connects to every other node</a:t>
            </a:r>
            <a:endParaRPr lang="en-IN" dirty="0"/>
          </a:p>
        </p:txBody>
      </p:sp>
      <p:sp>
        <p:nvSpPr>
          <p:cNvPr id="7" name="Footer Placeholder 6">
            <a:extLst>
              <a:ext uri="{FF2B5EF4-FFF2-40B4-BE49-F238E27FC236}">
                <a16:creationId xmlns:a16="http://schemas.microsoft.com/office/drawing/2014/main" id="{A188944F-F5D0-49C3-8943-060CB1B32BAA}"/>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40288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 (4 of 8)</a:t>
            </a:r>
          </a:p>
        </p:txBody>
      </p:sp>
      <p:sp>
        <p:nvSpPr>
          <p:cNvPr id="7" name="Rectangle 6"/>
          <p:cNvSpPr/>
          <p:nvPr/>
        </p:nvSpPr>
        <p:spPr>
          <a:xfrm>
            <a:off x="990600" y="5468612"/>
            <a:ext cx="7886700" cy="307777"/>
          </a:xfrm>
          <a:prstGeom prst="rect">
            <a:avLst/>
          </a:prstGeom>
        </p:spPr>
        <p:txBody>
          <a:bodyPr wrap="square">
            <a:spAutoFit/>
          </a:bodyPr>
          <a:lstStyle/>
          <a:p>
            <a:r>
              <a:rPr lang="en-US" sz="1400" b="1" dirty="0"/>
              <a:t>FIGURE 10-15 </a:t>
            </a:r>
            <a:r>
              <a:rPr lang="en-US" sz="1400" dirty="0"/>
              <a:t>A hierarchical network with a single server that controls the network. </a:t>
            </a:r>
          </a:p>
        </p:txBody>
      </p:sp>
      <p:sp>
        <p:nvSpPr>
          <p:cNvPr id="3" name="Footer Placeholder 2">
            <a:extLst>
              <a:ext uri="{FF2B5EF4-FFF2-40B4-BE49-F238E27FC236}">
                <a16:creationId xmlns:a16="http://schemas.microsoft.com/office/drawing/2014/main" id="{E3A2B913-B54D-448D-B51F-54D9F483048D}"/>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4" name="Picture 3">
            <a:extLst>
              <a:ext uri="{FF2B5EF4-FFF2-40B4-BE49-F238E27FC236}">
                <a16:creationId xmlns:a16="http://schemas.microsoft.com/office/drawing/2014/main" id="{691B52D7-D638-427D-8DB7-FA15A61B8B04}"/>
              </a:ext>
            </a:extLst>
          </p:cNvPr>
          <p:cNvPicPr>
            <a:picLocks noChangeAspect="1"/>
          </p:cNvPicPr>
          <p:nvPr/>
        </p:nvPicPr>
        <p:blipFill>
          <a:blip r:embed="rId3"/>
          <a:stretch>
            <a:fillRect/>
          </a:stretch>
        </p:blipFill>
        <p:spPr>
          <a:xfrm>
            <a:off x="1600200" y="1371600"/>
            <a:ext cx="5690553" cy="3991880"/>
          </a:xfrm>
          <a:prstGeom prst="rect">
            <a:avLst/>
          </a:prstGeom>
        </p:spPr>
      </p:pic>
    </p:spTree>
    <p:extLst>
      <p:ext uri="{BB962C8B-B14F-4D97-AF65-F5344CB8AC3E}">
        <p14:creationId xmlns:p14="http://schemas.microsoft.com/office/powerpoint/2010/main" val="118387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 (5 of 8)</a:t>
            </a:r>
          </a:p>
        </p:txBody>
      </p:sp>
      <p:sp>
        <p:nvSpPr>
          <p:cNvPr id="7" name="Rectangle 6"/>
          <p:cNvSpPr/>
          <p:nvPr/>
        </p:nvSpPr>
        <p:spPr>
          <a:xfrm>
            <a:off x="505730" y="5373570"/>
            <a:ext cx="4095751" cy="523220"/>
          </a:xfrm>
          <a:prstGeom prst="rect">
            <a:avLst/>
          </a:prstGeom>
        </p:spPr>
        <p:txBody>
          <a:bodyPr wrap="square">
            <a:spAutoFit/>
          </a:bodyPr>
          <a:lstStyle/>
          <a:p>
            <a:r>
              <a:rPr lang="en-US" sz="1400" b="1" dirty="0"/>
              <a:t>FIGURE 10-16 </a:t>
            </a:r>
            <a:r>
              <a:rPr lang="en-US" sz="1400" dirty="0"/>
              <a:t>A bus network with all devices connected to a single communication path. </a:t>
            </a:r>
          </a:p>
        </p:txBody>
      </p:sp>
      <p:sp>
        <p:nvSpPr>
          <p:cNvPr id="9" name="Rectangle 8"/>
          <p:cNvSpPr/>
          <p:nvPr/>
        </p:nvSpPr>
        <p:spPr>
          <a:xfrm>
            <a:off x="4572000" y="5373570"/>
            <a:ext cx="4572000" cy="523220"/>
          </a:xfrm>
          <a:prstGeom prst="rect">
            <a:avLst/>
          </a:prstGeom>
        </p:spPr>
        <p:txBody>
          <a:bodyPr wrap="square">
            <a:spAutoFit/>
          </a:bodyPr>
          <a:lstStyle/>
          <a:p>
            <a:r>
              <a:rPr lang="en-US" sz="1400" b="1" dirty="0"/>
              <a:t>FIGURE 10-17 </a:t>
            </a:r>
            <a:r>
              <a:rPr lang="en-US" sz="1400" dirty="0"/>
              <a:t>A ring network with a set of computers that send and receive data flowing in one direction. </a:t>
            </a:r>
          </a:p>
        </p:txBody>
      </p:sp>
      <p:sp>
        <p:nvSpPr>
          <p:cNvPr id="3" name="Footer Placeholder 2">
            <a:extLst>
              <a:ext uri="{FF2B5EF4-FFF2-40B4-BE49-F238E27FC236}">
                <a16:creationId xmlns:a16="http://schemas.microsoft.com/office/drawing/2014/main" id="{D6CF6E56-024F-45B5-A173-47AF3D444D91}"/>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4" name="Picture 3">
            <a:extLst>
              <a:ext uri="{FF2B5EF4-FFF2-40B4-BE49-F238E27FC236}">
                <a16:creationId xmlns:a16="http://schemas.microsoft.com/office/drawing/2014/main" id="{DB99A9F1-A377-4815-AAEE-291A991DB9E0}"/>
              </a:ext>
            </a:extLst>
          </p:cNvPr>
          <p:cNvPicPr>
            <a:picLocks noChangeAspect="1"/>
          </p:cNvPicPr>
          <p:nvPr/>
        </p:nvPicPr>
        <p:blipFill>
          <a:blip r:embed="rId3"/>
          <a:stretch>
            <a:fillRect/>
          </a:stretch>
        </p:blipFill>
        <p:spPr>
          <a:xfrm>
            <a:off x="685800" y="1480944"/>
            <a:ext cx="3226697" cy="3886200"/>
          </a:xfrm>
          <a:prstGeom prst="rect">
            <a:avLst/>
          </a:prstGeom>
        </p:spPr>
      </p:pic>
      <p:pic>
        <p:nvPicPr>
          <p:cNvPr id="5" name="Picture 4">
            <a:extLst>
              <a:ext uri="{FF2B5EF4-FFF2-40B4-BE49-F238E27FC236}">
                <a16:creationId xmlns:a16="http://schemas.microsoft.com/office/drawing/2014/main" id="{C8ED4CC4-D495-4DA8-8F15-1A724A37A966}"/>
              </a:ext>
            </a:extLst>
          </p:cNvPr>
          <p:cNvPicPr>
            <a:picLocks noChangeAspect="1"/>
          </p:cNvPicPr>
          <p:nvPr/>
        </p:nvPicPr>
        <p:blipFill>
          <a:blip r:embed="rId4"/>
          <a:stretch>
            <a:fillRect/>
          </a:stretch>
        </p:blipFill>
        <p:spPr>
          <a:xfrm>
            <a:off x="4800600" y="1777950"/>
            <a:ext cx="3379980" cy="3292188"/>
          </a:xfrm>
          <a:prstGeom prst="rect">
            <a:avLst/>
          </a:prstGeom>
        </p:spPr>
      </p:pic>
    </p:spTree>
    <p:extLst>
      <p:ext uri="{BB962C8B-B14F-4D97-AF65-F5344CB8AC3E}">
        <p14:creationId xmlns:p14="http://schemas.microsoft.com/office/powerpoint/2010/main" val="704915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 (6 of 8)</a:t>
            </a:r>
          </a:p>
        </p:txBody>
      </p:sp>
      <p:sp>
        <p:nvSpPr>
          <p:cNvPr id="7" name="Rectangle 6"/>
          <p:cNvSpPr/>
          <p:nvPr/>
        </p:nvSpPr>
        <p:spPr>
          <a:xfrm>
            <a:off x="756138" y="4936918"/>
            <a:ext cx="3810000" cy="738664"/>
          </a:xfrm>
          <a:prstGeom prst="rect">
            <a:avLst/>
          </a:prstGeom>
        </p:spPr>
        <p:txBody>
          <a:bodyPr wrap="square">
            <a:spAutoFit/>
          </a:bodyPr>
          <a:lstStyle/>
          <a:p>
            <a:r>
              <a:rPr lang="en-US" sz="1400" b="1" dirty="0"/>
              <a:t>FIGURE 10-18 </a:t>
            </a:r>
            <a:r>
              <a:rPr lang="en-US" sz="1400" dirty="0"/>
              <a:t>A typical star network with a switch, departmental server, and connected computers, and workstations.</a:t>
            </a:r>
          </a:p>
        </p:txBody>
      </p:sp>
      <p:sp>
        <p:nvSpPr>
          <p:cNvPr id="9" name="Rectangle 8"/>
          <p:cNvSpPr/>
          <p:nvPr/>
        </p:nvSpPr>
        <p:spPr>
          <a:xfrm>
            <a:off x="4716472" y="4700716"/>
            <a:ext cx="3798878" cy="1384995"/>
          </a:xfrm>
          <a:prstGeom prst="rect">
            <a:avLst/>
          </a:prstGeom>
        </p:spPr>
        <p:txBody>
          <a:bodyPr wrap="square">
            <a:spAutoFit/>
          </a:bodyPr>
          <a:lstStyle/>
          <a:p>
            <a:r>
              <a:rPr lang="en-US" sz="1400" b="1" dirty="0"/>
              <a:t>FIGURE 10-19 </a:t>
            </a:r>
            <a:r>
              <a:rPr lang="en-US" sz="1400" dirty="0"/>
              <a:t>A mesh network is used in situations where a high degree of redundancy is needed, such as military applications. The redundant design provides alternate data paths, but is expensive to install and maintain. </a:t>
            </a:r>
          </a:p>
        </p:txBody>
      </p:sp>
      <p:sp>
        <p:nvSpPr>
          <p:cNvPr id="3" name="Footer Placeholder 2">
            <a:extLst>
              <a:ext uri="{FF2B5EF4-FFF2-40B4-BE49-F238E27FC236}">
                <a16:creationId xmlns:a16="http://schemas.microsoft.com/office/drawing/2014/main" id="{A9ECF75E-E2D2-4AC9-932F-81037F084F05}"/>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4" name="Picture 3">
            <a:extLst>
              <a:ext uri="{FF2B5EF4-FFF2-40B4-BE49-F238E27FC236}">
                <a16:creationId xmlns:a16="http://schemas.microsoft.com/office/drawing/2014/main" id="{B11C492A-9769-4050-98B4-067292080106}"/>
              </a:ext>
            </a:extLst>
          </p:cNvPr>
          <p:cNvPicPr>
            <a:picLocks noChangeAspect="1"/>
          </p:cNvPicPr>
          <p:nvPr/>
        </p:nvPicPr>
        <p:blipFill>
          <a:blip r:embed="rId3"/>
          <a:stretch>
            <a:fillRect/>
          </a:stretch>
        </p:blipFill>
        <p:spPr>
          <a:xfrm>
            <a:off x="756138" y="1695630"/>
            <a:ext cx="3657880" cy="3058823"/>
          </a:xfrm>
          <a:prstGeom prst="rect">
            <a:avLst/>
          </a:prstGeom>
        </p:spPr>
      </p:pic>
      <p:pic>
        <p:nvPicPr>
          <p:cNvPr id="5" name="Picture 4">
            <a:extLst>
              <a:ext uri="{FF2B5EF4-FFF2-40B4-BE49-F238E27FC236}">
                <a16:creationId xmlns:a16="http://schemas.microsoft.com/office/drawing/2014/main" id="{71026D4A-7682-44DA-80BF-F9DE8395EFE1}"/>
              </a:ext>
            </a:extLst>
          </p:cNvPr>
          <p:cNvPicPr>
            <a:picLocks noChangeAspect="1"/>
          </p:cNvPicPr>
          <p:nvPr/>
        </p:nvPicPr>
        <p:blipFill>
          <a:blip r:embed="rId4"/>
          <a:stretch>
            <a:fillRect/>
          </a:stretch>
        </p:blipFill>
        <p:spPr>
          <a:xfrm>
            <a:off x="4746791" y="1752600"/>
            <a:ext cx="3768559" cy="2755453"/>
          </a:xfrm>
          <a:prstGeom prst="rect">
            <a:avLst/>
          </a:prstGeom>
        </p:spPr>
      </p:pic>
    </p:spTree>
    <p:extLst>
      <p:ext uri="{BB962C8B-B14F-4D97-AF65-F5344CB8AC3E}">
        <p14:creationId xmlns:p14="http://schemas.microsoft.com/office/powerpoint/2010/main" val="626365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 (7 of 8)</a:t>
            </a:r>
          </a:p>
        </p:txBody>
      </p:sp>
      <p:sp>
        <p:nvSpPr>
          <p:cNvPr id="5" name="Content Placeholder 4"/>
          <p:cNvSpPr>
            <a:spLocks noGrp="1"/>
          </p:cNvSpPr>
          <p:nvPr>
            <p:ph idx="1"/>
          </p:nvPr>
        </p:nvSpPr>
        <p:spPr/>
        <p:txBody>
          <a:bodyPr>
            <a:noAutofit/>
          </a:bodyPr>
          <a:lstStyle/>
          <a:p>
            <a:r>
              <a:rPr lang="en-US" dirty="0"/>
              <a:t>Network devices</a:t>
            </a:r>
          </a:p>
          <a:p>
            <a:pPr lvl="1"/>
            <a:r>
              <a:rPr lang="en-US" dirty="0"/>
              <a:t>LANs or WANs can be interconnected using routers</a:t>
            </a:r>
          </a:p>
          <a:p>
            <a:pPr lvl="2"/>
            <a:r>
              <a:rPr lang="en-US" dirty="0"/>
              <a:t>Router: connects network segments, determines most efficient data path, and guides flow of data</a:t>
            </a:r>
          </a:p>
          <a:p>
            <a:pPr lvl="2"/>
            <a:r>
              <a:rPr lang="en-US" dirty="0"/>
              <a:t>Proxy server: provides Internet connectivity for internal LAN users</a:t>
            </a:r>
          </a:p>
        </p:txBody>
      </p:sp>
      <p:sp>
        <p:nvSpPr>
          <p:cNvPr id="3" name="Footer Placeholder 2">
            <a:extLst>
              <a:ext uri="{FF2B5EF4-FFF2-40B4-BE49-F238E27FC236}">
                <a16:creationId xmlns:a16="http://schemas.microsoft.com/office/drawing/2014/main" id="{C5AC6581-336F-4B23-A673-E43E67380777}"/>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27903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 (8 of 8)</a:t>
            </a:r>
          </a:p>
        </p:txBody>
      </p:sp>
      <p:sp>
        <p:nvSpPr>
          <p:cNvPr id="9" name="Rectangle 8"/>
          <p:cNvSpPr/>
          <p:nvPr/>
        </p:nvSpPr>
        <p:spPr>
          <a:xfrm>
            <a:off x="1523292" y="5377056"/>
            <a:ext cx="6404814" cy="523220"/>
          </a:xfrm>
          <a:prstGeom prst="rect">
            <a:avLst/>
          </a:prstGeom>
        </p:spPr>
        <p:txBody>
          <a:bodyPr wrap="square">
            <a:spAutoFit/>
          </a:bodyPr>
          <a:lstStyle/>
          <a:p>
            <a:r>
              <a:rPr lang="en-US" sz="1400" b="1" dirty="0"/>
              <a:t>FIGURE 10-20 </a:t>
            </a:r>
            <a:r>
              <a:rPr lang="en-US" sz="1400" dirty="0"/>
              <a:t>Routers can be used to create gateways between different network topologies and large, dissimilar networks such as the Internet.</a:t>
            </a:r>
          </a:p>
        </p:txBody>
      </p:sp>
      <p:sp>
        <p:nvSpPr>
          <p:cNvPr id="3" name="Footer Placeholder 2">
            <a:extLst>
              <a:ext uri="{FF2B5EF4-FFF2-40B4-BE49-F238E27FC236}">
                <a16:creationId xmlns:a16="http://schemas.microsoft.com/office/drawing/2014/main" id="{F4BA6F3A-133D-46B2-9A99-55444C687E2C}"/>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4" name="Picture 3">
            <a:extLst>
              <a:ext uri="{FF2B5EF4-FFF2-40B4-BE49-F238E27FC236}">
                <a16:creationId xmlns:a16="http://schemas.microsoft.com/office/drawing/2014/main" id="{12EC23DF-B2D6-4E7B-AC63-6C798BB13DBF}"/>
              </a:ext>
            </a:extLst>
          </p:cNvPr>
          <p:cNvPicPr>
            <a:picLocks noChangeAspect="1"/>
          </p:cNvPicPr>
          <p:nvPr/>
        </p:nvPicPr>
        <p:blipFill>
          <a:blip r:embed="rId3"/>
          <a:stretch>
            <a:fillRect/>
          </a:stretch>
        </p:blipFill>
        <p:spPr>
          <a:xfrm>
            <a:off x="1051640" y="1480944"/>
            <a:ext cx="7040720" cy="3477124"/>
          </a:xfrm>
          <a:prstGeom prst="rect">
            <a:avLst/>
          </a:prstGeom>
        </p:spPr>
      </p:pic>
    </p:spTree>
    <p:extLst>
      <p:ext uri="{BB962C8B-B14F-4D97-AF65-F5344CB8AC3E}">
        <p14:creationId xmlns:p14="http://schemas.microsoft.com/office/powerpoint/2010/main" val="3889872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Networks (1 of 3)</a:t>
            </a:r>
          </a:p>
        </p:txBody>
      </p:sp>
      <p:sp>
        <p:nvSpPr>
          <p:cNvPr id="13" name="Content Placeholder 12">
            <a:extLst>
              <a:ext uri="{FF2B5EF4-FFF2-40B4-BE49-F238E27FC236}">
                <a16:creationId xmlns:a16="http://schemas.microsoft.com/office/drawing/2014/main" id="{EE99C8EC-3DDB-4762-8264-8489B672F1E0}"/>
              </a:ext>
            </a:extLst>
          </p:cNvPr>
          <p:cNvSpPr>
            <a:spLocks noGrp="1"/>
          </p:cNvSpPr>
          <p:nvPr>
            <p:ph idx="1"/>
          </p:nvPr>
        </p:nvSpPr>
        <p:spPr/>
        <p:txBody>
          <a:bodyPr>
            <a:normAutofit/>
          </a:bodyPr>
          <a:lstStyle/>
          <a:p>
            <a:r>
              <a:rPr lang="en-US" dirty="0"/>
              <a:t>Standards</a:t>
            </a:r>
          </a:p>
          <a:p>
            <a:pPr lvl="1"/>
            <a:r>
              <a:rPr lang="en-US" dirty="0"/>
              <a:t>IEEE 802.11 is a family of standards developed by the Institute of Electrical and Electronics Engineers (IEEE) for wireless LANs</a:t>
            </a:r>
          </a:p>
          <a:p>
            <a:pPr lvl="1"/>
            <a:r>
              <a:rPr lang="en-US" dirty="0"/>
              <a:t>Current wireless networks are based on variations of the original 802.11 standard</a:t>
            </a:r>
          </a:p>
          <a:p>
            <a:pPr lvl="2"/>
            <a:r>
              <a:rPr lang="en-US" dirty="0"/>
              <a:t>Multiple input/multiple output (MIMO) technology boosts performance</a:t>
            </a:r>
          </a:p>
          <a:p>
            <a:endParaRPr lang="en-US" dirty="0"/>
          </a:p>
        </p:txBody>
      </p:sp>
      <p:sp>
        <p:nvSpPr>
          <p:cNvPr id="3" name="Footer Placeholder 2">
            <a:extLst>
              <a:ext uri="{FF2B5EF4-FFF2-40B4-BE49-F238E27FC236}">
                <a16:creationId xmlns:a16="http://schemas.microsoft.com/office/drawing/2014/main" id="{78450733-D19B-4522-858A-5C7B273165F4}"/>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64849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Networks (2 of 3)</a:t>
            </a:r>
          </a:p>
        </p:txBody>
      </p:sp>
      <p:sp>
        <p:nvSpPr>
          <p:cNvPr id="7" name="Content Placeholder 6"/>
          <p:cNvSpPr>
            <a:spLocks noGrp="1"/>
          </p:cNvSpPr>
          <p:nvPr>
            <p:ph idx="1"/>
          </p:nvPr>
        </p:nvSpPr>
        <p:spPr/>
        <p:txBody>
          <a:bodyPr/>
          <a:lstStyle/>
          <a:p>
            <a:r>
              <a:rPr lang="en-US" dirty="0"/>
              <a:t>Topologies</a:t>
            </a:r>
          </a:p>
          <a:p>
            <a:pPr lvl="1"/>
            <a:r>
              <a:rPr lang="en-US" dirty="0"/>
              <a:t>Network topologies available for IEEE 802.11 WLANs </a:t>
            </a:r>
          </a:p>
          <a:p>
            <a:pPr lvl="2"/>
            <a:r>
              <a:rPr lang="en-US" dirty="0"/>
              <a:t>Basic Service Set (BSS) or the infrastructure mode </a:t>
            </a:r>
          </a:p>
          <a:p>
            <a:pPr lvl="2"/>
            <a:r>
              <a:rPr lang="en-US" dirty="0"/>
              <a:t>Extended Service Set (ESS) </a:t>
            </a:r>
          </a:p>
          <a:p>
            <a:endParaRPr lang="en-IN" dirty="0"/>
          </a:p>
        </p:txBody>
      </p:sp>
      <p:sp>
        <p:nvSpPr>
          <p:cNvPr id="3" name="Footer Placeholder 2">
            <a:extLst>
              <a:ext uri="{FF2B5EF4-FFF2-40B4-BE49-F238E27FC236}">
                <a16:creationId xmlns:a16="http://schemas.microsoft.com/office/drawing/2014/main" id="{17146B9F-D5D5-4DA3-A7A1-3A015FC45224}"/>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48458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Networks (3 of 3)</a:t>
            </a:r>
          </a:p>
        </p:txBody>
      </p:sp>
      <p:sp>
        <p:nvSpPr>
          <p:cNvPr id="7" name="Content Placeholder 6"/>
          <p:cNvSpPr>
            <a:spLocks noGrp="1"/>
          </p:cNvSpPr>
          <p:nvPr>
            <p:ph idx="1"/>
          </p:nvPr>
        </p:nvSpPr>
        <p:spPr/>
        <p:txBody>
          <a:bodyPr>
            <a:normAutofit/>
          </a:bodyPr>
          <a:lstStyle/>
          <a:p>
            <a:r>
              <a:rPr lang="en-US" dirty="0"/>
              <a:t>Trends</a:t>
            </a:r>
          </a:p>
          <a:p>
            <a:pPr lvl="1"/>
            <a:r>
              <a:rPr lang="en-US" dirty="0"/>
              <a:t>Wi-Fi Alliance</a:t>
            </a:r>
          </a:p>
          <a:p>
            <a:pPr lvl="2"/>
            <a:r>
              <a:rPr lang="en-IN" dirty="0"/>
              <a:t>International association that certifies interoperability of wireless network products based on IEEE 802.11 specifications</a:t>
            </a:r>
          </a:p>
          <a:p>
            <a:pPr lvl="1"/>
            <a:r>
              <a:rPr lang="en-IN" dirty="0"/>
              <a:t>Bluetooth </a:t>
            </a:r>
          </a:p>
          <a:p>
            <a:pPr lvl="2"/>
            <a:r>
              <a:rPr lang="en-IN" dirty="0"/>
              <a:t>Used for short-distance wireless communication</a:t>
            </a:r>
          </a:p>
          <a:p>
            <a:pPr lvl="2"/>
            <a:endParaRPr lang="en-IN" dirty="0"/>
          </a:p>
          <a:p>
            <a:pPr lvl="1"/>
            <a:endParaRPr lang="en-IN" dirty="0"/>
          </a:p>
        </p:txBody>
      </p:sp>
      <p:sp>
        <p:nvSpPr>
          <p:cNvPr id="3" name="Footer Placeholder 2">
            <a:extLst>
              <a:ext uri="{FF2B5EF4-FFF2-40B4-BE49-F238E27FC236}">
                <a16:creationId xmlns:a16="http://schemas.microsoft.com/office/drawing/2014/main" id="{F92F7A9F-24C6-4390-A34A-EDF67F99E327}"/>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92054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Completion (1 of 5)</a:t>
            </a:r>
          </a:p>
        </p:txBody>
      </p:sp>
      <p:sp>
        <p:nvSpPr>
          <p:cNvPr id="19458" name="Text Placeholder 2"/>
          <p:cNvSpPr>
            <a:spLocks noGrp="1"/>
          </p:cNvSpPr>
          <p:nvPr>
            <p:ph idx="1"/>
          </p:nvPr>
        </p:nvSpPr>
        <p:spPr/>
        <p:txBody>
          <a:bodyPr/>
          <a:lstStyle/>
          <a:p>
            <a:r>
              <a:rPr lang="en-US" dirty="0"/>
              <a:t>System architecture marks the end of the systems design phase of the SDLC </a:t>
            </a:r>
          </a:p>
          <a:p>
            <a:r>
              <a:rPr lang="en-US" dirty="0"/>
              <a:t>Final activities in the systems design phase </a:t>
            </a:r>
          </a:p>
          <a:p>
            <a:pPr lvl="1"/>
            <a:r>
              <a:rPr lang="en-US" dirty="0"/>
              <a:t>Preparing a system design specification</a:t>
            </a:r>
          </a:p>
          <a:p>
            <a:pPr lvl="1"/>
            <a:r>
              <a:rPr lang="en-US" dirty="0"/>
              <a:t>Obtaining user approval</a:t>
            </a:r>
          </a:p>
          <a:p>
            <a:pPr lvl="1"/>
            <a:r>
              <a:rPr lang="en-US" dirty="0"/>
              <a:t>Delivering a presentation to management</a:t>
            </a:r>
          </a:p>
        </p:txBody>
      </p:sp>
      <p:sp>
        <p:nvSpPr>
          <p:cNvPr id="3" name="Footer Placeholder 2">
            <a:extLst>
              <a:ext uri="{FF2B5EF4-FFF2-40B4-BE49-F238E27FC236}">
                <a16:creationId xmlns:a16="http://schemas.microsoft.com/office/drawing/2014/main" id="{BBA86C93-20BF-48FF-BB21-6B70C3FE84DA}"/>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19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Checklist (1 of 5)</a:t>
            </a:r>
          </a:p>
        </p:txBody>
      </p:sp>
      <p:sp>
        <p:nvSpPr>
          <p:cNvPr id="19458" name="Text Placeholder 2"/>
          <p:cNvSpPr>
            <a:spLocks noGrp="1"/>
          </p:cNvSpPr>
          <p:nvPr>
            <p:ph idx="1"/>
          </p:nvPr>
        </p:nvSpPr>
        <p:spPr/>
        <p:txBody>
          <a:bodyPr>
            <a:noAutofit/>
          </a:bodyPr>
          <a:lstStyle/>
          <a:p>
            <a:r>
              <a:rPr lang="en-US" dirty="0"/>
              <a:t>Issues that influence architecture choice</a:t>
            </a:r>
          </a:p>
          <a:p>
            <a:pPr lvl="1"/>
            <a:r>
              <a:rPr lang="en-US" dirty="0"/>
              <a:t>Corporate organization and culture</a:t>
            </a:r>
          </a:p>
          <a:p>
            <a:pPr lvl="1"/>
            <a:r>
              <a:rPr lang="en-US" dirty="0"/>
              <a:t>Enterprise resource planning (ERP)</a:t>
            </a:r>
          </a:p>
          <a:p>
            <a:pPr lvl="1"/>
            <a:r>
              <a:rPr lang="en-US" dirty="0"/>
              <a:t>Initial and total cost of ownership (TCO)</a:t>
            </a:r>
          </a:p>
          <a:p>
            <a:pPr lvl="1"/>
            <a:r>
              <a:rPr lang="en-US" dirty="0"/>
              <a:t>Scalability</a:t>
            </a:r>
          </a:p>
          <a:p>
            <a:pPr lvl="1"/>
            <a:r>
              <a:rPr lang="en-US" dirty="0"/>
              <a:t>Web integration</a:t>
            </a:r>
          </a:p>
          <a:p>
            <a:pPr lvl="1"/>
            <a:r>
              <a:rPr lang="en-US" dirty="0"/>
              <a:t>Legacy system interface requirements</a:t>
            </a:r>
          </a:p>
          <a:p>
            <a:pPr lvl="1"/>
            <a:r>
              <a:rPr lang="en-US" dirty="0"/>
              <a:t>Processing options</a:t>
            </a:r>
          </a:p>
          <a:p>
            <a:pPr lvl="1"/>
            <a:r>
              <a:rPr lang="en-US" dirty="0"/>
              <a:t>Security issues</a:t>
            </a:r>
          </a:p>
          <a:p>
            <a:pPr lvl="1"/>
            <a:r>
              <a:rPr lang="en-US" dirty="0"/>
              <a:t>Corporate portals</a:t>
            </a:r>
          </a:p>
        </p:txBody>
      </p:sp>
      <p:sp>
        <p:nvSpPr>
          <p:cNvPr id="3" name="Footer Placeholder 2">
            <a:extLst>
              <a:ext uri="{FF2B5EF4-FFF2-40B4-BE49-F238E27FC236}">
                <a16:creationId xmlns:a16="http://schemas.microsoft.com/office/drawing/2014/main" id="{020D633F-BD8B-45E3-BB53-806C7A79166E}"/>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Completion (2 of 5)</a:t>
            </a:r>
          </a:p>
        </p:txBody>
      </p:sp>
      <p:sp>
        <p:nvSpPr>
          <p:cNvPr id="7" name="Text Placeholder 2"/>
          <p:cNvSpPr>
            <a:spLocks noGrp="1"/>
          </p:cNvSpPr>
          <p:nvPr>
            <p:ph idx="1"/>
          </p:nvPr>
        </p:nvSpPr>
        <p:spPr/>
        <p:txBody>
          <a:bodyPr/>
          <a:lstStyle/>
          <a:p>
            <a:r>
              <a:rPr lang="en-US" dirty="0"/>
              <a:t>System design specification</a:t>
            </a:r>
          </a:p>
          <a:p>
            <a:pPr lvl="1"/>
            <a:r>
              <a:rPr lang="en-US" dirty="0"/>
              <a:t>Document that presents the complete design for a new information system</a:t>
            </a:r>
          </a:p>
          <a:p>
            <a:pPr lvl="2"/>
            <a:r>
              <a:rPr lang="en-US" dirty="0"/>
              <a:t>Contains detailed costs, staffing, and scheduling for completing the next SDLC phase</a:t>
            </a:r>
          </a:p>
          <a:p>
            <a:pPr lvl="1"/>
            <a:r>
              <a:rPr lang="en-US" dirty="0"/>
              <a:t>Used as a baseline to measure the operational system</a:t>
            </a:r>
          </a:p>
        </p:txBody>
      </p:sp>
      <p:sp>
        <p:nvSpPr>
          <p:cNvPr id="3" name="Footer Placeholder 2">
            <a:extLst>
              <a:ext uri="{FF2B5EF4-FFF2-40B4-BE49-F238E27FC236}">
                <a16:creationId xmlns:a16="http://schemas.microsoft.com/office/drawing/2014/main" id="{CBB9FF9D-4B20-4BFA-B9CC-7C5A76F435CF}"/>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55450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Completion (3 of 5)</a:t>
            </a:r>
          </a:p>
        </p:txBody>
      </p:sp>
      <p:sp>
        <p:nvSpPr>
          <p:cNvPr id="7" name="Text Placeholder 2"/>
          <p:cNvSpPr>
            <a:spLocks noGrp="1"/>
          </p:cNvSpPr>
          <p:nvPr>
            <p:ph idx="1"/>
          </p:nvPr>
        </p:nvSpPr>
        <p:spPr/>
        <p:txBody>
          <a:bodyPr/>
          <a:lstStyle/>
          <a:p>
            <a:r>
              <a:rPr lang="en-US" dirty="0"/>
              <a:t>Sections in a system design specification </a:t>
            </a:r>
          </a:p>
          <a:p>
            <a:pPr lvl="1"/>
            <a:r>
              <a:rPr lang="en-US" dirty="0"/>
              <a:t>Management summary</a:t>
            </a:r>
          </a:p>
          <a:p>
            <a:pPr lvl="1"/>
            <a:r>
              <a:rPr lang="en-US" dirty="0"/>
              <a:t>System components</a:t>
            </a:r>
          </a:p>
          <a:p>
            <a:pPr lvl="1"/>
            <a:r>
              <a:rPr lang="en-US" dirty="0"/>
              <a:t>System environment</a:t>
            </a:r>
          </a:p>
          <a:p>
            <a:pPr lvl="1"/>
            <a:r>
              <a:rPr lang="en-US" dirty="0"/>
              <a:t>Implementation requirements</a:t>
            </a:r>
          </a:p>
          <a:p>
            <a:pPr lvl="1"/>
            <a:r>
              <a:rPr lang="en-US" dirty="0"/>
              <a:t>Time and cost estimates</a:t>
            </a:r>
          </a:p>
          <a:p>
            <a:pPr lvl="1"/>
            <a:r>
              <a:rPr lang="en-US" dirty="0"/>
              <a:t>Additional material</a:t>
            </a:r>
          </a:p>
        </p:txBody>
      </p:sp>
      <p:sp>
        <p:nvSpPr>
          <p:cNvPr id="3" name="Footer Placeholder 2">
            <a:extLst>
              <a:ext uri="{FF2B5EF4-FFF2-40B4-BE49-F238E27FC236}">
                <a16:creationId xmlns:a16="http://schemas.microsoft.com/office/drawing/2014/main" id="{3003A8B6-1312-4D15-AB22-2F20B4BA247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14598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Completion (4 of 5)</a:t>
            </a:r>
          </a:p>
        </p:txBody>
      </p:sp>
      <p:sp>
        <p:nvSpPr>
          <p:cNvPr id="7" name="Text Placeholder 2"/>
          <p:cNvSpPr>
            <a:spLocks noGrp="1"/>
          </p:cNvSpPr>
          <p:nvPr>
            <p:ph idx="1"/>
          </p:nvPr>
        </p:nvSpPr>
        <p:spPr/>
        <p:txBody>
          <a:bodyPr>
            <a:normAutofit fontScale="92500"/>
          </a:bodyPr>
          <a:lstStyle/>
          <a:p>
            <a:r>
              <a:rPr lang="en-US" dirty="0"/>
              <a:t>User approval</a:t>
            </a:r>
          </a:p>
          <a:p>
            <a:pPr lvl="1"/>
            <a:r>
              <a:rPr lang="en-US" dirty="0"/>
              <a:t>Users must review and approve the interface design, report and menu designs, data entry screens, source documents, and other areas of the system that affect them </a:t>
            </a:r>
          </a:p>
          <a:p>
            <a:pPr lvl="2"/>
            <a:r>
              <a:rPr lang="en-US" dirty="0"/>
              <a:t>Ensures approvals are obtained as and when required</a:t>
            </a:r>
          </a:p>
          <a:p>
            <a:pPr lvl="2"/>
            <a:r>
              <a:rPr lang="en-US" dirty="0"/>
              <a:t>Keeps the users involved with the system’s development</a:t>
            </a:r>
          </a:p>
          <a:p>
            <a:pPr lvl="2"/>
            <a:r>
              <a:rPr lang="en-US" dirty="0"/>
              <a:t>Provides feedback that can be used to guide efforts</a:t>
            </a:r>
          </a:p>
          <a:p>
            <a:pPr lvl="1"/>
            <a:r>
              <a:rPr lang="en-US" dirty="0"/>
              <a:t>System design specification should be reviewed by other IT department members as well</a:t>
            </a:r>
          </a:p>
        </p:txBody>
      </p:sp>
      <p:sp>
        <p:nvSpPr>
          <p:cNvPr id="3" name="Footer Placeholder 2">
            <a:extLst>
              <a:ext uri="{FF2B5EF4-FFF2-40B4-BE49-F238E27FC236}">
                <a16:creationId xmlns:a16="http://schemas.microsoft.com/office/drawing/2014/main" id="{D02EC6C1-46C0-4D93-BD5E-F5A22442A6E7}"/>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77312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Completion (5 of 5)</a:t>
            </a:r>
          </a:p>
        </p:txBody>
      </p:sp>
      <p:sp>
        <p:nvSpPr>
          <p:cNvPr id="7" name="Text Placeholder 2"/>
          <p:cNvSpPr>
            <a:spLocks noGrp="1"/>
          </p:cNvSpPr>
          <p:nvPr>
            <p:ph idx="1"/>
          </p:nvPr>
        </p:nvSpPr>
        <p:spPr/>
        <p:txBody>
          <a:bodyPr>
            <a:noAutofit/>
          </a:bodyPr>
          <a:lstStyle/>
          <a:p>
            <a:r>
              <a:rPr lang="en-US" dirty="0"/>
              <a:t>Presentations</a:t>
            </a:r>
          </a:p>
          <a:p>
            <a:pPr lvl="1"/>
            <a:r>
              <a:rPr lang="en-US" dirty="0"/>
              <a:t>Provide an opportunity to explain the system, answer questions, consider comments, and secure final approval</a:t>
            </a:r>
          </a:p>
          <a:p>
            <a:pPr lvl="2"/>
            <a:r>
              <a:rPr lang="en-US" dirty="0"/>
              <a:t>First presentation is to the systems analysts, programmers, and technical support staff members</a:t>
            </a:r>
          </a:p>
          <a:p>
            <a:pPr lvl="2"/>
            <a:r>
              <a:rPr lang="en-US" dirty="0"/>
              <a:t>Next presentation is to the department managers and users from departments affected by the system </a:t>
            </a:r>
          </a:p>
          <a:p>
            <a:pPr lvl="2"/>
            <a:r>
              <a:rPr lang="en-US" dirty="0"/>
              <a:t>Final presentation is delivered to management</a:t>
            </a:r>
          </a:p>
          <a:p>
            <a:pPr lvl="1"/>
            <a:r>
              <a:rPr lang="en-US" dirty="0"/>
              <a:t>Management will reach a decision based on the presentation</a:t>
            </a:r>
          </a:p>
        </p:txBody>
      </p:sp>
      <p:sp>
        <p:nvSpPr>
          <p:cNvPr id="3" name="Footer Placeholder 2">
            <a:extLst>
              <a:ext uri="{FF2B5EF4-FFF2-40B4-BE49-F238E27FC236}">
                <a16:creationId xmlns:a16="http://schemas.microsoft.com/office/drawing/2014/main" id="{2B9D9B99-7072-486D-B86F-E4C9FD251DF8}"/>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42465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dirty="0"/>
              <a:t>Summary (1 of 4)</a:t>
            </a:r>
          </a:p>
        </p:txBody>
      </p:sp>
      <p:sp>
        <p:nvSpPr>
          <p:cNvPr id="3" name="Text Placeholder 2"/>
          <p:cNvSpPr>
            <a:spLocks noGrp="1"/>
          </p:cNvSpPr>
          <p:nvPr>
            <p:ph idx="1"/>
          </p:nvPr>
        </p:nvSpPr>
        <p:spPr/>
        <p:txBody>
          <a:bodyPr/>
          <a:lstStyle/>
          <a:p>
            <a:r>
              <a:rPr lang="en-US" dirty="0"/>
              <a:t>An information system combines hardware, software, data, procedures, and people into a system architecture</a:t>
            </a:r>
          </a:p>
          <a:p>
            <a:r>
              <a:rPr lang="en-US" dirty="0"/>
              <a:t>Before selecting an architecture, the analyst must consider enterprise resource planning, initial cost and TCO, scalability, Web integration, legacy interface requirements, processing options, security issues, and corporate portals</a:t>
            </a:r>
          </a:p>
        </p:txBody>
      </p:sp>
      <p:sp>
        <p:nvSpPr>
          <p:cNvPr id="2" name="Footer Placeholder 1">
            <a:extLst>
              <a:ext uri="{FF2B5EF4-FFF2-40B4-BE49-F238E27FC236}">
                <a16:creationId xmlns:a16="http://schemas.microsoft.com/office/drawing/2014/main" id="{E9A9EF6C-8642-45CC-AA85-6A8198F78F2E}"/>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dirty="0"/>
              <a:t>Summary (2 of 4)</a:t>
            </a:r>
          </a:p>
        </p:txBody>
      </p:sp>
      <p:sp>
        <p:nvSpPr>
          <p:cNvPr id="3" name="Text Placeholder 2"/>
          <p:cNvSpPr>
            <a:spLocks noGrp="1"/>
          </p:cNvSpPr>
          <p:nvPr>
            <p:ph idx="1"/>
          </p:nvPr>
        </p:nvSpPr>
        <p:spPr/>
        <p:txBody>
          <a:bodyPr>
            <a:normAutofit fontScale="92500"/>
          </a:bodyPr>
          <a:lstStyle/>
          <a:p>
            <a:r>
              <a:rPr lang="en-US" dirty="0"/>
              <a:t>ERP establishes an enterprise-wide strategy for IT resources and specific standards for data, processing, network, and user interface design</a:t>
            </a:r>
          </a:p>
          <a:p>
            <a:r>
              <a:rPr lang="en-US" dirty="0"/>
              <a:t>A system architecture requires servers and clients; client/server architecture divides processing between one or more clients and a central server</a:t>
            </a:r>
          </a:p>
          <a:p>
            <a:r>
              <a:rPr lang="en-US" dirty="0"/>
              <a:t>A thick client design places all or most of the application processing logic at the client</a:t>
            </a:r>
          </a:p>
          <a:p>
            <a:endParaRPr lang="en-US" dirty="0"/>
          </a:p>
        </p:txBody>
      </p:sp>
      <p:sp>
        <p:nvSpPr>
          <p:cNvPr id="2" name="Footer Placeholder 1">
            <a:extLst>
              <a:ext uri="{FF2B5EF4-FFF2-40B4-BE49-F238E27FC236}">
                <a16:creationId xmlns:a16="http://schemas.microsoft.com/office/drawing/2014/main" id="{E5E6E881-2F4F-48BA-8790-41E7ECF27E8C}"/>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4577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dirty="0"/>
              <a:t>Summary (3 of 4)</a:t>
            </a:r>
          </a:p>
        </p:txBody>
      </p:sp>
      <p:sp>
        <p:nvSpPr>
          <p:cNvPr id="3" name="Text Placeholder 2"/>
          <p:cNvSpPr>
            <a:spLocks noGrp="1"/>
          </p:cNvSpPr>
          <p:nvPr>
            <p:ph idx="1"/>
          </p:nvPr>
        </p:nvSpPr>
        <p:spPr/>
        <p:txBody>
          <a:bodyPr/>
          <a:lstStyle/>
          <a:p>
            <a:r>
              <a:rPr lang="en-US" dirty="0"/>
              <a:t>A thin client design places all or most of the processing logic at the server</a:t>
            </a:r>
          </a:p>
          <a:p>
            <a:r>
              <a:rPr lang="en-US" dirty="0"/>
              <a:t>Client/server designs can be two- or three-tier </a:t>
            </a:r>
          </a:p>
          <a:p>
            <a:r>
              <a:rPr lang="en-US" dirty="0"/>
              <a:t>The Internet has had an enormous impact on system architecture</a:t>
            </a:r>
          </a:p>
          <a:p>
            <a:r>
              <a:rPr lang="en-US" dirty="0"/>
              <a:t>The most prevalent processing method today is online processing</a:t>
            </a:r>
          </a:p>
          <a:p>
            <a:endParaRPr lang="en-US" dirty="0"/>
          </a:p>
        </p:txBody>
      </p:sp>
      <p:sp>
        <p:nvSpPr>
          <p:cNvPr id="2" name="Footer Placeholder 1">
            <a:extLst>
              <a:ext uri="{FF2B5EF4-FFF2-40B4-BE49-F238E27FC236}">
                <a16:creationId xmlns:a16="http://schemas.microsoft.com/office/drawing/2014/main" id="{81D06B64-DC1A-47F8-9D71-A24E82F15856}"/>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43989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628650" y="687160"/>
            <a:ext cx="7886700" cy="799907"/>
          </a:xfrm>
        </p:spPr>
        <p:txBody>
          <a:bodyPr/>
          <a:lstStyle/>
          <a:p>
            <a:r>
              <a:rPr lang="en-US" dirty="0"/>
              <a:t>Summary (4 of 4)</a:t>
            </a:r>
          </a:p>
        </p:txBody>
      </p:sp>
      <p:sp>
        <p:nvSpPr>
          <p:cNvPr id="3" name="Text Placeholder 2"/>
          <p:cNvSpPr>
            <a:spLocks noGrp="1"/>
          </p:cNvSpPr>
          <p:nvPr>
            <p:ph idx="1"/>
          </p:nvPr>
        </p:nvSpPr>
        <p:spPr/>
        <p:txBody>
          <a:bodyPr>
            <a:noAutofit/>
          </a:bodyPr>
          <a:lstStyle/>
          <a:p>
            <a:r>
              <a:rPr lang="en-US" dirty="0"/>
              <a:t>Networks allow sharing of hardware, software, and data resources to reduce expenses and provide more user capability</a:t>
            </a:r>
          </a:p>
          <a:p>
            <a:r>
              <a:rPr lang="en-US" dirty="0"/>
              <a:t>The way a network is configured is called the network topology</a:t>
            </a:r>
          </a:p>
          <a:p>
            <a:r>
              <a:rPr lang="en-US" dirty="0"/>
              <a:t>The system design specification presents complete design for an information system and is the basis for the presentations that complete the systems design phase</a:t>
            </a:r>
          </a:p>
        </p:txBody>
      </p:sp>
      <p:sp>
        <p:nvSpPr>
          <p:cNvPr id="2" name="Footer Placeholder 1">
            <a:extLst>
              <a:ext uri="{FF2B5EF4-FFF2-40B4-BE49-F238E27FC236}">
                <a16:creationId xmlns:a16="http://schemas.microsoft.com/office/drawing/2014/main" id="{5E6BDF58-7AEF-4CBC-883E-B36D053E30DE}"/>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5470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Checklist (2 of 5)</a:t>
            </a:r>
          </a:p>
        </p:txBody>
      </p:sp>
      <p:sp>
        <p:nvSpPr>
          <p:cNvPr id="11" name="Text Placeholder 2"/>
          <p:cNvSpPr>
            <a:spLocks noGrp="1"/>
          </p:cNvSpPr>
          <p:nvPr>
            <p:ph idx="1"/>
          </p:nvPr>
        </p:nvSpPr>
        <p:spPr/>
        <p:txBody>
          <a:bodyPr>
            <a:noAutofit/>
          </a:bodyPr>
          <a:lstStyle/>
          <a:p>
            <a:r>
              <a:rPr lang="en-US" dirty="0"/>
              <a:t>Corporate organization and culture</a:t>
            </a:r>
          </a:p>
          <a:p>
            <a:pPr lvl="1"/>
            <a:r>
              <a:rPr lang="en-US" dirty="0"/>
              <a:t>A successful system performs well in a company’s organization and culture</a:t>
            </a:r>
          </a:p>
          <a:p>
            <a:r>
              <a:rPr lang="en-US" dirty="0"/>
              <a:t>Enterprise resource planning (ERP)</a:t>
            </a:r>
          </a:p>
          <a:p>
            <a:pPr lvl="1"/>
            <a:r>
              <a:rPr lang="en-US" dirty="0"/>
              <a:t>Objective: establish a company-wide strategy for using IT that includes a specific architecture, standards for data, processing, network, and user interface design</a:t>
            </a:r>
          </a:p>
          <a:p>
            <a:pPr lvl="2"/>
            <a:r>
              <a:rPr lang="en-US" dirty="0"/>
              <a:t>Companies extend internal ERP systems using supply chain management (SCM)</a:t>
            </a:r>
          </a:p>
          <a:p>
            <a:pPr lvl="1"/>
            <a:endParaRPr lang="en-US" dirty="0"/>
          </a:p>
        </p:txBody>
      </p:sp>
      <p:sp>
        <p:nvSpPr>
          <p:cNvPr id="3" name="Footer Placeholder 2">
            <a:extLst>
              <a:ext uri="{FF2B5EF4-FFF2-40B4-BE49-F238E27FC236}">
                <a16:creationId xmlns:a16="http://schemas.microsoft.com/office/drawing/2014/main" id="{7B568F2F-35AE-4F11-B248-B0B8A3640ECA}"/>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3474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Checklist (3 of 5)</a:t>
            </a:r>
          </a:p>
        </p:txBody>
      </p:sp>
      <p:sp>
        <p:nvSpPr>
          <p:cNvPr id="11" name="Text Placeholder 2"/>
          <p:cNvSpPr>
            <a:spLocks noGrp="1"/>
          </p:cNvSpPr>
          <p:nvPr>
            <p:ph idx="1"/>
          </p:nvPr>
        </p:nvSpPr>
        <p:spPr/>
        <p:txBody>
          <a:bodyPr>
            <a:normAutofit/>
          </a:bodyPr>
          <a:lstStyle/>
          <a:p>
            <a:r>
              <a:rPr lang="en-US" dirty="0"/>
              <a:t>Initial cost and TCO</a:t>
            </a:r>
          </a:p>
          <a:p>
            <a:pPr lvl="1"/>
            <a:r>
              <a:rPr lang="en-US" dirty="0"/>
              <a:t>TCO includes tangible purchases, fees, and contracts called hard costs</a:t>
            </a:r>
          </a:p>
          <a:p>
            <a:pPr lvl="1"/>
            <a:r>
              <a:rPr lang="en-US" dirty="0"/>
              <a:t>TCO analysis answers questions about the validity, effectiveness, and new trends in systems planning</a:t>
            </a:r>
          </a:p>
          <a:p>
            <a:pPr lvl="2"/>
            <a:r>
              <a:rPr lang="en-US" dirty="0"/>
              <a:t>May affect the initial cost and TCO for a proposed system</a:t>
            </a:r>
          </a:p>
        </p:txBody>
      </p:sp>
      <p:sp>
        <p:nvSpPr>
          <p:cNvPr id="3" name="Footer Placeholder 2">
            <a:extLst>
              <a:ext uri="{FF2B5EF4-FFF2-40B4-BE49-F238E27FC236}">
                <a16:creationId xmlns:a16="http://schemas.microsoft.com/office/drawing/2014/main" id="{E71A9DCA-0345-4801-9C92-05C7C35B6E07}"/>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2586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Checklist (4 of 5)</a:t>
            </a:r>
          </a:p>
        </p:txBody>
      </p:sp>
      <p:sp>
        <p:nvSpPr>
          <p:cNvPr id="11" name="Text Placeholder 2"/>
          <p:cNvSpPr>
            <a:spLocks noGrp="1"/>
          </p:cNvSpPr>
          <p:nvPr>
            <p:ph idx="1"/>
          </p:nvPr>
        </p:nvSpPr>
        <p:spPr/>
        <p:txBody>
          <a:bodyPr>
            <a:normAutofit fontScale="92500" lnSpcReduction="10000"/>
          </a:bodyPr>
          <a:lstStyle/>
          <a:p>
            <a:r>
              <a:rPr lang="en-US" dirty="0"/>
              <a:t>Scalability (extensibility)</a:t>
            </a:r>
          </a:p>
          <a:p>
            <a:pPr lvl="1"/>
            <a:r>
              <a:rPr lang="en-US" dirty="0"/>
              <a:t>System’s ability to expand, change, or downsize easily to meet changing needs of an enterprise</a:t>
            </a:r>
          </a:p>
          <a:p>
            <a:r>
              <a:rPr lang="en-US" dirty="0"/>
              <a:t>Web integration</a:t>
            </a:r>
          </a:p>
          <a:p>
            <a:pPr lvl="1"/>
            <a:r>
              <a:rPr lang="en-US" dirty="0"/>
              <a:t>Web-centric architecture enables a company to integrate new applications into its ecommerce strategy</a:t>
            </a:r>
          </a:p>
          <a:p>
            <a:r>
              <a:rPr lang="en-US" dirty="0"/>
              <a:t>Legacy systems</a:t>
            </a:r>
          </a:p>
          <a:p>
            <a:pPr lvl="1"/>
            <a:r>
              <a:rPr lang="en-US" dirty="0"/>
              <a:t>A new system might have to interface with legacy systems</a:t>
            </a:r>
          </a:p>
          <a:p>
            <a:pPr lvl="2"/>
            <a:r>
              <a:rPr lang="en-US" dirty="0"/>
              <a:t>Involves analysis of data formats and compatibility</a:t>
            </a:r>
          </a:p>
        </p:txBody>
      </p:sp>
      <p:sp>
        <p:nvSpPr>
          <p:cNvPr id="3" name="Footer Placeholder 2">
            <a:extLst>
              <a:ext uri="{FF2B5EF4-FFF2-40B4-BE49-F238E27FC236}">
                <a16:creationId xmlns:a16="http://schemas.microsoft.com/office/drawing/2014/main" id="{33DC5B46-2515-4AD6-A704-702EE2717902}"/>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7603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Checklist (5 of 5)</a:t>
            </a:r>
          </a:p>
        </p:txBody>
      </p:sp>
      <p:sp>
        <p:nvSpPr>
          <p:cNvPr id="11" name="Text Placeholder 2"/>
          <p:cNvSpPr>
            <a:spLocks noGrp="1"/>
          </p:cNvSpPr>
          <p:nvPr>
            <p:ph idx="1"/>
          </p:nvPr>
        </p:nvSpPr>
        <p:spPr/>
        <p:txBody>
          <a:bodyPr>
            <a:normAutofit fontScale="92500" lnSpcReduction="10000"/>
          </a:bodyPr>
          <a:lstStyle/>
          <a:p>
            <a:r>
              <a:rPr lang="en-US" dirty="0"/>
              <a:t>Processing options</a:t>
            </a:r>
          </a:p>
          <a:p>
            <a:pPr lvl="1"/>
            <a:r>
              <a:rPr lang="en-US" dirty="0"/>
              <a:t>Systems can process data online or in batches</a:t>
            </a:r>
          </a:p>
          <a:p>
            <a:r>
              <a:rPr lang="en-US" dirty="0"/>
              <a:t>Security issues</a:t>
            </a:r>
          </a:p>
          <a:p>
            <a:pPr lvl="1"/>
            <a:r>
              <a:rPr lang="en-US" dirty="0"/>
              <a:t>Analysts must consider security issues and how the company will address them</a:t>
            </a:r>
          </a:p>
          <a:p>
            <a:r>
              <a:rPr lang="en-US" dirty="0"/>
              <a:t>Corporate portals</a:t>
            </a:r>
          </a:p>
          <a:p>
            <a:pPr lvl="1"/>
            <a:r>
              <a:rPr lang="en-US" dirty="0"/>
              <a:t>Provide access for customers, employees, suppliers, and the public</a:t>
            </a:r>
          </a:p>
          <a:p>
            <a:pPr lvl="2"/>
            <a:r>
              <a:rPr lang="en-US" dirty="0"/>
              <a:t>Integrates with various other systems </a:t>
            </a:r>
          </a:p>
          <a:p>
            <a:pPr lvl="2"/>
            <a:r>
              <a:rPr lang="en-US" dirty="0"/>
              <a:t>Provides a consistent look and feel across organizational divisions</a:t>
            </a:r>
          </a:p>
        </p:txBody>
      </p:sp>
      <p:sp>
        <p:nvSpPr>
          <p:cNvPr id="3" name="Footer Placeholder 2">
            <a:extLst>
              <a:ext uri="{FF2B5EF4-FFF2-40B4-BE49-F238E27FC236}">
                <a16:creationId xmlns:a16="http://schemas.microsoft.com/office/drawing/2014/main" id="{FFD2BB1D-3CAD-4EFE-A03C-B5131BB36964}"/>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6083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System Architecture (1 of 4) </a:t>
            </a:r>
          </a:p>
        </p:txBody>
      </p:sp>
      <p:sp>
        <p:nvSpPr>
          <p:cNvPr id="19458" name="Text Placeholder 2"/>
          <p:cNvSpPr>
            <a:spLocks noGrp="1"/>
          </p:cNvSpPr>
          <p:nvPr>
            <p:ph idx="1"/>
          </p:nvPr>
        </p:nvSpPr>
        <p:spPr>
          <a:xfrm>
            <a:off x="628650" y="1825625"/>
            <a:ext cx="8058150" cy="4351338"/>
          </a:xfrm>
        </p:spPr>
        <p:txBody>
          <a:bodyPr>
            <a:noAutofit/>
          </a:bodyPr>
          <a:lstStyle/>
          <a:p>
            <a:r>
              <a:rPr lang="en-US" dirty="0"/>
              <a:t>Functions of a business information system </a:t>
            </a:r>
          </a:p>
          <a:p>
            <a:pPr lvl="1"/>
            <a:r>
              <a:rPr lang="en-US" dirty="0"/>
              <a:t>Manage applications that perform processing logic</a:t>
            </a:r>
          </a:p>
          <a:p>
            <a:pPr lvl="1"/>
            <a:r>
              <a:rPr lang="en-US" dirty="0"/>
              <a:t>Handle data storage and access</a:t>
            </a:r>
          </a:p>
          <a:p>
            <a:pPr lvl="1"/>
            <a:r>
              <a:rPr lang="en-US" dirty="0"/>
              <a:t>Provide an interface that allows user interaction</a:t>
            </a:r>
          </a:p>
          <a:p>
            <a:r>
              <a:rPr lang="en-US" dirty="0"/>
              <a:t>While planning system design:</a:t>
            </a:r>
          </a:p>
          <a:p>
            <a:pPr lvl="1"/>
            <a:r>
              <a:rPr lang="en-US" dirty="0"/>
              <a:t>Determine where functions will be carried out</a:t>
            </a:r>
          </a:p>
          <a:p>
            <a:pPr lvl="1"/>
            <a:r>
              <a:rPr lang="en-US" dirty="0"/>
              <a:t>Identify the advantages and disadvantages of each design approach</a:t>
            </a:r>
          </a:p>
        </p:txBody>
      </p:sp>
      <p:sp>
        <p:nvSpPr>
          <p:cNvPr id="3" name="Footer Placeholder 2">
            <a:extLst>
              <a:ext uri="{FF2B5EF4-FFF2-40B4-BE49-F238E27FC236}">
                <a16:creationId xmlns:a16="http://schemas.microsoft.com/office/drawing/2014/main" id="{13CE083E-D4EF-457D-9D08-A4D3718D3BB8}"/>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01398437"/>
      </p:ext>
    </p:extLst>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4910</Words>
  <Application>Microsoft Office PowerPoint</Application>
  <PresentationFormat>On-screen Show (4:3)</PresentationFormat>
  <Paragraphs>358</Paragraphs>
  <Slides>47</Slides>
  <Notes>47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47</vt:i4>
      </vt:variant>
    </vt:vector>
  </HeadingPairs>
  <TitlesOfParts>
    <vt:vector size="49" baseType="lpstr">
      <vt:lpstr>Arial</vt:lpstr>
      <vt:lpstr>Brand_PPT_Template_SIMPLIFIED_SD</vt:lpstr>
      <vt:lpstr>Chapter 10</vt:lpstr>
      <vt:lpstr>Learning Objectives (1 of 2)</vt:lpstr>
      <vt:lpstr>Learning Objectives (2 of 2)</vt:lpstr>
      <vt:lpstr>Architecture Checklist (1 of 5)</vt:lpstr>
      <vt:lpstr>Architecture Checklist (2 of 5)</vt:lpstr>
      <vt:lpstr>Architecture Checklist (3 of 5)</vt:lpstr>
      <vt:lpstr>Architecture Checklist (4 of 5)</vt:lpstr>
      <vt:lpstr>Architecture Checklist (5 of 5)</vt:lpstr>
      <vt:lpstr>The Evolution of System Architecture (1 of 4) </vt:lpstr>
      <vt:lpstr>The Evolution of System Architecture (2 of 4)</vt:lpstr>
      <vt:lpstr>The Evolution of System Architecture (3 of 4) </vt:lpstr>
      <vt:lpstr>The Evolution of System Architecture (4 of 4) </vt:lpstr>
      <vt:lpstr>Client/Server Architecture (1 of 6)</vt:lpstr>
      <vt:lpstr>Client/Server Architecture (2 of 6)</vt:lpstr>
      <vt:lpstr>Client/Server Architecture (3 of 6)</vt:lpstr>
      <vt:lpstr>Client/Server Architecture (4 of 6)</vt:lpstr>
      <vt:lpstr>Client/Server Architecture (5 of 6)</vt:lpstr>
      <vt:lpstr>Client/Server Architecture (6 of 6)</vt:lpstr>
      <vt:lpstr>The Impact of the Internet (1 of 3)</vt:lpstr>
      <vt:lpstr>The Impact of the Internet (2 of 3)</vt:lpstr>
      <vt:lpstr>The Impact of the Internet (3 of 3)</vt:lpstr>
      <vt:lpstr>Ecommerce Architecture (1 of 2)</vt:lpstr>
      <vt:lpstr>Ecommerce Architecture (2 of 2)</vt:lpstr>
      <vt:lpstr>Processing Methods (1 of 4)</vt:lpstr>
      <vt:lpstr>Processing Methods (2 of 4)</vt:lpstr>
      <vt:lpstr>Processing Methods (3 of 4)</vt:lpstr>
      <vt:lpstr>Processing Methods (4 of 4)</vt:lpstr>
      <vt:lpstr>Network Models (1 of 8)</vt:lpstr>
      <vt:lpstr>Network Models (2 of 8)</vt:lpstr>
      <vt:lpstr>Network Models (3 of 8)</vt:lpstr>
      <vt:lpstr>Network Models (4 of 8)</vt:lpstr>
      <vt:lpstr>Network Models (5 of 8)</vt:lpstr>
      <vt:lpstr>Network Models (6 of 8)</vt:lpstr>
      <vt:lpstr>Network Models (7 of 8)</vt:lpstr>
      <vt:lpstr>Network Models (8 of 8)</vt:lpstr>
      <vt:lpstr>Wireless Networks (1 of 3)</vt:lpstr>
      <vt:lpstr>Wireless Networks (2 of 3)</vt:lpstr>
      <vt:lpstr>Wireless Networks (3 of 3)</vt:lpstr>
      <vt:lpstr>System Design Completion (1 of 5)</vt:lpstr>
      <vt:lpstr>System Design Completion (2 of 5)</vt:lpstr>
      <vt:lpstr>System Design Completion (3 of 5)</vt:lpstr>
      <vt:lpstr>System Design Completion (4 of 5)</vt:lpstr>
      <vt:lpstr>System Design Completion (5 of 5)</vt:lpstr>
      <vt:lpstr>Summary (1 of 4)</vt:lpstr>
      <vt:lpstr>Summary (2 of 4)</vt:lpstr>
      <vt:lpstr>Summary (3 of 4)</vt:lpstr>
      <vt:lpstr>Summary (4 of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2019-04-04T01:00:02Z</dcterms:created>
  <dcterms:modified xsi:type="dcterms:W3CDTF">2019-06-18T16:04:21Z</dcterms:modified>
</cp:coreProperties>
</file>