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72" r:id="rId4"/>
    <p:sldId id="266" r:id="rId5"/>
    <p:sldId id="317" r:id="rId6"/>
    <p:sldId id="278" r:id="rId7"/>
    <p:sldId id="280" r:id="rId8"/>
    <p:sldId id="286" r:id="rId9"/>
    <p:sldId id="288" r:id="rId10"/>
    <p:sldId id="294" r:id="rId11"/>
    <p:sldId id="306" r:id="rId12"/>
    <p:sldId id="312" r:id="rId13"/>
    <p:sldId id="314" r:id="rId14"/>
    <p:sldId id="311" r:id="rId15"/>
    <p:sldId id="273" r:id="rId16"/>
    <p:sldId id="319" r:id="rId1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D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4" autoAdjust="0"/>
    <p:restoredTop sz="94343" autoAdjust="0"/>
  </p:normalViewPr>
  <p:slideViewPr>
    <p:cSldViewPr>
      <p:cViewPr varScale="1">
        <p:scale>
          <a:sx n="73" d="100"/>
          <a:sy n="73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5AAF3-F966-456D-AD67-E0497B1E0C02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7C2F-471E-490C-BDD8-C36E981F21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11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49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89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02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06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907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62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0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04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36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67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84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75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22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7C2F-471E-490C-BDD8-C36E981F215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7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09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65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1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19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63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82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7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73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78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31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8564-FD9B-4760-87D4-615282DEBF19}" type="datetimeFigureOut">
              <a:rPr lang="it-IT" smtClean="0"/>
              <a:t>30/12/2019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A286-D7EE-49A7-B9A4-69FF300E0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35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il-archive.com/cryptography@metzdowd.com/msg10142.html" TargetMode="External"/><Relationship Id="rId13" Type="http://schemas.openxmlformats.org/officeDocument/2006/relationships/hyperlink" Target="http://eprint.iacr.org/2012/584" TargetMode="External"/><Relationship Id="rId18" Type="http://schemas.openxmlformats.org/officeDocument/2006/relationships/hyperlink" Target="http://www.forbes.com/sites/andygreenberg/2010/12/07/visa-mastercard-move-to-choke-wikileaks/" TargetMode="External"/><Relationship Id="rId26" Type="http://schemas.openxmlformats.org/officeDocument/2006/relationships/hyperlink" Target="http://www.links.org/files/decentralised-currencies.pdf" TargetMode="External"/><Relationship Id="rId3" Type="http://schemas.openxmlformats.org/officeDocument/2006/relationships/hyperlink" Target="https://services.brics.dk/java/courseadmin/crypto/" TargetMode="External"/><Relationship Id="rId21" Type="http://schemas.openxmlformats.org/officeDocument/2006/relationships/hyperlink" Target="http://pando.com/2014/01/02/with-130m-of-bitcoin-wealth-and-plans-to-sell-the-fbi-could-rattle-the-virtual-currency-cage" TargetMode="External"/><Relationship Id="rId7" Type="http://schemas.openxmlformats.org/officeDocument/2006/relationships/hyperlink" Target="http://article.gmane.org/gmane.comp.encryption.general/12588/" TargetMode="External"/><Relationship Id="rId12" Type="http://schemas.openxmlformats.org/officeDocument/2006/relationships/hyperlink" Target="http://cseweb.ucsd.edu/~smeiklejohn/files/imc13.pdf" TargetMode="External"/><Relationship Id="rId17" Type="http://schemas.openxmlformats.org/officeDocument/2006/relationships/hyperlink" Target="http://nymag.com/daily/intelligencer/2013/12/bloomberg-anchors-christmas-bitcoin-gets-stolen.html" TargetMode="External"/><Relationship Id="rId25" Type="http://schemas.openxmlformats.org/officeDocument/2006/relationships/hyperlink" Target="https://bitcointalk.org/index.php?topic=67634.0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coinwarz.com/cryptocurrency" TargetMode="External"/><Relationship Id="rId20" Type="http://schemas.openxmlformats.org/officeDocument/2006/relationships/hyperlink" Target="http://arstechnica.com/tech-policy/2013/10/how-the-feds-took-down-the-dread-pirate-rob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yptome.org/jya/digicrash.htm" TargetMode="External"/><Relationship Id="rId11" Type="http://schemas.openxmlformats.org/officeDocument/2006/relationships/hyperlink" Target="http://eprint.iacr.org/2013/734" TargetMode="External"/><Relationship Id="rId24" Type="http://schemas.openxmlformats.org/officeDocument/2006/relationships/hyperlink" Target="https://blockchain.info/tx-index/3618498/4005d6bea3a93fb72f006d23e2685b85069d270cb57d15f0c057ef2d5e3f78" TargetMode="External"/><Relationship Id="rId5" Type="http://schemas.openxmlformats.org/officeDocument/2006/relationships/hyperlink" Target="https://services.brics.dk/java/courseadmin/CryCom" TargetMode="External"/><Relationship Id="rId15" Type="http://schemas.openxmlformats.org/officeDocument/2006/relationships/hyperlink" Target="http://www.blockchain.info/" TargetMode="External"/><Relationship Id="rId23" Type="http://schemas.openxmlformats.org/officeDocument/2006/relationships/hyperlink" Target="https://bitcoin.org/en/alert/2013-03-11-chain-fork" TargetMode="External"/><Relationship Id="rId10" Type="http://schemas.openxmlformats.org/officeDocument/2006/relationships/hyperlink" Target="https://twitter.com/lilyallen/statuses/419942070770741249" TargetMode="External"/><Relationship Id="rId19" Type="http://schemas.openxmlformats.org/officeDocument/2006/relationships/hyperlink" Target="http://exitevent.com/privacy-tor-btc-and-what-the-silk-road-crackdown-means-to-you-131112.asp" TargetMode="External"/><Relationship Id="rId4" Type="http://schemas.openxmlformats.org/officeDocument/2006/relationships/hyperlink" Target="https://services.brics.dk/java/courseadmin/cpt" TargetMode="External"/><Relationship Id="rId9" Type="http://schemas.openxmlformats.org/officeDocument/2006/relationships/hyperlink" Target="http://motherboard.vice.com/blog/this-pizza-is-worth-750000" TargetMode="External"/><Relationship Id="rId14" Type="http://schemas.openxmlformats.org/officeDocument/2006/relationships/hyperlink" Target="http://zerocoin.org/" TargetMode="External"/><Relationship Id="rId22" Type="http://schemas.openxmlformats.org/officeDocument/2006/relationships/hyperlink" Target="https://en.bitcoin.it/wiki/Common_Vulnerabilities_and_Exposures#CVE-2010-513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40968"/>
            <a:ext cx="7772400" cy="1470025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Introduction to </a:t>
            </a:r>
            <a:br>
              <a:rPr lang="it-IT" sz="4000" b="1" dirty="0" smtClean="0"/>
            </a:br>
            <a:r>
              <a:rPr lang="it-IT" sz="4000" b="1" dirty="0" smtClean="0"/>
              <a:t>Cryptographic Currencies</a:t>
            </a:r>
            <a:endParaRPr lang="it-IT" sz="4000" b="1" dirty="0"/>
          </a:p>
        </p:txBody>
      </p:sp>
      <p:pic>
        <p:nvPicPr>
          <p:cNvPr id="2051" name="Picture 3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8" y="1697007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ad.nfit.au.dk\NFDFS\Users\orlandi\Desktop\imgr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r="21782"/>
          <a:stretch/>
        </p:blipFill>
        <p:spPr bwMode="auto">
          <a:xfrm>
            <a:off x="4319984" y="301138"/>
            <a:ext cx="1176960" cy="12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ad.nfit.au.dk\NFDFS\Users\orlandi\Desktop\imgre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7" r="10993"/>
          <a:stretch/>
        </p:blipFill>
        <p:spPr bwMode="auto">
          <a:xfrm>
            <a:off x="5511520" y="531957"/>
            <a:ext cx="1387374" cy="133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ad.nfit.au.dk\NFDFS\Users\orlandi\Desktop\ftc-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22" y="1754439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ad.nfit.au.dk\NFDFS\Users\orlandi\Desktop\imgr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00" y="3645024"/>
            <a:ext cx="1080865" cy="108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\ad.nfit.au.dk\NFDFS\Users\orlandi\Desktop\imgr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622" y="2506570"/>
            <a:ext cx="1261194" cy="126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5013176"/>
            <a:ext cx="7344816" cy="1296144"/>
          </a:xfrm>
        </p:spPr>
        <p:txBody>
          <a:bodyPr>
            <a:normAutofit/>
          </a:bodyPr>
          <a:lstStyle/>
          <a:p>
            <a:r>
              <a:rPr lang="it-IT" b="1" dirty="0" smtClean="0"/>
              <a:t>Date=30-12-19</a:t>
            </a:r>
            <a:endParaRPr lang="it-IT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88489" y="6619664"/>
            <a:ext cx="7290730" cy="4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796136" y="-2389"/>
            <a:ext cx="3347864" cy="4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t-IT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171" name="Picture 3" descr="\\ad.nfit.au.dk\NFDFS\Users\orlandi\Desktop\Coiny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11" y="1545490"/>
            <a:ext cx="1188653" cy="124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\\ad.nfit.au.dk\NFDFS\Users\orlandi\Desktop\bitcoin-logo-plai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715"/>
            <a:ext cx="1816754" cy="181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 smtClean="0"/>
              <a:t>store </a:t>
            </a:r>
            <a:r>
              <a:rPr lang="en-US" b="0" dirty="0" smtClean="0"/>
              <a:t>money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Main Idea:</a:t>
            </a:r>
          </a:p>
          <a:p>
            <a:pPr marL="0" indent="0">
              <a:buNone/>
            </a:pPr>
            <a:r>
              <a:rPr lang="en-US" dirty="0" smtClean="0"/>
              <a:t>Record </a:t>
            </a:r>
            <a:r>
              <a:rPr lang="en-US" b="1" dirty="0" smtClean="0"/>
              <a:t>transfers</a:t>
            </a:r>
            <a:r>
              <a:rPr lang="en-US" dirty="0" smtClean="0"/>
              <a:t> in the </a:t>
            </a:r>
            <a:r>
              <a:rPr lang="en-US" b="1" dirty="0" err="1" smtClean="0"/>
              <a:t>blockchain</a:t>
            </a:r>
            <a:endParaRPr lang="da-DK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7684127" y="404664"/>
            <a:ext cx="1293322" cy="1035622"/>
            <a:chOff x="7383134" y="3717031"/>
            <a:chExt cx="1293322" cy="1035622"/>
          </a:xfrm>
        </p:grpSpPr>
        <p:pic>
          <p:nvPicPr>
            <p:cNvPr id="5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7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6" name="Picture 2" descr="\\ad.nfit.au.dk\NFDFS\Users\orlandi\Desktop\Pictu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53" y="4437112"/>
            <a:ext cx="761365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7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56" y="2643258"/>
            <a:ext cx="6382014" cy="421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Anonymity?</a:t>
            </a:r>
            <a:endParaRPr lang="da-DK" sz="3200" b="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82453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Every transaction ever made is </a:t>
            </a:r>
            <a:r>
              <a:rPr lang="en-US" sz="2000" b="1" dirty="0" smtClean="0"/>
              <a:t>recorded forever</a:t>
            </a:r>
          </a:p>
        </p:txBody>
      </p:sp>
      <p:pic>
        <p:nvPicPr>
          <p:cNvPr id="8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-7475"/>
            <a:ext cx="1756333" cy="17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204864"/>
            <a:ext cx="5698976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Solution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b="1" dirty="0" smtClean="0"/>
              <a:t>new identity </a:t>
            </a:r>
            <a:r>
              <a:rPr lang="en-US" sz="2000" dirty="0" smtClean="0"/>
              <a:t>for each transaction</a:t>
            </a:r>
          </a:p>
          <a:p>
            <a:r>
              <a:rPr lang="en-US" sz="2400" b="1" dirty="0" smtClean="0"/>
              <a:t>But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Heuristics allow to </a:t>
            </a:r>
            <a:r>
              <a:rPr lang="en-US" sz="2000" b="1" dirty="0" smtClean="0"/>
              <a:t>cluster</a:t>
            </a:r>
            <a:r>
              <a:rPr lang="en-US" sz="2000" dirty="0" smtClean="0"/>
              <a:t> identities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Anonymous alternatives:</a:t>
            </a:r>
          </a:p>
          <a:p>
            <a:pPr lvl="1"/>
            <a:r>
              <a:rPr lang="en-US" sz="2000" dirty="0" err="1" smtClean="0"/>
              <a:t>Zerocoin</a:t>
            </a:r>
            <a:r>
              <a:rPr lang="en-US" sz="2000" dirty="0" smtClean="0"/>
              <a:t>, </a:t>
            </a:r>
            <a:r>
              <a:rPr lang="en-US" sz="2000" dirty="0" err="1" smtClean="0"/>
              <a:t>Zerocash</a:t>
            </a:r>
            <a:r>
              <a:rPr lang="en-US" sz="2000" dirty="0" smtClean="0"/>
              <a:t>…</a:t>
            </a:r>
          </a:p>
          <a:p>
            <a:endParaRPr lang="en-US" sz="2400" i="1" dirty="0" smtClean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688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r>
              <a:rPr lang="da-DK" dirty="0" err="1" smtClean="0"/>
              <a:t>Programmable</a:t>
            </a:r>
            <a:r>
              <a:rPr lang="da-DK" dirty="0" smtClean="0"/>
              <a:t> </a:t>
            </a:r>
            <a:r>
              <a:rPr lang="da-DK" dirty="0" err="1" smtClean="0"/>
              <a:t>money</a:t>
            </a:r>
            <a:r>
              <a:rPr lang="da-DK" dirty="0" smtClean="0"/>
              <a:t>?</a:t>
            </a:r>
            <a:endParaRPr lang="da-DK" sz="36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Bitcoin</a:t>
            </a:r>
            <a:r>
              <a:rPr lang="en-US" i="1" dirty="0" smtClean="0"/>
              <a:t> </a:t>
            </a:r>
            <a:r>
              <a:rPr lang="en-US" i="1" dirty="0"/>
              <a:t>uses a </a:t>
            </a:r>
            <a:r>
              <a:rPr lang="en-US" b="1" i="1" dirty="0"/>
              <a:t>scripting system </a:t>
            </a:r>
            <a:r>
              <a:rPr lang="en-US" i="1" dirty="0"/>
              <a:t>for transactions. Forth-like, Script is simple, stack-based, and processed from left to right. </a:t>
            </a:r>
            <a:r>
              <a:rPr lang="en-US" b="1" i="1" dirty="0"/>
              <a:t>It is purposefully not Turing-complete, with no loops</a:t>
            </a:r>
            <a:r>
              <a:rPr lang="en-US" i="1" dirty="0" smtClean="0"/>
              <a:t>.”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900" i="1" dirty="0" smtClean="0"/>
              <a:t>E.g., “P1 gives 1 BTC to P2 if at least </a:t>
            </a:r>
            <a:br>
              <a:rPr lang="en-US" sz="2900" i="1" dirty="0" smtClean="0"/>
            </a:br>
            <a:r>
              <a:rPr lang="en-US" sz="2900" i="1" dirty="0" smtClean="0"/>
              <a:t>2 out of (P1,P2,P3) sign this transaction”</a:t>
            </a:r>
          </a:p>
          <a:p>
            <a:pPr lvl="1">
              <a:lnSpc>
                <a:spcPct val="170000"/>
              </a:lnSpc>
            </a:pPr>
            <a:endParaRPr lang="en-US" dirty="0" smtClean="0"/>
          </a:p>
          <a:p>
            <a:pPr marL="0" indent="0" algn="r">
              <a:lnSpc>
                <a:spcPct val="170000"/>
              </a:lnSpc>
              <a:buNone/>
            </a:pPr>
            <a:r>
              <a:rPr lang="en-US" b="1" dirty="0" smtClean="0"/>
              <a:t>Functionality</a:t>
            </a:r>
            <a:r>
              <a:rPr lang="en-US" dirty="0" smtClean="0"/>
              <a:t>: more than money? </a:t>
            </a:r>
          </a:p>
          <a:p>
            <a:pPr marL="0" indent="0" algn="r">
              <a:lnSpc>
                <a:spcPct val="170000"/>
              </a:lnSpc>
              <a:buNone/>
            </a:pPr>
            <a:r>
              <a:rPr lang="en-US" b="1" dirty="0" smtClean="0"/>
              <a:t>Security</a:t>
            </a:r>
            <a:r>
              <a:rPr lang="en-US" dirty="0" smtClean="0"/>
              <a:t>: malware payments?</a:t>
            </a:r>
            <a:endParaRPr lang="en-US" dirty="0"/>
          </a:p>
        </p:txBody>
      </p:sp>
      <p:pic>
        <p:nvPicPr>
          <p:cNvPr id="4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-7475"/>
            <a:ext cx="1756333" cy="17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5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Mining pools</a:t>
            </a:r>
            <a:endParaRPr lang="da-DK" sz="36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04864"/>
            <a:ext cx="7704856" cy="392129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Solving puzzles (mining) is hard!</a:t>
            </a:r>
          </a:p>
          <a:p>
            <a:pPr lvl="1"/>
            <a:r>
              <a:rPr lang="en-US" sz="2400" dirty="0" smtClean="0"/>
              <a:t>Miners join pools and share work/reward</a:t>
            </a:r>
            <a:endParaRPr lang="en-US" sz="2800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How to optimally split work?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Mechanism design?</a:t>
            </a:r>
          </a:p>
          <a:p>
            <a:pPr lvl="1"/>
            <a:r>
              <a:rPr lang="en-US" sz="2400" dirty="0" smtClean="0"/>
              <a:t>rational miner?</a:t>
            </a:r>
          </a:p>
          <a:p>
            <a:pPr lvl="1"/>
            <a:r>
              <a:rPr lang="en-US" sz="2400" dirty="0" smtClean="0"/>
              <a:t>how to allocate reward?</a:t>
            </a:r>
            <a:endParaRPr lang="en-US" sz="2400" dirty="0"/>
          </a:p>
        </p:txBody>
      </p:sp>
      <p:pic>
        <p:nvPicPr>
          <p:cNvPr id="4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-7475"/>
            <a:ext cx="1756333" cy="17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final word…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Distributed currencies: </a:t>
            </a:r>
          </a:p>
          <a:p>
            <a:pPr marL="0" indent="0">
              <a:buNone/>
            </a:pPr>
            <a:r>
              <a:rPr lang="en-US" dirty="0" smtClean="0"/>
              <a:t>for the </a:t>
            </a:r>
            <a:r>
              <a:rPr lang="en-US" b="1" dirty="0" smtClean="0"/>
              <a:t>good guys</a:t>
            </a:r>
            <a:r>
              <a:rPr lang="en-US" dirty="0" smtClean="0"/>
              <a:t> or the </a:t>
            </a:r>
            <a:r>
              <a:rPr lang="en-US" b="1" dirty="0" smtClean="0"/>
              <a:t>bad guys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Crime is bad! Tax evasion is bad!</a:t>
            </a:r>
          </a:p>
          <a:p>
            <a:pPr lvl="1"/>
            <a:r>
              <a:rPr lang="en-US" dirty="0" smtClean="0"/>
              <a:t>But sometimes governments are bad too!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Thanks! Questions?</a:t>
            </a:r>
            <a:endParaRPr lang="da-DK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027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Sources:</a:t>
            </a:r>
          </a:p>
          <a:p>
            <a:r>
              <a:rPr lang="en-US" sz="900" b="1" dirty="0" smtClean="0"/>
              <a:t>Learn </a:t>
            </a:r>
            <a:r>
              <a:rPr lang="en-US" sz="900" b="1" dirty="0"/>
              <a:t>about signatures/</a:t>
            </a:r>
            <a:r>
              <a:rPr lang="en-US" sz="900" b="1" dirty="0" err="1"/>
              <a:t>ecash</a:t>
            </a:r>
            <a:r>
              <a:rPr lang="en-US" sz="900" b="1" dirty="0"/>
              <a:t>/cryptography at </a:t>
            </a:r>
            <a:r>
              <a:rPr lang="en-US" sz="900" b="1" dirty="0" err="1"/>
              <a:t>csaudk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3"/>
              </a:rPr>
              <a:t>https://services.brics.dk/java/courseadmin/crypto/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u="sng" dirty="0">
                <a:hlinkClick r:id="rId4"/>
              </a:rPr>
              <a:t>https://services.brics.dk/java/courseadmin/cpt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u="sng" dirty="0">
                <a:hlinkClick r:id="rId5"/>
              </a:rPr>
              <a:t>https://services.brics.dk/java/courseadmin/CryCom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Story of </a:t>
            </a:r>
            <a:r>
              <a:rPr lang="en-US" sz="900" b="1" dirty="0" err="1"/>
              <a:t>Chaum</a:t>
            </a:r>
            <a:r>
              <a:rPr lang="en-US" sz="900" b="1" dirty="0"/>
              <a:t> and </a:t>
            </a:r>
            <a:r>
              <a:rPr lang="en-US" sz="900" b="1" dirty="0" err="1"/>
              <a:t>DigiCash</a:t>
            </a:r>
            <a:r>
              <a:rPr lang="en-US" sz="900" b="1" dirty="0"/>
              <a:t> (to be taken with a grain of salt)</a:t>
            </a:r>
            <a:br>
              <a:rPr lang="en-US" sz="900" b="1" dirty="0"/>
            </a:br>
            <a:r>
              <a:rPr lang="en-US" sz="900" u="sng" dirty="0">
                <a:hlinkClick r:id="rId6"/>
              </a:rPr>
              <a:t>http://cryptome.org/jya/digicrash.htm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 err="1"/>
              <a:t>Bitcoin</a:t>
            </a:r>
            <a:r>
              <a:rPr lang="en-US" sz="900" b="1" dirty="0"/>
              <a:t> paper and announcement</a:t>
            </a:r>
            <a:br>
              <a:rPr lang="en-US" sz="900" b="1" dirty="0"/>
            </a:br>
            <a:r>
              <a:rPr lang="en-US" sz="900" u="sng" dirty="0">
                <a:hlinkClick r:id="rId7"/>
              </a:rPr>
              <a:t>http://article.gmane.org/gmane.comp.encryption.general/12588/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u="sng" dirty="0">
                <a:hlinkClick r:id="rId8"/>
              </a:rPr>
              <a:t>http://www.mail-archive.com/cryptography@metzdowd.com/msg10142.html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This pizza cost 750,000 </a:t>
            </a:r>
            <a:r>
              <a:rPr lang="en-US" sz="900" b="1" dirty="0" err="1"/>
              <a:t>usd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9"/>
              </a:rPr>
              <a:t>http://motherboard.vice.com/blog/this-pizza-is-worth-750000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Lily Allen turns down </a:t>
            </a:r>
            <a:r>
              <a:rPr lang="en-US" sz="900" b="1" dirty="0" err="1"/>
              <a:t>btcs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0"/>
              </a:rPr>
              <a:t>https://twitter.com/lilyallen/statuses/419942070770741249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Signature attack</a:t>
            </a:r>
            <a:br>
              <a:rPr lang="en-US" sz="900" b="1" dirty="0"/>
            </a:br>
            <a:r>
              <a:rPr lang="en-US" sz="900" u="sng" dirty="0">
                <a:hlinkClick r:id="rId11"/>
              </a:rPr>
              <a:t>http://eprint.iacr.org/2013/734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 err="1"/>
              <a:t>Deanonymizing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2"/>
              </a:rPr>
              <a:t>http://cseweb.ucsd.edu/~smeiklejohn/files/imc13.pdf</a:t>
            </a:r>
            <a:r>
              <a:rPr lang="en-US" sz="900" dirty="0"/>
              <a:t>  </a:t>
            </a:r>
            <a:br>
              <a:rPr lang="en-US" sz="900" dirty="0"/>
            </a:br>
            <a:r>
              <a:rPr lang="en-US" sz="900" u="sng" dirty="0">
                <a:hlinkClick r:id="rId13"/>
              </a:rPr>
              <a:t>http://eprint.iacr.org/2012/584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 err="1"/>
              <a:t>Zerocoin</a:t>
            </a:r>
            <a:r>
              <a:rPr lang="en-US" sz="900" b="1" dirty="0"/>
              <a:t>/</a:t>
            </a:r>
            <a:r>
              <a:rPr lang="en-US" sz="900" b="1" dirty="0" err="1"/>
              <a:t>Zerocash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4"/>
              </a:rPr>
              <a:t>http://zerocoin.org/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Graphs, stats </a:t>
            </a:r>
            <a:r>
              <a:rPr lang="en-US" sz="900" b="1" dirty="0" err="1"/>
              <a:t>etc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5"/>
              </a:rPr>
              <a:t>www.blockchain.info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Comparison with </a:t>
            </a:r>
            <a:r>
              <a:rPr lang="en-US" sz="900" b="1" dirty="0" err="1"/>
              <a:t>Altcoins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16"/>
              </a:rPr>
              <a:t>http://www.coinwarz.com/cryptocurrency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 err="1"/>
              <a:t>Bitcoin</a:t>
            </a:r>
            <a:r>
              <a:rPr lang="en-US" sz="900" b="1" dirty="0"/>
              <a:t> stolen from TV</a:t>
            </a:r>
            <a:br>
              <a:rPr lang="en-US" sz="900" b="1" dirty="0"/>
            </a:br>
            <a:r>
              <a:rPr lang="en-US" sz="900" u="sng" dirty="0">
                <a:hlinkClick r:id="rId17"/>
              </a:rPr>
              <a:t>http://nymag.com/daily/intelligencer/2013/12/bloomberg-anchors-christmas-bitcoin-gets-stolen.html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it-IT" sz="900" b="1" dirty="0"/>
              <a:t>Visa/Mastercard vs Wikileaks</a:t>
            </a:r>
            <a:br>
              <a:rPr lang="it-IT" sz="900" b="1" dirty="0"/>
            </a:br>
            <a:r>
              <a:rPr lang="it-IT" sz="900" u="sng" dirty="0">
                <a:hlinkClick r:id="rId18"/>
              </a:rPr>
              <a:t>http://www.forbes.com/sites/andygreenberg/2010/12/07/visa-mastercard-move-to-choke-wikileaks/</a:t>
            </a:r>
            <a:r>
              <a:rPr lang="it-IT" sz="900" dirty="0"/>
              <a:t> </a:t>
            </a:r>
            <a:endParaRPr lang="da-DK" sz="900" dirty="0"/>
          </a:p>
          <a:p>
            <a:r>
              <a:rPr lang="en-US" sz="900" b="1" dirty="0"/>
              <a:t>Not in the talk, but very interesting:</a:t>
            </a:r>
            <a:endParaRPr lang="da-DK" sz="900" dirty="0"/>
          </a:p>
          <a:p>
            <a:r>
              <a:rPr lang="en-US" sz="900" b="1" dirty="0" err="1"/>
              <a:t>Silkroad</a:t>
            </a:r>
            <a:r>
              <a:rPr lang="en-US" sz="900" b="1" dirty="0"/>
              <a:t> essentials</a:t>
            </a:r>
            <a:br>
              <a:rPr lang="en-US" sz="900" b="1" dirty="0"/>
            </a:br>
            <a:r>
              <a:rPr lang="en-US" sz="900" u="sng" dirty="0">
                <a:hlinkClick r:id="rId19"/>
              </a:rPr>
              <a:t>http://exitevent.com/privacy-tor-btc-and-what-the-silk-road-crackdown-means-to-you-131112.asp</a:t>
            </a:r>
            <a:r>
              <a:rPr lang="en-US" sz="900" dirty="0"/>
              <a:t> </a:t>
            </a:r>
            <a:r>
              <a:rPr lang="en-US" sz="900" u="sng" dirty="0">
                <a:hlinkClick r:id="rId20"/>
              </a:rPr>
              <a:t>http://arstechnica.com/tech-policy/2013/10/how-the-feds-took-down-the-dread-pirate-roberts/</a:t>
            </a:r>
            <a:r>
              <a:rPr lang="en-US" sz="900" dirty="0"/>
              <a:t> </a:t>
            </a:r>
            <a:r>
              <a:rPr lang="en-US" sz="900" u="sng" dirty="0">
                <a:hlinkClick r:id="rId21"/>
              </a:rPr>
              <a:t>http://pando.com/2014/01/02/with-130m-of-bitcoin-wealth-and-plans-to-sell-the-fbi-could-rattle-the-virtual-currency-cage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The value overflow bug</a:t>
            </a:r>
            <a:br>
              <a:rPr lang="en-US" sz="900" b="1" dirty="0"/>
            </a:br>
            <a:r>
              <a:rPr lang="en-US" sz="900" u="sng" dirty="0">
                <a:hlinkClick r:id="rId22"/>
              </a:rPr>
              <a:t>https://en.bitcoin.it/wiki/Common_Vulnerabilities_and_Exposures#CVE-2010-5139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The March 2013 chain fork</a:t>
            </a:r>
            <a:br>
              <a:rPr lang="en-US" sz="900" b="1" dirty="0"/>
            </a:br>
            <a:r>
              <a:rPr lang="en-US" sz="900" u="sng" dirty="0">
                <a:hlinkClick r:id="rId23"/>
              </a:rPr>
              <a:t>https://bitcoin.org/en/alert/2013-03-11-chain-fork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Buggy transaction, </a:t>
            </a:r>
            <a:r>
              <a:rPr lang="en-US" sz="900" b="1" dirty="0" err="1"/>
              <a:t>mistery</a:t>
            </a:r>
            <a:r>
              <a:rPr lang="en-US" sz="900" b="1" dirty="0"/>
              <a:t> miner</a:t>
            </a:r>
            <a:br>
              <a:rPr lang="en-US" sz="900" b="1" dirty="0"/>
            </a:br>
            <a:r>
              <a:rPr lang="en-US" sz="900" u="sng" dirty="0">
                <a:hlinkClick r:id="rId24"/>
              </a:rPr>
              <a:t>https://blockchain.info/tx-index/3618498/4005d6bea3a93fb72f006d23e2685b85069d270cb57d15f0c057ef2d5e3f78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u="sng" dirty="0">
                <a:hlinkClick r:id="rId25"/>
              </a:rPr>
              <a:t>https://bitcointalk.org/index.php?topic=67634.0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b="1" dirty="0"/>
              <a:t>The problem with “</a:t>
            </a:r>
            <a:r>
              <a:rPr lang="en-US" sz="900" b="1" dirty="0" err="1"/>
              <a:t>checkpointed</a:t>
            </a:r>
            <a:r>
              <a:rPr lang="en-US" sz="900" b="1" dirty="0"/>
              <a:t>” </a:t>
            </a:r>
            <a:r>
              <a:rPr lang="en-US" sz="900" b="1" dirty="0" err="1"/>
              <a:t>bitcoin</a:t>
            </a: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u="sng" dirty="0">
                <a:hlinkClick r:id="rId26"/>
              </a:rPr>
              <a:t>http://www.links.org/files/decentralised-currencies.pdf</a:t>
            </a:r>
            <a:r>
              <a:rPr lang="en-US" sz="900" dirty="0"/>
              <a:t> </a:t>
            </a:r>
            <a:endParaRPr lang="da-DK" sz="900" dirty="0"/>
          </a:p>
          <a:p>
            <a:r>
              <a:rPr lang="en-US" sz="900" dirty="0"/>
              <a:t>This presentation contains copyrighted images the use of which has not always been specifically authorized by the copyright owner. I am making the material available for educational purposes only and I believe this constitutes a 'fair use'. 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24164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u="sng" dirty="0">
                <a:solidFill>
                  <a:schemeClr val="accent6">
                    <a:lumMod val="75000"/>
                  </a:schemeClr>
                </a:solidFill>
              </a:rPr>
              <a:t>Presented by:</a:t>
            </a:r>
            <a:endParaRPr lang="en-US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sz="5400" b="1" i="1" dirty="0">
                <a:solidFill>
                  <a:srgbClr val="FF0000"/>
                </a:solidFill>
              </a:rPr>
              <a:t>U</a:t>
            </a:r>
            <a:r>
              <a:rPr lang="it-IT" sz="5400" b="1" i="1" dirty="0" smtClean="0">
                <a:solidFill>
                  <a:srgbClr val="FF0000"/>
                </a:solidFill>
              </a:rPr>
              <a:t>sama </a:t>
            </a:r>
            <a:r>
              <a:rPr lang="it-IT" sz="5400" b="1" i="1" dirty="0">
                <a:solidFill>
                  <a:srgbClr val="FF0000"/>
                </a:solidFill>
              </a:rPr>
              <a:t>S</a:t>
            </a:r>
            <a:r>
              <a:rPr lang="it-IT" sz="5400" b="1" i="1" dirty="0" smtClean="0">
                <a:solidFill>
                  <a:srgbClr val="FF0000"/>
                </a:solidFill>
              </a:rPr>
              <a:t>aleem</a:t>
            </a:r>
            <a:endParaRPr lang="it-IT" sz="5400" b="1" i="1" dirty="0">
              <a:solidFill>
                <a:srgbClr val="FF0000"/>
              </a:solidFill>
            </a:endParaRPr>
          </a:p>
          <a:p>
            <a:pPr algn="ctr"/>
            <a:r>
              <a:rPr lang="it-IT" sz="5400" b="1" i="1" dirty="0">
                <a:solidFill>
                  <a:srgbClr val="FF0000"/>
                </a:solidFill>
              </a:rPr>
              <a:t>Adil </a:t>
            </a:r>
            <a:r>
              <a:rPr lang="it-IT" sz="5400" b="1" i="1" dirty="0">
                <a:solidFill>
                  <a:srgbClr val="FF0000"/>
                </a:solidFill>
              </a:rPr>
              <a:t>A</a:t>
            </a:r>
            <a:r>
              <a:rPr lang="it-IT" sz="5400" b="1" i="1" dirty="0" smtClean="0">
                <a:solidFill>
                  <a:srgbClr val="FF0000"/>
                </a:solidFill>
              </a:rPr>
              <a:t>rif</a:t>
            </a:r>
            <a:endParaRPr lang="it-IT" sz="5400" b="1" i="1" dirty="0" smtClean="0">
              <a:solidFill>
                <a:srgbClr val="FF0000"/>
              </a:solidFill>
            </a:endParaRPr>
          </a:p>
          <a:p>
            <a:pPr algn="ctr"/>
            <a:r>
              <a:rPr lang="it-IT" sz="5400" b="1" i="1" dirty="0" smtClean="0">
                <a:solidFill>
                  <a:srgbClr val="FF0000"/>
                </a:solidFill>
              </a:rPr>
              <a:t>Syed Z</a:t>
            </a:r>
            <a:r>
              <a:rPr lang="it-IT" sz="5400" b="1" i="1" dirty="0" smtClean="0">
                <a:solidFill>
                  <a:srgbClr val="FF0000"/>
                </a:solidFill>
              </a:rPr>
              <a:t>ain ul </a:t>
            </a:r>
            <a:r>
              <a:rPr lang="it-IT" sz="5400" b="1" i="1" dirty="0">
                <a:solidFill>
                  <a:srgbClr val="FF0000"/>
                </a:solidFill>
              </a:rPr>
              <a:t>A</a:t>
            </a:r>
            <a:r>
              <a:rPr lang="it-IT" sz="5400" b="1" i="1" dirty="0" smtClean="0">
                <a:solidFill>
                  <a:srgbClr val="FF0000"/>
                </a:solidFill>
              </a:rPr>
              <a:t>bedin</a:t>
            </a:r>
            <a:endParaRPr lang="it-IT" sz="5400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9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9392"/>
            <a:ext cx="4572000" cy="7200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    crypto</a:t>
            </a:r>
            <a:r>
              <a:rPr lang="en-US" sz="6600" dirty="0" smtClean="0"/>
              <a:t> currency</a:t>
            </a:r>
            <a:endParaRPr lang="da-DK" sz="6600" dirty="0"/>
          </a:p>
        </p:txBody>
      </p:sp>
    </p:spTree>
    <p:extLst>
      <p:ext uri="{BB962C8B-B14F-4D97-AF65-F5344CB8AC3E}">
        <p14:creationId xmlns:p14="http://schemas.microsoft.com/office/powerpoint/2010/main" val="20481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1990s</a:t>
            </a:r>
            <a:br>
              <a:rPr lang="en-US" sz="3200" dirty="0" smtClean="0"/>
            </a:br>
            <a:r>
              <a:rPr lang="en-US" sz="3200" dirty="0" smtClean="0"/>
              <a:t>David </a:t>
            </a:r>
            <a:r>
              <a:rPr lang="en-US" sz="3200" dirty="0" err="1" smtClean="0"/>
              <a:t>Chaum</a:t>
            </a:r>
            <a:r>
              <a:rPr lang="en-US" sz="3200" dirty="0"/>
              <a:t> </a:t>
            </a:r>
            <a:r>
              <a:rPr lang="en-US" sz="3200" dirty="0" smtClean="0"/>
              <a:t>and anonymous </a:t>
            </a:r>
            <a:r>
              <a:rPr lang="en-US" sz="3200" dirty="0" err="1" smtClean="0"/>
              <a:t>ecash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44216"/>
            <a:ext cx="6696744" cy="3917032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“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The difference between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a bad electronic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cash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system </a:t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and well-developed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digital cash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will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determine whether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we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will have a dictatorship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</a:b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or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a real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democracy” </a:t>
            </a:r>
          </a:p>
        </p:txBody>
      </p:sp>
      <p:pic>
        <p:nvPicPr>
          <p:cNvPr id="4" name="Content Placeholder 3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2" y="2132856"/>
            <a:ext cx="1700249" cy="255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60032" y="5905333"/>
            <a:ext cx="3498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(attributed to </a:t>
            </a:r>
            <a:r>
              <a:rPr lang="en-US" sz="2400" dirty="0" err="1"/>
              <a:t>Chaum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8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Chaum’s</a:t>
            </a:r>
            <a:r>
              <a:rPr lang="en-US" dirty="0"/>
              <a:t> </a:t>
            </a:r>
            <a:r>
              <a:rPr lang="en-US" b="1" dirty="0"/>
              <a:t>anonymous</a:t>
            </a:r>
            <a:r>
              <a:rPr lang="en-US" dirty="0"/>
              <a:t> e-cash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anonymous</a:t>
            </a:r>
          </a:p>
          <a:p>
            <a:pPr marL="0" indent="0">
              <a:buNone/>
            </a:pPr>
            <a:r>
              <a:rPr lang="en-US" b="1" dirty="0" smtClean="0"/>
              <a:t>secure</a:t>
            </a:r>
            <a:r>
              <a:rPr lang="en-US" dirty="0" smtClean="0"/>
              <a:t> (no double-spending)</a:t>
            </a:r>
          </a:p>
          <a:p>
            <a:pPr marL="0" indent="0">
              <a:buNone/>
            </a:pPr>
            <a:r>
              <a:rPr lang="en-US" dirty="0" smtClean="0"/>
              <a:t>only </a:t>
            </a:r>
            <a:r>
              <a:rPr lang="en-US" b="1" dirty="0"/>
              <a:t>transfer</a:t>
            </a:r>
            <a:r>
              <a:rPr lang="en-US" dirty="0"/>
              <a:t> (no creation/storage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7904" y="5733256"/>
            <a:ext cx="383472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050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21" y="3663026"/>
            <a:ext cx="252028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5517232"/>
            <a:ext cx="8229600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…and </a:t>
            </a:r>
            <a:r>
              <a:rPr lang="en-US" b="1" dirty="0" smtClean="0"/>
              <a:t>bankrupted</a:t>
            </a:r>
            <a:r>
              <a:rPr lang="en-US" dirty="0" smtClean="0"/>
              <a:t> in 1999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a-DK" dirty="0"/>
          </a:p>
        </p:txBody>
      </p:sp>
      <p:pic>
        <p:nvPicPr>
          <p:cNvPr id="1026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59248"/>
            <a:ext cx="1944216" cy="12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3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advent of </a:t>
            </a:r>
            <a:r>
              <a:rPr lang="en-US" dirty="0" err="1" smtClean="0"/>
              <a:t>Bitcoin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241"/>
            <a:ext cx="8363272" cy="4133055"/>
          </a:xfrm>
        </p:spPr>
        <p:txBody>
          <a:bodyPr>
            <a:noAutofit/>
          </a:bodyPr>
          <a:lstStyle/>
          <a:p>
            <a:r>
              <a:rPr lang="en-US" sz="2400" dirty="0" smtClean="0"/>
              <a:t>2009: </a:t>
            </a:r>
            <a:r>
              <a:rPr lang="en-US" sz="2400" b="1" dirty="0" err="1" smtClean="0"/>
              <a:t>Bitcoin</a:t>
            </a:r>
            <a:r>
              <a:rPr lang="en-US" sz="2400" b="1" dirty="0" smtClean="0"/>
              <a:t> announced</a:t>
            </a:r>
            <a:r>
              <a:rPr lang="en-US" sz="2400" dirty="0" smtClean="0"/>
              <a:t> by Satoshi </a:t>
            </a:r>
            <a:r>
              <a:rPr lang="en-US" sz="2400" dirty="0" err="1" smtClean="0"/>
              <a:t>Nakamoto</a:t>
            </a:r>
            <a:endParaRPr lang="en-US" sz="2400" dirty="0" smtClean="0"/>
          </a:p>
          <a:p>
            <a:pPr lvl="1"/>
            <a:r>
              <a:rPr lang="en-US" sz="2000" dirty="0" smtClean="0"/>
              <a:t>Pseudonym for person or group of person</a:t>
            </a:r>
          </a:p>
          <a:p>
            <a:endParaRPr lang="en-US" sz="2400" dirty="0" smtClean="0"/>
          </a:p>
          <a:p>
            <a:r>
              <a:rPr lang="en-US" sz="2400" dirty="0" smtClean="0"/>
              <a:t>2009-2011: slow start…</a:t>
            </a:r>
          </a:p>
          <a:p>
            <a:endParaRPr lang="en-US" sz="2400" dirty="0"/>
          </a:p>
          <a:p>
            <a:r>
              <a:rPr lang="en-US" sz="2400" dirty="0" smtClean="0"/>
              <a:t>2011-2013: Silk Road and Dread Pirate Roberts</a:t>
            </a:r>
          </a:p>
          <a:p>
            <a:endParaRPr lang="en-US" sz="2400" dirty="0"/>
          </a:p>
          <a:p>
            <a:r>
              <a:rPr lang="en-US" sz="2400" dirty="0" smtClean="0"/>
              <a:t>End 2013: </a:t>
            </a:r>
            <a:r>
              <a:rPr lang="en-US" sz="2400" b="1" dirty="0" err="1" smtClean="0"/>
              <a:t>Bitcoin</a:t>
            </a:r>
            <a:r>
              <a:rPr lang="en-US" sz="2400" b="1" dirty="0" smtClean="0"/>
              <a:t> price skyrockets </a:t>
            </a:r>
          </a:p>
          <a:p>
            <a:pPr lvl="1"/>
            <a:r>
              <a:rPr lang="en-US" sz="2000" dirty="0" smtClean="0"/>
              <a:t>and the world notices!</a:t>
            </a:r>
          </a:p>
          <a:p>
            <a:pPr marL="0" indent="0">
              <a:buNone/>
            </a:pPr>
            <a:endParaRPr lang="en-US" sz="2400" dirty="0"/>
          </a:p>
          <a:p>
            <a:endParaRPr lang="da-DK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7904" y="5733256"/>
            <a:ext cx="383472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Part 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a little history</a:t>
            </a:r>
          </a:p>
          <a:p>
            <a:endParaRPr lang="en-US" dirty="0" smtClean="0"/>
          </a:p>
          <a:p>
            <a:r>
              <a:rPr lang="en-US" b="1" dirty="0" smtClean="0"/>
              <a:t>Part 1</a:t>
            </a:r>
            <a:r>
              <a:rPr lang="en-US" dirty="0" smtClean="0"/>
              <a:t>: </a:t>
            </a:r>
            <a:r>
              <a:rPr lang="en-US" dirty="0" err="1" smtClean="0"/>
              <a:t>TheoryCoin</a:t>
            </a:r>
            <a:endParaRPr lang="en-US" dirty="0"/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create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transfer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How to </a:t>
            </a:r>
            <a:r>
              <a:rPr lang="en-US" b="1" i="1" dirty="0" smtClean="0"/>
              <a:t>store</a:t>
            </a:r>
            <a:r>
              <a:rPr lang="en-US" dirty="0" smtClean="0"/>
              <a:t> coins</a:t>
            </a:r>
          </a:p>
          <a:p>
            <a:endParaRPr lang="en-US" dirty="0" smtClean="0"/>
          </a:p>
          <a:p>
            <a:r>
              <a:rPr lang="en-US" b="1" dirty="0" smtClean="0"/>
              <a:t>Part 2</a:t>
            </a:r>
            <a:r>
              <a:rPr lang="en-US" dirty="0" smtClean="0"/>
              <a:t>: diff(        ,        )</a:t>
            </a:r>
          </a:p>
          <a:p>
            <a:endParaRPr lang="en-US" dirty="0" smtClean="0"/>
          </a:p>
          <a:p>
            <a:r>
              <a:rPr lang="en-US" b="1" dirty="0" smtClean="0"/>
              <a:t>Part 3</a:t>
            </a:r>
            <a:r>
              <a:rPr lang="en-US" dirty="0" smtClean="0"/>
              <a:t>: Problems and issues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\\ad.nfit.au.dk\NFDFS\Users\orlandi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25" y="1340768"/>
            <a:ext cx="1516600" cy="1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ad.nfit.au.dk\NFDFS\Users\orlandi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38711"/>
            <a:ext cx="647314" cy="6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3" y="5013175"/>
            <a:ext cx="1508149" cy="15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932040" y="2487035"/>
            <a:ext cx="1083246" cy="963613"/>
            <a:chOff x="7593210" y="518033"/>
            <a:chExt cx="1083246" cy="963613"/>
          </a:xfrm>
        </p:grpSpPr>
        <p:pic>
          <p:nvPicPr>
            <p:cNvPr id="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93210" y="1022089"/>
              <a:ext cx="1083246" cy="293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\\ad.nfit.au.dk\NFDFS\Users\orlandi\Desktop\Pictur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513489"/>
            <a:ext cx="864096" cy="8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80112" y="2991091"/>
            <a:ext cx="1769668" cy="963613"/>
            <a:chOff x="5724128" y="3284984"/>
            <a:chExt cx="1512168" cy="823400"/>
          </a:xfrm>
        </p:grpSpPr>
        <p:sp>
          <p:nvSpPr>
            <p:cNvPr id="4" name="Right Arrow 3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3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455142" y="3429000"/>
            <a:ext cx="1293322" cy="1035622"/>
            <a:chOff x="7383134" y="3717031"/>
            <a:chExt cx="1293322" cy="1035622"/>
          </a:xfrm>
        </p:grpSpPr>
        <p:pic>
          <p:nvPicPr>
            <p:cNvPr id="16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4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383134" y="3717031"/>
              <a:ext cx="1293322" cy="9636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8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209" y="3789040"/>
              <a:ext cx="1011239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4788024" y="1124744"/>
            <a:ext cx="4104455" cy="136229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24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TheoryCoin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b="0" dirty="0" smtClean="0"/>
              <a:t>How to </a:t>
            </a:r>
            <a:r>
              <a:rPr lang="en-US" dirty="0" smtClean="0"/>
              <a:t>create </a:t>
            </a:r>
            <a:r>
              <a:rPr lang="en-US" b="0" dirty="0" smtClean="0"/>
              <a:t>money</a:t>
            </a:r>
            <a:endParaRPr lang="da-DK" b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7056784" cy="3921299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Everyone </a:t>
            </a:r>
            <a:br>
              <a:rPr lang="en-US" dirty="0" smtClean="0"/>
            </a:br>
            <a:r>
              <a:rPr lang="en-US" b="1" dirty="0" smtClean="0"/>
              <a:t>tries to solve</a:t>
            </a:r>
            <a:r>
              <a:rPr lang="en-US" dirty="0" smtClean="0"/>
              <a:t> a puzzle</a:t>
            </a:r>
            <a:endParaRPr lang="en-US" dirty="0"/>
          </a:p>
          <a:p>
            <a:pPr marL="514350" indent="-514350" algn="ctr">
              <a:buFont typeface="+mj-lt"/>
              <a:buAutoNum type="arabicPeriod"/>
            </a:pPr>
            <a:endParaRPr lang="en-US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first one </a:t>
            </a:r>
            <a:r>
              <a:rPr lang="en-US" dirty="0" smtClean="0"/>
              <a:t>to solve </a:t>
            </a:r>
            <a:br>
              <a:rPr lang="en-US" dirty="0" smtClean="0"/>
            </a:br>
            <a:r>
              <a:rPr lang="en-US" dirty="0" smtClean="0"/>
              <a:t>the puzzle  </a:t>
            </a:r>
            <a:r>
              <a:rPr lang="en-US" b="1" dirty="0" smtClean="0"/>
              <a:t>gets 1 TC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The solution of </a:t>
            </a:r>
            <a:r>
              <a:rPr lang="en-US" b="1" dirty="0" smtClean="0"/>
              <a:t>puzzle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defines puzzle </a:t>
            </a:r>
            <a:r>
              <a:rPr lang="en-US" b="1" i="1" dirty="0" smtClean="0"/>
              <a:t>i+1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93210" y="518033"/>
            <a:ext cx="1083246" cy="1182775"/>
            <a:chOff x="7593210" y="518033"/>
            <a:chExt cx="1083246" cy="1182775"/>
          </a:xfrm>
        </p:grpSpPr>
        <p:pic>
          <p:nvPicPr>
            <p:cNvPr id="7170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18033"/>
              <a:ext cx="1011238" cy="96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93210" y="1022089"/>
              <a:ext cx="1083246" cy="678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593210" y="1022089"/>
              <a:ext cx="10832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 descr="\\ad.nfit.au.dk\NFDFS\Users\orlandi\Desktop\sudoku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31" y="2204864"/>
            <a:ext cx="1790240" cy="179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ad.nfit.au.dk\NFDFS\Users\orlandi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1926"/>
            <a:ext cx="1656184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 smtClean="0"/>
              <a:t>transfer </a:t>
            </a:r>
            <a:r>
              <a:rPr lang="en-US" b="0" dirty="0"/>
              <a:t>money</a:t>
            </a:r>
            <a:endParaRPr lang="da-DK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3920" y="1700809"/>
            <a:ext cx="8486551" cy="2304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(Digital) Signatures</a:t>
            </a:r>
          </a:p>
          <a:p>
            <a:pPr lvl="1"/>
            <a:r>
              <a:rPr lang="en-US" dirty="0" smtClean="0"/>
              <a:t>Only you can sign</a:t>
            </a:r>
          </a:p>
          <a:p>
            <a:pPr lvl="1"/>
            <a:r>
              <a:rPr lang="en-US" dirty="0" smtClean="0"/>
              <a:t>Everyone can verify</a:t>
            </a:r>
          </a:p>
          <a:p>
            <a:pPr lvl="1"/>
            <a:r>
              <a:rPr lang="en-US" dirty="0" smtClean="0"/>
              <a:t>You cannot deny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7197819" y="340802"/>
            <a:ext cx="1769668" cy="963613"/>
            <a:chOff x="5724128" y="3284984"/>
            <a:chExt cx="1512168" cy="823400"/>
          </a:xfrm>
        </p:grpSpPr>
        <p:sp>
          <p:nvSpPr>
            <p:cNvPr id="6" name="Right Arrow 5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7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 descr="\\ad.nfit.au.dk\NFDFS\Users\orlandi\Desktop\BLANK CHEQ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3" y="3861048"/>
            <a:ext cx="6514251" cy="29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84587" y="4702132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Give coin 3 to Jesper</a:t>
            </a:r>
            <a:endParaRPr lang="da-DK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8861" y="5661248"/>
            <a:ext cx="2273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Claudio</a:t>
            </a:r>
            <a:endParaRPr lang="da-DK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TheoryCoin</a:t>
            </a:r>
            <a:r>
              <a:rPr lang="en-US" dirty="0"/>
              <a:t>: </a:t>
            </a:r>
            <a:br>
              <a:rPr lang="en-US" dirty="0"/>
            </a:br>
            <a:r>
              <a:rPr lang="en-US" b="0" dirty="0"/>
              <a:t>How to </a:t>
            </a:r>
            <a:r>
              <a:rPr lang="en-US" dirty="0"/>
              <a:t>transfer </a:t>
            </a:r>
            <a:r>
              <a:rPr lang="en-US" b="0" dirty="0"/>
              <a:t>money</a:t>
            </a:r>
            <a:endParaRPr 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819" y="340802"/>
            <a:ext cx="1769668" cy="963613"/>
            <a:chOff x="5724128" y="3284984"/>
            <a:chExt cx="1512168" cy="823400"/>
          </a:xfrm>
        </p:grpSpPr>
        <p:sp>
          <p:nvSpPr>
            <p:cNvPr id="6" name="Right Arrow 5"/>
            <p:cNvSpPr/>
            <p:nvPr/>
          </p:nvSpPr>
          <p:spPr>
            <a:xfrm>
              <a:off x="5724128" y="3451733"/>
              <a:ext cx="1512168" cy="38658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7" name="Picture 2" descr="\\ad.nfit.au.dk\NFDFS\Users\orland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286" y="3284984"/>
              <a:ext cx="864096" cy="82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3697991" y="2519655"/>
            <a:ext cx="1440160" cy="83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</a:t>
            </a:r>
            <a:endParaRPr lang="da-DK" sz="2400" dirty="0"/>
          </a:p>
        </p:txBody>
      </p:sp>
      <p:sp>
        <p:nvSpPr>
          <p:cNvPr id="11" name="Rectangle 10"/>
          <p:cNvSpPr/>
          <p:nvPr/>
        </p:nvSpPr>
        <p:spPr>
          <a:xfrm>
            <a:off x="1513916" y="4103831"/>
            <a:ext cx="1440160" cy="83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</a:t>
            </a:r>
            <a:endParaRPr lang="da-DK" sz="2400" dirty="0"/>
          </a:p>
        </p:txBody>
      </p:sp>
      <p:sp>
        <p:nvSpPr>
          <p:cNvPr id="12" name="Rectangle 11"/>
          <p:cNvSpPr/>
          <p:nvPr/>
        </p:nvSpPr>
        <p:spPr>
          <a:xfrm>
            <a:off x="5824697" y="4103830"/>
            <a:ext cx="1440160" cy="83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Verify</a:t>
            </a:r>
            <a:endParaRPr lang="da-DK" sz="2400" dirty="0"/>
          </a:p>
        </p:txBody>
      </p:sp>
      <p:cxnSp>
        <p:nvCxnSpPr>
          <p:cNvPr id="19" name="Straight Arrow Connector 18"/>
          <p:cNvCxnSpPr>
            <a:endCxn id="11" idx="1"/>
          </p:cNvCxnSpPr>
          <p:nvPr/>
        </p:nvCxnSpPr>
        <p:spPr>
          <a:xfrm>
            <a:off x="0" y="4522497"/>
            <a:ext cx="1513916" cy="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2954076" y="4522499"/>
            <a:ext cx="2870621" cy="133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64857" y="4522497"/>
            <a:ext cx="1879143" cy="13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557" y="395981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da-DK" dirty="0"/>
          </a:p>
        </p:txBody>
      </p:sp>
      <p:sp>
        <p:nvSpPr>
          <p:cNvPr id="24" name="TextBox 23"/>
          <p:cNvSpPr txBox="1"/>
          <p:nvPr/>
        </p:nvSpPr>
        <p:spPr>
          <a:xfrm>
            <a:off x="3242108" y="399673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message, signature</a:t>
            </a:r>
            <a:endParaRPr lang="da-DK" dirty="0"/>
          </a:p>
        </p:txBody>
      </p:sp>
      <p:sp>
        <p:nvSpPr>
          <p:cNvPr id="25" name="TextBox 24"/>
          <p:cNvSpPr txBox="1"/>
          <p:nvPr/>
        </p:nvSpPr>
        <p:spPr>
          <a:xfrm>
            <a:off x="7264857" y="3996739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accept/reject</a:t>
            </a:r>
            <a:endParaRPr lang="da-DK" dirty="0"/>
          </a:p>
        </p:txBody>
      </p:sp>
      <p:cxnSp>
        <p:nvCxnSpPr>
          <p:cNvPr id="27" name="Straight Arrow Connector 26"/>
          <p:cNvCxnSpPr>
            <a:stCxn id="3" idx="1"/>
            <a:endCxn id="11" idx="0"/>
          </p:cNvCxnSpPr>
          <p:nvPr/>
        </p:nvCxnSpPr>
        <p:spPr>
          <a:xfrm flipH="1">
            <a:off x="2233996" y="2938324"/>
            <a:ext cx="1463995" cy="11655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12" idx="0"/>
          </p:cNvCxnSpPr>
          <p:nvPr/>
        </p:nvCxnSpPr>
        <p:spPr>
          <a:xfrm>
            <a:off x="5138151" y="2938324"/>
            <a:ext cx="1406626" cy="1165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1600" y="324433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secret key</a:t>
            </a:r>
            <a:endParaRPr lang="da-DK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157505" y="32443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key</a:t>
            </a:r>
            <a:endParaRPr lang="da-DK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679303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“Your username”</a:t>
            </a:r>
            <a:endParaRPr lang="da-DK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5035" y="2679303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“Your pin code”</a:t>
            </a:r>
            <a:endParaRPr lang="da-DK" sz="2400" i="1" dirty="0"/>
          </a:p>
        </p:txBody>
      </p:sp>
    </p:spTree>
    <p:extLst>
      <p:ext uri="{BB962C8B-B14F-4D97-AF65-F5344CB8AC3E}">
        <p14:creationId xmlns:p14="http://schemas.microsoft.com/office/powerpoint/2010/main" val="373496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28710</TotalTime>
  <Words>357</Words>
  <Application>Microsoft Office PowerPoint</Application>
  <PresentationFormat>On-screen Show (4:3)</PresentationFormat>
  <Paragraphs>138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Century Gothic</vt:lpstr>
      <vt:lpstr>Segoe Print</vt:lpstr>
      <vt:lpstr>Office Theme</vt:lpstr>
      <vt:lpstr>Introduction to  Cryptographic Currencies</vt:lpstr>
      <vt:lpstr>    crypto currency</vt:lpstr>
      <vt:lpstr>The 1990s David Chaum and anonymous ecash</vt:lpstr>
      <vt:lpstr>Chaum’s anonymous e-cash</vt:lpstr>
      <vt:lpstr>The advent of Bitcoin</vt:lpstr>
      <vt:lpstr>Outline</vt:lpstr>
      <vt:lpstr>TheoryCoin:  How to create money</vt:lpstr>
      <vt:lpstr>TheoryCoin:  How to transfer money</vt:lpstr>
      <vt:lpstr>TheoryCoin:  How to transfer money</vt:lpstr>
      <vt:lpstr>TheoryCoin:  How to store money</vt:lpstr>
      <vt:lpstr>Anonymity?</vt:lpstr>
      <vt:lpstr>Programmable money?</vt:lpstr>
      <vt:lpstr>Mining pools</vt:lpstr>
      <vt:lpstr>A final word…</vt:lpstr>
      <vt:lpstr>PowerPoint Presentation</vt:lpstr>
      <vt:lpstr>Presented by:</vt:lpstr>
    </vt:vector>
  </TitlesOfParts>
  <Company>NFIT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Orlandi</dc:creator>
  <cp:lastModifiedBy>usama</cp:lastModifiedBy>
  <cp:revision>102</cp:revision>
  <dcterms:created xsi:type="dcterms:W3CDTF">2013-12-17T09:40:47Z</dcterms:created>
  <dcterms:modified xsi:type="dcterms:W3CDTF">2019-12-30T05:31:47Z</dcterms:modified>
</cp:coreProperties>
</file>