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5E7CB-D0E7-4D9B-8CE7-7C7281FABDC1}" v="120" dt="2024-11-17T13:50:30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C5E2-E532-41F7-A336-50BFF58C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8F0C-91F5-47D9-8815-25049A7A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919B-F08C-4134-8927-1F6037E7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8F24-758F-43C8-BD34-520C2761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7D1B-18AE-485B-B9D4-A8E515B3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FEE3-44FC-4921-9AD4-AF6CD1C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A363-C03F-40FF-A7AB-528F7572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C52A-99A5-4AC9-A01D-F6E3B99B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72F3-3B4B-4C99-BE5B-DB152CB6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D82A-CA49-4A1B-9876-7DAA797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5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0DBB2-830F-4C41-AE38-D9C149F2A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10F27-5AF2-4D73-BB19-BF6A48237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74B6-F309-4DC6-B706-69E7FE11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98FB-6B44-4692-8783-F2B7D5A6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FEF4-9112-4C90-B7DD-43DE0963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6F44-23E5-4142-9CC2-6DDC768A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C55-33B4-4D35-88E8-264C82A5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03AD-3387-4602-855B-ED3ED151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67E8-9D83-426F-B864-387D80FD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5E24-AA0E-4458-99A3-AADF34D7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0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E8DA-2772-4160-8254-4D362AD3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971E9-55AE-4F3F-8A85-2A78900D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A7477-16CD-4DEC-B4AD-A94406A0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711C3-5355-424D-8EAB-C912096C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8786-4787-4B37-8B40-3FAEBA91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0E2B-1196-4589-B775-112B5DEB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DEB3-7E51-40F0-A241-3DBFD0CA9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45CBE-7965-4013-B71F-7447F163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1687-63E3-4146-858E-D2F93C9B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B088-C1F1-405C-91C4-B18349D9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11053-894F-4E7B-BFED-E4BAF68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73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DF25-A2C4-43CF-990B-4C14AA35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9B91C-2A1F-483D-9BCB-C5026C6D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03D1-3250-4A32-9C0D-0330D5DA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32764-9257-4532-BBE8-24208D0AC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3C166-08D6-4BD7-A0E7-90BA8E86B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CE6A2-922B-4E44-8619-E0F6F402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DBFDF-7EF7-4C4E-95FD-4CABBD85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34322-FCFE-4E5F-BF9E-D43F3352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95DD-0807-499A-B146-76CADCE2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B8D6D-F791-46D6-94FF-2DAAC64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FB2BE-FD65-4505-9A03-EF97B510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1546A-493A-40EF-8798-AED453C6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5D17-7735-404E-9BDA-1FF5C077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E6A7B-3616-499C-918B-F5496F3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5E7CB-781C-4A2C-8D4E-A0048137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2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D75B-CABD-46B5-8B30-1FE2D37F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D56A-E706-4FDB-9F6D-A5AD0205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FB87-95D9-4A9B-80CC-826F9328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7AB3-D289-4F5D-B3D1-8E64A8C8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1A23-5ABA-4B01-BBAC-099887A4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4618-7E4C-4A9F-9BAF-3D62910A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5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4256-4285-4E3B-8B2B-B8D248BF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B6414-A30C-445E-B114-9C2A64621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F440F-2CBB-4B4C-90BB-03AC8914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5A3F-1DD7-4597-BD57-F1110BA9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F17DE-B80E-4BD6-9F49-8F66AC5E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27BF-72CC-43A1-ABA6-B59ED0A5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F33CC-5ECC-4E0C-98C9-B30A7DAF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7CD64-385D-40E6-8974-48D81D14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10E1-D625-499C-9822-A4071EEF6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51CB-A490-4F13-8CF1-4E63C7158595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0E1A-403D-40AB-9BDB-7E6A846A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94FA-C7DF-4A4B-8BAA-27A68ABA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5B7C4-8031-4273-9FC0-026E7356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DB06F2-25B1-4B2D-8EA0-89DFBC1906BE}"/>
              </a:ext>
            </a:extLst>
          </p:cNvPr>
          <p:cNvSpPr/>
          <p:nvPr/>
        </p:nvSpPr>
        <p:spPr>
          <a:xfrm>
            <a:off x="334155" y="1353044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Importing Dataset</a:t>
            </a:r>
            <a:endParaRPr lang="en-IN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E203A5-2EFA-463C-BAD6-17F2239E01DB}"/>
              </a:ext>
            </a:extLst>
          </p:cNvPr>
          <p:cNvSpPr/>
          <p:nvPr/>
        </p:nvSpPr>
        <p:spPr>
          <a:xfrm>
            <a:off x="334156" y="2342040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Cleaning the Data</a:t>
            </a:r>
            <a:endParaRPr lang="en-IN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3BEE60-D157-4848-909D-B49DE1121D1E}"/>
              </a:ext>
            </a:extLst>
          </p:cNvPr>
          <p:cNvSpPr/>
          <p:nvPr/>
        </p:nvSpPr>
        <p:spPr>
          <a:xfrm>
            <a:off x="334156" y="3517616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Exploratory Data Analysis</a:t>
            </a:r>
            <a:endParaRPr lang="en-IN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31C934-0700-4385-B51B-90615EFA4507}"/>
              </a:ext>
            </a:extLst>
          </p:cNvPr>
          <p:cNvSpPr/>
          <p:nvPr/>
        </p:nvSpPr>
        <p:spPr>
          <a:xfrm>
            <a:off x="334155" y="4752081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Dimensionality Reduction</a:t>
            </a:r>
            <a:endParaRPr lang="en-IN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76EAEF-0C59-473D-B208-638B07EDCCA8}"/>
              </a:ext>
            </a:extLst>
          </p:cNvPr>
          <p:cNvSpPr/>
          <p:nvPr/>
        </p:nvSpPr>
        <p:spPr>
          <a:xfrm>
            <a:off x="334155" y="5886858"/>
            <a:ext cx="2523884" cy="40120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Selection</a:t>
            </a:r>
            <a:endParaRPr lang="en-IN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9362F9-6A73-4D3F-847A-56E5FB9D408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96097" y="1754252"/>
            <a:ext cx="1" cy="5877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1DDD9B-C738-439C-A1C8-61ED83E36B1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96098" y="2743248"/>
            <a:ext cx="0" cy="77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9C097C-D650-4361-B88D-256EF9A7603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596097" y="3918824"/>
            <a:ext cx="1" cy="83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CED82-DEE0-4009-9544-7369E69873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96097" y="5153289"/>
            <a:ext cx="0" cy="733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F92C65B-93C7-4A0A-87C2-94757F1D5DB5}"/>
              </a:ext>
            </a:extLst>
          </p:cNvPr>
          <p:cNvSpPr/>
          <p:nvPr/>
        </p:nvSpPr>
        <p:spPr>
          <a:xfrm>
            <a:off x="3341979" y="1929561"/>
            <a:ext cx="1766051" cy="401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string into float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C202E-ADA9-4527-B424-2B4FC22C69CE}"/>
              </a:ext>
            </a:extLst>
          </p:cNvPr>
          <p:cNvSpPr/>
          <p:nvPr/>
        </p:nvSpPr>
        <p:spPr>
          <a:xfrm>
            <a:off x="3341979" y="2724135"/>
            <a:ext cx="1973038" cy="40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Handle Missing Values</a:t>
            </a:r>
            <a:endParaRPr lang="en-IN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66402BB-CBF7-460A-A2B7-6E9471584DD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858040" y="2130166"/>
            <a:ext cx="483939" cy="41247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DE0DB91-628C-4871-B1EE-1864D7A7DFE7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858040" y="2542644"/>
            <a:ext cx="483939" cy="3845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23130-6AD1-43DF-B7F2-35CA3B3B7045}"/>
              </a:ext>
            </a:extLst>
          </p:cNvPr>
          <p:cNvSpPr/>
          <p:nvPr/>
        </p:nvSpPr>
        <p:spPr>
          <a:xfrm>
            <a:off x="3474045" y="3517616"/>
            <a:ext cx="1622499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Correlation Matrix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AF29C0-1882-4BBE-B2A7-22D1CD46D91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858040" y="3718220"/>
            <a:ext cx="616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FA430-4223-4EAB-A4F3-599F84B4E81D}"/>
              </a:ext>
            </a:extLst>
          </p:cNvPr>
          <p:cNvSpPr/>
          <p:nvPr/>
        </p:nvSpPr>
        <p:spPr>
          <a:xfrm>
            <a:off x="3474045" y="4756798"/>
            <a:ext cx="1782743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Reduce 6 dimensions to 2</a:t>
            </a:r>
            <a:endParaRPr lang="en-IN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E1A68-8DB5-4279-A21D-CBACCEC82DF6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858039" y="4952685"/>
            <a:ext cx="616006" cy="4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B35AE-E08B-4FC3-8AAA-47C57502B695}"/>
              </a:ext>
            </a:extLst>
          </p:cNvPr>
          <p:cNvSpPr/>
          <p:nvPr/>
        </p:nvSpPr>
        <p:spPr>
          <a:xfrm>
            <a:off x="3474045" y="5936030"/>
            <a:ext cx="1782743" cy="302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Isolation Forest</a:t>
            </a:r>
            <a:endParaRPr lang="en-IN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894A8D-34D7-4461-8A6F-8D62E448CB52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858039" y="6087462"/>
            <a:ext cx="616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drawing of a cylinder&#10;&#10;Description automatically generated">
            <a:extLst>
              <a:ext uri="{FF2B5EF4-FFF2-40B4-BE49-F238E27FC236}">
                <a16:creationId xmlns:a16="http://schemas.microsoft.com/office/drawing/2014/main" id="{1DF48F14-02BB-489A-BC7E-BB3EE60AD4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40" y="1316553"/>
            <a:ext cx="4431052" cy="44021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54FBF-004A-46B2-8D86-F60F4E8A05B1}"/>
              </a:ext>
            </a:extLst>
          </p:cNvPr>
          <p:cNvSpPr txBox="1"/>
          <p:nvPr/>
        </p:nvSpPr>
        <p:spPr>
          <a:xfrm>
            <a:off x="2014101" y="-13385"/>
            <a:ext cx="679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Cyclone Preheater  Anomaly Detection </a:t>
            </a:r>
            <a:endParaRPr lang="en-IN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1684F9-4E43-4DD4-887F-6FA0D539D0BD}"/>
              </a:ext>
            </a:extLst>
          </p:cNvPr>
          <p:cNvSpPr txBox="1"/>
          <p:nvPr/>
        </p:nvSpPr>
        <p:spPr>
          <a:xfrm>
            <a:off x="9118949" y="135703"/>
            <a:ext cx="225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Utkarsh Raj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8FFC33-8966-4D4C-BAAF-F615849AAF41}"/>
              </a:ext>
            </a:extLst>
          </p:cNvPr>
          <p:cNvCxnSpPr>
            <a:cxnSpLocks/>
            <a:stCxn id="14" idx="3"/>
            <a:endCxn id="76" idx="1"/>
          </p:cNvCxnSpPr>
          <p:nvPr/>
        </p:nvCxnSpPr>
        <p:spPr>
          <a:xfrm flipV="1">
            <a:off x="5315017" y="2191171"/>
            <a:ext cx="446956" cy="7360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472D806-316B-4CC0-B1A3-B9FDE5DEAB99}"/>
              </a:ext>
            </a:extLst>
          </p:cNvPr>
          <p:cNvSpPr txBox="1"/>
          <p:nvPr/>
        </p:nvSpPr>
        <p:spPr>
          <a:xfrm>
            <a:off x="185866" y="645126"/>
            <a:ext cx="160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 Chart</a:t>
            </a:r>
            <a:endParaRPr lang="en-IN" sz="24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7D61C0-12F2-4D41-81E9-F25C5528440D}"/>
              </a:ext>
            </a:extLst>
          </p:cNvPr>
          <p:cNvSpPr/>
          <p:nvPr/>
        </p:nvSpPr>
        <p:spPr>
          <a:xfrm>
            <a:off x="5761973" y="1929561"/>
            <a:ext cx="136051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missing Values by median</a:t>
            </a:r>
            <a:endParaRPr lang="en-IN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0F64F4-3F3B-4158-982E-1B20FFEF3F6C}"/>
              </a:ext>
            </a:extLst>
          </p:cNvPr>
          <p:cNvSpPr/>
          <p:nvPr/>
        </p:nvSpPr>
        <p:spPr>
          <a:xfrm>
            <a:off x="5761973" y="5886858"/>
            <a:ext cx="1628383" cy="401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Anomaly Detection</a:t>
            </a:r>
            <a:endParaRPr lang="en-IN"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A44F43-14CC-49EB-B69E-F85190548AE9}"/>
              </a:ext>
            </a:extLst>
          </p:cNvPr>
          <p:cNvCxnSpPr>
            <a:stCxn id="22" idx="3"/>
            <a:endCxn id="79" idx="1"/>
          </p:cNvCxnSpPr>
          <p:nvPr/>
        </p:nvCxnSpPr>
        <p:spPr>
          <a:xfrm>
            <a:off x="5256788" y="6087462"/>
            <a:ext cx="5051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B31F91-DF4C-44CB-9FC8-EDE77ED7ACC6}"/>
              </a:ext>
            </a:extLst>
          </p:cNvPr>
          <p:cNvCxnSpPr>
            <a:cxnSpLocks/>
          </p:cNvCxnSpPr>
          <p:nvPr/>
        </p:nvCxnSpPr>
        <p:spPr>
          <a:xfrm>
            <a:off x="334155" y="1106791"/>
            <a:ext cx="12619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6656A6-8420-419D-86A7-EFC5AA4C6538}"/>
              </a:ext>
            </a:extLst>
          </p:cNvPr>
          <p:cNvCxnSpPr/>
          <p:nvPr/>
        </p:nvCxnSpPr>
        <p:spPr>
          <a:xfrm>
            <a:off x="2014101" y="535813"/>
            <a:ext cx="6666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2EC28A-3A23-492F-BF5C-DF3158A6F71D}"/>
              </a:ext>
            </a:extLst>
          </p:cNvPr>
          <p:cNvSpPr txBox="1"/>
          <p:nvPr/>
        </p:nvSpPr>
        <p:spPr>
          <a:xfrm>
            <a:off x="225469" y="453456"/>
            <a:ext cx="378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Preparation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B0EEF-78C2-475D-9173-45A052937262}"/>
              </a:ext>
            </a:extLst>
          </p:cNvPr>
          <p:cNvSpPr txBox="1"/>
          <p:nvPr/>
        </p:nvSpPr>
        <p:spPr>
          <a:xfrm>
            <a:off x="225469" y="1291013"/>
            <a:ext cx="6926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Type Transformation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Converted object-type columns to numerical float values where applicable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</a:t>
            </a:r>
            <a:r>
              <a:rPr lang="en-US" dirty="0"/>
              <a:t>: </a:t>
            </a:r>
            <a:r>
              <a:rPr lang="en-US" sz="1600" dirty="0"/>
              <a:t>Ensures compatibility with numerical analysis techniques and machine learning algorithms.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A4BAA-227A-4150-A7EA-D2A7EDFA4CEF}"/>
              </a:ext>
            </a:extLst>
          </p:cNvPr>
          <p:cNvSpPr txBox="1"/>
          <p:nvPr/>
        </p:nvSpPr>
        <p:spPr>
          <a:xfrm>
            <a:off x="288099" y="2602578"/>
            <a:ext cx="65886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Handling Missing Values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Plotted frequency value distributions for each column to understand the spread and nature of missing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Imputation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Replaced missing values with the </a:t>
            </a:r>
            <a:r>
              <a:rPr lang="en-US" sz="1600" b="1" dirty="0"/>
              <a:t>median</a:t>
            </a:r>
            <a:r>
              <a:rPr lang="en-US" sz="1600" dirty="0"/>
              <a:t> of the respective column.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Reason</a:t>
            </a:r>
            <a:r>
              <a:rPr lang="en-US" dirty="0"/>
              <a:t>: </a:t>
            </a:r>
            <a:r>
              <a:rPr lang="en-US" sz="1600" dirty="0"/>
              <a:t>Median is robust to outliers and preserves the central tendency of the data better than mean imputation, especially in skewed distributions.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74CD15-6CF6-44E6-AAA2-BCFB2DD3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07" y="5803546"/>
            <a:ext cx="4488073" cy="826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ABCE0E-DBBA-4D25-A3D3-5A853A72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67" y="2870137"/>
            <a:ext cx="3853520" cy="2542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85F8C0-0DDB-4409-AAB1-B3C7A4AE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362" y="863942"/>
            <a:ext cx="3887804" cy="621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1CBC-4018-4C95-BDE8-A67888F8B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550" y="1576889"/>
            <a:ext cx="2962155" cy="11398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A6379B-97D4-453D-9BFF-68C266F6CA92}"/>
              </a:ext>
            </a:extLst>
          </p:cNvPr>
          <p:cNvCxnSpPr>
            <a:cxnSpLocks/>
          </p:cNvCxnSpPr>
          <p:nvPr/>
        </p:nvCxnSpPr>
        <p:spPr>
          <a:xfrm>
            <a:off x="350729" y="976676"/>
            <a:ext cx="10897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8648A-7307-4522-8CEF-ABAD4C815BCC}"/>
              </a:ext>
            </a:extLst>
          </p:cNvPr>
          <p:cNvSpPr txBox="1"/>
          <p:nvPr/>
        </p:nvSpPr>
        <p:spPr>
          <a:xfrm>
            <a:off x="200415" y="256220"/>
            <a:ext cx="508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Exploratory Data Analysis (EDA</a:t>
            </a:r>
            <a:r>
              <a:rPr lang="en-IN" sz="2400" b="1" dirty="0"/>
              <a:t>)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9C721216-7A32-462E-85E9-7F61E69F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15" y="993967"/>
            <a:ext cx="630215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lang="en-US" altLang="en-US" sz="1400" dirty="0" err="1">
                <a:latin typeface="Arial Unicode MS"/>
              </a:rPr>
              <a:t>distplot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visualize the distribution of each numerical variable.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skewness, modality, and potential outliers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DBC2F-76BF-4F7C-88A2-F22707D1ED0A}"/>
              </a:ext>
            </a:extLst>
          </p:cNvPr>
          <p:cNvSpPr txBox="1"/>
          <p:nvPr/>
        </p:nvSpPr>
        <p:spPr>
          <a:xfrm>
            <a:off x="200415" y="1956232"/>
            <a:ext cx="810120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Subplots for Multi-Variable 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Created subplots to compare distributions and trends across variables simultaneously.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Reason</a:t>
            </a:r>
            <a:r>
              <a:rPr lang="en-US" sz="1400" dirty="0"/>
              <a:t>: Simplifies comparison and highlights inter-variable differences.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16770A-EE96-4B6D-B438-05DFEF8C0949}"/>
              </a:ext>
            </a:extLst>
          </p:cNvPr>
          <p:cNvSpPr txBox="1"/>
          <p:nvPr/>
        </p:nvSpPr>
        <p:spPr>
          <a:xfrm>
            <a:off x="200415" y="2823286"/>
            <a:ext cx="66059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 Matrix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Visualized pairwise correlations using a heatmap.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Goal</a:t>
            </a:r>
            <a:r>
              <a:rPr lang="en-US" sz="1600" dirty="0"/>
              <a:t>: Identify strongly correlated variables to understand relationships and potential multicollinearity.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98AFE-75B5-4067-9057-5B722E3945CF}"/>
              </a:ext>
            </a:extLst>
          </p:cNvPr>
          <p:cNvSpPr txBox="1"/>
          <p:nvPr/>
        </p:nvSpPr>
        <p:spPr>
          <a:xfrm>
            <a:off x="258347" y="4096429"/>
            <a:ext cx="62442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Pair Plot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Used pair plots to examine scatter plots between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Benefit</a:t>
            </a:r>
            <a:r>
              <a:rPr lang="en-US" sz="1600" dirty="0"/>
              <a:t>: Highlights trends, clusters, and linear relationships between variables.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D7E3CF-8353-45BC-A6F7-B7254CABA7D0}"/>
              </a:ext>
            </a:extLst>
          </p:cNvPr>
          <p:cNvSpPr txBox="1"/>
          <p:nvPr/>
        </p:nvSpPr>
        <p:spPr>
          <a:xfrm>
            <a:off x="258347" y="5225383"/>
            <a:ext cx="624422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Box Plots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Created box plots to identify outliers and examine value ranges for each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Utility</a:t>
            </a:r>
            <a:r>
              <a:rPr lang="en-US" sz="1600" dirty="0"/>
              <a:t>: Helps in detecting and visualizing anomalies in the data</a:t>
            </a:r>
            <a:r>
              <a:rPr lang="en-US" dirty="0"/>
              <a:t>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A91A43-9E74-488D-9EE6-FBF88155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099" y="453149"/>
            <a:ext cx="4656031" cy="23033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A2B054-4B2E-4F8B-B541-A55017950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46" y="3259453"/>
            <a:ext cx="3576135" cy="328119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774D4-B922-448E-A488-1E55EC30F3A5}"/>
              </a:ext>
            </a:extLst>
          </p:cNvPr>
          <p:cNvCxnSpPr>
            <a:cxnSpLocks/>
          </p:cNvCxnSpPr>
          <p:nvPr/>
        </p:nvCxnSpPr>
        <p:spPr>
          <a:xfrm>
            <a:off x="258347" y="779440"/>
            <a:ext cx="17708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6C9AB7-545D-49EB-81CD-2426B1CED3B9}"/>
              </a:ext>
            </a:extLst>
          </p:cNvPr>
          <p:cNvSpPr txBox="1"/>
          <p:nvPr/>
        </p:nvSpPr>
        <p:spPr>
          <a:xfrm>
            <a:off x="8803969" y="2823286"/>
            <a:ext cx="110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subplot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6C3964-2E5F-490B-ACC4-270E963ECE91}"/>
              </a:ext>
            </a:extLst>
          </p:cNvPr>
          <p:cNvSpPr txBox="1"/>
          <p:nvPr/>
        </p:nvSpPr>
        <p:spPr>
          <a:xfrm>
            <a:off x="8301624" y="6488668"/>
            <a:ext cx="23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7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DFE39-F88D-4A31-92FC-3818D5BFD1AF}"/>
              </a:ext>
            </a:extLst>
          </p:cNvPr>
          <p:cNvSpPr txBox="1"/>
          <p:nvPr/>
        </p:nvSpPr>
        <p:spPr>
          <a:xfrm>
            <a:off x="263047" y="338202"/>
            <a:ext cx="387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Dimension Reduction</a:t>
            </a:r>
            <a:endParaRPr lang="en-IN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9094F6-15B5-4C89-AD8C-25A6D5E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7" y="1069430"/>
            <a:ext cx="801665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the dataset by reducing it to its most informative components while preserving variance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>
                <a:latin typeface="Arial" panose="020B0604020202020204" pitchFamily="34" charset="0"/>
              </a:rPr>
              <a:t>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echniques Used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 Component Analysis (PCA)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Reduced the data to 2 principal components for better visualization and analysis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key variables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capture the dominant patterns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the PCA components using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consistency and comparability.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3D scatter plot to represent relationships and clustering between the PCA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 helped uncover hidden patterns and prepare data for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9B6F9-EB45-4FF2-84A8-1CEBDEC7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06" y="1286975"/>
            <a:ext cx="3743847" cy="385816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AB90A3-8436-43CE-9DAE-F382F50B7A20}"/>
              </a:ext>
            </a:extLst>
          </p:cNvPr>
          <p:cNvCxnSpPr>
            <a:cxnSpLocks/>
          </p:cNvCxnSpPr>
          <p:nvPr/>
        </p:nvCxnSpPr>
        <p:spPr>
          <a:xfrm>
            <a:off x="350729" y="861422"/>
            <a:ext cx="14029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3D73C-16A4-40C2-8B4D-42257600D1E4}"/>
              </a:ext>
            </a:extLst>
          </p:cNvPr>
          <p:cNvSpPr txBox="1"/>
          <p:nvPr/>
        </p:nvSpPr>
        <p:spPr>
          <a:xfrm>
            <a:off x="150311" y="338203"/>
            <a:ext cx="5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Selection and Visualization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7D206-DF76-4012-8A65-649C9C87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97" y="3799188"/>
            <a:ext cx="4759901" cy="2543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6488A-888F-4FDC-80A0-43CBEBBBC332}"/>
              </a:ext>
            </a:extLst>
          </p:cNvPr>
          <p:cNvSpPr txBox="1"/>
          <p:nvPr/>
        </p:nvSpPr>
        <p:spPr>
          <a:xfrm>
            <a:off x="4921226" y="6168252"/>
            <a:ext cx="2349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Thank you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4A5CA-BA7C-43B1-B1E8-5BB91711488F}"/>
              </a:ext>
            </a:extLst>
          </p:cNvPr>
          <p:cNvSpPr txBox="1"/>
          <p:nvPr/>
        </p:nvSpPr>
        <p:spPr>
          <a:xfrm>
            <a:off x="272441" y="4735949"/>
            <a:ext cx="60983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Peak Periods</a:t>
            </a:r>
            <a:r>
              <a:rPr lang="en-US" sz="1200" dirty="0"/>
              <a:t>: Highest anomalies occurred in </a:t>
            </a:r>
            <a:r>
              <a:rPr lang="en-US" sz="1200" b="1" dirty="0"/>
              <a:t>2017, 2018, and 2019</a:t>
            </a:r>
            <a:r>
              <a:rPr lang="en-US" sz="1200" dirty="0"/>
              <a:t>, with notable peaks in </a:t>
            </a:r>
            <a:r>
              <a:rPr lang="en-US" sz="1200" b="1" dirty="0"/>
              <a:t>August (Month 8)</a:t>
            </a:r>
            <a:r>
              <a:rPr lang="en-US" sz="1200" dirty="0"/>
              <a:t> and </a:t>
            </a:r>
            <a:r>
              <a:rPr lang="en-US" sz="1200" b="1" dirty="0"/>
              <a:t>December (Month 12)</a:t>
            </a:r>
            <a:r>
              <a:rPr lang="en-US" sz="1200" dirty="0"/>
              <a:t>. </a:t>
            </a:r>
            <a:r>
              <a:rPr lang="en-US" sz="1200" b="1" dirty="0"/>
              <a:t>December 2018</a:t>
            </a:r>
            <a:r>
              <a:rPr lang="en-US" sz="1200" dirty="0"/>
              <a:t> had the highest count, exceeding </a:t>
            </a:r>
            <a:r>
              <a:rPr lang="en-US" sz="1200" b="1" dirty="0"/>
              <a:t>1200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Identification</a:t>
            </a:r>
            <a:r>
              <a:rPr lang="en-US" sz="1200" dirty="0"/>
              <a:t>: Abnormal periods were identified by significant peaks in the bar graph, particularly in late-year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Trends</a:t>
            </a:r>
            <a:r>
              <a:rPr lang="en-US" sz="1200" dirty="0"/>
              <a:t>: Anomaly counts rose from </a:t>
            </a:r>
            <a:r>
              <a:rPr lang="en-US" sz="1200" b="1" dirty="0"/>
              <a:t>2017 to 2018</a:t>
            </a:r>
            <a:r>
              <a:rPr lang="en-US" sz="1200" dirty="0"/>
              <a:t>, declined in </a:t>
            </a:r>
            <a:r>
              <a:rPr lang="en-US" sz="1200" b="1" dirty="0"/>
              <a:t>2019</a:t>
            </a:r>
            <a:r>
              <a:rPr lang="en-US" sz="1200" dirty="0"/>
              <a:t>, and sharply dropped by </a:t>
            </a:r>
            <a:r>
              <a:rPr lang="en-US" sz="1200" b="1" dirty="0"/>
              <a:t>2020</a:t>
            </a:r>
            <a:r>
              <a:rPr lang="en-US" sz="1200" dirty="0"/>
              <a:t>. Recurring high counts in </a:t>
            </a:r>
            <a:r>
              <a:rPr lang="en-US" sz="1200" b="1" dirty="0"/>
              <a:t>December</a:t>
            </a:r>
            <a:r>
              <a:rPr lang="en-US" sz="1200" dirty="0"/>
              <a:t> suggest seasonal patterns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2B3B7-3610-422D-9F70-EE89D526C6BB}"/>
              </a:ext>
            </a:extLst>
          </p:cNvPr>
          <p:cNvSpPr txBox="1"/>
          <p:nvPr/>
        </p:nvSpPr>
        <p:spPr>
          <a:xfrm>
            <a:off x="285305" y="4313087"/>
            <a:ext cx="363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 Anomaly Trends Analysis</a:t>
            </a:r>
            <a:endParaRPr lang="en-US" dirty="0"/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D5C94C-BE6D-4DD0-8CDB-1A8BE391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21" y="338204"/>
            <a:ext cx="3560283" cy="2940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C22E25-5343-4752-B4A5-65D5920B4125}"/>
              </a:ext>
            </a:extLst>
          </p:cNvPr>
          <p:cNvSpPr txBox="1"/>
          <p:nvPr/>
        </p:nvSpPr>
        <p:spPr>
          <a:xfrm>
            <a:off x="7462621" y="6435110"/>
            <a:ext cx="39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Anomaly Count Vs Year and Month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A9D83-B61B-47FB-A652-3A08C57C6E42}"/>
              </a:ext>
            </a:extLst>
          </p:cNvPr>
          <p:cNvSpPr txBox="1"/>
          <p:nvPr/>
        </p:nvSpPr>
        <p:spPr>
          <a:xfrm>
            <a:off x="150312" y="88611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Algorithm: </a:t>
            </a:r>
            <a:r>
              <a:rPr lang="en-IN" b="1" dirty="0"/>
              <a:t>Isolation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61E56-DF88-4EDD-B00D-130E3EEE12F9}"/>
              </a:ext>
            </a:extLst>
          </p:cNvPr>
          <p:cNvSpPr txBox="1"/>
          <p:nvPr/>
        </p:nvSpPr>
        <p:spPr>
          <a:xfrm>
            <a:off x="-220121" y="1580078"/>
            <a:ext cx="6093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Efficiency</a:t>
            </a:r>
            <a:r>
              <a:rPr lang="en-IN" sz="1200" dirty="0"/>
              <a:t>: Handles large datasets like ours (370,000 records) effectively.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Robustness</a:t>
            </a:r>
            <a:r>
              <a:rPr lang="en-IN" sz="1200" dirty="0"/>
              <a:t>: Does not assume any specific data distribution.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Interpretability</a:t>
            </a:r>
            <a:r>
              <a:rPr lang="en-IN" sz="1200" dirty="0"/>
              <a:t>: Flags anomalies based on the isolation principle, making results easier to understand.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200" b="1" dirty="0"/>
              <a:t>Scalability</a:t>
            </a:r>
            <a:r>
              <a:rPr lang="en-IN" sz="1200" dirty="0"/>
              <a:t>: Well-suited for high-dimensional data and capable of detecting global and local anomalies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604C21-B9BC-4238-A1E6-CB80A359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385" y="2594966"/>
            <a:ext cx="2134812" cy="18374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C9C557-BDCB-4AD7-ACAA-A63AAA882B17}"/>
              </a:ext>
            </a:extLst>
          </p:cNvPr>
          <p:cNvCxnSpPr>
            <a:cxnSpLocks/>
          </p:cNvCxnSpPr>
          <p:nvPr/>
        </p:nvCxnSpPr>
        <p:spPr>
          <a:xfrm>
            <a:off x="243342" y="861423"/>
            <a:ext cx="18610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354B16-2112-4716-9CF8-49A4665BEA23}"/>
              </a:ext>
            </a:extLst>
          </p:cNvPr>
          <p:cNvSpPr txBox="1"/>
          <p:nvPr/>
        </p:nvSpPr>
        <p:spPr>
          <a:xfrm>
            <a:off x="243342" y="1229578"/>
            <a:ext cx="61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Reason for Selection</a:t>
            </a:r>
            <a:r>
              <a:rPr lang="en-IN" dirty="0"/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43D457-871B-45B3-840A-92DDBEA61735}"/>
              </a:ext>
            </a:extLst>
          </p:cNvPr>
          <p:cNvSpPr txBox="1"/>
          <p:nvPr/>
        </p:nvSpPr>
        <p:spPr>
          <a:xfrm>
            <a:off x="5078246" y="4465944"/>
            <a:ext cx="203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Dates of Anomaly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3ACEF-4611-4566-A59D-AA97712B70EE}"/>
              </a:ext>
            </a:extLst>
          </p:cNvPr>
          <p:cNvSpPr txBox="1"/>
          <p:nvPr/>
        </p:nvSpPr>
        <p:spPr>
          <a:xfrm>
            <a:off x="368602" y="2867348"/>
            <a:ext cx="417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a total of</a:t>
            </a:r>
            <a:r>
              <a:rPr lang="en-US" sz="1200" b="1" dirty="0"/>
              <a:t> 358,833 </a:t>
            </a:r>
            <a:r>
              <a:rPr lang="en-US" sz="1200" dirty="0"/>
              <a:t>data points, </a:t>
            </a:r>
            <a:r>
              <a:rPr lang="en-US" sz="1200" b="1" dirty="0"/>
              <a:t>18,886</a:t>
            </a:r>
            <a:r>
              <a:rPr lang="en-US" sz="1200" dirty="0"/>
              <a:t> anomalies were detected. This highlights the significance of anomaly detection within the dataset.</a:t>
            </a:r>
            <a:endParaRPr lang="en-IN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53F71B-7035-476F-AB4A-5D6D2AAC571E}"/>
              </a:ext>
            </a:extLst>
          </p:cNvPr>
          <p:cNvCxnSpPr/>
          <p:nvPr/>
        </p:nvCxnSpPr>
        <p:spPr>
          <a:xfrm>
            <a:off x="4806385" y="6629917"/>
            <a:ext cx="17572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8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571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Cyclone Preheater</dc:title>
  <dc:creator>CAPTAIN X</dc:creator>
  <cp:lastModifiedBy>CAPTAIN X</cp:lastModifiedBy>
  <cp:revision>3</cp:revision>
  <dcterms:created xsi:type="dcterms:W3CDTF">2024-11-16T23:53:34Z</dcterms:created>
  <dcterms:modified xsi:type="dcterms:W3CDTF">2024-11-17T13:54:17Z</dcterms:modified>
</cp:coreProperties>
</file>