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59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3" d="100"/>
          <a:sy n="83" d="100"/>
        </p:scale>
        <p:origin x="2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8CE6-D480-4482-864B-0B8A90A5C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C90EA-1D6C-4502-9B94-5C81AAC94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E2D1E-D27E-41B6-BA6B-127D6A37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9E4D-CA32-489F-9919-32F82B41C95A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93F39-2E09-4BFC-BF09-A293F30FF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B24AD-ECA7-444E-80C1-FE3D6748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F0A8-3FF1-43B4-91FB-34A7F0A03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23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CAAFB-DF3A-42DC-89F9-E6D43DF9D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717A5-6E7A-4C84-874B-5D6E49E8D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FBC05-5BF7-4F0F-962D-B4A993C0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9E4D-CA32-489F-9919-32F82B41C95A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6E12B-BCA0-470C-A929-3F78EF14E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A9A81-DDFC-439D-9EA3-9DCB7714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F0A8-3FF1-43B4-91FB-34A7F0A03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18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1DAA64-2DE7-4B00-8B8D-33A064503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DF916-4E07-4228-B9C0-54E2E5FC2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62D00-D789-453C-9A02-A0CB0367B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9E4D-CA32-489F-9919-32F82B41C95A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C9D0-5BE8-48B7-A097-649DBBB9C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A2114-F795-45E1-B56E-63007D32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F0A8-3FF1-43B4-91FB-34A7F0A03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77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11DC-7F30-4104-94D0-8D00CC5D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FA4FD-F4AC-47E1-AAFF-0E7AE5810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4D372-407F-4FB8-8E5C-4A3B003B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9E4D-CA32-489F-9919-32F82B41C95A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F0D8E-FFBB-4A7A-8A90-D8C1EF61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46B95-0190-4839-8A6D-74441DB8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F0A8-3FF1-43B4-91FB-34A7F0A03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61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2BF08-C844-4153-9A58-6D38F41EB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A2153-13DD-434F-AFBE-7DB28433C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C075D-AC1B-4B7C-A9E2-6C3AF888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9E4D-CA32-489F-9919-32F82B41C95A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C1C6D-7ECA-4266-84B3-938D9F6F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492F6-7B80-4DAB-BD79-3B25F330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F0A8-3FF1-43B4-91FB-34A7F0A03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36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CEE1-145B-4714-BD41-98C709AA3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0CC06-3F9D-45B6-8FF0-5E0543A9D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623B9-55CD-40E5-8059-8273E82D6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2BF08-0625-4F29-8E91-BD95DF9C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9E4D-CA32-489F-9919-32F82B41C95A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DC5A5-681B-4613-AFA9-11CB943C0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CB48E-011B-4F33-AA6D-948B61BB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F0A8-3FF1-43B4-91FB-34A7F0A03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3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25DB-D33D-4AE5-8FA5-E6215E5C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14FBE-CB95-4DE3-9431-10B527CE4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BF386-64D2-48EF-9382-3FA956E71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BCDB3A-611A-4C91-870B-F8D918565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E6D3E-7564-45CC-B262-BDD358CC8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06C8BF-0911-418E-A5E0-78C174382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9E4D-CA32-489F-9919-32F82B41C95A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A3B5E4-88AD-422E-90B1-0D0A8A832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25C779-EC52-4D59-90E0-98E86FE0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F0A8-3FF1-43B4-91FB-34A7F0A03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40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2B67-C139-4B4C-8D17-EB24EC53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033AA-D24C-4548-91D3-5B9F8303D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9E4D-CA32-489F-9919-32F82B41C95A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517CA-0419-4CA8-9F2B-655AD83D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8934E-6660-4EAF-A7A5-79BFAB3E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F0A8-3FF1-43B4-91FB-34A7F0A03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99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8B0E4-D82E-4209-915F-A5EDDD7C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9E4D-CA32-489F-9919-32F82B41C95A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3AAFDE-E9D8-4ABA-B821-3864B451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C9749-BAD4-491E-9F77-C18FB2B0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F0A8-3FF1-43B4-91FB-34A7F0A03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94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3073-23BE-45B4-A1A1-621FC9C8A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6F59E-D171-4040-B661-7439F9786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B31F1-6816-44F8-A545-B90F4603D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E509C-2E78-4999-8DC9-BF265210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9E4D-CA32-489F-9919-32F82B41C95A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23A0D-4A96-4764-8579-25DA6085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70293-D2B7-4A81-BB17-5D1C66BB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F0A8-3FF1-43B4-91FB-34A7F0A03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31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29F3-F70C-4B8B-A5F2-F60C3365C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E6078-6AED-4873-978E-137BED375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71269-E6C3-4318-981B-C1B463D13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FC7FE-2A7D-4550-BC01-68A10D2A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9E4D-CA32-489F-9919-32F82B41C95A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ECD0A-9985-48DB-B45C-707C8DF0B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05B8B-AE65-442B-8F5F-FD91E391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F0A8-3FF1-43B4-91FB-34A7F0A03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65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3A0E4-7E20-43B5-9F53-10319580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57221-67B8-458A-8FDF-07914789A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E9DA9-8EAB-4A72-A7EE-4E7BB55E2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99E4D-CA32-489F-9919-32F82B41C95A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7CFA2-27E4-4C8C-B6D2-8019AE996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8CA11-905D-46F9-AAD7-9EFA58B21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1F0A8-3FF1-43B4-91FB-34A7F0A03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95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1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1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AB6D33-39B3-4E84-850A-207B29D366F7}"/>
              </a:ext>
            </a:extLst>
          </p:cNvPr>
          <p:cNvSpPr txBox="1"/>
          <p:nvPr/>
        </p:nvSpPr>
        <p:spPr>
          <a:xfrm>
            <a:off x="1524000" y="1454976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Image Restoration using Masking and Inpainting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662457-B5D8-457A-924B-6CCD4A93D827}"/>
              </a:ext>
            </a:extLst>
          </p:cNvPr>
          <p:cNvSpPr txBox="1"/>
          <p:nvPr/>
        </p:nvSpPr>
        <p:spPr>
          <a:xfrm>
            <a:off x="4384958" y="4222192"/>
            <a:ext cx="44641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Utkarsh Raj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Roll no</a:t>
            </a:r>
            <a:r>
              <a:rPr lang="en-US" altLang="en-US" dirty="0">
                <a:latin typeface="Arial" panose="020B0604020202020204" pitchFamily="34" charset="0"/>
              </a:rPr>
              <a:t>: 22CS2024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Supervisor 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lang="en-IN" sz="1800" b="0" i="0" dirty="0" err="1">
                <a:effectLst/>
                <a:latin typeface="Arial" panose="020B0604020202020204" pitchFamily="34" charset="0"/>
              </a:rPr>
              <a:t>Dr.</a:t>
            </a:r>
            <a:r>
              <a:rPr lang="en-IN" sz="1800" b="0" i="0" dirty="0">
                <a:effectLst/>
                <a:latin typeface="Arial" panose="020B0604020202020204" pitchFamily="34" charset="0"/>
              </a:rPr>
              <a:t> </a:t>
            </a:r>
            <a:r>
              <a:rPr lang="en-IN" sz="1800" b="0" i="0" dirty="0" err="1">
                <a:effectLst/>
                <a:latin typeface="Arial" panose="020B0604020202020204" pitchFamily="34" charset="0"/>
              </a:rPr>
              <a:t>Susham</a:t>
            </a:r>
            <a:r>
              <a:rPr lang="en-IN" sz="1800" b="0" i="0" dirty="0">
                <a:effectLst/>
                <a:latin typeface="Arial" panose="020B0604020202020204" pitchFamily="34" charset="0"/>
              </a:rPr>
              <a:t> Biswas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2539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F0BF3C7-D73D-4151-B59B-5C226E1F2E32}"/>
              </a:ext>
            </a:extLst>
          </p:cNvPr>
          <p:cNvSpPr txBox="1"/>
          <p:nvPr/>
        </p:nvSpPr>
        <p:spPr>
          <a:xfrm>
            <a:off x="342900" y="361434"/>
            <a:ext cx="35433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Problem Definition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90A568-B842-43D1-AA67-BBE6D7B0F63F}"/>
              </a:ext>
            </a:extLst>
          </p:cNvPr>
          <p:cNvSpPr txBox="1"/>
          <p:nvPr/>
        </p:nvSpPr>
        <p:spPr>
          <a:xfrm>
            <a:off x="140231" y="2520187"/>
            <a:ext cx="68720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Challenges in Image Restoration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6C87E8-A509-4149-943B-BCE436421FF8}"/>
              </a:ext>
            </a:extLst>
          </p:cNvPr>
          <p:cNvSpPr txBox="1"/>
          <p:nvPr/>
        </p:nvSpPr>
        <p:spPr>
          <a:xfrm>
            <a:off x="0" y="1225367"/>
            <a:ext cx="71837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Objective:</a:t>
            </a:r>
            <a:r>
              <a:rPr lang="en-US" sz="2000" dirty="0"/>
              <a:t> Restore images by leveraging masking and conventional inpainting </a:t>
            </a:r>
            <a:r>
              <a:rPr lang="en-US" sz="2000" dirty="0" err="1"/>
              <a:t>techniques,to</a:t>
            </a:r>
            <a:r>
              <a:rPr lang="en-US" sz="2000" dirty="0"/>
              <a:t> effectively reconstruct missing or damaged regions with realistic and seamless results.</a:t>
            </a:r>
            <a:endParaRPr lang="en-IN" sz="20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D4CF968-F5D7-4BDA-81B7-49CB2EDAA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494" y="3642622"/>
            <a:ext cx="3585163" cy="2448690"/>
          </a:xfrm>
          <a:prstGeom prst="rect">
            <a:avLst/>
          </a:prstGeom>
        </p:spPr>
      </p:pic>
      <p:pic>
        <p:nvPicPr>
          <p:cNvPr id="31" name="Picture 30" descr="A close-up of a building&#10;&#10;Description automatically generated">
            <a:extLst>
              <a:ext uri="{FF2B5EF4-FFF2-40B4-BE49-F238E27FC236}">
                <a16:creationId xmlns:a16="http://schemas.microsoft.com/office/drawing/2014/main" id="{CAD35C3F-463E-44C0-8C84-D81930CE0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494" y="304510"/>
            <a:ext cx="3192900" cy="262363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AA0DC6-4A27-41D8-86DD-41BA83315F71}"/>
              </a:ext>
            </a:extLst>
          </p:cNvPr>
          <p:cNvCxnSpPr/>
          <p:nvPr/>
        </p:nvCxnSpPr>
        <p:spPr>
          <a:xfrm>
            <a:off x="439182" y="946209"/>
            <a:ext cx="313709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04AB791-BCE1-4320-A0EA-3C01594FB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2234" y="3011490"/>
            <a:ext cx="648126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Physical Damages: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Scratches, stains, tears in old photos.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Unwanted Elements: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Text, logos, or objects disrupting images.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Corrupted Data: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Compression artifacts, noise, or missing sections.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Methods: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Struggle with seamless texture and structure restoration</a:t>
            </a:r>
          </a:p>
        </p:txBody>
      </p:sp>
    </p:spTree>
    <p:extLst>
      <p:ext uri="{BB962C8B-B14F-4D97-AF65-F5344CB8AC3E}">
        <p14:creationId xmlns:p14="http://schemas.microsoft.com/office/powerpoint/2010/main" val="289885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686AEE-529F-401C-A11A-77762E794A00}"/>
              </a:ext>
            </a:extLst>
          </p:cNvPr>
          <p:cNvSpPr txBox="1"/>
          <p:nvPr/>
        </p:nvSpPr>
        <p:spPr>
          <a:xfrm>
            <a:off x="266178" y="316843"/>
            <a:ext cx="340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Proposed Solution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7781052-FC53-42FA-8482-E45CCA228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255" y="1093531"/>
            <a:ext cx="82421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0BC028-3781-4BB4-9ECF-1692CA3104A2}"/>
              </a:ext>
            </a:extLst>
          </p:cNvPr>
          <p:cNvCxnSpPr/>
          <p:nvPr/>
        </p:nvCxnSpPr>
        <p:spPr>
          <a:xfrm>
            <a:off x="363255" y="905385"/>
            <a:ext cx="326929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6693D01-749D-498E-B18C-4EC2BD94C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255" y="2225040"/>
            <a:ext cx="11736888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Masking: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a binary mask to specify regions needing restoration.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Masks are manually created or automatically detected using segmentation models.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Inpainting Process: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2000" dirty="0"/>
              <a:t>Use a conventional inpainting method by averaging the pixel values of neighboring non-masked regions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2000" dirty="0"/>
              <a:t> to reconstruct missing content, ensuring seamless integration with the surrounding image.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Post-Processing: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Smooth the transitions between restored and original areas.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Enhance image quality using sharpening or blending filters.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17C6E3-1C50-4B3C-AA13-9BAF911C5849}"/>
              </a:ext>
            </a:extLst>
          </p:cNvPr>
          <p:cNvSpPr txBox="1"/>
          <p:nvPr/>
        </p:nvSpPr>
        <p:spPr>
          <a:xfrm>
            <a:off x="363255" y="1245968"/>
            <a:ext cx="81419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Utilize </a:t>
            </a:r>
            <a:r>
              <a:rPr lang="en-US" sz="2000" b="1" dirty="0"/>
              <a:t>masking</a:t>
            </a:r>
            <a:r>
              <a:rPr lang="en-US" sz="2000" dirty="0"/>
              <a:t> to identify damaged areas and apply </a:t>
            </a:r>
            <a:r>
              <a:rPr lang="en-US" sz="2000" b="1" dirty="0"/>
              <a:t>conventional inpainting</a:t>
            </a:r>
            <a:r>
              <a:rPr lang="en-US" sz="2000" dirty="0"/>
              <a:t> to restore them.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1034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697414-0941-4F01-9BCA-99EE39DE5857}"/>
              </a:ext>
            </a:extLst>
          </p:cNvPr>
          <p:cNvSpPr txBox="1"/>
          <p:nvPr/>
        </p:nvSpPr>
        <p:spPr>
          <a:xfrm>
            <a:off x="266178" y="469942"/>
            <a:ext cx="62974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 Workflow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74C448-3F98-4158-8FB0-EF8BC89C7F2C}"/>
              </a:ext>
            </a:extLst>
          </p:cNvPr>
          <p:cNvCxnSpPr>
            <a:cxnSpLocks/>
          </p:cNvCxnSpPr>
          <p:nvPr/>
        </p:nvCxnSpPr>
        <p:spPr>
          <a:xfrm>
            <a:off x="425885" y="1039660"/>
            <a:ext cx="160333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690DAD5-E7A4-46BE-81CE-F67C44397C8E}"/>
              </a:ext>
            </a:extLst>
          </p:cNvPr>
          <p:cNvSpPr/>
          <p:nvPr/>
        </p:nvSpPr>
        <p:spPr>
          <a:xfrm>
            <a:off x="1766170" y="1424943"/>
            <a:ext cx="2292263" cy="584775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Input Image</a:t>
            </a:r>
            <a:endParaRPr lang="en-IN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7C2FB9-418A-43FD-BECF-936F16DD8198}"/>
              </a:ext>
            </a:extLst>
          </p:cNvPr>
          <p:cNvSpPr/>
          <p:nvPr/>
        </p:nvSpPr>
        <p:spPr>
          <a:xfrm>
            <a:off x="1766167" y="2442574"/>
            <a:ext cx="2292263" cy="584775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Mask Generation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2160D2-E634-49CA-9B73-F9B6970E3C15}"/>
              </a:ext>
            </a:extLst>
          </p:cNvPr>
          <p:cNvSpPr/>
          <p:nvPr/>
        </p:nvSpPr>
        <p:spPr>
          <a:xfrm>
            <a:off x="1766167" y="3432021"/>
            <a:ext cx="2292263" cy="584775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Inpainting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7548BE-CFAC-4F2F-9B7B-2B0CEDDC2FD7}"/>
              </a:ext>
            </a:extLst>
          </p:cNvPr>
          <p:cNvSpPr/>
          <p:nvPr/>
        </p:nvSpPr>
        <p:spPr>
          <a:xfrm>
            <a:off x="1766167" y="4524914"/>
            <a:ext cx="2292263" cy="584775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Post-Processing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5CD84B-64A0-462B-B6C1-9BB29F90B2F6}"/>
              </a:ext>
            </a:extLst>
          </p:cNvPr>
          <p:cNvSpPr/>
          <p:nvPr/>
        </p:nvSpPr>
        <p:spPr>
          <a:xfrm>
            <a:off x="1766167" y="5566084"/>
            <a:ext cx="2292263" cy="584775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Output Image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A05803-5DC1-4A02-9B27-6986FCFE247A}"/>
              </a:ext>
            </a:extLst>
          </p:cNvPr>
          <p:cNvCxnSpPr>
            <a:cxnSpLocks/>
          </p:cNvCxnSpPr>
          <p:nvPr/>
        </p:nvCxnSpPr>
        <p:spPr>
          <a:xfrm flipH="1">
            <a:off x="2912298" y="2009718"/>
            <a:ext cx="3" cy="4328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E4E2A0-5A54-4925-BCC9-64ED1651FADD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2912299" y="4016796"/>
            <a:ext cx="0" cy="5081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84E7E3-7038-49C1-84EE-A604BF09A456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912299" y="3027349"/>
            <a:ext cx="0" cy="4046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4406EB-6B9A-440F-889E-A1164E2C4074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>
            <a:off x="2912299" y="5109689"/>
            <a:ext cx="0" cy="456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84D3E2B-845B-452C-A0C7-B4CB19DF1E52}"/>
              </a:ext>
            </a:extLst>
          </p:cNvPr>
          <p:cNvSpPr/>
          <p:nvPr/>
        </p:nvSpPr>
        <p:spPr>
          <a:xfrm>
            <a:off x="5077219" y="1492570"/>
            <a:ext cx="3962402" cy="449520"/>
          </a:xfrm>
          <a:prstGeom prst="rect">
            <a:avLst/>
          </a:prstGeom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Preprocess the image to standardize size, format, and quality.</a:t>
            </a:r>
            <a:endParaRPr lang="en-IN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D6AF03-0172-4E0B-B339-992466C97E25}"/>
              </a:ext>
            </a:extLst>
          </p:cNvPr>
          <p:cNvSpPr/>
          <p:nvPr/>
        </p:nvSpPr>
        <p:spPr>
          <a:xfrm>
            <a:off x="5077220" y="2442574"/>
            <a:ext cx="4202476" cy="584775"/>
          </a:xfrm>
          <a:prstGeom prst="rect">
            <a:avLst/>
          </a:prstGeom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manually extract the pixel values to identify and isolate the given damaged or missing region in the image.</a:t>
            </a:r>
            <a:endParaRPr lang="en-IN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03A961-5E37-4670-BE5A-6136729AF8C4}"/>
              </a:ext>
            </a:extLst>
          </p:cNvPr>
          <p:cNvSpPr/>
          <p:nvPr/>
        </p:nvSpPr>
        <p:spPr>
          <a:xfrm>
            <a:off x="5077219" y="3293305"/>
            <a:ext cx="4202471" cy="847711"/>
          </a:xfrm>
          <a:prstGeom prst="rect">
            <a:avLst/>
          </a:prstGeom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 the average of neighboring non-masked pixels to reconstruct the missing or damaged regions of the image.</a:t>
            </a:r>
            <a:endParaRPr lang="en-IN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A6BE82-1CA9-4931-B7B7-FF4066CFFCBD}"/>
              </a:ext>
            </a:extLst>
          </p:cNvPr>
          <p:cNvSpPr/>
          <p:nvPr/>
        </p:nvSpPr>
        <p:spPr>
          <a:xfrm>
            <a:off x="5077219" y="4468081"/>
            <a:ext cx="3594971" cy="698439"/>
          </a:xfrm>
          <a:prstGeom prst="rect">
            <a:avLst/>
          </a:prstGeom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Refine </a:t>
            </a:r>
            <a:r>
              <a:rPr lang="en-IN" sz="1400" dirty="0" err="1"/>
              <a:t>inpainted</a:t>
            </a:r>
            <a:r>
              <a:rPr lang="en-IN" sz="1400" dirty="0"/>
              <a:t> regions for seamless integration.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4ADDE35-733B-4E6F-9991-C1E1A4085A9A}"/>
              </a:ext>
            </a:extLst>
          </p:cNvPr>
          <p:cNvCxnSpPr>
            <a:stCxn id="3" idx="3"/>
            <a:endCxn id="26" idx="1"/>
          </p:cNvCxnSpPr>
          <p:nvPr/>
        </p:nvCxnSpPr>
        <p:spPr>
          <a:xfrm flipV="1">
            <a:off x="4058433" y="1717330"/>
            <a:ext cx="101878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ED311E-3CBD-41A0-9897-C2509D87C67B}"/>
              </a:ext>
            </a:extLst>
          </p:cNvPr>
          <p:cNvCxnSpPr>
            <a:stCxn id="8" idx="3"/>
            <a:endCxn id="27" idx="1"/>
          </p:cNvCxnSpPr>
          <p:nvPr/>
        </p:nvCxnSpPr>
        <p:spPr>
          <a:xfrm>
            <a:off x="4058430" y="2734962"/>
            <a:ext cx="10187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E0D5BC-13D7-48BB-83F9-031067E40A59}"/>
              </a:ext>
            </a:extLst>
          </p:cNvPr>
          <p:cNvCxnSpPr>
            <a:stCxn id="9" idx="3"/>
            <a:endCxn id="28" idx="1"/>
          </p:cNvCxnSpPr>
          <p:nvPr/>
        </p:nvCxnSpPr>
        <p:spPr>
          <a:xfrm flipV="1">
            <a:off x="4058430" y="3717161"/>
            <a:ext cx="1018789" cy="7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65743C-D6DF-4952-AFF5-66ED09CDD47D}"/>
              </a:ext>
            </a:extLst>
          </p:cNvPr>
          <p:cNvCxnSpPr>
            <a:stCxn id="10" idx="3"/>
            <a:endCxn id="29" idx="1"/>
          </p:cNvCxnSpPr>
          <p:nvPr/>
        </p:nvCxnSpPr>
        <p:spPr>
          <a:xfrm flipV="1">
            <a:off x="4058430" y="4817301"/>
            <a:ext cx="101878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78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798830-C5B4-4C4F-B70D-0CC59EC10B95}"/>
              </a:ext>
            </a:extLst>
          </p:cNvPr>
          <p:cNvSpPr txBox="1"/>
          <p:nvPr/>
        </p:nvSpPr>
        <p:spPr>
          <a:xfrm>
            <a:off x="400833" y="189885"/>
            <a:ext cx="39456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Results and Demo</a:t>
            </a:r>
          </a:p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8C0006-BBD4-42FE-A6AE-CBA15B350397}"/>
              </a:ext>
            </a:extLst>
          </p:cNvPr>
          <p:cNvCxnSpPr/>
          <p:nvPr/>
        </p:nvCxnSpPr>
        <p:spPr>
          <a:xfrm>
            <a:off x="488515" y="789140"/>
            <a:ext cx="254278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Picture 20" descr="A tree trunk with a hole in it&#10;&#10;Description automatically generated">
            <a:extLst>
              <a:ext uri="{FF2B5EF4-FFF2-40B4-BE49-F238E27FC236}">
                <a16:creationId xmlns:a16="http://schemas.microsoft.com/office/drawing/2014/main" id="{5A7DC79B-0601-49A1-B93E-D200A6575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440" y="1735778"/>
            <a:ext cx="5247601" cy="1988258"/>
          </a:xfrm>
          <a:prstGeom prst="rect">
            <a:avLst/>
          </a:prstGeom>
        </p:spPr>
      </p:pic>
      <p:pic>
        <p:nvPicPr>
          <p:cNvPr id="23" name="Picture 22" descr="A metal door in a wall&#10;&#10;Description automatically generated">
            <a:extLst>
              <a:ext uri="{FF2B5EF4-FFF2-40B4-BE49-F238E27FC236}">
                <a16:creationId xmlns:a16="http://schemas.microsoft.com/office/drawing/2014/main" id="{3CF732B4-2E0F-4ED8-9C61-84DF62C45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2" y="4108515"/>
            <a:ext cx="7725186" cy="1777749"/>
          </a:xfrm>
          <a:prstGeom prst="rect">
            <a:avLst/>
          </a:prstGeom>
        </p:spPr>
      </p:pic>
      <p:pic>
        <p:nvPicPr>
          <p:cNvPr id="25" name="Picture 24" descr="A corner of a room with a white wall and a white ceiling&#10;&#10;Description automatically generated">
            <a:extLst>
              <a:ext uri="{FF2B5EF4-FFF2-40B4-BE49-F238E27FC236}">
                <a16:creationId xmlns:a16="http://schemas.microsoft.com/office/drawing/2014/main" id="{FB498820-FCC6-4000-9EB0-A1FBE23F9D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2" y="1100297"/>
            <a:ext cx="6222865" cy="19882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47FE545-DBC4-4B03-ABAC-7EC36C0AF69D}"/>
              </a:ext>
            </a:extLst>
          </p:cNvPr>
          <p:cNvSpPr txBox="1"/>
          <p:nvPr/>
        </p:nvSpPr>
        <p:spPr>
          <a:xfrm>
            <a:off x="9016060" y="3877682"/>
            <a:ext cx="1985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Tree Bark</a:t>
            </a:r>
            <a:endParaRPr lang="en-IN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43C722-96A2-45F8-AEC4-F00A21EBF9A8}"/>
              </a:ext>
            </a:extLst>
          </p:cNvPr>
          <p:cNvSpPr txBox="1"/>
          <p:nvPr/>
        </p:nvSpPr>
        <p:spPr>
          <a:xfrm>
            <a:off x="2858924" y="6057947"/>
            <a:ext cx="297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Dirty Wall</a:t>
            </a:r>
            <a:endParaRPr lang="en-IN" sz="2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B5294C-7819-4353-9848-BB9B18AE0DDF}"/>
              </a:ext>
            </a:extLst>
          </p:cNvPr>
          <p:cNvSpPr txBox="1"/>
          <p:nvPr/>
        </p:nvSpPr>
        <p:spPr>
          <a:xfrm>
            <a:off x="2004184" y="3244334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Room ceiling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77687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D0917F-FC0C-44CA-89B5-F9F56E6C87DF}"/>
              </a:ext>
            </a:extLst>
          </p:cNvPr>
          <p:cNvSpPr txBox="1"/>
          <p:nvPr/>
        </p:nvSpPr>
        <p:spPr>
          <a:xfrm>
            <a:off x="395601" y="117959"/>
            <a:ext cx="6097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Future Scope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7010FD6-36A2-44CF-BF0B-CE9F189AE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01" y="889843"/>
            <a:ext cx="1156716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Masking Automation: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Develop automated techniques for accurate mask generation using segmentation models.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Inpainting Methods: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Incorporate advanced algorithms to handle complex textures and patterns.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Restoration: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Optimize the process for faster, real-time image restoration applications.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Extend the approach to work with higher-resolution images and 3D image datasets.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Broader Applications: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Apply the methodology to medical imaging, satellite imagery, and video restoration tasks.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Deep Learning Models: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Explore hybrid methods that combine conventional techniques with AI-based inpainting for better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2BABED-155E-45AB-90F8-2B73093866BE}"/>
              </a:ext>
            </a:extLst>
          </p:cNvPr>
          <p:cNvCxnSpPr>
            <a:cxnSpLocks/>
          </p:cNvCxnSpPr>
          <p:nvPr/>
        </p:nvCxnSpPr>
        <p:spPr>
          <a:xfrm>
            <a:off x="545060" y="636833"/>
            <a:ext cx="1694497" cy="43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75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AEC0C-E8CD-40D8-94F7-A85A9BD4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291" y="1626766"/>
            <a:ext cx="5532699" cy="2979958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</a:t>
            </a:r>
            <a:endParaRPr lang="en-IN" sz="6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7AD33B-CF81-4BD5-A900-25D675DADAEF}"/>
              </a:ext>
            </a:extLst>
          </p:cNvPr>
          <p:cNvCxnSpPr/>
          <p:nvPr/>
        </p:nvCxnSpPr>
        <p:spPr>
          <a:xfrm>
            <a:off x="4236334" y="3646025"/>
            <a:ext cx="324091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414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3387</TotalTime>
  <Words>380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Heritage Restoration Using Deep Learning</dc:title>
  <dc:creator>CAPTAIN X</dc:creator>
  <cp:lastModifiedBy>CAPTAIN X</cp:lastModifiedBy>
  <cp:revision>23</cp:revision>
  <dcterms:created xsi:type="dcterms:W3CDTF">2024-11-24T19:06:04Z</dcterms:created>
  <dcterms:modified xsi:type="dcterms:W3CDTF">2024-12-06T06:32:45Z</dcterms:modified>
</cp:coreProperties>
</file>