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Oxygen"/>
      <p:regular r:id="rId25"/>
      <p:bold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xygen-bold.fntdata"/><Relationship Id="rId25" Type="http://schemas.openxmlformats.org/officeDocument/2006/relationships/font" Target="fonts/Oxygen-regular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5f4e3eb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5f4e3eb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35d4af0303c5b9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35d4af0303c5b9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35d4af0303c5b9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35d4af0303c5b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5f4e3eb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5f4e3eb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35d4af0303c5b9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35d4af0303c5b9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43e470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43e470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5f4e3eb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5f4e3eb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5f4e3eb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5f4e3eb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6482495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2648249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25f4e3ebe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25f4e3eb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5f4e3eb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5f4e3eb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5f4e3eb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5f4e3eb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5f4e3eb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5f4e3eb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5f4e3eb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5f4e3eb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5f4e3e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5f4e3e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tiny.cc/tk-ai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tiny.cc/tk-ai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tiny.cc/tk-ai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311700" y="1285875"/>
            <a:ext cx="8520600" cy="26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Artificial Intelligence</a:t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Workshop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5307" l="0" r="714" t="1582"/>
          <a:stretch/>
        </p:blipFill>
        <p:spPr>
          <a:xfrm>
            <a:off x="0" y="172575"/>
            <a:ext cx="9144001" cy="4821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5073" l="0" r="852" t="1329"/>
          <a:stretch/>
        </p:blipFill>
        <p:spPr>
          <a:xfrm>
            <a:off x="0" y="144875"/>
            <a:ext cx="9144001" cy="485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036450"/>
            <a:ext cx="8520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Hands-On: Classifying Images of Clothing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 u="sng">
                <a:solidFill>
                  <a:schemeClr val="dk1"/>
                </a:solidFill>
                <a:hlinkClick r:id="rId3"/>
              </a:rPr>
              <a:t>tiny.cc/tk-ai2</a:t>
            </a:r>
            <a:endParaRPr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475" y="92150"/>
            <a:ext cx="6400450" cy="46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1656000"/>
            <a:ext cx="8520600" cy="18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Completed Notebooks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dk1"/>
                </a:solidFill>
                <a:hlinkClick r:id="rId3"/>
              </a:rPr>
              <a:t>tiny.cc/tk-ai3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23600" y="180075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92750" y="1076550"/>
            <a:ext cx="8158500" cy="29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xygen"/>
                <a:ea typeface="Oxygen"/>
                <a:cs typeface="Oxygen"/>
                <a:sym typeface="Oxygen"/>
              </a:rPr>
              <a:t>Introduction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Artificial Intelligence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Machine Learning vs Deep Learning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Neural Networks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Python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What is TensorFlow and how is it used in Machine Learning?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Google Colab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480700" y="1342950"/>
            <a:ext cx="4182600" cy="26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xygen"/>
                <a:ea typeface="Oxygen"/>
                <a:cs typeface="Oxygen"/>
                <a:sym typeface="Oxygen"/>
              </a:rPr>
              <a:t>Types of ML Problem</a:t>
            </a:r>
            <a:r>
              <a:rPr lang="en" sz="2600">
                <a:latin typeface="Oxygen"/>
                <a:ea typeface="Oxygen"/>
                <a:cs typeface="Oxygen"/>
                <a:sym typeface="Oxygen"/>
              </a:rPr>
              <a:t>s</a:t>
            </a:r>
            <a:endParaRPr sz="26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latin typeface="Oxygen"/>
                <a:ea typeface="Oxygen"/>
                <a:cs typeface="Oxygen"/>
                <a:sym typeface="Oxygen"/>
              </a:rPr>
              <a:t>Supervised Learning</a:t>
            </a:r>
            <a:endParaRPr sz="2500"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Regression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Classification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latin typeface="Oxygen"/>
                <a:ea typeface="Oxygen"/>
                <a:cs typeface="Oxygen"/>
                <a:sym typeface="Oxygen"/>
              </a:rPr>
              <a:t>Unsupervised Learning</a:t>
            </a:r>
            <a:endParaRPr sz="2500"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Clustering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Association rule learning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Ranking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349550"/>
            <a:ext cx="8520600" cy="26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Oxygen"/>
                <a:ea typeface="Oxygen"/>
                <a:cs typeface="Oxygen"/>
                <a:sym typeface="Oxygen"/>
              </a:rPr>
              <a:t>Layers</a:t>
            </a:r>
            <a:endParaRPr sz="4100">
              <a:latin typeface="Oxygen"/>
              <a:ea typeface="Oxygen"/>
              <a:cs typeface="Oxygen"/>
              <a:sym typeface="Oxygen"/>
            </a:endParaRPr>
          </a:p>
          <a:p>
            <a:pPr indent="-266700" lvl="0" marL="337185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lang="en" sz="2400">
                <a:latin typeface="Oxygen"/>
                <a:ea typeface="Oxygen"/>
                <a:cs typeface="Oxygen"/>
                <a:sym typeface="Oxygen"/>
              </a:rPr>
              <a:t>Input layer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  <a:p>
            <a:pPr indent="-266700" lvl="0" marL="3371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lang="en" sz="2400">
                <a:latin typeface="Oxygen"/>
                <a:ea typeface="Oxygen"/>
                <a:cs typeface="Oxygen"/>
                <a:sym typeface="Oxygen"/>
              </a:rPr>
              <a:t>Hidden Layer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  <a:p>
            <a:pPr indent="-266700" lvl="0" marL="3371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●"/>
            </a:pPr>
            <a:r>
              <a:rPr lang="en" sz="2400">
                <a:latin typeface="Oxygen"/>
                <a:ea typeface="Oxygen"/>
                <a:cs typeface="Oxygen"/>
                <a:sym typeface="Oxygen"/>
              </a:rPr>
              <a:t>Output Layer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-2990" l="0" r="0" t="2990"/>
          <a:stretch/>
        </p:blipFill>
        <p:spPr>
          <a:xfrm>
            <a:off x="230375" y="432872"/>
            <a:ext cx="8683250" cy="42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780500" y="1419000"/>
            <a:ext cx="5583000" cy="27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xygen"/>
                <a:ea typeface="Oxygen"/>
                <a:cs typeface="Oxygen"/>
                <a:sym typeface="Oxygen"/>
              </a:rPr>
              <a:t>Linear Regression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Training and Testing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Loss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Hands-On(Celsius to Fahrenheit)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0995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Hands-On: Celsius to Fahrenheit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dk1"/>
                </a:solidFill>
                <a:hlinkClick r:id="rId3"/>
              </a:rPr>
              <a:t>tiny.cc/tk-ai1</a:t>
            </a:r>
            <a:endParaRPr sz="27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780500" y="1266600"/>
            <a:ext cx="5583000" cy="27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xygen"/>
                <a:ea typeface="Oxygen"/>
                <a:cs typeface="Oxygen"/>
                <a:sym typeface="Oxygen"/>
              </a:rPr>
              <a:t>Classification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Binary Classification</a:t>
            </a:r>
            <a:endParaRPr b="0" sz="2400"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ts val="2400"/>
              <a:buFont typeface="Oxygen"/>
              <a:buChar char="○"/>
            </a:pPr>
            <a:r>
              <a:rPr b="0" lang="en" sz="2400">
                <a:latin typeface="Oxygen"/>
                <a:ea typeface="Oxygen"/>
                <a:cs typeface="Oxygen"/>
                <a:sym typeface="Oxygen"/>
              </a:rPr>
              <a:t>Multi-class classification</a:t>
            </a:r>
            <a:endParaRPr sz="24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975"/>
            <a:ext cx="9144000" cy="451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