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Oxygen"/>
      <p:regular r:id="rId21"/>
      <p:bold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Oxygen-bold.fntdata"/><Relationship Id="rId21" Type="http://schemas.openxmlformats.org/officeDocument/2006/relationships/font" Target="fonts/Oxygen-regular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5f4e3eb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5f4e3eb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5f4e3eb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5f4e3eb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5f4e3ebe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5f4e3ebe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5f4e3eb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5f4e3eb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4e3ebe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25f4e3ebe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25f4e3eb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25f4e3eb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6482495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648249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5f4e3eb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5f4e3eb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5f4e3eb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5f4e3eb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5f4e3eb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25f4e3eb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5f4e3e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5f4e3e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311700" y="1285875"/>
            <a:ext cx="8520600" cy="26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TensorFlow Workshop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842150"/>
            <a:ext cx="85206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Hands-On: Text classification with movie reviews using IMDB Dataset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1285875"/>
            <a:ext cx="8520600" cy="26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xygen"/>
                <a:ea typeface="Oxygen"/>
                <a:cs typeface="Oxygen"/>
                <a:sym typeface="Oxygen"/>
              </a:rPr>
              <a:t>Introduction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What is Machine Learning?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What is TensorFlow and how is it used in Machine Learning?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Google Colab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Neural Networks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1349550"/>
            <a:ext cx="8520600" cy="26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Oxygen"/>
                <a:ea typeface="Oxygen"/>
                <a:cs typeface="Oxygen"/>
                <a:sym typeface="Oxygen"/>
              </a:rPr>
              <a:t>Layers</a:t>
            </a:r>
            <a:endParaRPr sz="4100">
              <a:latin typeface="Oxygen"/>
              <a:ea typeface="Oxygen"/>
              <a:cs typeface="Oxygen"/>
              <a:sym typeface="Oxygen"/>
            </a:endParaRPr>
          </a:p>
          <a:p>
            <a:pPr indent="-266700" lvl="0" marL="337185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lang="en" sz="2400">
                <a:latin typeface="Oxygen"/>
                <a:ea typeface="Oxygen"/>
                <a:cs typeface="Oxygen"/>
                <a:sym typeface="Oxygen"/>
              </a:rPr>
              <a:t>Input layer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  <a:p>
            <a:pPr indent="-266700" lvl="0" marL="3371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lang="en" sz="2400">
                <a:latin typeface="Oxygen"/>
                <a:ea typeface="Oxygen"/>
                <a:cs typeface="Oxygen"/>
                <a:sym typeface="Oxygen"/>
              </a:rPr>
              <a:t>Hidden Layer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  <a:p>
            <a:pPr indent="-266700" lvl="0" marL="3371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lang="en" sz="2400">
                <a:latin typeface="Oxygen"/>
                <a:ea typeface="Oxygen"/>
                <a:cs typeface="Oxygen"/>
                <a:sym typeface="Oxygen"/>
              </a:rPr>
              <a:t>Output Layer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-2990" l="0" r="0" t="2990"/>
          <a:stretch/>
        </p:blipFill>
        <p:spPr>
          <a:xfrm>
            <a:off x="230375" y="432872"/>
            <a:ext cx="8683250" cy="42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480700" y="1342950"/>
            <a:ext cx="4182600" cy="26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xygen"/>
                <a:ea typeface="Oxygen"/>
                <a:cs typeface="Oxygen"/>
                <a:sym typeface="Oxygen"/>
              </a:rPr>
              <a:t>Types of ML Problem</a:t>
            </a:r>
            <a:r>
              <a:rPr lang="en" sz="2600">
                <a:latin typeface="Oxygen"/>
                <a:ea typeface="Oxygen"/>
                <a:cs typeface="Oxygen"/>
                <a:sym typeface="Oxygen"/>
              </a:rPr>
              <a:t>s</a:t>
            </a:r>
            <a:endParaRPr sz="26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latin typeface="Oxygen"/>
                <a:ea typeface="Oxygen"/>
                <a:cs typeface="Oxygen"/>
                <a:sym typeface="Oxygen"/>
              </a:rPr>
              <a:t>Supervised Learning</a:t>
            </a:r>
            <a:endParaRPr sz="2500"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Regression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Classification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latin typeface="Oxygen"/>
                <a:ea typeface="Oxygen"/>
                <a:cs typeface="Oxygen"/>
                <a:sym typeface="Oxygen"/>
              </a:rPr>
              <a:t>Unsupervised Learning</a:t>
            </a:r>
            <a:endParaRPr sz="2500"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Clustering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Association rule learning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Structured output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Ranking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780500" y="1419000"/>
            <a:ext cx="5583000" cy="27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xygen"/>
                <a:ea typeface="Oxygen"/>
                <a:cs typeface="Oxygen"/>
                <a:sym typeface="Oxygen"/>
              </a:rPr>
              <a:t>Linear Regression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Training and Testing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Loss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Hands-On(Celsius to Fahrenheit)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09955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Hands-On: Celsius to Fahrenheit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780500" y="1266600"/>
            <a:ext cx="5583000" cy="27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xygen"/>
                <a:ea typeface="Oxygen"/>
                <a:cs typeface="Oxygen"/>
                <a:sym typeface="Oxygen"/>
              </a:rPr>
              <a:t>Classification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Binary Classification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Multi-class classification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Hands-On(Text Classification with IMDB or Translation)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25" y="400850"/>
            <a:ext cx="8792149" cy="43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