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57" r:id="rId4"/>
    <p:sldId id="266" r:id="rId5"/>
    <p:sldId id="263" r:id="rId6"/>
    <p:sldId id="267" r:id="rId7"/>
    <p:sldId id="268" r:id="rId8"/>
    <p:sldId id="269" r:id="rId9"/>
    <p:sldId id="270" r:id="rId10"/>
    <p:sldId id="258" r:id="rId11"/>
    <p:sldId id="259" r:id="rId12"/>
    <p:sldId id="265" r:id="rId13"/>
  </p:sldIdLst>
  <p:sldSz cx="18288000" cy="10287000"/>
  <p:notesSz cx="6858000" cy="9144000"/>
  <p:embeddedFontLst>
    <p:embeddedFont>
      <p:font typeface="Montserrat Classic" panose="020B0604020202020204" charset="0"/>
      <p:regular r:id="rId14"/>
    </p:embeddedFont>
    <p:embeddedFont>
      <p:font typeface="Montserrat Classic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69C"/>
    <a:srgbClr val="106861"/>
    <a:srgbClr val="FDFBFB"/>
    <a:srgbClr val="1CB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98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3487630" y="3542692"/>
            <a:ext cx="177464" cy="595289"/>
            <a:chOff x="0" y="0"/>
            <a:chExt cx="46739" cy="1567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739" cy="156784"/>
            </a:xfrm>
            <a:custGeom>
              <a:avLst/>
              <a:gdLst/>
              <a:ahLst/>
              <a:cxnLst/>
              <a:rect l="l" t="t" r="r" b="b"/>
              <a:pathLst>
                <a:path w="46739" h="156784">
                  <a:moveTo>
                    <a:pt x="0" y="0"/>
                  </a:moveTo>
                  <a:lnTo>
                    <a:pt x="46739" y="0"/>
                  </a:lnTo>
                  <a:lnTo>
                    <a:pt x="46739" y="156784"/>
                  </a:lnTo>
                  <a:lnTo>
                    <a:pt x="0" y="15678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46739" cy="1091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786080" y="3542692"/>
            <a:ext cx="5840893" cy="595289"/>
            <a:chOff x="0" y="0"/>
            <a:chExt cx="1538342" cy="156784"/>
          </a:xfrm>
          <a:solidFill>
            <a:srgbClr val="1AA69C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1538342" cy="156784"/>
            </a:xfrm>
            <a:custGeom>
              <a:avLst/>
              <a:gdLst/>
              <a:ahLst/>
              <a:cxnLst/>
              <a:rect l="l" t="t" r="r" b="b"/>
              <a:pathLst>
                <a:path w="1538342" h="156784">
                  <a:moveTo>
                    <a:pt x="0" y="0"/>
                  </a:moveTo>
                  <a:lnTo>
                    <a:pt x="1538342" y="0"/>
                  </a:lnTo>
                  <a:lnTo>
                    <a:pt x="1538342" y="156784"/>
                  </a:lnTo>
                  <a:lnTo>
                    <a:pt x="0" y="156784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47625"/>
              <a:ext cx="1538342" cy="109159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98452" y="4242756"/>
            <a:ext cx="719334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400" spc="-60" dirty="0">
                <a:solidFill>
                  <a:srgbClr val="000000"/>
                </a:solidFill>
                <a:latin typeface="Montserrat Classic Bold"/>
              </a:rPr>
              <a:t>HR Data Analytics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98452" y="5147631"/>
            <a:ext cx="6228522" cy="29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000" spc="1999" dirty="0">
                <a:solidFill>
                  <a:srgbClr val="000000"/>
                </a:solidFill>
                <a:latin typeface="Montserrat Classic"/>
              </a:rPr>
              <a:t>Project Capstone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98452" y="6280552"/>
            <a:ext cx="6228522" cy="1296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By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455722 Pearly Tantra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455723 Yamini Kuntal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144000" y="8809868"/>
            <a:ext cx="8115300" cy="410332"/>
            <a:chOff x="0" y="-35719"/>
            <a:chExt cx="10820400" cy="410332"/>
          </a:xfrm>
        </p:grpSpPr>
        <p:sp>
          <p:nvSpPr>
            <p:cNvPr id="14" name="AutoShape 14"/>
            <p:cNvSpPr/>
            <p:nvPr/>
          </p:nvSpPr>
          <p:spPr>
            <a:xfrm>
              <a:off x="0" y="262442"/>
              <a:ext cx="9300285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8802532" y="-47625"/>
              <a:ext cx="2017868" cy="54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ontserrat Classic"/>
                </a:rPr>
                <a:t>2024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55047F7-54A8-EF40-71F7-302AE7320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4"/>
          <a:stretch/>
        </p:blipFill>
        <p:spPr>
          <a:xfrm>
            <a:off x="10238887" y="2705100"/>
            <a:ext cx="5507012" cy="4876799"/>
          </a:xfrm>
          <a:prstGeom prst="rect">
            <a:avLst/>
          </a:prstGeom>
          <a:effectLst>
            <a:outerShdw blurRad="88900" dist="114300" dir="3960000" sx="102000" sy="102000" algn="tl" rotWithShape="0">
              <a:prstClr val="black">
                <a:alpha val="25000"/>
              </a:prstClr>
            </a:outerShdw>
          </a:effectLst>
        </p:spPr>
      </p:pic>
      <p:grpSp>
        <p:nvGrpSpPr>
          <p:cNvPr id="20" name="Group 2">
            <a:extLst>
              <a:ext uri="{FF2B5EF4-FFF2-40B4-BE49-F238E27FC236}">
                <a16:creationId xmlns:a16="http://schemas.microsoft.com/office/drawing/2014/main" id="{0467FE0F-7CCC-2B5B-2E08-57C09D472732}"/>
              </a:ext>
            </a:extLst>
          </p:cNvPr>
          <p:cNvGrpSpPr/>
          <p:nvPr/>
        </p:nvGrpSpPr>
        <p:grpSpPr>
          <a:xfrm rot="5400000">
            <a:off x="-4662654" y="3301066"/>
            <a:ext cx="10372312" cy="3639532"/>
            <a:chOff x="0" y="0"/>
            <a:chExt cx="5001336" cy="958560"/>
          </a:xfrm>
          <a:solidFill>
            <a:srgbClr val="106861">
              <a:alpha val="53000"/>
            </a:srgbClr>
          </a:solidFill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FBF287BE-5022-7750-FF5A-604EB21BDDA7}"/>
                </a:ext>
              </a:extLst>
            </p:cNvPr>
            <p:cNvSpPr/>
            <p:nvPr/>
          </p:nvSpPr>
          <p:spPr>
            <a:xfrm>
              <a:off x="0" y="0"/>
              <a:ext cx="5001336" cy="958560"/>
            </a:xfrm>
            <a:custGeom>
              <a:avLst/>
              <a:gdLst/>
              <a:ahLst/>
              <a:cxnLst/>
              <a:rect l="l" t="t" r="r" b="b"/>
              <a:pathLst>
                <a:path w="5001336" h="958560">
                  <a:moveTo>
                    <a:pt x="0" y="0"/>
                  </a:moveTo>
                  <a:lnTo>
                    <a:pt x="5001336" y="0"/>
                  </a:lnTo>
                  <a:lnTo>
                    <a:pt x="5001336" y="958560"/>
                  </a:lnTo>
                  <a:lnTo>
                    <a:pt x="0" y="958560"/>
                  </a:lnTo>
                  <a:close/>
                </a:path>
              </a:pathLst>
            </a:custGeom>
            <a:grpFill/>
          </p:spPr>
        </p:sp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42BC849D-590B-5394-F18D-E87EAA09AD42}"/>
                </a:ext>
              </a:extLst>
            </p:cNvPr>
            <p:cNvSpPr txBox="1"/>
            <p:nvPr/>
          </p:nvSpPr>
          <p:spPr>
            <a:xfrm>
              <a:off x="0" y="47625"/>
              <a:ext cx="5001336" cy="91093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>
            <a:extLst>
              <a:ext uri="{FF2B5EF4-FFF2-40B4-BE49-F238E27FC236}">
                <a16:creationId xmlns:a16="http://schemas.microsoft.com/office/drawing/2014/main" id="{2F596292-AB87-1138-9ACD-6E02FF4D7698}"/>
              </a:ext>
            </a:extLst>
          </p:cNvPr>
          <p:cNvGrpSpPr/>
          <p:nvPr/>
        </p:nvGrpSpPr>
        <p:grpSpPr>
          <a:xfrm>
            <a:off x="-51338" y="3733976"/>
            <a:ext cx="5676900" cy="4703293"/>
            <a:chOff x="0" y="0"/>
            <a:chExt cx="5001336" cy="958560"/>
          </a:xfrm>
          <a:solidFill>
            <a:srgbClr val="106861">
              <a:alpha val="53000"/>
            </a:srgbClr>
          </a:solidFill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3E7488E8-3B66-7ABA-F76C-ED630331C3B0}"/>
                </a:ext>
              </a:extLst>
            </p:cNvPr>
            <p:cNvSpPr/>
            <p:nvPr/>
          </p:nvSpPr>
          <p:spPr>
            <a:xfrm>
              <a:off x="0" y="0"/>
              <a:ext cx="5001336" cy="958560"/>
            </a:xfrm>
            <a:custGeom>
              <a:avLst/>
              <a:gdLst/>
              <a:ahLst/>
              <a:cxnLst/>
              <a:rect l="l" t="t" r="r" b="b"/>
              <a:pathLst>
                <a:path w="5001336" h="958560">
                  <a:moveTo>
                    <a:pt x="0" y="0"/>
                  </a:moveTo>
                  <a:lnTo>
                    <a:pt x="5001336" y="0"/>
                  </a:lnTo>
                  <a:lnTo>
                    <a:pt x="5001336" y="958560"/>
                  </a:lnTo>
                  <a:lnTo>
                    <a:pt x="0" y="958560"/>
                  </a:lnTo>
                  <a:close/>
                </a:path>
              </a:pathLst>
            </a:custGeom>
            <a:grpFill/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A9AC982-A7FE-5AEF-6532-EF2F8E8A98B6}"/>
                </a:ext>
              </a:extLst>
            </p:cNvPr>
            <p:cNvSpPr txBox="1"/>
            <p:nvPr/>
          </p:nvSpPr>
          <p:spPr>
            <a:xfrm>
              <a:off x="0" y="47625"/>
              <a:ext cx="5001336" cy="91093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787112" y="1044125"/>
            <a:ext cx="6069524" cy="2573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6000" spc="-60" dirty="0">
                <a:solidFill>
                  <a:srgbClr val="000000"/>
                </a:solidFill>
                <a:latin typeface="Montserrat Classic Bold"/>
              </a:rPr>
              <a:t>DASHBOARD</a:t>
            </a:r>
          </a:p>
          <a:p>
            <a:pPr algn="l">
              <a:lnSpc>
                <a:spcPct val="150000"/>
              </a:lnSpc>
            </a:pPr>
            <a:r>
              <a:rPr lang="en-US" sz="6000" spc="-60" dirty="0">
                <a:solidFill>
                  <a:srgbClr val="000000"/>
                </a:solidFill>
                <a:latin typeface="Montserrat Classic Bold"/>
              </a:rPr>
              <a:t>OVERVIEW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44000" y="8845587"/>
            <a:ext cx="8115300" cy="374613"/>
            <a:chOff x="0" y="0"/>
            <a:chExt cx="10820400" cy="499484"/>
          </a:xfrm>
        </p:grpSpPr>
        <p:sp>
          <p:nvSpPr>
            <p:cNvPr id="10" name="AutoShape 10"/>
            <p:cNvSpPr/>
            <p:nvPr/>
          </p:nvSpPr>
          <p:spPr>
            <a:xfrm>
              <a:off x="0" y="262442"/>
              <a:ext cx="9300285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8802532" y="-47625"/>
              <a:ext cx="2017868" cy="54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ontserrat Classic"/>
                </a:rPr>
                <a:t>2024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D013343-DBDD-EB9D-636E-0D426513DF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967654"/>
            <a:ext cx="6553200" cy="4188082"/>
          </a:xfrm>
          <a:prstGeom prst="rect">
            <a:avLst/>
          </a:prstGeom>
          <a:effectLst>
            <a:outerShdw blurRad="342900" dist="2413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>
            <a:extLst>
              <a:ext uri="{FF2B5EF4-FFF2-40B4-BE49-F238E27FC236}">
                <a16:creationId xmlns:a16="http://schemas.microsoft.com/office/drawing/2014/main" id="{C3D8ECE6-9ECA-6724-D303-AC4ACDDF3FD2}"/>
              </a:ext>
            </a:extLst>
          </p:cNvPr>
          <p:cNvGrpSpPr/>
          <p:nvPr/>
        </p:nvGrpSpPr>
        <p:grpSpPr>
          <a:xfrm>
            <a:off x="-434768" y="595062"/>
            <a:ext cx="7216568" cy="4703293"/>
            <a:chOff x="0" y="0"/>
            <a:chExt cx="5001336" cy="958560"/>
          </a:xfrm>
          <a:solidFill>
            <a:srgbClr val="106861">
              <a:alpha val="53000"/>
            </a:srgbClr>
          </a:solidFill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3AD5EE77-3CFB-69BA-3E97-EF1EB2424EAF}"/>
                </a:ext>
              </a:extLst>
            </p:cNvPr>
            <p:cNvSpPr/>
            <p:nvPr/>
          </p:nvSpPr>
          <p:spPr>
            <a:xfrm>
              <a:off x="0" y="0"/>
              <a:ext cx="5001336" cy="958560"/>
            </a:xfrm>
            <a:custGeom>
              <a:avLst/>
              <a:gdLst/>
              <a:ahLst/>
              <a:cxnLst/>
              <a:rect l="l" t="t" r="r" b="b"/>
              <a:pathLst>
                <a:path w="5001336" h="958560">
                  <a:moveTo>
                    <a:pt x="0" y="0"/>
                  </a:moveTo>
                  <a:lnTo>
                    <a:pt x="5001336" y="0"/>
                  </a:lnTo>
                  <a:lnTo>
                    <a:pt x="5001336" y="958560"/>
                  </a:lnTo>
                  <a:lnTo>
                    <a:pt x="0" y="958560"/>
                  </a:lnTo>
                  <a:close/>
                </a:path>
              </a:pathLst>
            </a:custGeom>
            <a:grpFill/>
          </p:spPr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1B1DDF9B-FC0D-A2D0-1CB6-59DB24CD5C6E}"/>
                </a:ext>
              </a:extLst>
            </p:cNvPr>
            <p:cNvSpPr txBox="1"/>
            <p:nvPr/>
          </p:nvSpPr>
          <p:spPr>
            <a:xfrm>
              <a:off x="0" y="47625"/>
              <a:ext cx="5001336" cy="91093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20796" y="3917950"/>
            <a:ext cx="6590224" cy="3958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6000" spc="300" dirty="0">
                <a:solidFill>
                  <a:schemeClr val="bg1"/>
                </a:solidFill>
                <a:latin typeface="Montserrat Classic Bold"/>
              </a:rPr>
              <a:t>LIMITATION &amp; </a:t>
            </a:r>
            <a:r>
              <a:rPr lang="en-US" sz="6000" spc="300" dirty="0">
                <a:solidFill>
                  <a:srgbClr val="000000"/>
                </a:solidFill>
                <a:latin typeface="Montserrat Classic Bold"/>
              </a:rPr>
              <a:t>POTENTIAL</a:t>
            </a:r>
          </a:p>
          <a:p>
            <a:pPr algn="l">
              <a:lnSpc>
                <a:spcPct val="150000"/>
              </a:lnSpc>
            </a:pPr>
            <a:r>
              <a:rPr lang="en-US" sz="6000" spc="300" dirty="0">
                <a:solidFill>
                  <a:srgbClr val="000000"/>
                </a:solidFill>
                <a:latin typeface="Montserrat Classic Bold"/>
              </a:rPr>
              <a:t>IMPROVEMENT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144000" y="8845587"/>
            <a:ext cx="8115300" cy="374613"/>
            <a:chOff x="0" y="0"/>
            <a:chExt cx="10820400" cy="499484"/>
          </a:xfrm>
        </p:grpSpPr>
        <p:sp>
          <p:nvSpPr>
            <p:cNvPr id="14" name="AutoShape 14"/>
            <p:cNvSpPr/>
            <p:nvPr/>
          </p:nvSpPr>
          <p:spPr>
            <a:xfrm>
              <a:off x="0" y="262442"/>
              <a:ext cx="9300285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8802532" y="-47625"/>
              <a:ext cx="2017868" cy="54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ontserrat Classic"/>
                </a:rPr>
                <a:t>2024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845587"/>
            <a:ext cx="8115300" cy="374613"/>
            <a:chOff x="0" y="0"/>
            <a:chExt cx="10820400" cy="499484"/>
          </a:xfrm>
        </p:grpSpPr>
        <p:sp>
          <p:nvSpPr>
            <p:cNvPr id="3" name="AutoShape 3"/>
            <p:cNvSpPr/>
            <p:nvPr/>
          </p:nvSpPr>
          <p:spPr>
            <a:xfrm>
              <a:off x="0" y="262442"/>
              <a:ext cx="9300285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8802532" y="-47625"/>
              <a:ext cx="2017868" cy="54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ontserrat Classic"/>
                </a:rPr>
                <a:t>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839200" y="4173445"/>
            <a:ext cx="9007520" cy="1500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450" dirty="0">
                <a:solidFill>
                  <a:srgbClr val="000000"/>
                </a:solidFill>
                <a:latin typeface="Montserrat Classic Bold"/>
              </a:rPr>
              <a:t>THANK YOU</a:t>
            </a: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043560D3-7B75-A484-4A5D-26AB5E606DA8}"/>
              </a:ext>
            </a:extLst>
          </p:cNvPr>
          <p:cNvGrpSpPr/>
          <p:nvPr/>
        </p:nvGrpSpPr>
        <p:grpSpPr>
          <a:xfrm>
            <a:off x="2438400" y="1409700"/>
            <a:ext cx="3187162" cy="7027569"/>
            <a:chOff x="0" y="0"/>
            <a:chExt cx="5001336" cy="958560"/>
          </a:xfrm>
          <a:solidFill>
            <a:srgbClr val="106861">
              <a:alpha val="53000"/>
            </a:srgbClr>
          </a:solidFill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5B0ED0B3-37A0-4CC7-2202-768DD57E0716}"/>
                </a:ext>
              </a:extLst>
            </p:cNvPr>
            <p:cNvSpPr/>
            <p:nvPr/>
          </p:nvSpPr>
          <p:spPr>
            <a:xfrm>
              <a:off x="0" y="0"/>
              <a:ext cx="5001336" cy="958560"/>
            </a:xfrm>
            <a:custGeom>
              <a:avLst/>
              <a:gdLst/>
              <a:ahLst/>
              <a:cxnLst/>
              <a:rect l="l" t="t" r="r" b="b"/>
              <a:pathLst>
                <a:path w="5001336" h="958560">
                  <a:moveTo>
                    <a:pt x="0" y="0"/>
                  </a:moveTo>
                  <a:lnTo>
                    <a:pt x="5001336" y="0"/>
                  </a:lnTo>
                  <a:lnTo>
                    <a:pt x="5001336" y="958560"/>
                  </a:lnTo>
                  <a:lnTo>
                    <a:pt x="0" y="958560"/>
                  </a:lnTo>
                  <a:close/>
                </a:path>
              </a:pathLst>
            </a:custGeom>
            <a:grpFill/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14A500D-1B01-29B3-7A31-A3FDFFA29418}"/>
                </a:ext>
              </a:extLst>
            </p:cNvPr>
            <p:cNvSpPr txBox="1"/>
            <p:nvPr/>
          </p:nvSpPr>
          <p:spPr>
            <a:xfrm>
              <a:off x="0" y="47625"/>
              <a:ext cx="5001336" cy="91093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565975B-463B-EE4A-0092-B7C92268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194571"/>
            <a:ext cx="4762500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0724" y="-158230"/>
            <a:ext cx="18989449" cy="3639532"/>
            <a:chOff x="0" y="0"/>
            <a:chExt cx="5001336" cy="958560"/>
          </a:xfrm>
          <a:solidFill>
            <a:srgbClr val="106861">
              <a:alpha val="53000"/>
            </a:srgb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5001336" cy="958560"/>
            </a:xfrm>
            <a:custGeom>
              <a:avLst/>
              <a:gdLst/>
              <a:ahLst/>
              <a:cxnLst/>
              <a:rect l="l" t="t" r="r" b="b"/>
              <a:pathLst>
                <a:path w="5001336" h="958560">
                  <a:moveTo>
                    <a:pt x="0" y="0"/>
                  </a:moveTo>
                  <a:lnTo>
                    <a:pt x="5001336" y="0"/>
                  </a:lnTo>
                  <a:lnTo>
                    <a:pt x="5001336" y="958560"/>
                  </a:lnTo>
                  <a:lnTo>
                    <a:pt x="0" y="958560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5001336" cy="91093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86460" y="1969176"/>
            <a:ext cx="13715081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4800" dirty="0">
                <a:solidFill>
                  <a:srgbClr val="FDFBFB"/>
                </a:solidFill>
                <a:latin typeface="Montserrat Classic Bold"/>
              </a:rPr>
              <a:t>CONTENT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144000" y="8845587"/>
            <a:ext cx="8115300" cy="374613"/>
            <a:chOff x="0" y="0"/>
            <a:chExt cx="10820400" cy="499484"/>
          </a:xfrm>
        </p:grpSpPr>
        <p:sp>
          <p:nvSpPr>
            <p:cNvPr id="17" name="AutoShape 17"/>
            <p:cNvSpPr/>
            <p:nvPr/>
          </p:nvSpPr>
          <p:spPr>
            <a:xfrm>
              <a:off x="0" y="262442"/>
              <a:ext cx="9300285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8802532" y="-47625"/>
              <a:ext cx="2017868" cy="54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Montserrat Classic"/>
                </a:rPr>
                <a:t>2023</a:t>
              </a:r>
            </a:p>
          </p:txBody>
        </p:sp>
      </p:grpSp>
      <p:pic>
        <p:nvPicPr>
          <p:cNvPr id="20" name="Graphic 19" descr="Teacher">
            <a:extLst>
              <a:ext uri="{FF2B5EF4-FFF2-40B4-BE49-F238E27FC236}">
                <a16:creationId xmlns:a16="http://schemas.microsoft.com/office/drawing/2014/main" id="{005ABC35-847C-9FB9-097A-2262F1E41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089" y="4671108"/>
            <a:ext cx="2224742" cy="2224742"/>
          </a:xfrm>
          <a:prstGeom prst="rect">
            <a:avLst/>
          </a:prstGeom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DB4CF445-6CEF-6DCE-B960-0950A11F9D8A}"/>
              </a:ext>
            </a:extLst>
          </p:cNvPr>
          <p:cNvSpPr txBox="1"/>
          <p:nvPr/>
        </p:nvSpPr>
        <p:spPr>
          <a:xfrm>
            <a:off x="994299" y="6899903"/>
            <a:ext cx="2834342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800" spc="300" dirty="0">
                <a:solidFill>
                  <a:srgbClr val="000000"/>
                </a:solidFill>
                <a:latin typeface="Montserrat Classic"/>
              </a:rPr>
              <a:t>Introduction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B22C6F00-2044-AFC6-1938-08EE7DA105DC}"/>
              </a:ext>
            </a:extLst>
          </p:cNvPr>
          <p:cNvSpPr/>
          <p:nvPr/>
        </p:nvSpPr>
        <p:spPr>
          <a:xfrm>
            <a:off x="4953000" y="5037033"/>
            <a:ext cx="1492891" cy="1492891"/>
          </a:xfrm>
          <a:custGeom>
            <a:avLst/>
            <a:gdLst/>
            <a:ahLst/>
            <a:cxnLst/>
            <a:rect l="l" t="t" r="r" b="b"/>
            <a:pathLst>
              <a:path w="841683" h="841683">
                <a:moveTo>
                  <a:pt x="0" y="0"/>
                </a:moveTo>
                <a:lnTo>
                  <a:pt x="841683" y="0"/>
                </a:lnTo>
                <a:lnTo>
                  <a:pt x="841683" y="841683"/>
                </a:lnTo>
                <a:lnTo>
                  <a:pt x="0" y="841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578090F6-A285-041A-3445-8188E69C7847}"/>
              </a:ext>
            </a:extLst>
          </p:cNvPr>
          <p:cNvSpPr txBox="1"/>
          <p:nvPr/>
        </p:nvSpPr>
        <p:spPr>
          <a:xfrm>
            <a:off x="4144882" y="6805699"/>
            <a:ext cx="3109126" cy="120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spc="300" dirty="0">
                <a:solidFill>
                  <a:srgbClr val="000000"/>
                </a:solidFill>
                <a:latin typeface="Montserrat Classic"/>
              </a:rPr>
              <a:t>Business</a:t>
            </a:r>
          </a:p>
          <a:p>
            <a:pPr algn="ctr">
              <a:lnSpc>
                <a:spcPct val="150000"/>
              </a:lnSpc>
            </a:pPr>
            <a:r>
              <a:rPr lang="en-US" sz="2800" spc="300" dirty="0">
                <a:solidFill>
                  <a:srgbClr val="000000"/>
                </a:solidFill>
                <a:latin typeface="Montserrat Classic"/>
              </a:rPr>
              <a:t>Significance</a:t>
            </a:r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DF9D6BF5-B8EA-6777-75BC-73B35484195F}"/>
              </a:ext>
            </a:extLst>
          </p:cNvPr>
          <p:cNvSpPr txBox="1"/>
          <p:nvPr/>
        </p:nvSpPr>
        <p:spPr>
          <a:xfrm>
            <a:off x="7695259" y="6796490"/>
            <a:ext cx="3109126" cy="120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spc="300" dirty="0">
                <a:solidFill>
                  <a:srgbClr val="000000"/>
                </a:solidFill>
                <a:latin typeface="Montserrat Classic"/>
              </a:rPr>
              <a:t>Project</a:t>
            </a:r>
            <a:br>
              <a:rPr lang="en-US" sz="2800" spc="300" dirty="0">
                <a:solidFill>
                  <a:srgbClr val="000000"/>
                </a:solidFill>
                <a:latin typeface="Montserrat Classic"/>
              </a:rPr>
            </a:br>
            <a:r>
              <a:rPr lang="en-US" sz="2800" spc="300" dirty="0">
                <a:solidFill>
                  <a:srgbClr val="000000"/>
                </a:solidFill>
                <a:latin typeface="Montserrat Classic"/>
              </a:rPr>
              <a:t>Overview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14B51726-AA37-A838-D67D-4BF2AA79EC11}"/>
              </a:ext>
            </a:extLst>
          </p:cNvPr>
          <p:cNvSpPr txBox="1"/>
          <p:nvPr/>
        </p:nvSpPr>
        <p:spPr>
          <a:xfrm>
            <a:off x="11033992" y="6796489"/>
            <a:ext cx="3109126" cy="120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spc="300" dirty="0">
                <a:solidFill>
                  <a:srgbClr val="000000"/>
                </a:solidFill>
                <a:latin typeface="Montserrat Classic"/>
              </a:rPr>
              <a:t>Analytics</a:t>
            </a:r>
            <a:br>
              <a:rPr lang="en-US" sz="2800" spc="300" dirty="0">
                <a:solidFill>
                  <a:srgbClr val="000000"/>
                </a:solidFill>
                <a:latin typeface="Montserrat Classic"/>
              </a:rPr>
            </a:br>
            <a:r>
              <a:rPr lang="en-US" sz="2800" spc="300" dirty="0">
                <a:solidFill>
                  <a:srgbClr val="000000"/>
                </a:solidFill>
                <a:latin typeface="Montserrat Classic"/>
              </a:rPr>
              <a:t>Overview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F0662252-DF18-D6E6-460F-A65EFA3D0D79}"/>
              </a:ext>
            </a:extLst>
          </p:cNvPr>
          <p:cNvSpPr txBox="1"/>
          <p:nvPr/>
        </p:nvSpPr>
        <p:spPr>
          <a:xfrm>
            <a:off x="14165816" y="6796488"/>
            <a:ext cx="3109126" cy="120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spc="300" dirty="0">
                <a:solidFill>
                  <a:srgbClr val="000000"/>
                </a:solidFill>
                <a:latin typeface="Montserrat Classic"/>
              </a:rPr>
              <a:t>Tools –</a:t>
            </a:r>
          </a:p>
          <a:p>
            <a:pPr algn="ctr">
              <a:lnSpc>
                <a:spcPct val="150000"/>
              </a:lnSpc>
            </a:pPr>
            <a:r>
              <a:rPr lang="en-US" sz="2800" spc="300" dirty="0">
                <a:solidFill>
                  <a:srgbClr val="000000"/>
                </a:solidFill>
                <a:latin typeface="Montserrat Classic"/>
              </a:rPr>
              <a:t>Dashboard</a:t>
            </a:r>
          </a:p>
        </p:txBody>
      </p:sp>
      <p:pic>
        <p:nvPicPr>
          <p:cNvPr id="30" name="Graphic 29" descr="Presentation with pie chart">
            <a:extLst>
              <a:ext uri="{FF2B5EF4-FFF2-40B4-BE49-F238E27FC236}">
                <a16:creationId xmlns:a16="http://schemas.microsoft.com/office/drawing/2014/main" id="{04EFB403-5A41-AE78-B2DA-82207A7EC6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75600" y="5006293"/>
            <a:ext cx="1889557" cy="1889557"/>
          </a:xfrm>
          <a:prstGeom prst="rect">
            <a:avLst/>
          </a:prstGeom>
        </p:spPr>
      </p:pic>
      <p:pic>
        <p:nvPicPr>
          <p:cNvPr id="32" name="Graphic 31" descr="Playbook">
            <a:extLst>
              <a:ext uri="{FF2B5EF4-FFF2-40B4-BE49-F238E27FC236}">
                <a16:creationId xmlns:a16="http://schemas.microsoft.com/office/drawing/2014/main" id="{4BFE0177-8B2C-7B9C-1FF2-8B4C65D99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76789" y="5032690"/>
            <a:ext cx="1688939" cy="1688939"/>
          </a:xfrm>
          <a:prstGeom prst="rect">
            <a:avLst/>
          </a:prstGeom>
        </p:spPr>
      </p:pic>
      <p:sp>
        <p:nvSpPr>
          <p:cNvPr id="36" name="Freeform 30">
            <a:extLst>
              <a:ext uri="{FF2B5EF4-FFF2-40B4-BE49-F238E27FC236}">
                <a16:creationId xmlns:a16="http://schemas.microsoft.com/office/drawing/2014/main" id="{1E4407FC-BB53-4B2B-5BE5-183F8AA117EB}"/>
              </a:ext>
            </a:extLst>
          </p:cNvPr>
          <p:cNvSpPr/>
          <p:nvPr/>
        </p:nvSpPr>
        <p:spPr>
          <a:xfrm>
            <a:off x="8477486" y="5292889"/>
            <a:ext cx="1333027" cy="1316364"/>
          </a:xfrm>
          <a:custGeom>
            <a:avLst/>
            <a:gdLst/>
            <a:ahLst/>
            <a:cxnLst/>
            <a:rect l="l" t="t" r="r" b="b"/>
            <a:pathLst>
              <a:path w="841683" h="831162">
                <a:moveTo>
                  <a:pt x="0" y="0"/>
                </a:moveTo>
                <a:lnTo>
                  <a:pt x="841682" y="0"/>
                </a:lnTo>
                <a:lnTo>
                  <a:pt x="841682" y="831162"/>
                </a:lnTo>
                <a:lnTo>
                  <a:pt x="0" y="8311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07784" y="1841049"/>
            <a:ext cx="8847598" cy="957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spc="680" dirty="0">
                <a:solidFill>
                  <a:srgbClr val="000000"/>
                </a:solidFill>
                <a:latin typeface="Montserrat Classic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07785" y="3450539"/>
            <a:ext cx="9145148" cy="1114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Montserrat Classic" panose="020B0604020202020204" charset="0"/>
              </a:rPr>
              <a:t>HR is increasingly recognized as a </a:t>
            </a:r>
            <a:r>
              <a:rPr lang="en-US" sz="2600" b="1" dirty="0">
                <a:solidFill>
                  <a:schemeClr val="bg1"/>
                </a:solidFill>
                <a:highlight>
                  <a:srgbClr val="106861"/>
                </a:highlight>
                <a:latin typeface="Montserrat Classic" panose="020B0604020202020204" charset="0"/>
              </a:rPr>
              <a:t>critical asset</a:t>
            </a:r>
            <a:r>
              <a:rPr lang="en-US" sz="2600" dirty="0">
                <a:latin typeface="Montserrat Classic" panose="020B0604020202020204" charset="0"/>
              </a:rPr>
              <a:t>, to understand and manage </a:t>
            </a:r>
            <a:r>
              <a:rPr lang="en-US" sz="2600" b="1" dirty="0">
                <a:solidFill>
                  <a:schemeClr val="bg1"/>
                </a:solidFill>
                <a:highlight>
                  <a:srgbClr val="106861"/>
                </a:highlight>
                <a:latin typeface="Montserrat Classic" panose="020B0604020202020204" charset="0"/>
              </a:rPr>
              <a:t>employee turnover</a:t>
            </a:r>
            <a:r>
              <a:rPr lang="en-US" sz="2600" dirty="0">
                <a:latin typeface="Montserrat Classic" panose="020B0604020202020204" charset="0"/>
              </a:rPr>
              <a:t>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44000" y="8845587"/>
            <a:ext cx="8115300" cy="374613"/>
            <a:chOff x="0" y="0"/>
            <a:chExt cx="10820400" cy="499484"/>
          </a:xfrm>
        </p:grpSpPr>
        <p:sp>
          <p:nvSpPr>
            <p:cNvPr id="7" name="AutoShape 7"/>
            <p:cNvSpPr/>
            <p:nvPr/>
          </p:nvSpPr>
          <p:spPr>
            <a:xfrm>
              <a:off x="0" y="262442"/>
              <a:ext cx="9300285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8802532" y="-47625"/>
              <a:ext cx="2017868" cy="54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ontserrat Classic"/>
                </a:rPr>
                <a:t>2024</a:t>
              </a:r>
            </a:p>
          </p:txBody>
        </p:sp>
      </p:grpSp>
      <p:grpSp>
        <p:nvGrpSpPr>
          <p:cNvPr id="14" name="Group 2">
            <a:extLst>
              <a:ext uri="{FF2B5EF4-FFF2-40B4-BE49-F238E27FC236}">
                <a16:creationId xmlns:a16="http://schemas.microsoft.com/office/drawing/2014/main" id="{8E2AB8E5-D886-765D-1C71-0EC34F4771F9}"/>
              </a:ext>
            </a:extLst>
          </p:cNvPr>
          <p:cNvGrpSpPr/>
          <p:nvPr/>
        </p:nvGrpSpPr>
        <p:grpSpPr>
          <a:xfrm>
            <a:off x="-533400" y="554276"/>
            <a:ext cx="4389324" cy="5393440"/>
            <a:chOff x="0" y="0"/>
            <a:chExt cx="5001336" cy="958560"/>
          </a:xfrm>
          <a:solidFill>
            <a:srgbClr val="106861">
              <a:alpha val="53000"/>
            </a:srgbClr>
          </a:solidFill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1CA6145A-9331-4AC2-BD9F-C5C1B54C0582}"/>
                </a:ext>
              </a:extLst>
            </p:cNvPr>
            <p:cNvSpPr/>
            <p:nvPr/>
          </p:nvSpPr>
          <p:spPr>
            <a:xfrm>
              <a:off x="0" y="0"/>
              <a:ext cx="5001336" cy="958560"/>
            </a:xfrm>
            <a:custGeom>
              <a:avLst/>
              <a:gdLst/>
              <a:ahLst/>
              <a:cxnLst/>
              <a:rect l="l" t="t" r="r" b="b"/>
              <a:pathLst>
                <a:path w="5001336" h="958560">
                  <a:moveTo>
                    <a:pt x="0" y="0"/>
                  </a:moveTo>
                  <a:lnTo>
                    <a:pt x="5001336" y="0"/>
                  </a:lnTo>
                  <a:lnTo>
                    <a:pt x="5001336" y="958560"/>
                  </a:lnTo>
                  <a:lnTo>
                    <a:pt x="0" y="958560"/>
                  </a:lnTo>
                  <a:close/>
                </a:path>
              </a:pathLst>
            </a:custGeom>
            <a:grpFill/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114E2FA6-E4DB-0436-E082-E6D11940A0E7}"/>
                </a:ext>
              </a:extLst>
            </p:cNvPr>
            <p:cNvSpPr txBox="1"/>
            <p:nvPr/>
          </p:nvSpPr>
          <p:spPr>
            <a:xfrm>
              <a:off x="0" y="47625"/>
              <a:ext cx="5001336" cy="91093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957AEFF-6425-ADD7-089B-50588474B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5" y="1409700"/>
            <a:ext cx="5503438" cy="4538016"/>
          </a:xfrm>
          <a:prstGeom prst="rect">
            <a:avLst/>
          </a:prstGeom>
          <a:effectLst>
            <a:outerShdw blurRad="127000" dist="177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A1F30864-D7C9-B8BE-4E7D-0B8A4776F622}"/>
              </a:ext>
            </a:extLst>
          </p:cNvPr>
          <p:cNvSpPr txBox="1"/>
          <p:nvPr/>
        </p:nvSpPr>
        <p:spPr>
          <a:xfrm>
            <a:off x="7093193" y="5298069"/>
            <a:ext cx="10126655" cy="1114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Montserrat Classic" panose="020B0604020202020204" charset="0"/>
              </a:rPr>
              <a:t>HR Analytics Dashboard will utilize a comprehensive dataset </a:t>
            </a:r>
            <a:r>
              <a:rPr lang="en-US" sz="2600" b="1" dirty="0">
                <a:solidFill>
                  <a:schemeClr val="bg1"/>
                </a:solidFill>
                <a:highlight>
                  <a:srgbClr val="106861"/>
                </a:highlight>
                <a:latin typeface="Montserrat Classic" panose="020B0604020202020204" charset="0"/>
              </a:rPr>
              <a:t>to analyze employee attrition across department. 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8A6493BF-5D89-E9EB-986F-0143746AD392}"/>
              </a:ext>
            </a:extLst>
          </p:cNvPr>
          <p:cNvSpPr txBox="1"/>
          <p:nvPr/>
        </p:nvSpPr>
        <p:spPr>
          <a:xfrm>
            <a:off x="7093192" y="7109767"/>
            <a:ext cx="10126655" cy="1114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Montserrat Classic" panose="020B0604020202020204" charset="0"/>
              </a:rPr>
              <a:t>This tool will provide insights into the </a:t>
            </a:r>
            <a:r>
              <a:rPr lang="en-US" sz="2600" dirty="0">
                <a:solidFill>
                  <a:schemeClr val="bg1"/>
                </a:solidFill>
                <a:highlight>
                  <a:srgbClr val="106861"/>
                </a:highlight>
                <a:latin typeface="Montserrat Classic" panose="020B0604020202020204" charset="0"/>
              </a:rPr>
              <a:t>factors influencing employee resignation.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396466-7367-844A-0886-CCF4CC7D28B8}"/>
              </a:ext>
            </a:extLst>
          </p:cNvPr>
          <p:cNvSpPr/>
          <p:nvPr/>
        </p:nvSpPr>
        <p:spPr>
          <a:xfrm>
            <a:off x="5242207" y="2399439"/>
            <a:ext cx="4985562" cy="2311210"/>
          </a:xfrm>
          <a:prstGeom prst="roundRect">
            <a:avLst/>
          </a:prstGeom>
          <a:noFill/>
          <a:ln w="130175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88000" tIns="288000" rIns="288000" bIns="288000" rtlCol="0" anchor="ctr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spc="300" dirty="0">
                <a:solidFill>
                  <a:schemeClr val="tx1"/>
                </a:solidFill>
                <a:latin typeface="Montserrat Classic" panose="020B0604020202020204" charset="0"/>
              </a:rPr>
              <a:t>Decision Making</a:t>
            </a:r>
            <a:endParaRPr lang="en-US" sz="2000" b="1" spc="300" dirty="0">
              <a:solidFill>
                <a:schemeClr val="tx1"/>
              </a:solidFill>
              <a:latin typeface="Montserrat Classic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ontserrat Classic" panose="020B0604020202020204" charset="0"/>
              </a:rPr>
              <a:t>Understanding factors of employee retentions to provide actionable insights</a:t>
            </a:r>
            <a:endParaRPr lang="en-ID" sz="2400" b="1" dirty="0">
              <a:solidFill>
                <a:schemeClr val="tx1"/>
              </a:solidFill>
              <a:latin typeface="Montserrat Classic" panose="020B0604020202020204" charset="0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9144000" y="8845587"/>
            <a:ext cx="8115300" cy="374613"/>
            <a:chOff x="0" y="0"/>
            <a:chExt cx="10820400" cy="499484"/>
          </a:xfrm>
        </p:grpSpPr>
        <p:sp>
          <p:nvSpPr>
            <p:cNvPr id="7" name="AutoShape 7"/>
            <p:cNvSpPr/>
            <p:nvPr/>
          </p:nvSpPr>
          <p:spPr>
            <a:xfrm>
              <a:off x="0" y="262442"/>
              <a:ext cx="9300285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8802532" y="-47625"/>
              <a:ext cx="2017868" cy="54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ontserrat Classic"/>
                </a:rPr>
                <a:t>2024</a:t>
              </a:r>
            </a:p>
          </p:txBody>
        </p:sp>
      </p:grpSp>
      <p:grpSp>
        <p:nvGrpSpPr>
          <p:cNvPr id="14" name="Group 2">
            <a:extLst>
              <a:ext uri="{FF2B5EF4-FFF2-40B4-BE49-F238E27FC236}">
                <a16:creationId xmlns:a16="http://schemas.microsoft.com/office/drawing/2014/main" id="{8E2AB8E5-D886-765D-1C71-0EC34F4771F9}"/>
              </a:ext>
            </a:extLst>
          </p:cNvPr>
          <p:cNvGrpSpPr/>
          <p:nvPr/>
        </p:nvGrpSpPr>
        <p:grpSpPr>
          <a:xfrm>
            <a:off x="-912856" y="-1541364"/>
            <a:ext cx="4389324" cy="5393440"/>
            <a:chOff x="0" y="0"/>
            <a:chExt cx="5001336" cy="958560"/>
          </a:xfrm>
          <a:solidFill>
            <a:srgbClr val="106861">
              <a:alpha val="53000"/>
            </a:srgbClr>
          </a:solidFill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1CA6145A-9331-4AC2-BD9F-C5C1B54C0582}"/>
                </a:ext>
              </a:extLst>
            </p:cNvPr>
            <p:cNvSpPr/>
            <p:nvPr/>
          </p:nvSpPr>
          <p:spPr>
            <a:xfrm>
              <a:off x="0" y="0"/>
              <a:ext cx="5001336" cy="958560"/>
            </a:xfrm>
            <a:custGeom>
              <a:avLst/>
              <a:gdLst/>
              <a:ahLst/>
              <a:cxnLst/>
              <a:rect l="l" t="t" r="r" b="b"/>
              <a:pathLst>
                <a:path w="5001336" h="958560">
                  <a:moveTo>
                    <a:pt x="0" y="0"/>
                  </a:moveTo>
                  <a:lnTo>
                    <a:pt x="5001336" y="0"/>
                  </a:lnTo>
                  <a:lnTo>
                    <a:pt x="5001336" y="958560"/>
                  </a:lnTo>
                  <a:lnTo>
                    <a:pt x="0" y="958560"/>
                  </a:lnTo>
                  <a:close/>
                </a:path>
              </a:pathLst>
            </a:custGeom>
            <a:grpFill/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114E2FA6-E4DB-0436-E082-E6D11940A0E7}"/>
                </a:ext>
              </a:extLst>
            </p:cNvPr>
            <p:cNvSpPr txBox="1"/>
            <p:nvPr/>
          </p:nvSpPr>
          <p:spPr>
            <a:xfrm>
              <a:off x="0" y="47625"/>
              <a:ext cx="5001336" cy="91093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5050281" y="848470"/>
            <a:ext cx="10354975" cy="927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800" spc="680" dirty="0">
                <a:solidFill>
                  <a:srgbClr val="000000"/>
                </a:solidFill>
                <a:latin typeface="Montserrat Classic Bold"/>
              </a:rPr>
              <a:t>BUSINESS SIGNIFICANCE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78BED-9011-EF0D-198C-F340A1F20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43" y="397240"/>
            <a:ext cx="3956312" cy="4145288"/>
          </a:xfrm>
          <a:prstGeom prst="rect">
            <a:avLst/>
          </a:prstGeom>
          <a:effectLst>
            <a:outerShdw blurRad="304800" dist="241300" dir="1680000" sx="104000" sy="104000" algn="tl" rotWithShape="0">
              <a:prstClr val="black">
                <a:alpha val="53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E52C4-E726-8E27-E548-E84B2F14E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8" y="1155356"/>
            <a:ext cx="748883" cy="1122002"/>
          </a:xfrm>
          <a:prstGeom prst="rect">
            <a:avLst/>
          </a:prstGeom>
          <a:effectLst>
            <a:outerShdw blurRad="304800" dist="38100" dir="1680000" sx="104000" sy="104000" algn="tl" rotWithShape="0">
              <a:prstClr val="black">
                <a:alpha val="53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749D14-CB84-99B0-4553-4D471C4B2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682" y="1779673"/>
            <a:ext cx="460683" cy="690211"/>
          </a:xfrm>
          <a:prstGeom prst="rect">
            <a:avLst/>
          </a:prstGeom>
          <a:effectLst>
            <a:outerShdw blurRad="304800" dist="38100" dir="1680000" sx="104000" sy="104000" algn="tl" rotWithShape="0">
              <a:prstClr val="black">
                <a:alpha val="53000"/>
              </a:prst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836907F-B2C5-3A56-1126-9839BC20DC26}"/>
              </a:ext>
            </a:extLst>
          </p:cNvPr>
          <p:cNvSpPr/>
          <p:nvPr/>
        </p:nvSpPr>
        <p:spPr>
          <a:xfrm>
            <a:off x="4534964" y="2781300"/>
            <a:ext cx="774591" cy="747177"/>
          </a:xfrm>
          <a:prstGeom prst="ellipse">
            <a:avLst/>
          </a:prstGeom>
          <a:solidFill>
            <a:srgbClr val="1AA69C"/>
          </a:solidFill>
          <a:ln w="76200"/>
          <a:effectLst>
            <a:outerShdw blurRad="63500" dist="101600" dir="35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>
                <a:latin typeface="Montserrat Classic Bold" panose="020B0604020202020204" charset="0"/>
              </a:rPr>
              <a:t>01</a:t>
            </a:r>
            <a:endParaRPr lang="en-ID" sz="2000" spc="300" dirty="0">
              <a:latin typeface="Montserrat Classic Bold" panose="020B060402020202020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C38BE6-87B9-1C01-3162-6D843FABBF3E}"/>
              </a:ext>
            </a:extLst>
          </p:cNvPr>
          <p:cNvSpPr/>
          <p:nvPr/>
        </p:nvSpPr>
        <p:spPr>
          <a:xfrm>
            <a:off x="11971369" y="2588679"/>
            <a:ext cx="5480863" cy="2215411"/>
          </a:xfrm>
          <a:prstGeom prst="roundRect">
            <a:avLst/>
          </a:prstGeom>
          <a:noFill/>
          <a:ln w="130175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88000" tIns="288000" rIns="288000" bIns="288000" rtlCol="0" anchor="ctr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spc="300" dirty="0">
                <a:solidFill>
                  <a:schemeClr val="tx1"/>
                </a:solidFill>
                <a:latin typeface="Montserrat Classic" panose="020B0604020202020204" charset="0"/>
              </a:rPr>
              <a:t>Cost Reduction</a:t>
            </a:r>
            <a:endParaRPr lang="en-US" sz="2000" b="1" spc="300" dirty="0">
              <a:solidFill>
                <a:schemeClr val="tx1"/>
              </a:solidFill>
              <a:latin typeface="Montserrat Classic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ontserrat Classic" panose="020B0604020202020204" charset="0"/>
              </a:rPr>
              <a:t>Organization can reduce recruitment and training costs associated with replacing employees.</a:t>
            </a:r>
            <a:endParaRPr lang="en-ID" sz="2400" b="1" dirty="0">
              <a:solidFill>
                <a:schemeClr val="tx1"/>
              </a:solidFill>
              <a:latin typeface="Montserrat Classic" panose="020B060402020202020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A062EB-78AE-4307-61CD-AD3C9A15B7A9}"/>
              </a:ext>
            </a:extLst>
          </p:cNvPr>
          <p:cNvSpPr/>
          <p:nvPr/>
        </p:nvSpPr>
        <p:spPr>
          <a:xfrm>
            <a:off x="1798559" y="5567438"/>
            <a:ext cx="4198672" cy="2716647"/>
          </a:xfrm>
          <a:prstGeom prst="roundRect">
            <a:avLst/>
          </a:prstGeom>
          <a:noFill/>
          <a:ln w="130175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88000" tIns="288000" rIns="288000" bIns="288000" rtlCol="0" anchor="ctr">
            <a:noAutofit/>
          </a:bodyPr>
          <a:lstStyle/>
          <a:p>
            <a:pPr algn="just"/>
            <a:r>
              <a:rPr lang="en-US" sz="2400" b="1" spc="300" dirty="0">
                <a:solidFill>
                  <a:schemeClr val="tx1"/>
                </a:solidFill>
                <a:latin typeface="Montserrat Classic" panose="020B0604020202020204" charset="0"/>
              </a:rPr>
              <a:t>Employee Satisfaction</a:t>
            </a:r>
          </a:p>
          <a:p>
            <a:pPr algn="just"/>
            <a:endParaRPr lang="en-US" sz="2000" b="1" spc="300" dirty="0">
              <a:solidFill>
                <a:schemeClr val="tx1"/>
              </a:solidFill>
              <a:latin typeface="Montserrat Classic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ontserrat Classic" panose="020B0604020202020204" charset="0"/>
              </a:rPr>
              <a:t>Leading to higher employee satisfaction and productivity</a:t>
            </a:r>
            <a:endParaRPr lang="en-ID" sz="2400" b="1" dirty="0">
              <a:solidFill>
                <a:schemeClr val="tx1"/>
              </a:solidFill>
              <a:latin typeface="Montserrat Classic" panose="020B060402020202020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659562-D5F0-6225-97AC-69DF72DFF70E}"/>
              </a:ext>
            </a:extLst>
          </p:cNvPr>
          <p:cNvSpPr/>
          <p:nvPr/>
        </p:nvSpPr>
        <p:spPr>
          <a:xfrm>
            <a:off x="6728284" y="5681516"/>
            <a:ext cx="4985562" cy="2263103"/>
          </a:xfrm>
          <a:prstGeom prst="roundRect">
            <a:avLst/>
          </a:prstGeom>
          <a:noFill/>
          <a:ln w="130175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88000" tIns="288000" rIns="288000" bIns="288000" rtlCol="0" anchor="ctr">
            <a:noAutofit/>
          </a:bodyPr>
          <a:lstStyle/>
          <a:p>
            <a:pPr algn="just"/>
            <a:r>
              <a:rPr lang="en-US" sz="2400" b="1" spc="300" dirty="0">
                <a:solidFill>
                  <a:schemeClr val="tx1"/>
                </a:solidFill>
                <a:latin typeface="Montserrat Classic" panose="020B0604020202020204" charset="0"/>
              </a:rPr>
              <a:t>Strategic Workforce</a:t>
            </a:r>
          </a:p>
          <a:p>
            <a:pPr algn="just"/>
            <a:endParaRPr lang="en-US" sz="2000" b="1" spc="300" dirty="0">
              <a:solidFill>
                <a:schemeClr val="tx1"/>
              </a:solidFill>
              <a:latin typeface="Montserrat Classic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ontserrat Classic" panose="020B0604020202020204" charset="0"/>
              </a:rPr>
              <a:t>Allowing for better workforce planning and talent management.</a:t>
            </a:r>
            <a:endParaRPr lang="en-ID" sz="2400" b="1" dirty="0">
              <a:solidFill>
                <a:schemeClr val="tx1"/>
              </a:solidFill>
              <a:latin typeface="Montserrat Classic" panose="020B060402020202020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D8E62A-E2C2-B16F-550B-B5EF9230C4FF}"/>
              </a:ext>
            </a:extLst>
          </p:cNvPr>
          <p:cNvSpPr/>
          <p:nvPr/>
        </p:nvSpPr>
        <p:spPr>
          <a:xfrm>
            <a:off x="11137922" y="2631637"/>
            <a:ext cx="833447" cy="803950"/>
          </a:xfrm>
          <a:prstGeom prst="ellipse">
            <a:avLst/>
          </a:prstGeom>
          <a:solidFill>
            <a:srgbClr val="1AA69C"/>
          </a:solidFill>
          <a:ln w="76200"/>
          <a:effectLst>
            <a:outerShdw blurRad="63500" dist="101600" dir="35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>
                <a:latin typeface="Montserrat Classic Bold" panose="020B0604020202020204" charset="0"/>
              </a:rPr>
              <a:t>02</a:t>
            </a:r>
            <a:endParaRPr lang="en-ID" sz="2000" spc="300" dirty="0">
              <a:latin typeface="Montserrat Classic Bold" panose="020B060402020202020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BC64B9-1C10-9BEC-2B88-A7ACB808BF2D}"/>
              </a:ext>
            </a:extLst>
          </p:cNvPr>
          <p:cNvSpPr/>
          <p:nvPr/>
        </p:nvSpPr>
        <p:spPr>
          <a:xfrm>
            <a:off x="1067506" y="5723795"/>
            <a:ext cx="833447" cy="803950"/>
          </a:xfrm>
          <a:prstGeom prst="ellipse">
            <a:avLst/>
          </a:prstGeom>
          <a:solidFill>
            <a:srgbClr val="1AA69C"/>
          </a:solidFill>
          <a:ln w="76200"/>
          <a:effectLst>
            <a:outerShdw blurRad="63500" dist="101600" dir="35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300" dirty="0">
                <a:latin typeface="Montserrat Classic Bold" panose="020B0604020202020204" charset="0"/>
              </a:rPr>
              <a:t>03</a:t>
            </a:r>
            <a:endParaRPr lang="en-ID" sz="2000" spc="300" dirty="0">
              <a:latin typeface="Montserrat Classic Bold" panose="020B060402020202020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AF8A01-287E-139D-94EC-D1770567A62E}"/>
              </a:ext>
            </a:extLst>
          </p:cNvPr>
          <p:cNvSpPr/>
          <p:nvPr/>
        </p:nvSpPr>
        <p:spPr>
          <a:xfrm>
            <a:off x="6048877" y="5687664"/>
            <a:ext cx="833447" cy="803950"/>
          </a:xfrm>
          <a:prstGeom prst="ellipse">
            <a:avLst/>
          </a:prstGeom>
          <a:solidFill>
            <a:srgbClr val="1AA69C"/>
          </a:solidFill>
          <a:ln w="76200"/>
          <a:effectLst>
            <a:outerShdw blurRad="63500" dist="101600" dir="35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spc="300" dirty="0">
                <a:latin typeface="Montserrat Classic Bold" panose="020B0604020202020204" charset="0"/>
              </a:rPr>
              <a:t>04</a:t>
            </a:r>
            <a:endParaRPr lang="en-ID" sz="1900" spc="300" dirty="0">
              <a:latin typeface="Montserrat Classic Bold" panose="020B060402020202020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B45CD3-0594-AC11-0A3A-2ED5BA86BF1A}"/>
              </a:ext>
            </a:extLst>
          </p:cNvPr>
          <p:cNvSpPr/>
          <p:nvPr/>
        </p:nvSpPr>
        <p:spPr>
          <a:xfrm>
            <a:off x="12444899" y="5687664"/>
            <a:ext cx="4985562" cy="2263103"/>
          </a:xfrm>
          <a:prstGeom prst="roundRect">
            <a:avLst/>
          </a:prstGeom>
          <a:noFill/>
          <a:ln w="130175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88000" tIns="288000" rIns="288000" bIns="288000" rtlCol="0" anchor="ctr">
            <a:noAutofit/>
          </a:bodyPr>
          <a:lstStyle/>
          <a:p>
            <a:pPr algn="just"/>
            <a:r>
              <a:rPr lang="en-US" sz="2400" b="1" spc="300" dirty="0">
                <a:solidFill>
                  <a:schemeClr val="tx1"/>
                </a:solidFill>
                <a:latin typeface="Montserrat Classic" panose="020B0604020202020204" charset="0"/>
              </a:rPr>
              <a:t>Competitive Advantage</a:t>
            </a:r>
          </a:p>
          <a:p>
            <a:pPr algn="just"/>
            <a:endParaRPr lang="en-US" sz="2000" b="1" spc="300" dirty="0">
              <a:solidFill>
                <a:schemeClr val="tx1"/>
              </a:solidFill>
              <a:latin typeface="Montserrat Classic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ontserrat Classic" panose="020B0604020202020204" charset="0"/>
              </a:rPr>
              <a:t>Contributing to the organization's overall </a:t>
            </a:r>
          </a:p>
          <a:p>
            <a:r>
              <a:rPr lang="en-US" sz="2400" dirty="0">
                <a:solidFill>
                  <a:schemeClr val="tx1"/>
                </a:solidFill>
                <a:latin typeface="Montserrat Classic" panose="020B0604020202020204" charset="0"/>
              </a:rPr>
              <a:t>success and stability</a:t>
            </a:r>
            <a:endParaRPr lang="en-ID" sz="2400" b="1" dirty="0">
              <a:solidFill>
                <a:schemeClr val="tx1"/>
              </a:solidFill>
              <a:latin typeface="Montserrat Classic" panose="020B060402020202020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ED306A-2186-7012-DC10-C725A43EFCA7}"/>
              </a:ext>
            </a:extLst>
          </p:cNvPr>
          <p:cNvSpPr/>
          <p:nvPr/>
        </p:nvSpPr>
        <p:spPr>
          <a:xfrm>
            <a:off x="11641269" y="5677199"/>
            <a:ext cx="833447" cy="803950"/>
          </a:xfrm>
          <a:prstGeom prst="ellipse">
            <a:avLst/>
          </a:prstGeom>
          <a:solidFill>
            <a:srgbClr val="1AA69C"/>
          </a:solidFill>
          <a:ln w="76200"/>
          <a:effectLst>
            <a:outerShdw blurRad="63500" dist="101600" dir="35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spc="300" dirty="0">
                <a:latin typeface="Montserrat Classic Bold" panose="020B0604020202020204" charset="0"/>
              </a:rPr>
              <a:t>05</a:t>
            </a:r>
            <a:endParaRPr lang="en-ID" sz="1900" spc="300" dirty="0">
              <a:latin typeface="Montserrat Classic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7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">
            <a:extLst>
              <a:ext uri="{FF2B5EF4-FFF2-40B4-BE49-F238E27FC236}">
                <a16:creationId xmlns:a16="http://schemas.microsoft.com/office/drawing/2014/main" id="{B6A87D05-F8FC-B0ED-1214-CCDECF5FF222}"/>
              </a:ext>
            </a:extLst>
          </p:cNvPr>
          <p:cNvGrpSpPr/>
          <p:nvPr/>
        </p:nvGrpSpPr>
        <p:grpSpPr>
          <a:xfrm>
            <a:off x="6172200" y="1777659"/>
            <a:ext cx="5370981" cy="5539078"/>
            <a:chOff x="0" y="0"/>
            <a:chExt cx="5001336" cy="958560"/>
          </a:xfrm>
          <a:solidFill>
            <a:srgbClr val="106861">
              <a:alpha val="53000"/>
            </a:srgbClr>
          </a:solidFill>
        </p:grpSpPr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86B30CDC-96F7-5CC9-A6AB-E44C58EDE744}"/>
                </a:ext>
              </a:extLst>
            </p:cNvPr>
            <p:cNvSpPr/>
            <p:nvPr/>
          </p:nvSpPr>
          <p:spPr>
            <a:xfrm>
              <a:off x="0" y="0"/>
              <a:ext cx="5001336" cy="958560"/>
            </a:xfrm>
            <a:prstGeom prst="ellipse">
              <a:avLst/>
            </a:prstGeom>
            <a:grpFill/>
          </p:spPr>
        </p:sp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55F6DF88-5263-A2AF-50FD-DD855224B2B8}"/>
                </a:ext>
              </a:extLst>
            </p:cNvPr>
            <p:cNvSpPr txBox="1"/>
            <p:nvPr/>
          </p:nvSpPr>
          <p:spPr>
            <a:xfrm>
              <a:off x="0" y="47625"/>
              <a:ext cx="5001336" cy="910935"/>
            </a:xfrm>
            <a:prstGeom prst="ellipse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8845587"/>
            <a:ext cx="8115300" cy="374613"/>
            <a:chOff x="0" y="0"/>
            <a:chExt cx="10820400" cy="499484"/>
          </a:xfrm>
        </p:grpSpPr>
        <p:sp>
          <p:nvSpPr>
            <p:cNvPr id="6" name="AutoShape 6"/>
            <p:cNvSpPr/>
            <p:nvPr/>
          </p:nvSpPr>
          <p:spPr>
            <a:xfrm>
              <a:off x="0" y="262442"/>
              <a:ext cx="9300285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8802532" y="-47625"/>
              <a:ext cx="2017868" cy="54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ontserrat Classic"/>
                </a:rPr>
                <a:t>2024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293239" y="5263459"/>
            <a:ext cx="5249942" cy="137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spc="600" dirty="0">
                <a:solidFill>
                  <a:schemeClr val="bg1"/>
                </a:solidFill>
                <a:latin typeface="Montserrat Classic Bold"/>
              </a:rPr>
              <a:t>PROJECT</a:t>
            </a:r>
          </a:p>
          <a:p>
            <a:pPr algn="ctr">
              <a:lnSpc>
                <a:spcPct val="150000"/>
              </a:lnSpc>
            </a:pPr>
            <a:r>
              <a:rPr lang="en-US" sz="3200" spc="600" dirty="0">
                <a:solidFill>
                  <a:schemeClr val="bg1"/>
                </a:solidFill>
                <a:latin typeface="Montserrat Classic Bold"/>
              </a:rPr>
              <a:t>OVERVIEW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C61173-F93D-4EFA-FAD7-7A47A5BF1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109" y="2076516"/>
            <a:ext cx="3784202" cy="3784202"/>
          </a:xfrm>
          <a:prstGeom prst="rect">
            <a:avLst/>
          </a:prstGeom>
        </p:spPr>
      </p:pic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ECB7E70D-C455-3A89-C850-906CE6881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8584" y="7070568"/>
            <a:ext cx="1243638" cy="1243638"/>
          </a:xfrm>
          <a:prstGeom prst="rect">
            <a:avLst/>
          </a:prstGeom>
        </p:spPr>
      </p:pic>
      <p:pic>
        <p:nvPicPr>
          <p:cNvPr id="27" name="Graphic 26" descr="Presentation with pie chart">
            <a:extLst>
              <a:ext uri="{FF2B5EF4-FFF2-40B4-BE49-F238E27FC236}">
                <a16:creationId xmlns:a16="http://schemas.microsoft.com/office/drawing/2014/main" id="{8C41B9A5-EA4B-2A53-08DE-DF48DCA11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0075" y="3898261"/>
            <a:ext cx="1243642" cy="1243642"/>
          </a:xfrm>
          <a:prstGeom prst="rect">
            <a:avLst/>
          </a:prstGeom>
        </p:spPr>
      </p:pic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53B866CB-C1D3-D311-C487-1FC8FBE0E2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8486" y="1347775"/>
            <a:ext cx="1243641" cy="1243641"/>
          </a:xfrm>
          <a:prstGeom prst="rect">
            <a:avLst/>
          </a:prstGeom>
        </p:spPr>
      </p:pic>
      <p:pic>
        <p:nvPicPr>
          <p:cNvPr id="31" name="Graphic 30" descr="Cycle with people">
            <a:extLst>
              <a:ext uri="{FF2B5EF4-FFF2-40B4-BE49-F238E27FC236}">
                <a16:creationId xmlns:a16="http://schemas.microsoft.com/office/drawing/2014/main" id="{BC85F0FD-FFFA-89B8-5A37-5633446CC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29635" y="1371229"/>
            <a:ext cx="1410574" cy="1410574"/>
          </a:xfrm>
          <a:prstGeom prst="rect">
            <a:avLst/>
          </a:prstGeom>
        </p:spPr>
      </p:pic>
      <p:pic>
        <p:nvPicPr>
          <p:cNvPr id="33" name="Graphic 32" descr="Playbook">
            <a:extLst>
              <a:ext uri="{FF2B5EF4-FFF2-40B4-BE49-F238E27FC236}">
                <a16:creationId xmlns:a16="http://schemas.microsoft.com/office/drawing/2014/main" id="{AD674AD8-8DC2-CF1B-7796-E1008CD077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926634" y="5727956"/>
            <a:ext cx="1387988" cy="1387988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65F26DA-EC24-5E11-4A36-5FEFAFECA818}"/>
              </a:ext>
            </a:extLst>
          </p:cNvPr>
          <p:cNvCxnSpPr>
            <a:cxnSpLocks/>
            <a:endCxn id="29" idx="3"/>
          </p:cNvCxnSpPr>
          <p:nvPr/>
        </p:nvCxnSpPr>
        <p:spPr>
          <a:xfrm rot="10800000">
            <a:off x="4902127" y="1969596"/>
            <a:ext cx="1918688" cy="673582"/>
          </a:xfrm>
          <a:prstGeom prst="bentConnector3">
            <a:avLst>
              <a:gd name="adj1" fmla="val 314"/>
            </a:avLst>
          </a:prstGeom>
          <a:ln w="57150">
            <a:solidFill>
              <a:srgbClr val="10686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F4153E1-6B15-6C6B-4DB6-100C26A66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02128" y="4540550"/>
            <a:ext cx="1270075" cy="6648"/>
          </a:xfrm>
          <a:prstGeom prst="bentConnector3">
            <a:avLst/>
          </a:prstGeom>
          <a:ln w="57150">
            <a:solidFill>
              <a:srgbClr val="10686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3D1368C-3AFB-3B5B-8449-EB8ED1487612}"/>
              </a:ext>
            </a:extLst>
          </p:cNvPr>
          <p:cNvCxnSpPr>
            <a:cxnSpLocks/>
            <a:stCxn id="23" idx="3"/>
          </p:cNvCxnSpPr>
          <p:nvPr/>
        </p:nvCxnSpPr>
        <p:spPr>
          <a:xfrm rot="5400000">
            <a:off x="5338947" y="6096463"/>
            <a:ext cx="1170418" cy="2069213"/>
          </a:xfrm>
          <a:prstGeom prst="bentConnector2">
            <a:avLst/>
          </a:prstGeom>
          <a:ln w="57150">
            <a:solidFill>
              <a:srgbClr val="10686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6545098-228B-539F-5BF5-85AAA7E4CD7A}"/>
              </a:ext>
            </a:extLst>
          </p:cNvPr>
          <p:cNvSpPr/>
          <p:nvPr/>
        </p:nvSpPr>
        <p:spPr>
          <a:xfrm>
            <a:off x="422471" y="1209723"/>
            <a:ext cx="3546878" cy="1519744"/>
          </a:xfrm>
          <a:prstGeom prst="roundRect">
            <a:avLst/>
          </a:prstGeom>
          <a:noFill/>
          <a:ln w="130175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88000" tIns="288000" rIns="288000" bIns="288000" rtlCol="0" anchor="ctr">
            <a:noAutofit/>
          </a:bodyPr>
          <a:lstStyle/>
          <a:p>
            <a:pPr algn="r"/>
            <a:r>
              <a:rPr lang="en-US" sz="2400" b="1" spc="300" dirty="0">
                <a:solidFill>
                  <a:schemeClr val="tx1"/>
                </a:solidFill>
                <a:latin typeface="Montserrat Classic" panose="020B0604020202020204" charset="0"/>
              </a:rPr>
              <a:t>Dataset :</a:t>
            </a:r>
          </a:p>
          <a:p>
            <a:pPr algn="r"/>
            <a:r>
              <a:rPr lang="en-US" sz="2000" spc="300" dirty="0">
                <a:solidFill>
                  <a:schemeClr val="tx1"/>
                </a:solidFill>
                <a:latin typeface="Montserrat Classic" panose="020B0604020202020204" charset="0"/>
              </a:rPr>
              <a:t>IBM HR Analytics</a:t>
            </a:r>
            <a:endParaRPr lang="en-ID" sz="2000" dirty="0">
              <a:solidFill>
                <a:schemeClr val="tx1"/>
              </a:solidFill>
              <a:latin typeface="Montserrat Classic" panose="020B060402020202020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D5F7FDA-80B3-9DE3-2D5B-2CDF96944614}"/>
              </a:ext>
            </a:extLst>
          </p:cNvPr>
          <p:cNvSpPr/>
          <p:nvPr/>
        </p:nvSpPr>
        <p:spPr>
          <a:xfrm>
            <a:off x="443131" y="3618878"/>
            <a:ext cx="3546878" cy="1519744"/>
          </a:xfrm>
          <a:prstGeom prst="roundRect">
            <a:avLst/>
          </a:prstGeom>
          <a:noFill/>
          <a:ln w="130175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88000" tIns="288000" rIns="288000" bIns="288000" rtlCol="0" anchor="ctr">
            <a:noAutofit/>
          </a:bodyPr>
          <a:lstStyle/>
          <a:p>
            <a:pPr algn="r"/>
            <a:r>
              <a:rPr lang="en-US" sz="2400" b="1" spc="300" dirty="0">
                <a:solidFill>
                  <a:schemeClr val="tx1"/>
                </a:solidFill>
                <a:latin typeface="Montserrat Classic" panose="020B0604020202020204" charset="0"/>
              </a:rPr>
              <a:t>Dashboard :</a:t>
            </a:r>
          </a:p>
          <a:p>
            <a:pPr algn="r"/>
            <a:r>
              <a:rPr lang="en-US" sz="2000" spc="300" dirty="0">
                <a:solidFill>
                  <a:schemeClr val="tx1"/>
                </a:solidFill>
                <a:latin typeface="Montserrat Classic" panose="020B0604020202020204" charset="0"/>
              </a:rPr>
              <a:t>Using </a:t>
            </a:r>
            <a:r>
              <a:rPr lang="en-US" sz="2000" spc="300" dirty="0" err="1">
                <a:solidFill>
                  <a:schemeClr val="tx1"/>
                </a:solidFill>
                <a:latin typeface="Montserrat Classic" panose="020B0604020202020204" charset="0"/>
              </a:rPr>
              <a:t>PowerBI</a:t>
            </a:r>
            <a:endParaRPr lang="en-ID" sz="2000" dirty="0">
              <a:solidFill>
                <a:schemeClr val="tx1"/>
              </a:solidFill>
              <a:latin typeface="Montserrat Classic" panose="020B060402020202020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9ACC49A-892B-5AAF-E814-D42D697A9FF5}"/>
              </a:ext>
            </a:extLst>
          </p:cNvPr>
          <p:cNvSpPr/>
          <p:nvPr/>
        </p:nvSpPr>
        <p:spPr>
          <a:xfrm>
            <a:off x="422471" y="6817844"/>
            <a:ext cx="3546878" cy="1519744"/>
          </a:xfrm>
          <a:prstGeom prst="roundRect">
            <a:avLst/>
          </a:prstGeom>
          <a:noFill/>
          <a:ln w="130175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88000" tIns="288000" rIns="288000" bIns="288000" rtlCol="0" anchor="ctr">
            <a:noAutofit/>
          </a:bodyPr>
          <a:lstStyle/>
          <a:p>
            <a:pPr algn="r"/>
            <a:r>
              <a:rPr lang="en-US" sz="2400" b="1" spc="300" dirty="0">
                <a:solidFill>
                  <a:schemeClr val="tx1"/>
                </a:solidFill>
                <a:latin typeface="Montserrat Classic" panose="020B0604020202020204" charset="0"/>
              </a:rPr>
              <a:t>ETL Process :</a:t>
            </a:r>
          </a:p>
          <a:p>
            <a:pPr algn="r"/>
            <a:r>
              <a:rPr lang="en-US" sz="2000" spc="300" dirty="0">
                <a:solidFill>
                  <a:schemeClr val="tx1"/>
                </a:solidFill>
                <a:latin typeface="Montserrat Classic" panose="020B0604020202020204" charset="0"/>
              </a:rPr>
              <a:t>Cleaning data with Python</a:t>
            </a:r>
            <a:endParaRPr lang="en-ID" sz="2000" dirty="0">
              <a:solidFill>
                <a:schemeClr val="tx1"/>
              </a:solidFill>
              <a:latin typeface="Montserrat Classic" panose="020B0604020202020204" charset="0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6E2544B-B2F5-7E71-BCD2-7661D3BA55EC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0810311" y="6421950"/>
            <a:ext cx="1116323" cy="26071"/>
          </a:xfrm>
          <a:prstGeom prst="bentConnector3">
            <a:avLst>
              <a:gd name="adj1" fmla="val 50000"/>
            </a:avLst>
          </a:prstGeom>
          <a:ln w="57150">
            <a:solidFill>
              <a:srgbClr val="10686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D4728B4-DEBF-D73E-CEFA-1F73A807251A}"/>
              </a:ext>
            </a:extLst>
          </p:cNvPr>
          <p:cNvSpPr/>
          <p:nvPr/>
        </p:nvSpPr>
        <p:spPr>
          <a:xfrm>
            <a:off x="13166771" y="1292990"/>
            <a:ext cx="3546878" cy="1519744"/>
          </a:xfrm>
          <a:prstGeom prst="roundRect">
            <a:avLst/>
          </a:prstGeom>
          <a:noFill/>
          <a:ln w="130175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88000" tIns="288000" rIns="288000" bIns="288000" rtlCol="0" anchor="ctr">
            <a:noAutofit/>
          </a:bodyPr>
          <a:lstStyle/>
          <a:p>
            <a:r>
              <a:rPr lang="en-US" sz="2400" b="1" spc="300" dirty="0">
                <a:solidFill>
                  <a:schemeClr val="tx1"/>
                </a:solidFill>
                <a:latin typeface="Montserrat Classic" panose="020B0604020202020204" charset="0"/>
              </a:rPr>
              <a:t>Collaborative:</a:t>
            </a:r>
          </a:p>
          <a:p>
            <a:r>
              <a:rPr lang="en-US" sz="2000" spc="300" dirty="0">
                <a:solidFill>
                  <a:schemeClr val="tx1"/>
                </a:solidFill>
                <a:latin typeface="Montserrat Classic" panose="020B0604020202020204" charset="0"/>
              </a:rPr>
              <a:t>Leveraging GIT</a:t>
            </a:r>
            <a:endParaRPr lang="en-ID" sz="2000" dirty="0">
              <a:solidFill>
                <a:schemeClr val="tx1"/>
              </a:solidFill>
              <a:latin typeface="Montserrat Classic" panose="020B060402020202020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C4EBDE0-0711-266E-7E68-1175CB2995BC}"/>
              </a:ext>
            </a:extLst>
          </p:cNvPr>
          <p:cNvCxnSpPr>
            <a:cxnSpLocks/>
          </p:cNvCxnSpPr>
          <p:nvPr/>
        </p:nvCxnSpPr>
        <p:spPr>
          <a:xfrm flipV="1">
            <a:off x="10498800" y="1898736"/>
            <a:ext cx="1283279" cy="744442"/>
          </a:xfrm>
          <a:prstGeom prst="bentConnector3">
            <a:avLst>
              <a:gd name="adj1" fmla="val 3002"/>
            </a:avLst>
          </a:prstGeom>
          <a:ln w="57150">
            <a:solidFill>
              <a:srgbClr val="10686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A39A290-30E5-A0C5-A8C4-64AB233A586E}"/>
              </a:ext>
            </a:extLst>
          </p:cNvPr>
          <p:cNvSpPr/>
          <p:nvPr/>
        </p:nvSpPr>
        <p:spPr>
          <a:xfrm>
            <a:off x="13558668" y="5639943"/>
            <a:ext cx="4042179" cy="1519744"/>
          </a:xfrm>
          <a:prstGeom prst="roundRect">
            <a:avLst/>
          </a:prstGeom>
          <a:noFill/>
          <a:ln w="130175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88000" tIns="288000" rIns="288000" bIns="288000" rtlCol="0" anchor="ctr">
            <a:noAutofit/>
          </a:bodyPr>
          <a:lstStyle/>
          <a:p>
            <a:r>
              <a:rPr lang="en-US" sz="2400" b="1" spc="300" dirty="0">
                <a:solidFill>
                  <a:schemeClr val="tx1"/>
                </a:solidFill>
                <a:latin typeface="Montserrat Classic" panose="020B0604020202020204" charset="0"/>
              </a:rPr>
              <a:t>Analytics :</a:t>
            </a:r>
          </a:p>
          <a:p>
            <a:r>
              <a:rPr lang="en-US" sz="2000" spc="300" dirty="0">
                <a:solidFill>
                  <a:schemeClr val="tx1"/>
                </a:solidFill>
                <a:latin typeface="Montserrat Classic" panose="020B0604020202020204" charset="0"/>
              </a:rPr>
              <a:t>Correlation Matrix &amp; Logistic Regression</a:t>
            </a:r>
            <a:endParaRPr lang="en-ID" sz="2000" dirty="0">
              <a:solidFill>
                <a:schemeClr val="tx1"/>
              </a:solidFill>
              <a:latin typeface="Montserrat Classic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E43DB5F-E1B2-5124-8924-47376B6E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83" y="161977"/>
            <a:ext cx="14630400" cy="864789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144000" y="8845587"/>
            <a:ext cx="8115300" cy="374613"/>
            <a:chOff x="0" y="0"/>
            <a:chExt cx="10820400" cy="499484"/>
          </a:xfrm>
        </p:grpSpPr>
        <p:sp>
          <p:nvSpPr>
            <p:cNvPr id="14" name="AutoShape 14"/>
            <p:cNvSpPr/>
            <p:nvPr/>
          </p:nvSpPr>
          <p:spPr>
            <a:xfrm>
              <a:off x="0" y="262442"/>
              <a:ext cx="9300285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8802532" y="-47625"/>
              <a:ext cx="2017868" cy="54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ontserrat Classic"/>
                </a:rPr>
                <a:t>2024</a:t>
              </a: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8CD2E3D4-74ED-4747-81A9-8BB1E3261AA4}"/>
              </a:ext>
            </a:extLst>
          </p:cNvPr>
          <p:cNvGrpSpPr/>
          <p:nvPr/>
        </p:nvGrpSpPr>
        <p:grpSpPr>
          <a:xfrm>
            <a:off x="506274" y="7635388"/>
            <a:ext cx="5676900" cy="4703293"/>
            <a:chOff x="0" y="0"/>
            <a:chExt cx="5001336" cy="958560"/>
          </a:xfrm>
          <a:solidFill>
            <a:srgbClr val="106861">
              <a:alpha val="53000"/>
            </a:srgbClr>
          </a:solidFill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CF79F357-6892-E534-3295-DCD67B5C3B26}"/>
                </a:ext>
              </a:extLst>
            </p:cNvPr>
            <p:cNvSpPr/>
            <p:nvPr/>
          </p:nvSpPr>
          <p:spPr>
            <a:xfrm>
              <a:off x="0" y="0"/>
              <a:ext cx="5001336" cy="958560"/>
            </a:xfrm>
            <a:custGeom>
              <a:avLst/>
              <a:gdLst/>
              <a:ahLst/>
              <a:cxnLst/>
              <a:rect l="l" t="t" r="r" b="b"/>
              <a:pathLst>
                <a:path w="5001336" h="958560">
                  <a:moveTo>
                    <a:pt x="0" y="0"/>
                  </a:moveTo>
                  <a:lnTo>
                    <a:pt x="5001336" y="0"/>
                  </a:lnTo>
                  <a:lnTo>
                    <a:pt x="5001336" y="958560"/>
                  </a:lnTo>
                  <a:lnTo>
                    <a:pt x="0" y="958560"/>
                  </a:lnTo>
                  <a:close/>
                </a:path>
              </a:pathLst>
            </a:custGeom>
            <a:grpFill/>
          </p:spPr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78A6F154-88BF-72CB-3297-2649EDC1908A}"/>
                </a:ext>
              </a:extLst>
            </p:cNvPr>
            <p:cNvSpPr txBox="1"/>
            <p:nvPr/>
          </p:nvSpPr>
          <p:spPr>
            <a:xfrm>
              <a:off x="0" y="47625"/>
              <a:ext cx="5001336" cy="91093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19" name="TextBox 12">
            <a:extLst>
              <a:ext uri="{FF2B5EF4-FFF2-40B4-BE49-F238E27FC236}">
                <a16:creationId xmlns:a16="http://schemas.microsoft.com/office/drawing/2014/main" id="{D481CABB-35BB-336E-FC2B-FF029568AB9C}"/>
              </a:ext>
            </a:extLst>
          </p:cNvPr>
          <p:cNvSpPr txBox="1"/>
          <p:nvPr/>
        </p:nvSpPr>
        <p:spPr>
          <a:xfrm>
            <a:off x="511138" y="8123718"/>
            <a:ext cx="5249942" cy="137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spc="600" dirty="0">
                <a:solidFill>
                  <a:schemeClr val="bg1"/>
                </a:solidFill>
                <a:latin typeface="Montserrat Classic Bold"/>
              </a:rPr>
              <a:t>ANALYTICS</a:t>
            </a:r>
          </a:p>
          <a:p>
            <a:pPr algn="ctr">
              <a:lnSpc>
                <a:spcPct val="150000"/>
              </a:lnSpc>
            </a:pPr>
            <a:r>
              <a:rPr lang="en-US" sz="3200" spc="600" dirty="0">
                <a:solidFill>
                  <a:schemeClr val="bg1"/>
                </a:solidFill>
                <a:latin typeface="Montserrat Classic Bold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4162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AC689-7646-DB22-9F95-44BBF21C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09" y="426397"/>
            <a:ext cx="16936153" cy="850648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144000" y="8845587"/>
            <a:ext cx="8115300" cy="374613"/>
            <a:chOff x="0" y="0"/>
            <a:chExt cx="10820400" cy="499484"/>
          </a:xfrm>
        </p:grpSpPr>
        <p:sp>
          <p:nvSpPr>
            <p:cNvPr id="14" name="AutoShape 14"/>
            <p:cNvSpPr/>
            <p:nvPr/>
          </p:nvSpPr>
          <p:spPr>
            <a:xfrm>
              <a:off x="0" y="262442"/>
              <a:ext cx="9300285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8802532" y="-47625"/>
              <a:ext cx="2017868" cy="54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ontserrat Classic"/>
                </a:rPr>
                <a:t>2024</a:t>
              </a: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8CD2E3D4-74ED-4747-81A9-8BB1E3261AA4}"/>
              </a:ext>
            </a:extLst>
          </p:cNvPr>
          <p:cNvGrpSpPr/>
          <p:nvPr/>
        </p:nvGrpSpPr>
        <p:grpSpPr>
          <a:xfrm>
            <a:off x="506274" y="7635388"/>
            <a:ext cx="5676900" cy="4703293"/>
            <a:chOff x="0" y="0"/>
            <a:chExt cx="5001336" cy="958560"/>
          </a:xfrm>
          <a:solidFill>
            <a:srgbClr val="106861">
              <a:alpha val="53000"/>
            </a:srgbClr>
          </a:solidFill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CF79F357-6892-E534-3295-DCD67B5C3B26}"/>
                </a:ext>
              </a:extLst>
            </p:cNvPr>
            <p:cNvSpPr/>
            <p:nvPr/>
          </p:nvSpPr>
          <p:spPr>
            <a:xfrm>
              <a:off x="0" y="0"/>
              <a:ext cx="5001336" cy="958560"/>
            </a:xfrm>
            <a:custGeom>
              <a:avLst/>
              <a:gdLst/>
              <a:ahLst/>
              <a:cxnLst/>
              <a:rect l="l" t="t" r="r" b="b"/>
              <a:pathLst>
                <a:path w="5001336" h="958560">
                  <a:moveTo>
                    <a:pt x="0" y="0"/>
                  </a:moveTo>
                  <a:lnTo>
                    <a:pt x="5001336" y="0"/>
                  </a:lnTo>
                  <a:lnTo>
                    <a:pt x="5001336" y="958560"/>
                  </a:lnTo>
                  <a:lnTo>
                    <a:pt x="0" y="958560"/>
                  </a:lnTo>
                  <a:close/>
                </a:path>
              </a:pathLst>
            </a:custGeom>
            <a:grpFill/>
          </p:spPr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78A6F154-88BF-72CB-3297-2649EDC1908A}"/>
                </a:ext>
              </a:extLst>
            </p:cNvPr>
            <p:cNvSpPr txBox="1"/>
            <p:nvPr/>
          </p:nvSpPr>
          <p:spPr>
            <a:xfrm>
              <a:off x="0" y="47625"/>
              <a:ext cx="5001336" cy="91093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19" name="TextBox 12">
            <a:extLst>
              <a:ext uri="{FF2B5EF4-FFF2-40B4-BE49-F238E27FC236}">
                <a16:creationId xmlns:a16="http://schemas.microsoft.com/office/drawing/2014/main" id="{D481CABB-35BB-336E-FC2B-FF029568AB9C}"/>
              </a:ext>
            </a:extLst>
          </p:cNvPr>
          <p:cNvSpPr txBox="1"/>
          <p:nvPr/>
        </p:nvSpPr>
        <p:spPr>
          <a:xfrm>
            <a:off x="511138" y="8123718"/>
            <a:ext cx="5249942" cy="137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spc="600" dirty="0">
                <a:solidFill>
                  <a:schemeClr val="bg1"/>
                </a:solidFill>
                <a:latin typeface="Montserrat Classic Bold"/>
              </a:rPr>
              <a:t>ANALYTICS</a:t>
            </a:r>
          </a:p>
          <a:p>
            <a:pPr algn="ctr">
              <a:lnSpc>
                <a:spcPct val="150000"/>
              </a:lnSpc>
            </a:pPr>
            <a:r>
              <a:rPr lang="en-US" sz="3200" spc="600" dirty="0">
                <a:solidFill>
                  <a:schemeClr val="bg1"/>
                </a:solidFill>
                <a:latin typeface="Montserrat Classic Bold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475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B783B-3442-F6FC-3B18-B1F39B035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59" b="13671"/>
          <a:stretch/>
        </p:blipFill>
        <p:spPr>
          <a:xfrm>
            <a:off x="2057400" y="799767"/>
            <a:ext cx="13266876" cy="7323951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144000" y="8845587"/>
            <a:ext cx="8115300" cy="374613"/>
            <a:chOff x="0" y="0"/>
            <a:chExt cx="10820400" cy="499484"/>
          </a:xfrm>
        </p:grpSpPr>
        <p:sp>
          <p:nvSpPr>
            <p:cNvPr id="14" name="AutoShape 14"/>
            <p:cNvSpPr/>
            <p:nvPr/>
          </p:nvSpPr>
          <p:spPr>
            <a:xfrm>
              <a:off x="0" y="262442"/>
              <a:ext cx="9300285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8802532" y="-47625"/>
              <a:ext cx="2017868" cy="54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ontserrat Classic"/>
                </a:rPr>
                <a:t>2024</a:t>
              </a: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8CD2E3D4-74ED-4747-81A9-8BB1E3261AA4}"/>
              </a:ext>
            </a:extLst>
          </p:cNvPr>
          <p:cNvGrpSpPr/>
          <p:nvPr/>
        </p:nvGrpSpPr>
        <p:grpSpPr>
          <a:xfrm>
            <a:off x="506274" y="7635388"/>
            <a:ext cx="5676900" cy="4703293"/>
            <a:chOff x="0" y="0"/>
            <a:chExt cx="5001336" cy="958560"/>
          </a:xfrm>
          <a:solidFill>
            <a:srgbClr val="106861">
              <a:alpha val="53000"/>
            </a:srgbClr>
          </a:solidFill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CF79F357-6892-E534-3295-DCD67B5C3B26}"/>
                </a:ext>
              </a:extLst>
            </p:cNvPr>
            <p:cNvSpPr/>
            <p:nvPr/>
          </p:nvSpPr>
          <p:spPr>
            <a:xfrm>
              <a:off x="0" y="0"/>
              <a:ext cx="5001336" cy="958560"/>
            </a:xfrm>
            <a:custGeom>
              <a:avLst/>
              <a:gdLst/>
              <a:ahLst/>
              <a:cxnLst/>
              <a:rect l="l" t="t" r="r" b="b"/>
              <a:pathLst>
                <a:path w="5001336" h="958560">
                  <a:moveTo>
                    <a:pt x="0" y="0"/>
                  </a:moveTo>
                  <a:lnTo>
                    <a:pt x="5001336" y="0"/>
                  </a:lnTo>
                  <a:lnTo>
                    <a:pt x="5001336" y="958560"/>
                  </a:lnTo>
                  <a:lnTo>
                    <a:pt x="0" y="958560"/>
                  </a:lnTo>
                  <a:close/>
                </a:path>
              </a:pathLst>
            </a:custGeom>
            <a:grpFill/>
          </p:spPr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78A6F154-88BF-72CB-3297-2649EDC1908A}"/>
                </a:ext>
              </a:extLst>
            </p:cNvPr>
            <p:cNvSpPr txBox="1"/>
            <p:nvPr/>
          </p:nvSpPr>
          <p:spPr>
            <a:xfrm>
              <a:off x="0" y="47625"/>
              <a:ext cx="5001336" cy="91093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19" name="TextBox 12">
            <a:extLst>
              <a:ext uri="{FF2B5EF4-FFF2-40B4-BE49-F238E27FC236}">
                <a16:creationId xmlns:a16="http://schemas.microsoft.com/office/drawing/2014/main" id="{D481CABB-35BB-336E-FC2B-FF029568AB9C}"/>
              </a:ext>
            </a:extLst>
          </p:cNvPr>
          <p:cNvSpPr txBox="1"/>
          <p:nvPr/>
        </p:nvSpPr>
        <p:spPr>
          <a:xfrm>
            <a:off x="511138" y="8123718"/>
            <a:ext cx="5249942" cy="137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spc="600" dirty="0">
                <a:solidFill>
                  <a:schemeClr val="bg1"/>
                </a:solidFill>
                <a:latin typeface="Montserrat Classic Bold"/>
              </a:rPr>
              <a:t>ANALYTICS</a:t>
            </a:r>
          </a:p>
          <a:p>
            <a:pPr algn="ctr">
              <a:lnSpc>
                <a:spcPct val="150000"/>
              </a:lnSpc>
            </a:pPr>
            <a:r>
              <a:rPr lang="en-US" sz="3200" spc="600" dirty="0">
                <a:solidFill>
                  <a:schemeClr val="bg1"/>
                </a:solidFill>
                <a:latin typeface="Montserrat Classic Bold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79880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404E1-3938-9D2D-FEB5-90D37D2DD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2" r="9814" b="5399"/>
          <a:stretch/>
        </p:blipFill>
        <p:spPr>
          <a:xfrm>
            <a:off x="3136109" y="790983"/>
            <a:ext cx="10824090" cy="8018881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144000" y="8845587"/>
            <a:ext cx="8115300" cy="374613"/>
            <a:chOff x="0" y="0"/>
            <a:chExt cx="10820400" cy="499484"/>
          </a:xfrm>
        </p:grpSpPr>
        <p:sp>
          <p:nvSpPr>
            <p:cNvPr id="14" name="AutoShape 14"/>
            <p:cNvSpPr/>
            <p:nvPr/>
          </p:nvSpPr>
          <p:spPr>
            <a:xfrm>
              <a:off x="0" y="262442"/>
              <a:ext cx="9300285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8802532" y="-47625"/>
              <a:ext cx="2017868" cy="547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Montserrat Classic"/>
                </a:rPr>
                <a:t>2024</a:t>
              </a: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8CD2E3D4-74ED-4747-81A9-8BB1E3261AA4}"/>
              </a:ext>
            </a:extLst>
          </p:cNvPr>
          <p:cNvGrpSpPr/>
          <p:nvPr/>
        </p:nvGrpSpPr>
        <p:grpSpPr>
          <a:xfrm>
            <a:off x="506274" y="7635388"/>
            <a:ext cx="5676900" cy="4703293"/>
            <a:chOff x="0" y="0"/>
            <a:chExt cx="5001336" cy="958560"/>
          </a:xfrm>
          <a:solidFill>
            <a:srgbClr val="106861">
              <a:alpha val="53000"/>
            </a:srgbClr>
          </a:solidFill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CF79F357-6892-E534-3295-DCD67B5C3B26}"/>
                </a:ext>
              </a:extLst>
            </p:cNvPr>
            <p:cNvSpPr/>
            <p:nvPr/>
          </p:nvSpPr>
          <p:spPr>
            <a:xfrm>
              <a:off x="0" y="0"/>
              <a:ext cx="5001336" cy="958560"/>
            </a:xfrm>
            <a:custGeom>
              <a:avLst/>
              <a:gdLst/>
              <a:ahLst/>
              <a:cxnLst/>
              <a:rect l="l" t="t" r="r" b="b"/>
              <a:pathLst>
                <a:path w="5001336" h="958560">
                  <a:moveTo>
                    <a:pt x="0" y="0"/>
                  </a:moveTo>
                  <a:lnTo>
                    <a:pt x="5001336" y="0"/>
                  </a:lnTo>
                  <a:lnTo>
                    <a:pt x="5001336" y="958560"/>
                  </a:lnTo>
                  <a:lnTo>
                    <a:pt x="0" y="958560"/>
                  </a:lnTo>
                  <a:close/>
                </a:path>
              </a:pathLst>
            </a:custGeom>
            <a:grpFill/>
          </p:spPr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78A6F154-88BF-72CB-3297-2649EDC1908A}"/>
                </a:ext>
              </a:extLst>
            </p:cNvPr>
            <p:cNvSpPr txBox="1"/>
            <p:nvPr/>
          </p:nvSpPr>
          <p:spPr>
            <a:xfrm>
              <a:off x="0" y="47625"/>
              <a:ext cx="5001336" cy="91093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19" name="TextBox 12">
            <a:extLst>
              <a:ext uri="{FF2B5EF4-FFF2-40B4-BE49-F238E27FC236}">
                <a16:creationId xmlns:a16="http://schemas.microsoft.com/office/drawing/2014/main" id="{D481CABB-35BB-336E-FC2B-FF029568AB9C}"/>
              </a:ext>
            </a:extLst>
          </p:cNvPr>
          <p:cNvSpPr txBox="1"/>
          <p:nvPr/>
        </p:nvSpPr>
        <p:spPr>
          <a:xfrm>
            <a:off x="511138" y="8123718"/>
            <a:ext cx="5249942" cy="137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spc="600" dirty="0">
                <a:solidFill>
                  <a:schemeClr val="bg1"/>
                </a:solidFill>
                <a:latin typeface="Montserrat Classic Bold"/>
              </a:rPr>
              <a:t>ANALYTICS</a:t>
            </a:r>
          </a:p>
          <a:p>
            <a:pPr algn="ctr">
              <a:lnSpc>
                <a:spcPct val="150000"/>
              </a:lnSpc>
            </a:pPr>
            <a:r>
              <a:rPr lang="en-US" sz="3200" spc="600" dirty="0">
                <a:solidFill>
                  <a:schemeClr val="bg1"/>
                </a:solidFill>
                <a:latin typeface="Montserrat Classic Bold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0251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188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 Classic Bold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and Minimal Photography Portfolio Presentation</dc:title>
  <cp:lastModifiedBy>Pearly Tantra</cp:lastModifiedBy>
  <cp:revision>22</cp:revision>
  <dcterms:created xsi:type="dcterms:W3CDTF">2006-08-16T00:00:00Z</dcterms:created>
  <dcterms:modified xsi:type="dcterms:W3CDTF">2024-05-18T12:56:49Z</dcterms:modified>
  <dc:identifier>DAGFk3ruFvQ</dc:identifier>
</cp:coreProperties>
</file>