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70" r:id="rId5"/>
    <p:sldId id="263" r:id="rId6"/>
    <p:sldId id="271" r:id="rId7"/>
    <p:sldId id="264" r:id="rId8"/>
    <p:sldId id="260" r:id="rId9"/>
    <p:sldId id="259" r:id="rId10"/>
    <p:sldId id="272" r:id="rId11"/>
    <p:sldId id="273" r:id="rId12"/>
    <p:sldId id="258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C1326-8984-466F-A7E2-E7591D0E6299}" v="684" dt="2022-01-08T04:49:53.049"/>
    <p1510:client id="{D6146987-6947-488A-A028-8838452C17B8}" v="92" dt="2022-01-07T17:42:05.262"/>
    <p1510:client id="{E9281054-8277-430C-91B6-4876FE288EDA}" v="727" dt="2022-01-07T14:40:36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D55D-62EC-4C77-B0EE-A01B8BDD0473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5B957-B3F8-42BE-8D39-1413656891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318D-5ABF-4D6F-B2D6-E3AD26BB2683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C02-338A-4ED9-AD9B-789851944FDE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31EE-E677-4054-897E-3442BCB89520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D341-AB93-4974-8EFF-56E1E079DEF6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F60-A283-4B46-B25F-AE98C2FA5ECA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91E2-C9F1-40A7-A952-26B01584ADA3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77A3-5F1F-440D-86E9-BC5D709175F9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ED1A-23E6-40B4-BA71-AAFE3DE58945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9130-7985-4BCE-84B8-B7E377A7AEEB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28BF-7470-4AB0-B4D7-C67B30E35F83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E78A-D165-4930-88B1-C2C6773B6CF9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A352-2707-43D7-B9EF-FCDC5A56EF75}" type="datetime1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finance/quote/APA:NASDAQ?sa=X&amp;ved=2ahUKEwj35fv1jJ_1AhXZc94KHVxCDPgQ3ecFegQIGBAc&amp;window=MA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ea typeface="新細明體"/>
                <a:cs typeface="Calibri Light"/>
              </a:rPr>
              <a:t>Multivariate Time Series Prediction for Stock Market Data</a:t>
            </a:r>
            <a:r>
              <a:rPr lang="zh-TW" altLang="en-US" dirty="0">
                <a:ea typeface="新細明體"/>
                <a:cs typeface="Calibri Light"/>
              </a:rPr>
              <a:t>時間序列資料分析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80253"/>
            <a:ext cx="9144000" cy="1655762"/>
          </a:xfrm>
        </p:spPr>
        <p:txBody>
          <a:bodyPr/>
          <a:lstStyle/>
          <a:p>
            <a:r>
              <a:rPr lang="zh-TW" altLang="en-US" dirty="0"/>
              <a:t>資科一             資科一             資科二 </a:t>
            </a:r>
          </a:p>
          <a:p>
            <a:r>
              <a:rPr lang="zh-TW" altLang="en-US" dirty="0"/>
              <a:t>曹昱維             鄭詠儒             謝政彥 </a:t>
            </a:r>
          </a:p>
          <a:p>
            <a:r>
              <a:rPr lang="en-US" altLang="zh-TW" dirty="0"/>
              <a:t>110753201            110753126            109753207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823F22-3708-41FF-9BF6-67371608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687F90-2D0A-437B-AFD6-12FF1A725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47018"/>
              </p:ext>
            </p:extLst>
          </p:nvPr>
        </p:nvGraphicFramePr>
        <p:xfrm>
          <a:off x="581025" y="1057275"/>
          <a:ext cx="10696574" cy="5391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745">
                  <a:extLst>
                    <a:ext uri="{9D8B030D-6E8A-4147-A177-3AD203B41FA5}">
                      <a16:colId xmlns:a16="http://schemas.microsoft.com/office/drawing/2014/main" val="478362951"/>
                    </a:ext>
                  </a:extLst>
                </a:gridCol>
                <a:gridCol w="1315390">
                  <a:extLst>
                    <a:ext uri="{9D8B030D-6E8A-4147-A177-3AD203B41FA5}">
                      <a16:colId xmlns:a16="http://schemas.microsoft.com/office/drawing/2014/main" val="541720152"/>
                    </a:ext>
                  </a:extLst>
                </a:gridCol>
                <a:gridCol w="1272025">
                  <a:extLst>
                    <a:ext uri="{9D8B030D-6E8A-4147-A177-3AD203B41FA5}">
                      <a16:colId xmlns:a16="http://schemas.microsoft.com/office/drawing/2014/main" val="1109966963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702022780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589889833"/>
                    </a:ext>
                  </a:extLst>
                </a:gridCol>
                <a:gridCol w="1402119">
                  <a:extLst>
                    <a:ext uri="{9D8B030D-6E8A-4147-A177-3AD203B41FA5}">
                      <a16:colId xmlns:a16="http://schemas.microsoft.com/office/drawing/2014/main" val="1078014972"/>
                    </a:ext>
                  </a:extLst>
                </a:gridCol>
                <a:gridCol w="968474">
                  <a:extLst>
                    <a:ext uri="{9D8B030D-6E8A-4147-A177-3AD203B41FA5}">
                      <a16:colId xmlns:a16="http://schemas.microsoft.com/office/drawing/2014/main" val="1767892289"/>
                    </a:ext>
                  </a:extLst>
                </a:gridCol>
                <a:gridCol w="809470">
                  <a:extLst>
                    <a:ext uri="{9D8B030D-6E8A-4147-A177-3AD203B41FA5}">
                      <a16:colId xmlns:a16="http://schemas.microsoft.com/office/drawing/2014/main" val="331836304"/>
                    </a:ext>
                  </a:extLst>
                </a:gridCol>
                <a:gridCol w="1069658">
                  <a:extLst>
                    <a:ext uri="{9D8B030D-6E8A-4147-A177-3AD203B41FA5}">
                      <a16:colId xmlns:a16="http://schemas.microsoft.com/office/drawing/2014/main" val="3780850210"/>
                    </a:ext>
                  </a:extLst>
                </a:gridCol>
                <a:gridCol w="925109">
                  <a:extLst>
                    <a:ext uri="{9D8B030D-6E8A-4147-A177-3AD203B41FA5}">
                      <a16:colId xmlns:a16="http://schemas.microsoft.com/office/drawing/2014/main" val="285672389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Timestep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Hidden_Layers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Learning_Rate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Batch_Size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epoch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Loss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Activation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Optimizer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Train_Loss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Val_Loss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535938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effectLst/>
                        </a:rPr>
                        <a:t>50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effectLst/>
                        </a:rPr>
                        <a:t>60,55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effectLst/>
                        </a:rPr>
                        <a:t>0.001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effectLst/>
                        </a:rPr>
                        <a:t>64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effectLst/>
                        </a:rPr>
                        <a:t>100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mean_squared_error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selu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Adam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effectLst/>
                        </a:rPr>
                        <a:t>0.001316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u="none" strike="noStrike" dirty="0">
                          <a:effectLst/>
                        </a:rPr>
                        <a:t>0.000163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6831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60,55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100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mean_squared_error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0.001900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0.000200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677030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70,65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100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0.001400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0.000321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0493733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0.003080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0.002134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134359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40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0.002859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0.004156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223313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40,35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RMSprop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0.002792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0.004604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515864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40,35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0.002809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0.005299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332374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40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0.003089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0.006579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7708013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0.003126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0.007293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830518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0.004847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0.011306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320669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40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0.003156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0.014207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711669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0.004418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0.015898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00201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0.038945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0.076571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839925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0.048553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0.094576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816806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30, 25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sigmoid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0.082377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0.156985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81215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5A83540-FE8A-4B81-B199-8FF01C480CCE}"/>
              </a:ext>
            </a:extLst>
          </p:cNvPr>
          <p:cNvSpPr txBox="1"/>
          <p:nvPr/>
        </p:nvSpPr>
        <p:spPr>
          <a:xfrm flipH="1">
            <a:off x="581024" y="504825"/>
            <a:ext cx="454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LSTM</a:t>
            </a:r>
            <a:r>
              <a:rPr lang="zh-TW" altLang="en-US" sz="2800" dirty="0"/>
              <a:t> </a:t>
            </a:r>
            <a:r>
              <a:rPr lang="en-US" altLang="zh-TW" sz="2800" dirty="0"/>
              <a:t>Experimental Results</a:t>
            </a:r>
            <a:endParaRPr lang="zh-TW" altLang="en-US" sz="28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3E7F3C-F374-4C71-8FBA-19AB0A24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34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4A799B2-67DA-4209-B909-73C56A82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24" y="1320959"/>
            <a:ext cx="6389526" cy="497617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DBDD901-FE15-4F6B-96D4-D6A5EDE1A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04621"/>
              </p:ext>
            </p:extLst>
          </p:nvPr>
        </p:nvGraphicFramePr>
        <p:xfrm>
          <a:off x="2347945" y="6391996"/>
          <a:ext cx="76454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818">
                  <a:extLst>
                    <a:ext uri="{9D8B030D-6E8A-4147-A177-3AD203B41FA5}">
                      <a16:colId xmlns:a16="http://schemas.microsoft.com/office/drawing/2014/main" val="1919635049"/>
                    </a:ext>
                  </a:extLst>
                </a:gridCol>
                <a:gridCol w="1180582">
                  <a:extLst>
                    <a:ext uri="{9D8B030D-6E8A-4147-A177-3AD203B41FA5}">
                      <a16:colId xmlns:a16="http://schemas.microsoft.com/office/drawing/2014/main" val="3183226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6735838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71373576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9411317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79450975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4421094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867803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Timestep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Hidden_Layers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Learning_Rate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Batch_Size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epoch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Loss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Activation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Optimizer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4084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50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60,55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100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mean_squared_error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Adam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6277028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F5212269-D7D1-4480-A990-58D500C6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Result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3456CF-5E36-4F2C-A920-585C99F4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2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6D062-4E6E-4F79-A4AE-BD57394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Disscuction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4604C-EC1B-490D-BC13-AD09FE40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How to set validation set for time-series data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CD463D-0B25-40B4-8BEA-BAD063A7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8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563B9-FDD6-4393-AE53-5F2DEB1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Disscuction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D93F4-FDA5-45D0-BB23-6BE8DD2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一般</a:t>
            </a:r>
            <a:r>
              <a:rPr lang="en-US" altLang="zh-TW" dirty="0">
                <a:ea typeface="新細明體"/>
                <a:cs typeface="Calibri"/>
              </a:rPr>
              <a:t>LSTM</a:t>
            </a:r>
            <a:r>
              <a:rPr lang="zh-TW" altLang="en-US" dirty="0">
                <a:ea typeface="新細明體"/>
                <a:cs typeface="Calibri"/>
              </a:rPr>
              <a:t>多對一</a:t>
            </a:r>
            <a:r>
              <a:rPr lang="en-US" altLang="zh-TW" dirty="0">
                <a:ea typeface="新細明體"/>
                <a:cs typeface="Calibri"/>
              </a:rPr>
              <a:t>(many to one)</a:t>
            </a:r>
            <a:r>
              <a:rPr lang="zh-TW" altLang="en-US" dirty="0">
                <a:ea typeface="新細明體"/>
                <a:cs typeface="Calibri"/>
              </a:rPr>
              <a:t>模型，其參數 </a:t>
            </a:r>
            <a:r>
              <a:rPr lang="en-US" altLang="zh-TW" dirty="0" err="1">
                <a:ea typeface="新細明體"/>
                <a:cs typeface="Calibri"/>
              </a:rPr>
              <a:t>return_sequences</a:t>
            </a:r>
            <a:r>
              <a:rPr lang="zh-TW" altLang="en-US" dirty="0">
                <a:ea typeface="新細明體"/>
                <a:cs typeface="Calibri"/>
              </a:rPr>
              <a:t> 設定為 </a:t>
            </a:r>
            <a:r>
              <a:rPr lang="en-US" altLang="zh-TW" dirty="0">
                <a:ea typeface="新細明體"/>
                <a:cs typeface="Calibri"/>
              </a:rPr>
              <a:t>False </a:t>
            </a:r>
            <a:r>
              <a:rPr lang="zh-TW" altLang="en-US" dirty="0">
                <a:ea typeface="新細明體"/>
                <a:cs typeface="Calibri"/>
              </a:rPr>
              <a:t>，且不可使用 </a:t>
            </a:r>
            <a:r>
              <a:rPr lang="en-US" altLang="zh-TW" dirty="0" err="1">
                <a:ea typeface="新細明體"/>
                <a:cs typeface="Calibri"/>
              </a:rPr>
              <a:t>TimeDistribution</a:t>
            </a:r>
            <a:r>
              <a:rPr lang="zh-TW" altLang="en-US" dirty="0">
                <a:ea typeface="新細明體"/>
                <a:cs typeface="Calibri"/>
              </a:rPr>
              <a:t>。然而本專案，參考的範例雖未使用 </a:t>
            </a:r>
            <a:r>
              <a:rPr lang="en-US" altLang="zh-TW" dirty="0" err="1">
                <a:ea typeface="新細明體"/>
                <a:cs typeface="Calibri"/>
              </a:rPr>
              <a:t>TimeDistribution</a:t>
            </a:r>
            <a:r>
              <a:rPr lang="zh-TW" altLang="en-US" dirty="0">
                <a:ea typeface="新細明體"/>
                <a:cs typeface="Calibri"/>
              </a:rPr>
              <a:t>，但 </a:t>
            </a:r>
            <a:r>
              <a:rPr lang="en-US" altLang="zh-TW" dirty="0" err="1">
                <a:ea typeface="新細明體"/>
                <a:cs typeface="Calibri"/>
              </a:rPr>
              <a:t>return_sequences</a:t>
            </a:r>
            <a:r>
              <a:rPr lang="zh-TW" altLang="en-US" dirty="0">
                <a:ea typeface="新細明體"/>
                <a:cs typeface="Calibri"/>
              </a:rPr>
              <a:t> 卻設為 </a:t>
            </a:r>
            <a:r>
              <a:rPr lang="en-US" altLang="zh-TW" dirty="0">
                <a:ea typeface="新細明體"/>
                <a:cs typeface="Calibri"/>
              </a:rPr>
              <a:t>True</a:t>
            </a:r>
            <a:r>
              <a:rPr lang="zh-TW" altLang="en-US" dirty="0">
                <a:ea typeface="新細明體"/>
                <a:cs typeface="Calibri"/>
              </a:rPr>
              <a:t>，如果改成 </a:t>
            </a:r>
            <a:r>
              <a:rPr lang="en-US" altLang="zh-TW" dirty="0">
                <a:ea typeface="新細明體"/>
                <a:cs typeface="Calibri"/>
              </a:rPr>
              <a:t>False</a:t>
            </a:r>
            <a:r>
              <a:rPr lang="zh-TW" altLang="en-US" dirty="0">
                <a:ea typeface="新細明體"/>
                <a:cs typeface="Calibri"/>
              </a:rPr>
              <a:t>，反而出現錯誤訊息，值得再深入研究。</a:t>
            </a:r>
            <a:r>
              <a:rPr lang="en-US" altLang="zh-TW" dirty="0">
                <a:ea typeface="新細明體"/>
                <a:cs typeface="Calibri"/>
              </a:rPr>
              <a:t> </a:t>
            </a:r>
          </a:p>
          <a:p>
            <a:r>
              <a:rPr lang="zh-TW" altLang="en-US" dirty="0">
                <a:ea typeface="新細明體"/>
                <a:cs typeface="Calibri"/>
              </a:rPr>
              <a:t>How to generate </a:t>
            </a:r>
            <a:r>
              <a:rPr lang="zh-TW" dirty="0">
                <a:ea typeface="+mn-lt"/>
                <a:cs typeface="+mn-lt"/>
              </a:rPr>
              <a:t>50 day </a:t>
            </a:r>
            <a:r>
              <a:rPr lang="zh-TW" altLang="en-US" dirty="0">
                <a:ea typeface="新細明體"/>
                <a:cs typeface="+mn-lt"/>
              </a:rPr>
              <a:t>p</a:t>
            </a:r>
            <a:r>
              <a:rPr lang="zh-TW" altLang="en-US" dirty="0">
                <a:ea typeface="新細明體"/>
                <a:cs typeface="Calibri"/>
              </a:rPr>
              <a:t>rediction by LSTM model</a:t>
            </a:r>
            <a:endParaRPr lang="zh-TW" altLang="en-US" dirty="0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dirty="0">
                <a:ea typeface="+mn-lt"/>
                <a:cs typeface="+mn-lt"/>
              </a:rPr>
              <a:t>LSTM model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o</a:t>
            </a:r>
            <a:r>
              <a:rPr lang="zh-TW" altLang="en-US" dirty="0">
                <a:ea typeface="新細明體"/>
                <a:cs typeface="Calibri"/>
              </a:rPr>
              <a:t>utput is dense(1)</a:t>
            </a:r>
          </a:p>
          <a:p>
            <a:pPr lvl="1"/>
            <a:r>
              <a:rPr lang="zh-TW" altLang="en-US" dirty="0">
                <a:ea typeface="新細明體"/>
                <a:cs typeface="Calibri"/>
              </a:rPr>
              <a:t>Generate 50 day prediction</a:t>
            </a: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1188651-5BC7-46D4-A066-4B816F22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97" y="3927641"/>
            <a:ext cx="5619135" cy="344805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EAD7AE-CC58-4393-8404-2EFAFA2D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5AD0A2-AE00-4871-AEF4-7D4503BAEF60}"/>
              </a:ext>
            </a:extLst>
          </p:cNvPr>
          <p:cNvSpPr txBox="1"/>
          <p:nvPr/>
        </p:nvSpPr>
        <p:spPr>
          <a:xfrm>
            <a:off x="972766" y="5077838"/>
            <a:ext cx="358950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備註</a:t>
            </a:r>
            <a:r>
              <a:rPr lang="en-US" altLang="zh-TW" dirty="0"/>
              <a:t>: </a:t>
            </a:r>
            <a:r>
              <a:rPr lang="zh-TW" altLang="en-US" dirty="0"/>
              <a:t>我有用少量資料丟進模型去跑，</a:t>
            </a:r>
            <a:r>
              <a:rPr lang="en-US" altLang="zh-TW" dirty="0" err="1"/>
              <a:t>yhat</a:t>
            </a:r>
            <a:r>
              <a:rPr lang="zh-TW" altLang="en-US" dirty="0"/>
              <a:t>確實只有一個數字，或許</a:t>
            </a:r>
            <a:r>
              <a:rPr lang="en-US" altLang="zh-TW" dirty="0"/>
              <a:t>many to many</a:t>
            </a:r>
            <a:r>
              <a:rPr lang="zh-TW" altLang="en-US" dirty="0"/>
              <a:t>可當作本專案後續可以繼續精進的議題</a:t>
            </a:r>
          </a:p>
        </p:txBody>
      </p:sp>
    </p:spTree>
    <p:extLst>
      <p:ext uri="{BB962C8B-B14F-4D97-AF65-F5344CB8AC3E}">
        <p14:creationId xmlns:p14="http://schemas.microsoft.com/office/powerpoint/2010/main" val="41176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0710C-6689-4467-9698-C59FDB7C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38" y="345587"/>
            <a:ext cx="10515600" cy="1325563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簡介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89830-2D0E-4388-8D51-3ACA3485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什麼是時間序列資料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我們用股票的每日價格作為訓練資料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+mn-lt"/>
                <a:cs typeface="+mn-lt"/>
              </a:rPr>
              <a:t>選擇 </a:t>
            </a:r>
            <a:r>
              <a:rPr lang="zh-TW">
                <a:ea typeface="+mn-lt"/>
                <a:cs typeface="+mn-lt"/>
              </a:rPr>
              <a:t>A</a:t>
            </a:r>
            <a:r>
              <a:rPr lang="en-US" altLang="zh-TW" dirty="0">
                <a:ea typeface="+mn-lt"/>
                <a:cs typeface="+mn-lt"/>
              </a:rPr>
              <a:t>PA</a:t>
            </a:r>
            <a:r>
              <a:rPr lang="zh-TW" altLang="en-US">
                <a:ea typeface="+mn-lt"/>
                <a:cs typeface="+mn-lt"/>
              </a:rPr>
              <a:t> Corp. 的股票價格作為訓練數</a:t>
            </a:r>
            <a:r>
              <a:rPr lang="zh-TW">
                <a:ea typeface="+mn-lt"/>
                <a:cs typeface="+mn-lt"/>
              </a:rPr>
              <a:t>據</a:t>
            </a:r>
            <a:endParaRPr lang="zh-TW">
              <a:ea typeface="新細明體"/>
              <a:cs typeface="Calibri"/>
            </a:endParaRPr>
          </a:p>
          <a:p>
            <a:pPr lvl="1"/>
            <a:r>
              <a:rPr lang="zh-TW">
                <a:ea typeface="+mn-lt"/>
                <a:cs typeface="+mn-lt"/>
              </a:rPr>
              <a:t>APA C</a:t>
            </a:r>
            <a:r>
              <a:rPr lang="en-US" altLang="zh-TW" dirty="0" err="1">
                <a:ea typeface="+mn-lt"/>
                <a:cs typeface="+mn-lt"/>
              </a:rPr>
              <a:t>orp</a:t>
            </a:r>
            <a:r>
              <a:rPr lang="en-US" altLang="zh-TW" dirty="0">
                <a:ea typeface="+mn-lt"/>
                <a:cs typeface="+mn-lt"/>
              </a:rPr>
              <a:t>.</a:t>
            </a:r>
            <a:r>
              <a:rPr lang="zh-TW">
                <a:ea typeface="+mn-lt"/>
                <a:cs typeface="+mn-lt"/>
              </a:rPr>
              <a:t> </a:t>
            </a:r>
            <a:r>
              <a:rPr lang="zh-TW">
                <a:ea typeface="新細明體"/>
                <a:cs typeface="Calibri"/>
              </a:rPr>
              <a:t>是一間屬於能源類股的公司也是</a:t>
            </a:r>
            <a:r>
              <a:rPr lang="zh-TW" altLang="en-US">
                <a:ea typeface="新細明體"/>
                <a:cs typeface="Calibri"/>
              </a:rPr>
              <a:t>標普500指數的成份之一 </a:t>
            </a:r>
            <a:endParaRPr lang="en-US" altLang="zh-TW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https://www.google.com/finance/quote/APA:NASDAQ?sa=X&amp;ved=2ahUKEwj35fv1jJ_1AhXZc94KHVxCDPgQ3ecFegQIGBAc&amp;window=MAX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E6165375-B5E3-484B-B954-E48AE0606FDF}"/>
              </a:ext>
            </a:extLst>
          </p:cNvPr>
          <p:cNvSpPr txBox="1"/>
          <p:nvPr/>
        </p:nvSpPr>
        <p:spPr>
          <a:xfrm>
            <a:off x="3288323" y="5828323"/>
            <a:ext cx="454073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93AC3-872C-48BE-AC1D-8755FCBF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6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0710C-6689-4467-9698-C59FDB7C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Introduction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89830-2D0E-4388-8D51-3ACA3485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zh-TW" altLang="en-US">
                <a:ea typeface="新細明體"/>
                <a:cs typeface="Calibri"/>
              </a:rPr>
              <a:t>APA corp. 歷史股價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E0CF45C7-31A8-4E2A-BD87-36BD713B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2347803"/>
            <a:ext cx="5146430" cy="3246777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BC2554-B6B7-4587-AC62-DCE914A8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23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657BFD-86B8-4324-AD18-06EF79BF9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96006"/>
              </p:ext>
            </p:extLst>
          </p:nvPr>
        </p:nvGraphicFramePr>
        <p:xfrm>
          <a:off x="893795" y="819633"/>
          <a:ext cx="10514435" cy="586740"/>
        </p:xfrm>
        <a:graphic>
          <a:graphicData uri="http://schemas.openxmlformats.org/drawingml/2006/table">
            <a:tbl>
              <a:tblPr/>
              <a:tblGrid>
                <a:gridCol w="1084362">
                  <a:extLst>
                    <a:ext uri="{9D8B030D-6E8A-4147-A177-3AD203B41FA5}">
                      <a16:colId xmlns:a16="http://schemas.microsoft.com/office/drawing/2014/main" val="2252272763"/>
                    </a:ext>
                  </a:extLst>
                </a:gridCol>
                <a:gridCol w="1742724">
                  <a:extLst>
                    <a:ext uri="{9D8B030D-6E8A-4147-A177-3AD203B41FA5}">
                      <a16:colId xmlns:a16="http://schemas.microsoft.com/office/drawing/2014/main" val="2033950148"/>
                    </a:ext>
                  </a:extLst>
                </a:gridCol>
                <a:gridCol w="2633449">
                  <a:extLst>
                    <a:ext uri="{9D8B030D-6E8A-4147-A177-3AD203B41FA5}">
                      <a16:colId xmlns:a16="http://schemas.microsoft.com/office/drawing/2014/main" val="2794805917"/>
                    </a:ext>
                  </a:extLst>
                </a:gridCol>
                <a:gridCol w="2711012">
                  <a:extLst>
                    <a:ext uri="{9D8B030D-6E8A-4147-A177-3AD203B41FA5}">
                      <a16:colId xmlns:a16="http://schemas.microsoft.com/office/drawing/2014/main" val="3513256337"/>
                    </a:ext>
                  </a:extLst>
                </a:gridCol>
                <a:gridCol w="1258526">
                  <a:extLst>
                    <a:ext uri="{9D8B030D-6E8A-4147-A177-3AD203B41FA5}">
                      <a16:colId xmlns:a16="http://schemas.microsoft.com/office/drawing/2014/main" val="3796192413"/>
                    </a:ext>
                  </a:extLst>
                </a:gridCol>
                <a:gridCol w="1084362">
                  <a:extLst>
                    <a:ext uri="{9D8B030D-6E8A-4147-A177-3AD203B41FA5}">
                      <a16:colId xmlns:a16="http://schemas.microsoft.com/office/drawing/2014/main" val="297079148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股票代號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公司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全球行業分類標準部門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全球行業分類標準子行業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加入日期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成立年份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8885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APA Corporation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油氣勘探與生產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1997/7/28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00273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3B6BE11-13D5-4123-AC2E-80A07ADFEC3C}"/>
              </a:ext>
            </a:extLst>
          </p:cNvPr>
          <p:cNvSpPr txBox="1"/>
          <p:nvPr/>
        </p:nvSpPr>
        <p:spPr>
          <a:xfrm>
            <a:off x="803434" y="1610180"/>
            <a:ext cx="67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Period</a:t>
            </a:r>
            <a:r>
              <a:rPr lang="en-US" altLang="zh-TW" dirty="0"/>
              <a:t>: 2010.1.4 ~  2021.11.26</a:t>
            </a:r>
            <a:r>
              <a:rPr lang="zh-TW" altLang="en-US" dirty="0"/>
              <a:t>  </a:t>
            </a:r>
            <a:r>
              <a:rPr lang="en-US" altLang="zh-TW" dirty="0"/>
              <a:t>	                           </a:t>
            </a:r>
            <a:r>
              <a:rPr lang="en-US" altLang="zh-TW" b="1" dirty="0"/>
              <a:t>Shape</a:t>
            </a:r>
            <a:r>
              <a:rPr lang="en-US" altLang="zh-TW" dirty="0"/>
              <a:t>: (2997,6)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246317-3B5C-4FF1-BB75-48EF3B758509}"/>
              </a:ext>
            </a:extLst>
          </p:cNvPr>
          <p:cNvSpPr txBox="1"/>
          <p:nvPr/>
        </p:nvSpPr>
        <p:spPr>
          <a:xfrm>
            <a:off x="7668444" y="4913951"/>
            <a:ext cx="443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2010.1.4 ~  2021.6.30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Shape: (2893, 3)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2021.7.1 ~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2021.11.26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Shape: (104, 3)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ED1CF53-C4A0-498D-AF9A-6BC6FA3A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95" y="1979512"/>
            <a:ext cx="6652837" cy="24614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2D3AA28-5ED1-4BD4-9E1B-2249CC5A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95" y="5014124"/>
            <a:ext cx="2747559" cy="18438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DA1316-1B43-4ACE-A68B-7CCA20898BDD}"/>
              </a:ext>
            </a:extLst>
          </p:cNvPr>
          <p:cNvSpPr txBox="1"/>
          <p:nvPr/>
        </p:nvSpPr>
        <p:spPr>
          <a:xfrm>
            <a:off x="805307" y="4640364"/>
            <a:ext cx="283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Correlation Analysis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5E6334F-9B8E-4B97-8273-54DD5B7F4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404" y="5009695"/>
            <a:ext cx="3551228" cy="184387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58B7B3-43EC-4441-9D55-FF3CBFB64CF8}"/>
              </a:ext>
            </a:extLst>
          </p:cNvPr>
          <p:cNvSpPr txBox="1"/>
          <p:nvPr/>
        </p:nvSpPr>
        <p:spPr>
          <a:xfrm>
            <a:off x="3917225" y="4645284"/>
            <a:ext cx="355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Experimental Features (LSTM)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F1D90B-3D02-47B5-8C01-BE3596FD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55" y="1981078"/>
            <a:ext cx="37623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EF1F015-CF6B-4D68-BDCD-9145D2E97FCB}"/>
              </a:ext>
            </a:extLst>
          </p:cNvPr>
          <p:cNvSpPr txBox="1"/>
          <p:nvPr/>
        </p:nvSpPr>
        <p:spPr>
          <a:xfrm>
            <a:off x="893794" y="285138"/>
            <a:ext cx="541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Dataset: S&amp;P500 APA Corporation 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4F35B8F-E648-42FE-9B7B-CFB81CEC91D7}"/>
              </a:ext>
            </a:extLst>
          </p:cNvPr>
          <p:cNvSpPr txBox="1"/>
          <p:nvPr/>
        </p:nvSpPr>
        <p:spPr>
          <a:xfrm>
            <a:off x="8415166" y="1643346"/>
            <a:ext cx="355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Goal to predict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767B5A-F3FE-4A7B-994C-F5F459B6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92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F2BF2-C2ED-47FB-B2BB-8ABFA8C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Related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0E5E4-9D68-4123-9DAA-BBBC7442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zh-TW" altLang="en-US">
                <a:ea typeface="新細明體"/>
                <a:cs typeface="Calibri"/>
              </a:rPr>
              <a:t>ARIMA 模型被廣泛使用</a:t>
            </a:r>
            <a:r>
              <a:rPr lang="zh-TW">
                <a:ea typeface="+mn-lt"/>
                <a:cs typeface="+mn-lt"/>
              </a:rPr>
              <a:t>在時間序列分析</a:t>
            </a:r>
            <a:r>
              <a:rPr lang="zh-TW" altLang="en-US">
                <a:ea typeface="+mn-lt"/>
                <a:cs typeface="+mn-lt"/>
              </a:rPr>
              <a:t>中</a:t>
            </a:r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ARIMA(</a:t>
            </a:r>
            <a:r>
              <a:rPr lang="zh-TW" altLang="en-US" b="1">
                <a:ea typeface="新細明體"/>
                <a:cs typeface="Calibri"/>
              </a:rPr>
              <a:t>p, d, q</a:t>
            </a:r>
            <a:r>
              <a:rPr lang="zh-TW" altLang="en-US">
                <a:ea typeface="新細明體"/>
                <a:cs typeface="Calibri"/>
              </a:rPr>
              <a:t>) 模型簡介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>
                <a:ea typeface="新細明體"/>
              </a:rPr>
              <a:t>自我迴歸模型(Autoregressive Model)</a:t>
            </a:r>
            <a:r>
              <a:rPr lang="en-US" altLang="zh-TW" b="1" dirty="0">
                <a:ea typeface="新細明體"/>
              </a:rPr>
              <a:t>AR(p)</a:t>
            </a:r>
            <a:endParaRPr lang="zh-TW" b="1" dirty="0">
              <a:ea typeface="新細明體"/>
              <a:cs typeface="Calibri"/>
            </a:endParaRPr>
          </a:p>
          <a:p>
            <a:pPr lvl="2"/>
            <a:r>
              <a:rPr lang="zh-TW" altLang="en-US">
                <a:ea typeface="+mn-lt"/>
                <a:cs typeface="+mn-lt"/>
              </a:rPr>
              <a:t>用前期的資料來預測本期的資料，而且越接近本期的資料，對預測結果的影響力就越大</a:t>
            </a:r>
            <a:endParaRPr lang="zh-TW" altLang="en-US">
              <a:ea typeface="新細明體"/>
              <a:cs typeface="Calibri"/>
            </a:endParaRPr>
          </a:p>
          <a:p>
            <a:pPr lvl="2"/>
            <a:r>
              <a:rPr lang="zh-TW" altLang="en-US">
                <a:ea typeface="+mn-lt"/>
                <a:cs typeface="+mn-lt"/>
              </a:rPr>
              <a:t>設定一筆資料會與他過去</a:t>
            </a:r>
            <a:r>
              <a:rPr lang="zh-TW" altLang="en-US" b="1">
                <a:ea typeface="+mn-lt"/>
                <a:cs typeface="+mn-lt"/>
              </a:rPr>
              <a:t>p</a:t>
            </a:r>
            <a:r>
              <a:rPr lang="zh-TW" altLang="en-US">
                <a:ea typeface="+mn-lt"/>
                <a:cs typeface="+mn-lt"/>
              </a:rPr>
              <a:t>期的資料相關</a:t>
            </a:r>
            <a:endParaRPr lang="zh-TW" altLang="en-US">
              <a:ea typeface="新細明體"/>
              <a:cs typeface="Calibri"/>
            </a:endParaRPr>
          </a:p>
          <a:p>
            <a:pPr lvl="1"/>
            <a:r>
              <a:rPr lang="zh-TW">
                <a:ea typeface="+mn-lt"/>
                <a:cs typeface="+mn-lt"/>
              </a:rPr>
              <a:t>移動平均模型</a:t>
            </a:r>
            <a:r>
              <a:rPr lang="en-US" altLang="zh-TW" dirty="0">
                <a:ea typeface="+mn-lt"/>
                <a:cs typeface="+mn-lt"/>
              </a:rPr>
              <a:t>(Moving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Average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Model)</a:t>
            </a:r>
            <a:r>
              <a:rPr lang="en-US" altLang="zh-TW" b="1" dirty="0">
                <a:ea typeface="+mn-lt"/>
                <a:cs typeface="+mn-lt"/>
              </a:rPr>
              <a:t>MA(q)</a:t>
            </a:r>
            <a:endParaRPr lang="zh-TW" altLang="en-US" b="1" dirty="0">
              <a:ea typeface="+mn-lt"/>
              <a:cs typeface="+mn-lt"/>
            </a:endParaRPr>
          </a:p>
          <a:p>
            <a:pPr lvl="2"/>
            <a:r>
              <a:rPr lang="zh-CN" altLang="en-US">
                <a:ea typeface="+mn-lt"/>
                <a:cs typeface="+mn-lt"/>
              </a:rPr>
              <a:t>本期的隨機誤差會與過去產生的隨機誤差有關</a:t>
            </a:r>
            <a:endParaRPr lang="en-US">
              <a:ea typeface="新細明體"/>
              <a:cs typeface="Calibri"/>
            </a:endParaRPr>
          </a:p>
          <a:p>
            <a:pPr lvl="2"/>
            <a:r>
              <a:rPr lang="en-US" altLang="zh-TW" dirty="0" err="1">
                <a:ea typeface="新細明體"/>
                <a:cs typeface="Calibri"/>
              </a:rPr>
              <a:t>設定要計算</a:t>
            </a:r>
            <a:r>
              <a:rPr lang="en-US" b="1" dirty="0" err="1">
                <a:ea typeface="+mn-lt"/>
                <a:cs typeface="+mn-lt"/>
              </a:rPr>
              <a:t>q</a:t>
            </a:r>
            <a:r>
              <a:rPr lang="zh-TW" altLang="en-US">
                <a:ea typeface="+mn-lt"/>
                <a:cs typeface="+mn-lt"/>
              </a:rPr>
              <a:t>期移動平均</a:t>
            </a:r>
            <a:endParaRPr lang="en-US" altLang="zh-TW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使用ADF-test 計算差分次數</a:t>
            </a:r>
            <a:r>
              <a:rPr lang="zh-TW" altLang="en-US" b="1">
                <a:ea typeface="新細明體"/>
                <a:cs typeface="Calibri"/>
              </a:rPr>
              <a:t>(d)</a:t>
            </a:r>
          </a:p>
          <a:p>
            <a:pPr lvl="2"/>
            <a:r>
              <a:rPr lang="zh-TW" altLang="en-US">
                <a:ea typeface="新細明體"/>
                <a:cs typeface="Calibri"/>
              </a:rPr>
              <a:t>令時間序列</a:t>
            </a:r>
            <a:r>
              <a:rPr lang="zh-TW">
                <a:ea typeface="+mn-lt"/>
                <a:cs typeface="+mn-lt"/>
              </a:rPr>
              <a:t>變為定態</a:t>
            </a:r>
            <a:endParaRPr lang="zh-TW" altLang="en-US" dirty="0">
              <a:ea typeface="新細明體"/>
              <a:cs typeface="Calibri"/>
            </a:endParaRPr>
          </a:p>
          <a:p>
            <a:pPr lvl="2"/>
            <a:r>
              <a:rPr lang="en-US" altLang="zh-TW" b="1" dirty="0">
                <a:ea typeface="新細明體"/>
                <a:cs typeface="Calibri"/>
              </a:rPr>
              <a:t>d=1 : new value = X(t) - X(t-1) ; </a:t>
            </a:r>
            <a:r>
              <a:rPr lang="en-US" b="1" dirty="0">
                <a:ea typeface="+mn-lt"/>
                <a:cs typeface="+mn-lt"/>
              </a:rPr>
              <a:t>d=2 : new value = X(t) - X(t-2)</a:t>
            </a:r>
            <a:endParaRPr lang="zh-TW" alt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  <a:hlinkClick r:id="" action="ppaction://noaction"/>
              </a:rPr>
              <a:t>ref :https://pandas.pydata.org/docs/reference/api/pandas.DataFrame.diff.html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b="1" dirty="0">
              <a:ea typeface="+mn-lt"/>
              <a:cs typeface="+mn-lt"/>
            </a:endParaRPr>
          </a:p>
          <a:p>
            <a:pPr lvl="2"/>
            <a:endParaRPr lang="en-US" altLang="zh-TW" b="1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2BCA-C0FF-4730-80B8-76F92C3D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4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FF7E6-CB62-4458-BD4E-DBA0C90C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LSTM</a:t>
            </a:r>
            <a:r>
              <a:rPr lang="zh-TW" altLang="en-US" dirty="0"/>
              <a:t> </a:t>
            </a:r>
            <a:r>
              <a:rPr lang="en-US" altLang="zh-TW" dirty="0"/>
              <a:t>(Long Short-Term Memory)</a:t>
            </a:r>
          </a:p>
          <a:p>
            <a:pPr marL="534988" indent="-325438">
              <a:buFont typeface="Wingdings" panose="05000000000000000000" pitchFamily="2" charset="2"/>
              <a:buChar char="Ø"/>
            </a:pPr>
            <a:r>
              <a:rPr lang="en-US" altLang="zh-TW" dirty="0"/>
              <a:t>LSTM</a:t>
            </a:r>
            <a:r>
              <a:rPr lang="zh-TW" altLang="en-US" dirty="0"/>
              <a:t>屬於</a:t>
            </a:r>
            <a:r>
              <a:rPr lang="en-US" altLang="zh-TW" dirty="0"/>
              <a:t>RNN</a:t>
            </a:r>
            <a:r>
              <a:rPr lang="zh-TW" altLang="en-US" dirty="0"/>
              <a:t> </a:t>
            </a:r>
            <a:r>
              <a:rPr lang="en-US" altLang="zh-TW" dirty="0"/>
              <a:t>(Recurrent Neural Network)</a:t>
            </a:r>
            <a:r>
              <a:rPr lang="zh-TW" altLang="en-US" dirty="0"/>
              <a:t> 的一種，適合在輸入特徵空間中提取模式，其中輸入數據跨越長序列。</a:t>
            </a:r>
            <a:endParaRPr lang="en-US" altLang="zh-TW" dirty="0"/>
          </a:p>
          <a:p>
            <a:pPr marL="534988" indent="-325438">
              <a:buFont typeface="Wingdings" panose="05000000000000000000" pitchFamily="2" charset="2"/>
              <a:buChar char="Ø"/>
            </a:pPr>
            <a:r>
              <a:rPr lang="en-US" altLang="zh-TW" dirty="0"/>
              <a:t>LSTM </a:t>
            </a:r>
            <a:r>
              <a:rPr lang="zh-TW" altLang="en-US" dirty="0"/>
              <a:t>可以從多個輸入變量的問題進行建立</a:t>
            </a:r>
            <a:r>
              <a:rPr lang="en-US" altLang="zh-TW" dirty="0"/>
              <a:t>many to many </a:t>
            </a:r>
            <a:r>
              <a:rPr lang="zh-TW" altLang="en-US" dirty="0"/>
              <a:t>或 </a:t>
            </a:r>
            <a:r>
              <a:rPr lang="en-US" altLang="zh-TW" dirty="0"/>
              <a:t>many to one </a:t>
            </a:r>
            <a:r>
              <a:rPr lang="zh-TW" altLang="en-US" dirty="0"/>
              <a:t>模型。</a:t>
            </a:r>
            <a:endParaRPr lang="en-US" altLang="zh-TW" dirty="0"/>
          </a:p>
          <a:p>
            <a:pPr marL="534988" indent="-325438">
              <a:buFont typeface="Wingdings" panose="05000000000000000000" pitchFamily="2" charset="2"/>
              <a:buChar char="Ø"/>
            </a:pPr>
            <a:r>
              <a:rPr lang="en-US" altLang="zh-TW" dirty="0"/>
              <a:t>LSTM </a:t>
            </a:r>
            <a:r>
              <a:rPr lang="zh-TW" altLang="en-US" dirty="0"/>
              <a:t>在建模問題方面提供了很大的靈活性，包括可以很好地控制時間序列的幾個參數。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43EF12A-ABF0-42A3-840C-E6034794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Related work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7E84D-91B2-404F-8342-E7A2843E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99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563B9-FDD6-4393-AE53-5F2DEB1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Method Description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D93F4-FDA5-45D0-BB23-6BE8DD2A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ea typeface="新細明體"/>
                <a:cs typeface="Calibri"/>
              </a:rPr>
              <a:t>We use LSTM as deep learning  based method</a:t>
            </a:r>
            <a:endParaRPr lang="zh-TW" altLang="en-US" dirty="0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dirty="0">
                <a:ea typeface="新細明體"/>
                <a:cs typeface="Calibri"/>
              </a:rPr>
              <a:t>What's LSTM model(optional topic)</a:t>
            </a:r>
          </a:p>
          <a:p>
            <a:r>
              <a:rPr lang="zh-TW" altLang="en-US" dirty="0">
                <a:ea typeface="新細明體"/>
                <a:cs typeface="Calibri"/>
              </a:rPr>
              <a:t>The LSTM model structure</a:t>
            </a: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12EAD3-740A-490C-A0FD-A0BE176A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9421"/>
            <a:ext cx="3946401" cy="21043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F51F53-B886-436A-800C-32AC06C9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16" y="3142529"/>
            <a:ext cx="1817968" cy="3715471"/>
          </a:xfrm>
          <a:prstGeom prst="rect">
            <a:avLst/>
          </a:prstGeom>
        </p:spPr>
      </p:pic>
      <p:pic>
        <p:nvPicPr>
          <p:cNvPr id="8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761B0B-9D37-48DB-8902-94B2D798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28" y="2414002"/>
            <a:ext cx="4821008" cy="431126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9D3D3-42EB-4476-AAFC-B227F6D7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EFF37C8-124B-452F-852E-764A2F81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653275" y="1730216"/>
            <a:ext cx="7106264" cy="22616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D6563B9-FDD6-4393-AE53-5F2DEB1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Method Description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22C5C7-A16F-4A59-8194-C0679E52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75" y="4168891"/>
            <a:ext cx="7106264" cy="268910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D93F4-FDA5-45D0-BB23-6BE8DD2A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2" y="1730202"/>
            <a:ext cx="10515600" cy="805608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>
                <a:ea typeface="新細明體"/>
                <a:cs typeface="Calibri"/>
              </a:rPr>
              <a:t>How to split stock price of each day into input data of LSTM model</a:t>
            </a:r>
          </a:p>
          <a:p>
            <a:pPr lvl="1"/>
            <a:r>
              <a:rPr lang="zh-TW" altLang="en-US" dirty="0">
                <a:ea typeface="新細明體"/>
                <a:cs typeface="Calibri"/>
              </a:rPr>
              <a:t>Window size = 50, slide step =1</a:t>
            </a: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19EAA0-EDBE-47AB-BB77-5D029429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97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F2BF2-C2ED-47FB-B2BB-8ABFA8C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  <a:cs typeface="Calibri Light"/>
              </a:rPr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0E5E4-9D68-4123-9DAA-BBBC7442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我們使用ARIMA(3,0,2) 對</a:t>
            </a:r>
            <a:r>
              <a:rPr lang="zh-TW">
                <a:ea typeface="+mn-lt"/>
                <a:cs typeface="+mn-lt"/>
              </a:rPr>
              <a:t> A</a:t>
            </a:r>
            <a:r>
              <a:rPr lang="en-US" altLang="zh-TW" dirty="0">
                <a:ea typeface="+mn-lt"/>
                <a:cs typeface="+mn-lt"/>
              </a:rPr>
              <a:t>PA</a:t>
            </a:r>
            <a:r>
              <a:rPr lang="zh-TW">
                <a:ea typeface="+mn-lt"/>
                <a:cs typeface="+mn-lt"/>
              </a:rPr>
              <a:t> Corp. </a:t>
            </a:r>
            <a:r>
              <a:rPr lang="en-US" altLang="zh-TW" dirty="0">
                <a:ea typeface="+mn-lt"/>
                <a:cs typeface="+mn-lt"/>
              </a:rPr>
              <a:t>50天的</a:t>
            </a:r>
            <a:r>
              <a:rPr lang="zh-TW">
                <a:ea typeface="+mn-lt"/>
                <a:cs typeface="+mn-lt"/>
              </a:rPr>
              <a:t>股票價格</a:t>
            </a:r>
            <a:r>
              <a:rPr lang="zh-TW" altLang="en-US">
                <a:ea typeface="+mn-lt"/>
                <a:cs typeface="+mn-lt"/>
              </a:rPr>
              <a:t>進行預測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>
                <a:ea typeface="+mn-lt"/>
                <a:cs typeface="+mn-lt"/>
              </a:rPr>
              <a:t>MSE: 16.362673218826885, R2: -0.5659850824780199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C90F509B-DBB5-4058-8E45-6243F306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4" y="2974670"/>
            <a:ext cx="5449612" cy="332603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5A6D2-9BDB-48D9-B430-763B59DA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5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953</Words>
  <Application>Microsoft Office PowerPoint</Application>
  <PresentationFormat>寬螢幕</PresentationFormat>
  <Paragraphs>268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Multivariate Time Series Prediction for Stock Market Data時間序列資料分析</vt:lpstr>
      <vt:lpstr>簡介</vt:lpstr>
      <vt:lpstr>Introduction</vt:lpstr>
      <vt:lpstr>PowerPoint 簡報</vt:lpstr>
      <vt:lpstr>Related work</vt:lpstr>
      <vt:lpstr>Related work</vt:lpstr>
      <vt:lpstr>Method Description</vt:lpstr>
      <vt:lpstr>Method Description</vt:lpstr>
      <vt:lpstr>Result</vt:lpstr>
      <vt:lpstr>PowerPoint 簡報</vt:lpstr>
      <vt:lpstr>Result</vt:lpstr>
      <vt:lpstr>Disscuction</vt:lpstr>
      <vt:lpstr>Disscuction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David Hsieh</dc:creator>
  <cp:lastModifiedBy>David Hsieh</cp:lastModifiedBy>
  <cp:revision>380</cp:revision>
  <dcterms:created xsi:type="dcterms:W3CDTF">2022-01-07T04:49:13Z</dcterms:created>
  <dcterms:modified xsi:type="dcterms:W3CDTF">2022-01-09T15:12:27Z</dcterms:modified>
</cp:coreProperties>
</file>