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328" r:id="rId3"/>
    <p:sldId id="259" r:id="rId4"/>
    <p:sldId id="324" r:id="rId5"/>
    <p:sldId id="323" r:id="rId6"/>
    <p:sldId id="335" r:id="rId7"/>
    <p:sldId id="339" r:id="rId8"/>
    <p:sldId id="312" r:id="rId9"/>
    <p:sldId id="317" r:id="rId10"/>
    <p:sldId id="313" r:id="rId11"/>
    <p:sldId id="318" r:id="rId12"/>
    <p:sldId id="326" r:id="rId13"/>
    <p:sldId id="331" r:id="rId14"/>
    <p:sldId id="334" r:id="rId15"/>
    <p:sldId id="332" r:id="rId16"/>
    <p:sldId id="337" r:id="rId17"/>
    <p:sldId id="315" r:id="rId18"/>
    <p:sldId id="320" r:id="rId19"/>
    <p:sldId id="338" r:id="rId20"/>
    <p:sldId id="314" r:id="rId21"/>
    <p:sldId id="340" r:id="rId22"/>
    <p:sldId id="333" r:id="rId23"/>
    <p:sldId id="321" r:id="rId24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6"/>
      <p:bold r:id="rId27"/>
    </p:embeddedFont>
    <p:embeddedFont>
      <p:font typeface="Book Antiqua" panose="02040602050305030304" pitchFamily="18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Didact Gothic" panose="02020500000000000000" charset="0"/>
      <p:regular r:id="rId34"/>
    </p:embeddedFont>
    <p:embeddedFont>
      <p:font typeface="Julius Sans One" panose="02020500000000000000" charset="0"/>
      <p:regular r:id="rId35"/>
    </p:embeddedFont>
    <p:embeddedFont>
      <p:font typeface="Questrial" panose="02020500000000000000" charset="0"/>
      <p:regular r:id="rId36"/>
    </p:embeddedFont>
    <p:embeddedFont>
      <p:font typeface="源石黑體 L" panose="020B0300000000000000" pitchFamily="34" charset="-12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DEED-9E7E-4AB4-BE04-A43365516DB2}">
  <a:tblStyle styleId="{8278DEED-9E7E-4AB4-BE04-A43365516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6" autoAdjust="0"/>
  </p:normalViewPr>
  <p:slideViewPr>
    <p:cSldViewPr snapToGrid="0">
      <p:cViewPr>
        <p:scale>
          <a:sx n="100" d="100"/>
          <a:sy n="100" d="100"/>
        </p:scale>
        <p:origin x="1786" y="221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16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36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74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67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4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4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42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4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2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34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249ffcf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249ffcf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83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9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9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2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9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5" r:id="rId7"/>
    <p:sldLayoutId id="2147483667" r:id="rId8"/>
    <p:sldLayoutId id="2147483670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614737" y="2198675"/>
            <a:ext cx="5263255" cy="1817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Multivariate Time Series Prediction for Stock Market Data</a:t>
            </a:r>
            <a:b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</a:b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時間序列資料分析</a:t>
            </a:r>
            <a:endParaRPr sz="3200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3614737" y="4016554"/>
            <a:ext cx="5263255" cy="746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資科一             資科一             資科二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曹昱維             鄭詠儒             謝政彥 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110753201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11075312 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 109753207</a:t>
            </a:r>
          </a:p>
        </p:txBody>
      </p:sp>
      <p:cxnSp>
        <p:nvCxnSpPr>
          <p:cNvPr id="228" name="Google Shape;228;p36"/>
          <p:cNvCxnSpPr>
            <a:cxnSpLocks/>
          </p:cNvCxnSpPr>
          <p:nvPr/>
        </p:nvCxnSpPr>
        <p:spPr>
          <a:xfrm>
            <a:off x="7923648" y="4016555"/>
            <a:ext cx="788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Method Description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03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550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ARIMA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ARIMA 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模型被廣泛使用在時間序列分析中</a:t>
            </a: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ARIMA(p, d, q) 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模型簡介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:</a:t>
            </a:r>
          </a:p>
          <a:p>
            <a:pPr marL="457200" lvl="2" indent="-457200">
              <a:buFont typeface="+mj-lt"/>
              <a:buAutoNum type="arabicPeriod"/>
            </a:pPr>
            <a:r>
              <a:rPr lang="zh-TW" altLang="en-US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自我迴歸模型</a:t>
            </a:r>
            <a:r>
              <a:rPr lang="en-US" altLang="zh-TW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(Autoregressive Model)AR(p)</a:t>
            </a:r>
          </a:p>
          <a:p>
            <a:pPr marL="457200" lvl="2" indent="-457200">
              <a:buFont typeface="+mj-lt"/>
              <a:buAutoNum type="arabicPeriod"/>
            </a:pPr>
            <a:r>
              <a:rPr lang="zh-TW" altLang="en-US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移動平均模型</a:t>
            </a:r>
            <a:r>
              <a:rPr lang="en-US" altLang="zh-TW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(Moving Average Model)MA(q)</a:t>
            </a:r>
          </a:p>
          <a:p>
            <a:pPr marL="457200" lvl="2" indent="-457200">
              <a:buFont typeface="+mj-lt"/>
              <a:buAutoNum type="arabicPeriod"/>
            </a:pPr>
            <a:r>
              <a:rPr lang="zh-TW" altLang="en-US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使用</a:t>
            </a:r>
            <a:r>
              <a:rPr lang="en-US" altLang="zh-TW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ADF-test </a:t>
            </a:r>
            <a:r>
              <a:rPr lang="zh-TW" altLang="en-US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計算差分次數</a:t>
            </a:r>
            <a:r>
              <a:rPr lang="en-US" altLang="zh-TW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044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ARIMA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自我迴歸模型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(Autoregressive Model)AR(p)</a:t>
            </a:r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用前期的資料來預測本期的資料，而且越接近本期的資料，對預測結果的影響力就越大，設定一筆資料會與他過去</a:t>
            </a: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p</a:t>
            </a: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期的資料相關</a:t>
            </a: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移動平均模型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(Moving Average Model)MA(q)</a:t>
            </a:r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本期的隨機誤差會與過去產生的隨機誤差有關，設定要計算</a:t>
            </a: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q</a:t>
            </a: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期移動平均</a:t>
            </a: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使用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ADF-test 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計算差分次數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(d)</a:t>
            </a:r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令時間序列變為定態</a:t>
            </a:r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d=1 : new value = X(t) - X(t-1)</a:t>
            </a:r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d=2 : new value = X(t) - X(t-2)</a:t>
            </a:r>
            <a:endParaRPr lang="en-US" altLang="zh-TW" sz="20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73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(Long Short-Term Memory)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屬於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RNN (Recurrent Neural Network) 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的一種，適合在輸入特徵空間中提取模式，其中輸入數據跨越長序列。</a:t>
            </a: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可以從多個輸入變量的問題進行建立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many to many 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或 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many to one 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模型。</a:t>
            </a: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在建模問題方面提供了很大的靈活性，包括可以很好地控制時間序列的幾個參數。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840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The LSTM model structure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0A3D30-3C9F-4458-988A-61E25963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76" y="2058551"/>
            <a:ext cx="3733800" cy="19909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84876E-FAAF-452F-8B6A-092979E2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561" y="1249085"/>
            <a:ext cx="1669229" cy="34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We use LSTM as deep learning  based method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ACF823D-5415-4BB8-8C49-75DAB557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428" y="2092451"/>
            <a:ext cx="4185143" cy="25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How to split stock price of each day into input data of LSTM model?</a:t>
            </a:r>
            <a:b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0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Window size = 50, slide step =1</a:t>
            </a: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0249D8-D43F-45EF-BE43-5CED1ED5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27" y="2571750"/>
            <a:ext cx="6302005" cy="23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Result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04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676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Result-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ARIMA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713225" y="134033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我們使用</a:t>
            </a:r>
            <a: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ARIMA(3,0,2) </a:t>
            </a:r>
            <a:r>
              <a:rPr lang="zh-TW" altLang="en-US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對 </a:t>
            </a:r>
            <a: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 Corp. 50</a:t>
            </a:r>
            <a:r>
              <a:rPr lang="zh-TW" altLang="en-US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天的股票價格進行預測</a:t>
            </a:r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MSE: 16.362673218826885, R2: -0.5659850824780199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32" name="圖片 4">
            <a:extLst>
              <a:ext uri="{FF2B5EF4-FFF2-40B4-BE49-F238E27FC236}">
                <a16:creationId xmlns:a16="http://schemas.microsoft.com/office/drawing/2014/main" id="{BABDBD88-F6E5-43B2-8E40-A6822B50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12" y="2100086"/>
            <a:ext cx="4634976" cy="28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9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Result 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AB961D-604B-4272-B437-DBA7D7B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5" y="1117415"/>
            <a:ext cx="7672388" cy="38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9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7"/>
          <p:cNvCxnSpPr/>
          <p:nvPr/>
        </p:nvCxnSpPr>
        <p:spPr>
          <a:xfrm>
            <a:off x="805671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33;p37">
            <a:extLst>
              <a:ext uri="{FF2B5EF4-FFF2-40B4-BE49-F238E27FC236}">
                <a16:creationId xmlns:a16="http://schemas.microsoft.com/office/drawing/2014/main" id="{3EF6F80A-A31F-434D-8045-CB083430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sz="3200" dirty="0">
                <a:latin typeface="Book Antiqua" panose="02040602050305030304" pitchFamily="18" charset="0"/>
              </a:rPr>
              <a:t>Contents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Google Shape;234;p37">
            <a:extLst>
              <a:ext uri="{FF2B5EF4-FFF2-40B4-BE49-F238E27FC236}">
                <a16:creationId xmlns:a16="http://schemas.microsoft.com/office/drawing/2014/main" id="{6B915E1F-2D2F-481D-83C5-A1D965318DAE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Method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709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5</a:t>
            </a: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025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一般</a:t>
            </a: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多對一</a:t>
            </a: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(many to one)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模型，其參數 </a:t>
            </a:r>
            <a:r>
              <a:rPr lang="en-US" altLang="zh-TW" sz="20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設定為 </a:t>
            </a: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 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，且不可使用 </a:t>
            </a:r>
            <a:r>
              <a:rPr lang="en-US" altLang="zh-TW" sz="20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。然而本專案，參考的範例雖未使用 </a:t>
            </a:r>
            <a:r>
              <a:rPr lang="en-US" altLang="zh-TW" sz="20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，但 </a:t>
            </a:r>
            <a:r>
              <a:rPr lang="en-US" altLang="zh-TW" sz="20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卻設為 </a:t>
            </a: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True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，如果改成 </a:t>
            </a: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</a:t>
            </a:r>
            <a:r>
              <a:rPr lang="zh-TW" altLang="en-US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，反而出現錯誤訊息，值得再深入研究。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How to generate 50 day prediction by LSTM model?</a:t>
            </a:r>
            <a:b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 output is dense(1)</a:t>
            </a:r>
            <a:b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Generate 50 day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CCCE698-1ED5-4D63-9B7F-9E9AC987788D}"/>
              </a:ext>
            </a:extLst>
          </p:cNvPr>
          <p:cNvSpPr txBox="1"/>
          <p:nvPr/>
        </p:nvSpPr>
        <p:spPr>
          <a:xfrm>
            <a:off x="1277566" y="3729843"/>
            <a:ext cx="321823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備註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我有用少量資料丟進模型去跑，</a:t>
            </a:r>
            <a:r>
              <a:rPr lang="en-US" altLang="zh-TW" dirty="0" err="1">
                <a:latin typeface="Book Antiqua" panose="02040602050305030304" pitchFamily="18" charset="0"/>
                <a:ea typeface="微軟正黑體" panose="020B0604030504040204" pitchFamily="34" charset="-120"/>
              </a:rPr>
              <a:t>yhat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確實只有一個數字，或許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many to many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可當作本專案後續可以繼續精進的議題</a:t>
            </a:r>
          </a:p>
        </p:txBody>
      </p:sp>
      <p:pic>
        <p:nvPicPr>
          <p:cNvPr id="7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C88FBF8-30F7-4826-B2CF-015BB1279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407" y="3054050"/>
            <a:ext cx="3046061" cy="18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04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0"/>
          </a:schemeClr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How to set validation set for time-series data?</a:t>
            </a:r>
          </a:p>
        </p:txBody>
      </p:sp>
    </p:spTree>
    <p:extLst>
      <p:ext uri="{BB962C8B-B14F-4D97-AF65-F5344CB8AC3E}">
        <p14:creationId xmlns:p14="http://schemas.microsoft.com/office/powerpoint/2010/main" val="413254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>
            <a:spLocks noGrp="1"/>
          </p:cNvSpPr>
          <p:nvPr>
            <p:ph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dirty="0">
                <a:latin typeface="Book Antiqua" panose="02040602050305030304" pitchFamily="18" charset="0"/>
              </a:rPr>
              <a:t>Q&amp;A</a:t>
            </a:r>
            <a:endParaRPr sz="8600" dirty="0">
              <a:solidFill>
                <a:schemeClr val="lt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42" name="Google Shape;642;p62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61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Introduction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01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什麼是時間序列資料？</a:t>
            </a: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我們用股票的每日價格作為訓練資料</a:t>
            </a: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選擇 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Apache Corporation(APA)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的股票價格作為訓練數據</a:t>
            </a: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 Corp.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是一間屬於能源類股的公司也是標普</a:t>
            </a: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500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指數的成份之一 </a:t>
            </a:r>
          </a:p>
        </p:txBody>
      </p:sp>
    </p:spTree>
    <p:extLst>
      <p:ext uri="{BB962C8B-B14F-4D97-AF65-F5344CB8AC3E}">
        <p14:creationId xmlns:p14="http://schemas.microsoft.com/office/powerpoint/2010/main" val="24183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 corp. </a:t>
            </a:r>
            <a:r>
              <a:rPr lang="zh-TW" altLang="en-US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歷史股價</a:t>
            </a: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FD6299-F32D-42B0-AC85-3E24836D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22" y="1885316"/>
            <a:ext cx="4277556" cy="26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 - Dataset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S&amp;P500 APA Corporation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Period: </a:t>
            </a:r>
            <a:r>
              <a:rPr lang="zh-TW" altLang="en-US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            </a:t>
            </a:r>
            <a: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2010.1.4 ~ 2021.11.26   Shape: (2997,6)</a:t>
            </a:r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Training</a:t>
            </a:r>
            <a:r>
              <a:rPr lang="zh-TW" altLang="en-US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Data: 2010.1.4 ~ 2021.06.30</a:t>
            </a:r>
            <a:r>
              <a:rPr lang="zh-TW" altLang="en-US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</a:t>
            </a:r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(2893, 3)</a:t>
            </a:r>
            <a:b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Testing</a:t>
            </a:r>
            <a:r>
              <a:rPr lang="zh-TW" altLang="en-US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Data: </a:t>
            </a:r>
            <a:r>
              <a:rPr lang="zh-TW" altLang="en-US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2021.7.1 ~ 2021.11.26</a:t>
            </a:r>
            <a:r>
              <a:rPr lang="zh-TW" altLang="en-US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</a:t>
            </a:r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(104, 3) </a:t>
            </a:r>
            <a:endParaRPr lang="zh-TW" altLang="en-US" sz="1800" b="1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BB7317-9968-43E2-A9AE-B60FEDB3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92" y="1553078"/>
            <a:ext cx="6251734" cy="51939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87F82F0-944B-432D-B2C7-BD4B4E17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92" y="2921095"/>
            <a:ext cx="5183183" cy="19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 - Dataset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2B12C37-5A4B-4CE3-8D1B-12587040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" y="1642788"/>
            <a:ext cx="3281122" cy="23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8CF161-0879-45C6-A7CE-C671A125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47" y="3428657"/>
            <a:ext cx="2134544" cy="14324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4BE26D6-C522-46D8-8EF8-D4E4E778221C}"/>
              </a:ext>
            </a:extLst>
          </p:cNvPr>
          <p:cNvSpPr txBox="1"/>
          <p:nvPr/>
        </p:nvSpPr>
        <p:spPr>
          <a:xfrm>
            <a:off x="4750007" y="3046116"/>
            <a:ext cx="283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Correlation Analysis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45CAA7C-4924-4A98-B65F-0C9ABE1AD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45"/>
          <a:stretch/>
        </p:blipFill>
        <p:spPr>
          <a:xfrm>
            <a:off x="4867799" y="1599967"/>
            <a:ext cx="3315644" cy="14487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B8EACB-D9C7-4E66-ACF6-1298CA861296}"/>
              </a:ext>
            </a:extLst>
          </p:cNvPr>
          <p:cNvSpPr txBox="1"/>
          <p:nvPr/>
        </p:nvSpPr>
        <p:spPr>
          <a:xfrm>
            <a:off x="4750007" y="1188599"/>
            <a:ext cx="355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Experimental Features (LSTM)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4E2DB-7A85-4D45-82F0-0C0E68413746}"/>
              </a:ext>
            </a:extLst>
          </p:cNvPr>
          <p:cNvSpPr/>
          <p:nvPr/>
        </p:nvSpPr>
        <p:spPr>
          <a:xfrm>
            <a:off x="1339348" y="127345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Goal to predict</a:t>
            </a:r>
            <a:endParaRPr lang="zh-TW" altLang="en-US" sz="1800" b="1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63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Related work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02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876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33;p37">
            <a:extLst>
              <a:ext uri="{FF2B5EF4-FFF2-40B4-BE49-F238E27FC236}">
                <a16:creationId xmlns:a16="http://schemas.microsoft.com/office/drawing/2014/main" id="{3232874F-FF9C-4BE7-855C-7560AB6C7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Google Shape;234;p37">
            <a:extLst>
              <a:ext uri="{FF2B5EF4-FFF2-40B4-BE49-F238E27FC236}">
                <a16:creationId xmlns:a16="http://schemas.microsoft.com/office/drawing/2014/main" id="{79823E86-4B56-462B-9A57-260B97B239D0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400" b="1" dirty="0">
              <a:solidFill>
                <a:schemeClr val="dk1"/>
              </a:solidFill>
              <a:latin typeface="Book Antiqua" panose="02040602050305030304" pitchFamily="18" charset="0"/>
              <a:ea typeface="源石黑體 L" panose="020B0300000000000000" pitchFamily="34" charset="-120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021373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667</Words>
  <Application>Microsoft Office PowerPoint</Application>
  <PresentationFormat>如螢幕大小 (16:9)</PresentationFormat>
  <Paragraphs>82</Paragraphs>
  <Slides>23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微軟正黑體</vt:lpstr>
      <vt:lpstr>Arial</vt:lpstr>
      <vt:lpstr>Questrial</vt:lpstr>
      <vt:lpstr>Didact Gothic</vt:lpstr>
      <vt:lpstr>Wingdings</vt:lpstr>
      <vt:lpstr>Calibri Light</vt:lpstr>
      <vt:lpstr>Book Antiqua</vt:lpstr>
      <vt:lpstr>源石黑體 L</vt:lpstr>
      <vt:lpstr>Julius Sans One</vt:lpstr>
      <vt:lpstr>Minimalist Grayscale Pitch Deck by Slidesgo</vt:lpstr>
      <vt:lpstr>Multivariate Time Series Prediction for Stock Market Data 時間序列資料分析</vt:lpstr>
      <vt:lpstr>Contents</vt:lpstr>
      <vt:lpstr>Introduction</vt:lpstr>
      <vt:lpstr>Introduction</vt:lpstr>
      <vt:lpstr>Introduction</vt:lpstr>
      <vt:lpstr>Introduction - Dataset</vt:lpstr>
      <vt:lpstr>Introduction - Dataset</vt:lpstr>
      <vt:lpstr>Related work</vt:lpstr>
      <vt:lpstr>Related work</vt:lpstr>
      <vt:lpstr>Method Description</vt:lpstr>
      <vt:lpstr>Method Description - ARIMA</vt:lpstr>
      <vt:lpstr>Method Description - ARIMA</vt:lpstr>
      <vt:lpstr>Method Description - LSTM</vt:lpstr>
      <vt:lpstr>Method Description - LSTM</vt:lpstr>
      <vt:lpstr>Method Description - LSTM</vt:lpstr>
      <vt:lpstr>Method Description - LSTM</vt:lpstr>
      <vt:lpstr>Result</vt:lpstr>
      <vt:lpstr>Result- ARIMA</vt:lpstr>
      <vt:lpstr>Result - LSTM</vt:lpstr>
      <vt:lpstr>Discussion</vt:lpstr>
      <vt:lpstr>DISCUSSION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- stock price forecasting</dc:title>
  <dc:creator>Yungju Cheng</dc:creator>
  <cp:lastModifiedBy>Rola Jeng</cp:lastModifiedBy>
  <cp:revision>22</cp:revision>
  <dcterms:modified xsi:type="dcterms:W3CDTF">2022-01-09T17:23:47Z</dcterms:modified>
</cp:coreProperties>
</file>