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0" r:id="rId1"/>
  </p:sldMasterIdLst>
  <p:notesMasterIdLst>
    <p:notesMasterId r:id="rId24"/>
  </p:notesMasterIdLst>
  <p:sldIdLst>
    <p:sldId id="256" r:id="rId2"/>
    <p:sldId id="328" r:id="rId3"/>
    <p:sldId id="259" r:id="rId4"/>
    <p:sldId id="324" r:id="rId5"/>
    <p:sldId id="318" r:id="rId6"/>
    <p:sldId id="323" r:id="rId7"/>
    <p:sldId id="312" r:id="rId8"/>
    <p:sldId id="343" r:id="rId9"/>
    <p:sldId id="344" r:id="rId10"/>
    <p:sldId id="313" r:id="rId11"/>
    <p:sldId id="335" r:id="rId12"/>
    <p:sldId id="339" r:id="rId13"/>
    <p:sldId id="334" r:id="rId14"/>
    <p:sldId id="337" r:id="rId15"/>
    <p:sldId id="315" r:id="rId16"/>
    <p:sldId id="320" r:id="rId17"/>
    <p:sldId id="314" r:id="rId18"/>
    <p:sldId id="338" r:id="rId19"/>
    <p:sldId id="333" r:id="rId20"/>
    <p:sldId id="340" r:id="rId21"/>
    <p:sldId id="342" r:id="rId22"/>
    <p:sldId id="321" r:id="rId23"/>
  </p:sldIdLst>
  <p:sldSz cx="9144000" cy="5143500" type="screen16x9"/>
  <p:notesSz cx="6858000" cy="9144000"/>
  <p:embeddedFontLst>
    <p:embeddedFont>
      <p:font typeface="Book Antiqua" panose="02040602050305030304" pitchFamily="18" charset="0"/>
      <p:regular r:id="rId25"/>
      <p:bold r:id="rId26"/>
      <p:italic r:id="rId27"/>
      <p:boldItalic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Cascadia Code" panose="020B0609020000020004" pitchFamily="49" charset="0"/>
      <p:regular r:id="rId31"/>
      <p:bold r:id="rId32"/>
      <p:italic r:id="rId33"/>
      <p:bold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Didact Gothic" panose="02020500000000000000" charset="0"/>
      <p:regular r:id="rId39"/>
    </p:embeddedFont>
    <p:embeddedFont>
      <p:font typeface="Julius Sans One" panose="02020500000000000000" charset="0"/>
      <p:regular r:id="rId40"/>
    </p:embeddedFont>
    <p:embeddedFont>
      <p:font typeface="Questrial" panose="02020500000000000000" charset="0"/>
      <p:regular r:id="rId41"/>
    </p:embeddedFont>
    <p:embeddedFont>
      <p:font typeface="微軟正黑體" panose="020B0604030504040204" pitchFamily="34" charset="-120"/>
      <p:regular r:id="rId42"/>
      <p:bold r:id="rId43"/>
    </p:embeddedFont>
    <p:embeddedFont>
      <p:font typeface="源石黑體 L" panose="020B0300000000000000" pitchFamily="34" charset="-120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78DEED-9E7E-4AB4-BE04-A43365516DB2}">
  <a:tblStyle styleId="{8278DEED-9E7E-4AB4-BE04-A43365516D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08" autoAdjust="0"/>
  </p:normalViewPr>
  <p:slideViewPr>
    <p:cSldViewPr snapToGrid="0">
      <p:cViewPr varScale="1">
        <p:scale>
          <a:sx n="65" d="100"/>
          <a:sy n="65" d="100"/>
        </p:scale>
        <p:origin x="979" y="48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098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307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5367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093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a1249ffcf0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a1249ffcf0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9742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404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a1249ffcf0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a1249ffcf0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567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a1249ffcf0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a1249ffcf0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26429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2843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a1249ffcf0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a1249ffcf0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4867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4209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a1249ffcf0_1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a1249ffcf0_1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742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1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時間序列最常出現在金融相關</a:t>
            </a:r>
            <a:r>
              <a:rPr lang="zh-TW" altLang="en-US" dirty="0"/>
              <a:t>的</a:t>
            </a:r>
            <a:r>
              <a:rPr lang="en-US" altLang="zh-TW" dirty="0"/>
              <a:t>data</a:t>
            </a:r>
            <a:r>
              <a:rPr lang="zh-TW" altLang="en-US" dirty="0"/>
              <a:t> 像是 </a:t>
            </a:r>
            <a:r>
              <a:rPr lang="en-US" altLang="zh-TW" dirty="0"/>
              <a:t>GDP</a:t>
            </a:r>
            <a:r>
              <a:rPr lang="zh-TW" altLang="en-US" dirty="0"/>
              <a:t>、消費者物價指數（</a:t>
            </a:r>
            <a:r>
              <a:rPr lang="en-US" altLang="zh-TW" dirty="0"/>
              <a:t>CPI</a:t>
            </a:r>
            <a:r>
              <a:rPr lang="zh-TW" altLang="en-US" dirty="0"/>
              <a:t>）、加權股價指數、利率、匯率等等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3175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3491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9118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9345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dirty="0">
                <a:sym typeface="Didact Gothic"/>
              </a:rPr>
              <a:t>時間序列變為定態</a:t>
            </a:r>
            <a:r>
              <a:rPr lang="en-US" altLang="zh-TW" sz="1100" dirty="0">
                <a:sym typeface="Didact Gothic"/>
              </a:rPr>
              <a:t>:::::::</a:t>
            </a:r>
            <a:r>
              <a:rPr lang="zh-TW" altLang="en-US" dirty="0"/>
              <a:t>我們必須確定時間序列是</a:t>
            </a:r>
            <a:r>
              <a:rPr lang="en-US" altLang="zh-TW" dirty="0"/>
              <a:t>"</a:t>
            </a:r>
            <a:r>
              <a:rPr lang="zh-TW" altLang="en-US" dirty="0"/>
              <a:t>可預測的</a:t>
            </a:r>
            <a:r>
              <a:rPr lang="en-US" altLang="zh-TW" dirty="0"/>
              <a:t>(Predictable)"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3194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239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5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8">
    <p:bg>
      <p:bgPr>
        <a:solidFill>
          <a:schemeClr val="accent5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21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1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2">
    <p:bg>
      <p:bgPr>
        <a:solidFill>
          <a:schemeClr val="accent5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subTitle" idx="1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title" idx="2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3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title" idx="4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ubTitle" idx="5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6" r:id="rId5"/>
    <p:sldLayoutId id="2147483657" r:id="rId6"/>
    <p:sldLayoutId id="2147483667" r:id="rId7"/>
    <p:sldLayoutId id="2147483670" r:id="rId8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ctrTitle"/>
          </p:nvPr>
        </p:nvSpPr>
        <p:spPr>
          <a:xfrm>
            <a:off x="3614737" y="2198675"/>
            <a:ext cx="5263255" cy="18178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  <a:cs typeface="Calibri Light"/>
              </a:rPr>
              <a:t>Multivariate</a:t>
            </a:r>
            <a:r>
              <a:rPr lang="zh-TW" altLang="en-US" sz="3200">
                <a:latin typeface="Book Antiqua" panose="02040602050305030304" pitchFamily="18" charset="0"/>
                <a:ea typeface="微軟正黑體" panose="020B0604030504040204" pitchFamily="34" charset="-120"/>
                <a:cs typeface="Calibri Light"/>
              </a:rPr>
              <a:t> </a:t>
            </a:r>
            <a:r>
              <a:rPr lang="en-US" altLang="zh-TW" sz="3200">
                <a:latin typeface="Book Antiqua" panose="02040602050305030304" pitchFamily="18" charset="0"/>
                <a:ea typeface="微軟正黑體" panose="020B0604030504040204" pitchFamily="34" charset="-120"/>
                <a:cs typeface="Calibri Light"/>
              </a:rPr>
              <a:t>Time </a:t>
            </a:r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  <a:cs typeface="Calibri Light"/>
              </a:rPr>
              <a:t>Series Prediction for Stock Market Data</a:t>
            </a:r>
            <a:b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  <a:cs typeface="Calibri Light"/>
              </a:rPr>
            </a:br>
            <a:r>
              <a:rPr lang="zh-TW" altLang="en-US" sz="3200" dirty="0">
                <a:latin typeface="Book Antiqua" panose="02040602050305030304" pitchFamily="18" charset="0"/>
                <a:ea typeface="微軟正黑體" panose="020B0604030504040204" pitchFamily="34" charset="-120"/>
                <a:cs typeface="Calibri Light"/>
              </a:rPr>
              <a:t>時間序列資料分析</a:t>
            </a:r>
            <a:endParaRPr sz="3200" dirty="0"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27" name="Google Shape;227;p36"/>
          <p:cNvSpPr txBox="1">
            <a:spLocks noGrp="1"/>
          </p:cNvSpPr>
          <p:nvPr>
            <p:ph type="subTitle" idx="1"/>
          </p:nvPr>
        </p:nvSpPr>
        <p:spPr>
          <a:xfrm>
            <a:off x="3614737" y="4016554"/>
            <a:ext cx="5263255" cy="7466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>
                <a:latin typeface="Book Antiqua" panose="02040602050305030304" pitchFamily="18" charset="0"/>
                <a:ea typeface="微軟正黑體" panose="020B0604030504040204" pitchFamily="34" charset="-120"/>
              </a:rPr>
              <a:t>資科一             資科一             資科二      </a:t>
            </a:r>
          </a:p>
          <a:p>
            <a:r>
              <a:rPr lang="zh-TW" altLang="en-US" dirty="0">
                <a:latin typeface="Book Antiqua" panose="02040602050305030304" pitchFamily="18" charset="0"/>
                <a:ea typeface="微軟正黑體" panose="020B0604030504040204" pitchFamily="34" charset="-120"/>
              </a:rPr>
              <a:t>曹昱維             鄭詠儒             謝政彥       </a:t>
            </a:r>
          </a:p>
          <a:p>
            <a:r>
              <a:rPr lang="zh-TW" altLang="en-US" dirty="0">
                <a:latin typeface="Book Antiqua" panose="02040602050305030304" pitchFamily="18" charset="0"/>
                <a:ea typeface="微軟正黑體" panose="020B0604030504040204" pitchFamily="34" charset="-120"/>
              </a:rPr>
              <a:t>  </a:t>
            </a:r>
            <a:r>
              <a:rPr lang="en-US" altLang="zh-TW" dirty="0">
                <a:latin typeface="Book Antiqua" panose="02040602050305030304" pitchFamily="18" charset="0"/>
                <a:ea typeface="微軟正黑體" panose="020B0604030504040204" pitchFamily="34" charset="-120"/>
              </a:rPr>
              <a:t>110753201   </a:t>
            </a:r>
            <a:r>
              <a:rPr lang="zh-TW" altLang="en-US" dirty="0">
                <a:latin typeface="Book Antiqua" panose="02040602050305030304" pitchFamily="18" charset="0"/>
                <a:ea typeface="微軟正黑體" panose="020B0604030504040204" pitchFamily="34" charset="-120"/>
              </a:rPr>
              <a:t>     </a:t>
            </a:r>
            <a:r>
              <a:rPr lang="en-US" altLang="zh-TW" dirty="0">
                <a:latin typeface="Book Antiqua" panose="02040602050305030304" pitchFamily="18" charset="0"/>
                <a:ea typeface="微軟正黑體" panose="020B0604030504040204" pitchFamily="34" charset="-120"/>
              </a:rPr>
              <a:t>11075312    </a:t>
            </a:r>
            <a:r>
              <a:rPr lang="zh-TW" altLang="en-US" dirty="0">
                <a:latin typeface="Book Antiqua" panose="02040602050305030304" pitchFamily="18" charset="0"/>
                <a:ea typeface="微軟正黑體" panose="020B0604030504040204" pitchFamily="34" charset="-120"/>
              </a:rPr>
              <a:t>  </a:t>
            </a:r>
            <a:r>
              <a:rPr lang="en-US" altLang="zh-TW" dirty="0">
                <a:latin typeface="Book Antiqua" panose="02040602050305030304" pitchFamily="18" charset="0"/>
                <a:ea typeface="微軟正黑體" panose="020B0604030504040204" pitchFamily="34" charset="-120"/>
              </a:rPr>
              <a:t> 109753207</a:t>
            </a:r>
          </a:p>
        </p:txBody>
      </p:sp>
      <p:cxnSp>
        <p:nvCxnSpPr>
          <p:cNvPr id="228" name="Google Shape;228;p36"/>
          <p:cNvCxnSpPr>
            <a:cxnSpLocks/>
          </p:cNvCxnSpPr>
          <p:nvPr/>
        </p:nvCxnSpPr>
        <p:spPr>
          <a:xfrm>
            <a:off x="7923648" y="4016555"/>
            <a:ext cx="78809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/>
          <p:nvPr/>
        </p:nvSpPr>
        <p:spPr>
          <a:xfrm>
            <a:off x="-6534075" y="-3736925"/>
            <a:ext cx="13101900" cy="9029700"/>
          </a:xfrm>
          <a:prstGeom prst="triangle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4572000" y="2098184"/>
            <a:ext cx="3636475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Book Antiqua" panose="02040602050305030304" pitchFamily="18" charset="0"/>
              </a:rPr>
              <a:t>Method Description</a:t>
            </a:r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ook Antiqua" panose="02040602050305030304" pitchFamily="18" charset="0"/>
              </a:rPr>
              <a:t>03</a:t>
            </a: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2" name="Google Shape;262;p39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</a:endParaRPr>
          </a:p>
        </p:txBody>
      </p:sp>
      <p:cxnSp>
        <p:nvCxnSpPr>
          <p:cNvPr id="263" name="Google Shape;263;p39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EC5131-D5BA-499C-BB62-52A0223396DE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10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509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3;p37">
            <a:extLst>
              <a:ext uri="{FF2B5EF4-FFF2-40B4-BE49-F238E27FC236}">
                <a16:creationId xmlns:a16="http://schemas.microsoft.com/office/drawing/2014/main" id="{10CC9D57-6EB7-4911-88DA-978AA6FCCB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Method Description</a:t>
            </a:r>
            <a:r>
              <a:rPr lang="zh-TW" altLang="en-US" sz="3200" dirty="0"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 </a:t>
            </a:r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- Dataset</a:t>
            </a:r>
            <a:endParaRPr sz="32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3" name="Google Shape;234;p37">
            <a:extLst>
              <a:ext uri="{FF2B5EF4-FFF2-40B4-BE49-F238E27FC236}">
                <a16:creationId xmlns:a16="http://schemas.microsoft.com/office/drawing/2014/main" id="{D0F2007D-B88C-4A36-97E9-62622732606C}"/>
              </a:ext>
            </a:extLst>
          </p:cNvPr>
          <p:cNvSpPr txBox="1">
            <a:spLocks/>
          </p:cNvSpPr>
          <p:nvPr/>
        </p:nvSpPr>
        <p:spPr>
          <a:xfrm>
            <a:off x="713225" y="1158240"/>
            <a:ext cx="7694969" cy="3525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endParaRPr lang="en-US" altLang="zh-TW" sz="18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lvl="1"/>
            <a:r>
              <a:rPr lang="en-US" altLang="zh-TW" sz="18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	Period: </a:t>
            </a:r>
            <a:r>
              <a:rPr lang="zh-TW" altLang="en-US" sz="18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             </a:t>
            </a:r>
            <a:r>
              <a:rPr lang="en-US" altLang="zh-TW" sz="18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2010.1.4 ~ 2021.11.26   Shape: (2997,6)</a:t>
            </a:r>
            <a:br>
              <a:rPr lang="en-US" altLang="zh-TW" sz="18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r>
              <a:rPr lang="en-US" altLang="zh-TW" sz="18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	</a:t>
            </a:r>
            <a:r>
              <a:rPr lang="en-US" altLang="zh-TW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Training Data:  2010.1.4 ~  2019.12.31</a:t>
            </a:r>
            <a:r>
              <a:rPr lang="zh-TW" altLang="en-US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Shape: (2516, 3)</a:t>
            </a:r>
            <a:br>
              <a:rPr lang="en-US" altLang="zh-TW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</a:br>
            <a:r>
              <a:rPr lang="en-US" altLang="zh-TW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	Validation Data: 2020.1.1 ~  2020.12.31</a:t>
            </a:r>
            <a:r>
              <a:rPr lang="zh-TW" altLang="en-US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Shape: (377, 3)</a:t>
            </a:r>
            <a:br>
              <a:rPr lang="en-US" altLang="zh-TW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</a:br>
            <a:r>
              <a:rPr lang="en-US" altLang="zh-TW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	Testing Data:</a:t>
            </a:r>
            <a:r>
              <a:rPr lang="zh-TW" altLang="en-US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    </a:t>
            </a:r>
            <a:r>
              <a:rPr lang="en-US" altLang="zh-TW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2021.7.1 ~  2021.11.26</a:t>
            </a:r>
            <a:r>
              <a:rPr lang="zh-TW" altLang="en-US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Shape: (104,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endParaRPr lang="en-US" altLang="zh-TW" sz="18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br>
              <a:rPr lang="en-US" altLang="zh-TW" sz="18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endParaRPr lang="en-US" altLang="zh-TW" sz="18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18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1BB7317-9968-43E2-A9AE-B60FEDB32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806" y="1158240"/>
            <a:ext cx="6251734" cy="519390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887F82F0-944B-432D-B2C7-BD4B4E178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806" y="2984596"/>
            <a:ext cx="4592993" cy="169935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D0B9F9C-96A9-40FF-B929-4714551532B7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11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95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3;p37">
            <a:extLst>
              <a:ext uri="{FF2B5EF4-FFF2-40B4-BE49-F238E27FC236}">
                <a16:creationId xmlns:a16="http://schemas.microsoft.com/office/drawing/2014/main" id="{10CC9D57-6EB7-4911-88DA-978AA6FCCB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Method Description</a:t>
            </a:r>
            <a:endParaRPr sz="32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3" name="Google Shape;234;p37">
            <a:extLst>
              <a:ext uri="{FF2B5EF4-FFF2-40B4-BE49-F238E27FC236}">
                <a16:creationId xmlns:a16="http://schemas.microsoft.com/office/drawing/2014/main" id="{D0F2007D-B88C-4A36-97E9-62622732606C}"/>
              </a:ext>
            </a:extLst>
          </p:cNvPr>
          <p:cNvSpPr txBox="1">
            <a:spLocks/>
          </p:cNvSpPr>
          <p:nvPr/>
        </p:nvSpPr>
        <p:spPr>
          <a:xfrm>
            <a:off x="713225" y="1158240"/>
            <a:ext cx="7694969" cy="3525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br>
              <a:rPr lang="en-US" altLang="zh-TW" sz="18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A2B12C37-5A4B-4CE3-8D1B-12587040D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80" y="1642788"/>
            <a:ext cx="3281122" cy="234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78CF161-0879-45C6-A7CE-C671A125A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547" y="3428657"/>
            <a:ext cx="2134544" cy="143248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F4BE26D6-C522-46D8-8EF8-D4E4E778221C}"/>
              </a:ext>
            </a:extLst>
          </p:cNvPr>
          <p:cNvSpPr txBox="1"/>
          <p:nvPr/>
        </p:nvSpPr>
        <p:spPr>
          <a:xfrm>
            <a:off x="4750007" y="3046116"/>
            <a:ext cx="283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>
                <a:latin typeface="Book Antiqua" panose="02040602050305030304" pitchFamily="18" charset="0"/>
              </a:rPr>
              <a:t>Correlation Analysis</a:t>
            </a:r>
            <a:endParaRPr lang="zh-TW" altLang="en-US" sz="1800" b="1" dirty="0">
              <a:latin typeface="Book Antiqua" panose="0204060205030503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45CAA7C-4924-4A98-B65F-0C9ABE1AD3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845"/>
          <a:stretch/>
        </p:blipFill>
        <p:spPr>
          <a:xfrm>
            <a:off x="4867799" y="1599967"/>
            <a:ext cx="3315644" cy="144877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4B8EACB-D9C7-4E66-ACF6-1298CA861296}"/>
              </a:ext>
            </a:extLst>
          </p:cNvPr>
          <p:cNvSpPr txBox="1"/>
          <p:nvPr/>
        </p:nvSpPr>
        <p:spPr>
          <a:xfrm>
            <a:off x="4750007" y="1188599"/>
            <a:ext cx="355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>
                <a:latin typeface="Book Antiqua" panose="02040602050305030304" pitchFamily="18" charset="0"/>
              </a:rPr>
              <a:t>Experimental Features (LSTM)</a:t>
            </a:r>
            <a:endParaRPr lang="zh-TW" altLang="en-US" sz="1800" b="1" dirty="0">
              <a:latin typeface="Book Antiqua" panose="0204060205030503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64E2DB-7A85-4D45-82F0-0C0E68413746}"/>
              </a:ext>
            </a:extLst>
          </p:cNvPr>
          <p:cNvSpPr/>
          <p:nvPr/>
        </p:nvSpPr>
        <p:spPr>
          <a:xfrm>
            <a:off x="1339348" y="1273456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1" dirty="0">
                <a:latin typeface="Book Antiqua" panose="02040602050305030304" pitchFamily="18" charset="0"/>
                <a:ea typeface="微軟正黑體" panose="020B0604030504040204" pitchFamily="34" charset="-120"/>
              </a:rPr>
              <a:t>Goal to predict</a:t>
            </a:r>
            <a:endParaRPr lang="zh-TW" altLang="en-US" sz="1800" b="1" dirty="0"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91E7DF8-ADF4-4116-84BF-3FB7AAC65933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12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631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33;p37">
            <a:extLst>
              <a:ext uri="{FF2B5EF4-FFF2-40B4-BE49-F238E27FC236}">
                <a16:creationId xmlns:a16="http://schemas.microsoft.com/office/drawing/2014/main" id="{26647AC9-89E6-4B30-B73C-6178A5421F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Method Description</a:t>
            </a:r>
            <a:r>
              <a:rPr lang="zh-TW" altLang="en-US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- LSTM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0" name="Google Shape;234;p37">
            <a:extLst>
              <a:ext uri="{FF2B5EF4-FFF2-40B4-BE49-F238E27FC236}">
                <a16:creationId xmlns:a16="http://schemas.microsoft.com/office/drawing/2014/main" id="{83E256A1-2BE1-47B4-985B-EE21C8CC5CA3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The LSTM model structure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0A3D30-3C9F-4458-988A-61E259633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2522220"/>
            <a:ext cx="3356299" cy="147779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F84876E-FAAF-452F-8B6A-092979E23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043" y="2013602"/>
            <a:ext cx="1160027" cy="2370804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E3F2BB14-8362-42EA-BF6A-39F2EC199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589" y="2013602"/>
            <a:ext cx="3497771" cy="257628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67A5590-F82C-4A21-9887-E0F65000234C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13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037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33;p37">
            <a:extLst>
              <a:ext uri="{FF2B5EF4-FFF2-40B4-BE49-F238E27FC236}">
                <a16:creationId xmlns:a16="http://schemas.microsoft.com/office/drawing/2014/main" id="{26647AC9-89E6-4B30-B73C-6178A5421F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Method Description</a:t>
            </a:r>
            <a:r>
              <a:rPr lang="zh-TW" altLang="en-US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- LSTM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0" name="Google Shape;234;p37">
            <a:extLst>
              <a:ext uri="{FF2B5EF4-FFF2-40B4-BE49-F238E27FC236}">
                <a16:creationId xmlns:a16="http://schemas.microsoft.com/office/drawing/2014/main" id="{83E256A1-2BE1-47B4-985B-EE21C8CC5CA3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如何將每天的股價拆分為 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LSTM Model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的輸入數據？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r>
              <a:rPr lang="en-US" altLang="zh-TW" sz="20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Window size = 50, slide step =1</a:t>
            </a:r>
          </a:p>
          <a:p>
            <a:endParaRPr lang="en-US" altLang="zh-TW" sz="18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0249D8-D43F-45EF-BE43-5CED1ED55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447" y="2381250"/>
            <a:ext cx="6302005" cy="238476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ED6D1DB-EA2E-4245-B5CD-9AFF38AE0BDB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14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76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/>
          <p:nvPr/>
        </p:nvSpPr>
        <p:spPr>
          <a:xfrm>
            <a:off x="-6534075" y="-3736925"/>
            <a:ext cx="13101900" cy="9029700"/>
          </a:xfrm>
          <a:prstGeom prst="triangle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4572000" y="2098184"/>
            <a:ext cx="3636475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Book Antiqua" panose="02040602050305030304" pitchFamily="18" charset="0"/>
              </a:rPr>
              <a:t>Result</a:t>
            </a:r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ook Antiqua" panose="02040602050305030304" pitchFamily="18" charset="0"/>
              </a:rPr>
              <a:t>04</a:t>
            </a: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2" name="Google Shape;262;p39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</a:endParaRPr>
          </a:p>
        </p:txBody>
      </p:sp>
      <p:cxnSp>
        <p:nvCxnSpPr>
          <p:cNvPr id="263" name="Google Shape;263;p39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C1EAB49-E8ED-4ED2-8DC7-8DF7DCEA3BDE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15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760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233;p37">
            <a:extLst>
              <a:ext uri="{FF2B5EF4-FFF2-40B4-BE49-F238E27FC236}">
                <a16:creationId xmlns:a16="http://schemas.microsoft.com/office/drawing/2014/main" id="{1F7F11B7-AF7B-4ADD-A838-8955E9344B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818" y="304228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Result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1" name="Google Shape;234;p37">
            <a:extLst>
              <a:ext uri="{FF2B5EF4-FFF2-40B4-BE49-F238E27FC236}">
                <a16:creationId xmlns:a16="http://schemas.microsoft.com/office/drawing/2014/main" id="{6D319BE0-442B-4642-AAE5-3CDF5EFBC1F3}"/>
              </a:ext>
            </a:extLst>
          </p:cNvPr>
          <p:cNvSpPr txBox="1">
            <a:spLocks/>
          </p:cNvSpPr>
          <p:nvPr/>
        </p:nvSpPr>
        <p:spPr>
          <a:xfrm>
            <a:off x="643818" y="1046856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對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APA Corp. 50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天的股票價格進行預測</a:t>
            </a:r>
            <a:endParaRPr lang="en-US" altLang="zh-TW" sz="24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</p:txBody>
      </p:sp>
      <p:pic>
        <p:nvPicPr>
          <p:cNvPr id="32" name="圖片 4">
            <a:extLst>
              <a:ext uri="{FF2B5EF4-FFF2-40B4-BE49-F238E27FC236}">
                <a16:creationId xmlns:a16="http://schemas.microsoft.com/office/drawing/2014/main" id="{BABDBD88-F6E5-43B2-8E40-A6822B50A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61" y="2090515"/>
            <a:ext cx="3728453" cy="2275571"/>
          </a:xfrm>
          <a:prstGeom prst="rect">
            <a:avLst/>
          </a:prstGeom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5C6691A8-4FF2-4E8D-99E4-742EA5B0BD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6" t="22545" r="4544" b="2716"/>
          <a:stretch/>
        </p:blipFill>
        <p:spPr>
          <a:xfrm>
            <a:off x="4540514" y="2131929"/>
            <a:ext cx="3562408" cy="2234158"/>
          </a:xfrm>
          <a:prstGeom prst="rect">
            <a:avLst/>
          </a:prstGeom>
          <a:ln w="3175">
            <a:noFill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B651228-F79D-47EA-8746-C76F413C89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9089" y="4427766"/>
            <a:ext cx="4959698" cy="37475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DFBE6D4-EDB7-4C14-8CE0-B030D9F3A322}"/>
              </a:ext>
            </a:extLst>
          </p:cNvPr>
          <p:cNvSpPr/>
          <p:nvPr/>
        </p:nvSpPr>
        <p:spPr>
          <a:xfrm>
            <a:off x="1104707" y="1493665"/>
            <a:ext cx="36130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Didact Gothic"/>
              </a:rPr>
              <a:t>ARIMA(3,0,2):</a:t>
            </a:r>
          </a:p>
          <a:p>
            <a:r>
              <a:rPr lang="en-US" altLang="zh-TW" sz="900" b="1" dirty="0">
                <a:solidFill>
                  <a:schemeClr val="tx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Didact Gothic"/>
              </a:rPr>
              <a:t>MSE = 16.362673218826885</a:t>
            </a:r>
          </a:p>
          <a:p>
            <a:r>
              <a:rPr lang="en-US" altLang="zh-TW" sz="900" b="1" dirty="0">
                <a:solidFill>
                  <a:schemeClr val="tx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Didact Gothic"/>
              </a:rPr>
              <a:t>R-Squared Score = -0.5659850824780199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5E55D6-D42F-4C30-8FE8-93B63902E86A}"/>
              </a:ext>
            </a:extLst>
          </p:cNvPr>
          <p:cNvSpPr/>
          <p:nvPr/>
        </p:nvSpPr>
        <p:spPr>
          <a:xfrm>
            <a:off x="4887160" y="1489501"/>
            <a:ext cx="361302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Didact Gothic"/>
              </a:rPr>
              <a:t>LSTM:</a:t>
            </a:r>
          </a:p>
          <a:p>
            <a:r>
              <a:rPr lang="en-US" altLang="zh-TW" sz="900" b="1" dirty="0">
                <a:solidFill>
                  <a:schemeClr val="tx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Didact Gothic"/>
              </a:rPr>
              <a:t>MSE = 0.0014981071162395126</a:t>
            </a:r>
          </a:p>
          <a:p>
            <a:r>
              <a:rPr lang="en-US" altLang="zh-TW" sz="900" b="1" dirty="0">
                <a:solidFill>
                  <a:schemeClr val="tx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Didact Gothic"/>
              </a:rPr>
              <a:t>RMSE = 0.03870538872352935</a:t>
            </a:r>
          </a:p>
          <a:p>
            <a:r>
              <a:rPr lang="en-US" altLang="zh-TW" sz="900" b="1" dirty="0">
                <a:solidFill>
                  <a:schemeClr val="tx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Didact Gothic"/>
              </a:rPr>
              <a:t>R-Squared Score = 0.8876417258075385</a:t>
            </a:r>
          </a:p>
          <a:p>
            <a:endParaRPr lang="en-US" altLang="zh-TW" sz="1100" dirty="0">
              <a:solidFill>
                <a:schemeClr val="tx1"/>
              </a:solidFill>
              <a:latin typeface="Consolas" panose="020B0609020204030204" pitchFamily="49" charset="0"/>
              <a:ea typeface="Cascadia Code" panose="020B0609020000020004" pitchFamily="49" charset="0"/>
              <a:cs typeface="Cascadia Code" panose="020B0609020000020004" pitchFamily="49" charset="0"/>
              <a:sym typeface="Didact Gothic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5532043-BFA6-4E95-B1EF-2CE22F3F7E87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Book Antiqua" panose="02040602050305030304" pitchFamily="18" charset="0"/>
              </a:rPr>
              <a:t>16</a:t>
            </a:r>
            <a:endParaRPr lang="zh-TW" alt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391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/>
          <p:nvPr/>
        </p:nvSpPr>
        <p:spPr>
          <a:xfrm>
            <a:off x="-6534075" y="-3736925"/>
            <a:ext cx="13101900" cy="9029700"/>
          </a:xfrm>
          <a:prstGeom prst="triangle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4572000" y="2098184"/>
            <a:ext cx="3636475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Book Antiqua" panose="02040602050305030304" pitchFamily="18" charset="0"/>
                <a:ea typeface="微軟正黑體" panose="020B0604030504040204" pitchFamily="34" charset="-120"/>
              </a:rPr>
              <a:t>Discussion</a:t>
            </a:r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ook Antiqua" panose="02040602050305030304" pitchFamily="18" charset="0"/>
                <a:ea typeface="微軟正黑體" panose="020B0604030504040204" pitchFamily="34" charset="-120"/>
              </a:rPr>
              <a:t>0</a:t>
            </a:r>
            <a:r>
              <a:rPr lang="en-US" altLang="zh-TW" dirty="0">
                <a:latin typeface="Book Antiqua" panose="02040602050305030304" pitchFamily="18" charset="0"/>
                <a:ea typeface="微軟正黑體" panose="020B0604030504040204" pitchFamily="34" charset="-120"/>
              </a:rPr>
              <a:t>5</a:t>
            </a:r>
            <a:endParaRPr dirty="0"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62" name="Google Shape;262;p39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cxnSp>
        <p:nvCxnSpPr>
          <p:cNvPr id="263" name="Google Shape;263;p39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D7AFF3E2-7EF5-48A4-B893-982E39EB85CC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17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257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233;p37">
            <a:extLst>
              <a:ext uri="{FF2B5EF4-FFF2-40B4-BE49-F238E27FC236}">
                <a16:creationId xmlns:a16="http://schemas.microsoft.com/office/drawing/2014/main" id="{1F7F11B7-AF7B-4ADD-A838-8955E9344B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DISCUSSION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</a:endParaRPr>
          </a:p>
        </p:txBody>
      </p:sp>
      <p:sp>
        <p:nvSpPr>
          <p:cNvPr id="31" name="Google Shape;234;p37">
            <a:extLst>
              <a:ext uri="{FF2B5EF4-FFF2-40B4-BE49-F238E27FC236}">
                <a16:creationId xmlns:a16="http://schemas.microsoft.com/office/drawing/2014/main" id="{6D319BE0-442B-4642-AAE5-3CDF5EFBC1F3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zh-TW" sz="1800" b="1" dirty="0">
              <a:solidFill>
                <a:schemeClr val="dk1"/>
              </a:solidFill>
              <a:latin typeface="源石黑體 L" panose="020B0300000000000000" pitchFamily="34" charset="-120"/>
              <a:ea typeface="源石黑體 L" panose="020B0300000000000000" pitchFamily="34" charset="-120"/>
              <a:sym typeface="Didact Gothic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9AB961D-604B-4272-B437-DBA7D7B65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15" y="1117415"/>
            <a:ext cx="7672388" cy="387326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2BF8974-6790-4EB7-B84A-977331602201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Book Antiqua" panose="02040602050305030304" pitchFamily="18" charset="0"/>
              </a:rPr>
              <a:t>21</a:t>
            </a:r>
            <a:endParaRPr lang="zh-TW" alt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898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33;p37">
            <a:extLst>
              <a:ext uri="{FF2B5EF4-FFF2-40B4-BE49-F238E27FC236}">
                <a16:creationId xmlns:a16="http://schemas.microsoft.com/office/drawing/2014/main" id="{018F5253-4C24-4F05-967F-A291E91503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b="1" dirty="0">
                <a:solidFill>
                  <a:schemeClr val="dk1"/>
                </a:solidFill>
                <a:latin typeface="Book Antiqua" panose="02040602050305030304" pitchFamily="18" charset="0"/>
              </a:rPr>
              <a:t>DISCUSSION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</a:endParaRPr>
          </a:p>
        </p:txBody>
      </p:sp>
      <p:sp>
        <p:nvSpPr>
          <p:cNvPr id="16" name="Google Shape;234;p37">
            <a:extLst>
              <a:ext uri="{FF2B5EF4-FFF2-40B4-BE49-F238E27FC236}">
                <a16:creationId xmlns:a16="http://schemas.microsoft.com/office/drawing/2014/main" id="{A2EC52E4-814A-4F92-9A79-D04F5919ED48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如何設定時間序列資料的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validation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 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set?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</a:br>
            <a:r>
              <a:rPr lang="en-US" altLang="zh-TW" sz="2400" dirty="0">
                <a:sym typeface="Wingdings" panose="05000000000000000000" pitchFamily="2" charset="2"/>
              </a:rPr>
              <a:t> 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sliding window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</a:br>
            <a:r>
              <a:rPr lang="en-US" altLang="zh-TW" sz="2400" dirty="0">
                <a:sym typeface="Wingdings" panose="05000000000000000000" pitchFamily="2" charset="2"/>
              </a:rPr>
              <a:t>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日期很重要，我們希望拆分數據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</a:b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每個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window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都包含 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X 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天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</a:br>
            <a:r>
              <a:rPr lang="en-US" altLang="zh-TW" sz="2400" dirty="0">
                <a:sym typeface="Wingdings" panose="05000000000000000000" pitchFamily="2" charset="2"/>
              </a:rPr>
              <a:t>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Test set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必須在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Train data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之後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</a:br>
            <a:endParaRPr lang="en-US" altLang="zh-TW" sz="2400" dirty="0">
              <a:solidFill>
                <a:schemeClr val="dk1"/>
              </a:solidFill>
              <a:latin typeface="Book Antiqua" panose="02040602050305030304" pitchFamily="18" charset="0"/>
              <a:ea typeface="源石黑體 L" panose="020B0300000000000000" pitchFamily="34" charset="-120"/>
              <a:sym typeface="Didact Gothic"/>
            </a:endParaRPr>
          </a:p>
        </p:txBody>
      </p:sp>
      <p:pic>
        <p:nvPicPr>
          <p:cNvPr id="1026" name="Picture 2" descr="https://miro.medium.com/max/436/1*AXRu72CV1hdjLfODFGbMWQ.png">
            <a:extLst>
              <a:ext uri="{FF2B5EF4-FFF2-40B4-BE49-F238E27FC236}">
                <a16:creationId xmlns:a16="http://schemas.microsoft.com/office/drawing/2014/main" id="{EFC8E7E0-9490-457A-B685-C0545FF00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820" y="1974521"/>
            <a:ext cx="26574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E654B95-DDCD-4345-8FD8-AC084346B5A2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Book Antiqua" panose="02040602050305030304" pitchFamily="18" charset="0"/>
              </a:rPr>
              <a:t>18</a:t>
            </a:r>
            <a:endParaRPr lang="zh-TW" alt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54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5" name="Google Shape;235;p37"/>
          <p:cNvCxnSpPr/>
          <p:nvPr/>
        </p:nvCxnSpPr>
        <p:spPr>
          <a:xfrm>
            <a:off x="805671" y="12688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233;p37">
            <a:extLst>
              <a:ext uri="{FF2B5EF4-FFF2-40B4-BE49-F238E27FC236}">
                <a16:creationId xmlns:a16="http://schemas.microsoft.com/office/drawing/2014/main" id="{3EF6F80A-A31F-434D-8045-CB083430D9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altLang="zh-TW" sz="3200" dirty="0">
                <a:latin typeface="Book Antiqua" panose="02040602050305030304" pitchFamily="18" charset="0"/>
              </a:rPr>
              <a:t>Contents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</a:endParaRPr>
          </a:p>
        </p:txBody>
      </p:sp>
      <p:sp>
        <p:nvSpPr>
          <p:cNvPr id="10" name="Google Shape;234;p37">
            <a:extLst>
              <a:ext uri="{FF2B5EF4-FFF2-40B4-BE49-F238E27FC236}">
                <a16:creationId xmlns:a16="http://schemas.microsoft.com/office/drawing/2014/main" id="{6B915E1F-2D2F-481D-83C5-A1D965318DAE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694969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Related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Method Description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Result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Discussion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79FB90B-B4A1-4FC0-9A3C-26A8E418E541}"/>
              </a:ext>
            </a:extLst>
          </p:cNvPr>
          <p:cNvSpPr txBox="1"/>
          <p:nvPr/>
        </p:nvSpPr>
        <p:spPr>
          <a:xfrm>
            <a:off x="8408194" y="45314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2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900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33;p37">
            <a:extLst>
              <a:ext uri="{FF2B5EF4-FFF2-40B4-BE49-F238E27FC236}">
                <a16:creationId xmlns:a16="http://schemas.microsoft.com/office/drawing/2014/main" id="{26647AC9-89E6-4B30-B73C-6178A5421F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DISCUSSION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0" name="Google Shape;234;p37">
            <a:extLst>
              <a:ext uri="{FF2B5EF4-FFF2-40B4-BE49-F238E27FC236}">
                <a16:creationId xmlns:a16="http://schemas.microsoft.com/office/drawing/2014/main" id="{83E256A1-2BE1-47B4-985B-EE21C8CC5CA3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一般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LSTM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多對一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(many to one)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模型，其參數 </a:t>
            </a:r>
            <a:r>
              <a:rPr lang="en-US" altLang="zh-TW" sz="2400" dirty="0" err="1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return_sequences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 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設定為 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False 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，且不可使用 </a:t>
            </a:r>
            <a:r>
              <a:rPr lang="en-US" altLang="zh-TW" sz="2400" dirty="0" err="1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TimeDistribution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。然而本專案，雖未使用 </a:t>
            </a:r>
            <a:r>
              <a:rPr lang="en-US" altLang="zh-TW" sz="2400" dirty="0" err="1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TimeDistribution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，但 </a:t>
            </a:r>
            <a:r>
              <a:rPr lang="en-US" altLang="zh-TW" sz="2400" dirty="0" err="1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return_sequences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 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卻設為 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True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，如果改成 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False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，反而出現錯誤訊息，值得再深入研究。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9681DEE-FF92-45AF-867C-F586EC1489D9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19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504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33;p37">
            <a:extLst>
              <a:ext uri="{FF2B5EF4-FFF2-40B4-BE49-F238E27FC236}">
                <a16:creationId xmlns:a16="http://schemas.microsoft.com/office/drawing/2014/main" id="{018F5253-4C24-4F05-967F-A291E91503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b="1" dirty="0">
                <a:solidFill>
                  <a:schemeClr val="dk1"/>
                </a:solidFill>
                <a:latin typeface="Book Antiqua" panose="02040602050305030304" pitchFamily="18" charset="0"/>
              </a:rPr>
              <a:t>DISCUSSION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</a:endParaRPr>
          </a:p>
        </p:txBody>
      </p:sp>
      <p:sp>
        <p:nvSpPr>
          <p:cNvPr id="16" name="Google Shape;234;p37">
            <a:extLst>
              <a:ext uri="{FF2B5EF4-FFF2-40B4-BE49-F238E27FC236}">
                <a16:creationId xmlns:a16="http://schemas.microsoft.com/office/drawing/2014/main" id="{A2EC52E4-814A-4F92-9A79-D04F5919ED48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Future Work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</a:br>
            <a:r>
              <a:rPr lang="en-US" altLang="zh-TW" sz="2400" dirty="0">
                <a:sym typeface="Wingdings" panose="05000000000000000000" pitchFamily="2" charset="2"/>
              </a:rPr>
              <a:t>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少量資料丟進模型去跑，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y’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</a:b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確實只有一個數字，或許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many 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</a:b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to many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可當作本專案後續可以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</a:b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繼續精進的議題。 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F17C7B65-D9C5-438A-A869-E840B1E03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196" y="2228154"/>
            <a:ext cx="2987540" cy="220433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7BB34C6-A11E-477C-AD5D-D8597EC86D4D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Book Antiqua" panose="02040602050305030304" pitchFamily="18" charset="0"/>
              </a:rPr>
              <a:t>20</a:t>
            </a:r>
            <a:endParaRPr lang="zh-TW" alt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829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2"/>
          <p:cNvSpPr txBox="1">
            <a:spLocks noGrp="1"/>
          </p:cNvSpPr>
          <p:nvPr>
            <p:ph type="title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600" dirty="0">
                <a:latin typeface="Book Antiqua" panose="02040602050305030304" pitchFamily="18" charset="0"/>
              </a:rPr>
              <a:t>Q&amp;A</a:t>
            </a:r>
            <a:endParaRPr sz="8600" dirty="0">
              <a:solidFill>
                <a:schemeClr val="lt1"/>
              </a:solidFill>
              <a:latin typeface="Book Antiqua" panose="02040602050305030304" pitchFamily="18" charset="0"/>
            </a:endParaRPr>
          </a:p>
        </p:txBody>
      </p:sp>
      <p:cxnSp>
        <p:nvCxnSpPr>
          <p:cNvPr id="642" name="Google Shape;642;p62"/>
          <p:cNvCxnSpPr/>
          <p:nvPr/>
        </p:nvCxnSpPr>
        <p:spPr>
          <a:xfrm>
            <a:off x="3171450" y="2623659"/>
            <a:ext cx="2801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5617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/>
          <p:nvPr/>
        </p:nvSpPr>
        <p:spPr>
          <a:xfrm>
            <a:off x="-6534075" y="-3736925"/>
            <a:ext cx="13101900" cy="9029700"/>
          </a:xfrm>
          <a:prstGeom prst="triangle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4572000" y="2098184"/>
            <a:ext cx="3636475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Book Antiqua" panose="02040602050305030304" pitchFamily="18" charset="0"/>
              </a:rPr>
              <a:t>Introduction</a:t>
            </a: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ook Antiqua" panose="02040602050305030304" pitchFamily="18" charset="0"/>
              </a:rPr>
              <a:t>01</a:t>
            </a: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2" name="Google Shape;262;p39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</a:endParaRPr>
          </a:p>
        </p:txBody>
      </p:sp>
      <p:cxnSp>
        <p:nvCxnSpPr>
          <p:cNvPr id="263" name="Google Shape;263;p39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9D1F6517-6758-4F4E-A7A9-19AAC4E50991}"/>
              </a:ext>
            </a:extLst>
          </p:cNvPr>
          <p:cNvSpPr txBox="1"/>
          <p:nvPr/>
        </p:nvSpPr>
        <p:spPr>
          <a:xfrm>
            <a:off x="8408194" y="45314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3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3;p37">
            <a:extLst>
              <a:ext uri="{FF2B5EF4-FFF2-40B4-BE49-F238E27FC236}">
                <a16:creationId xmlns:a16="http://schemas.microsoft.com/office/drawing/2014/main" id="{10CC9D57-6EB7-4911-88DA-978AA6FCCB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Introduction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9" name="Google Shape;234;p37">
            <a:extLst>
              <a:ext uri="{FF2B5EF4-FFF2-40B4-BE49-F238E27FC236}">
                <a16:creationId xmlns:a16="http://schemas.microsoft.com/office/drawing/2014/main" id="{8A63D4C6-0F7C-4DEB-AAFE-28F87A4D7CA1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694969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時間序列資料是按照時間發生先後順序進行排列的數據點序列，像是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GDP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、消費者物價指數（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CPI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）、加權股價指數、利率、匯率等金融相關指數。</a:t>
            </a:r>
            <a:endParaRPr lang="en-US" altLang="zh-TW" sz="24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常見時間序列預測模型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r>
              <a:rPr lang="en-US" altLang="zh-TW" sz="2400" dirty="0">
                <a:sym typeface="Wingdings" panose="05000000000000000000" pitchFamily="2" charset="2"/>
              </a:rPr>
              <a:t> 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ARIMA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、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VAR 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r>
              <a:rPr lang="en-US" altLang="zh-TW" sz="2400" dirty="0">
                <a:sym typeface="Wingdings" panose="05000000000000000000" pitchFamily="2" charset="2"/>
              </a:rPr>
              <a:t> 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LSTM</a:t>
            </a:r>
            <a:b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endParaRPr lang="en-US" altLang="zh-TW" sz="24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29DF02E-22D6-4C1D-9E17-30A580E0204B}"/>
              </a:ext>
            </a:extLst>
          </p:cNvPr>
          <p:cNvSpPr txBox="1"/>
          <p:nvPr/>
        </p:nvSpPr>
        <p:spPr>
          <a:xfrm>
            <a:off x="8408194" y="45314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4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36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33;p37">
            <a:extLst>
              <a:ext uri="{FF2B5EF4-FFF2-40B4-BE49-F238E27FC236}">
                <a16:creationId xmlns:a16="http://schemas.microsoft.com/office/drawing/2014/main" id="{26647AC9-89E6-4B30-B73C-6178A5421F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Introduction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0" name="Google Shape;234;p37">
            <a:extLst>
              <a:ext uri="{FF2B5EF4-FFF2-40B4-BE49-F238E27FC236}">
                <a16:creationId xmlns:a16="http://schemas.microsoft.com/office/drawing/2014/main" id="{83E256A1-2BE1-47B4-985B-EE21C8CC5CA3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694969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1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0" dirty="0">
                <a:sym typeface="Didact Gothic"/>
              </a:rPr>
              <a:t>我們使用股票的每日價格預測收盤價</a:t>
            </a:r>
            <a:endParaRPr lang="en-US" altLang="zh-TW" b="0" dirty="0">
              <a:sym typeface="Didact Gothic"/>
            </a:endParaRPr>
          </a:p>
          <a:p>
            <a:r>
              <a:rPr lang="zh-TW" altLang="en-US" b="0" dirty="0">
                <a:sym typeface="Didact Gothic"/>
              </a:rPr>
              <a:t>使用</a:t>
            </a:r>
            <a:r>
              <a:rPr lang="en-US" altLang="zh-TW" b="0" dirty="0">
                <a:sym typeface="Didact Gothic"/>
              </a:rPr>
              <a:t>ARIMA</a:t>
            </a:r>
            <a:r>
              <a:rPr lang="zh-TW" altLang="en-US" b="0" dirty="0">
                <a:sym typeface="Didact Gothic"/>
              </a:rPr>
              <a:t>模型和</a:t>
            </a:r>
            <a:r>
              <a:rPr lang="en-US" altLang="zh-TW" b="0" dirty="0">
                <a:sym typeface="Didact Gothic"/>
              </a:rPr>
              <a:t>LSTM</a:t>
            </a:r>
            <a:r>
              <a:rPr lang="zh-TW" altLang="en-US" b="0" dirty="0">
                <a:sym typeface="Didact Gothic"/>
              </a:rPr>
              <a:t>模型比較預測結果</a:t>
            </a:r>
          </a:p>
          <a:p>
            <a:r>
              <a:rPr lang="zh-TW" altLang="en-US" b="0" dirty="0">
                <a:sym typeface="Didact Gothic"/>
              </a:rPr>
              <a:t>以一間屬於能源類股的公司</a:t>
            </a:r>
            <a:r>
              <a:rPr lang="en-US" altLang="zh-TW" b="0" dirty="0">
                <a:sym typeface="Didact Gothic"/>
              </a:rPr>
              <a:t>:</a:t>
            </a:r>
            <a:r>
              <a:rPr lang="zh-TW" altLang="en-US" b="0" dirty="0">
                <a:sym typeface="Didact Gothic"/>
              </a:rPr>
              <a:t> </a:t>
            </a:r>
            <a:r>
              <a:rPr lang="en-US" altLang="zh-TW" b="0" dirty="0">
                <a:sym typeface="Didact Gothic"/>
              </a:rPr>
              <a:t>APA Corporation(APA)</a:t>
            </a:r>
            <a:r>
              <a:rPr lang="zh-TW" altLang="en-US" b="0" dirty="0">
                <a:sym typeface="Didact Gothic"/>
              </a:rPr>
              <a:t>的股價資料作為訓練數據</a:t>
            </a:r>
          </a:p>
          <a:p>
            <a:endParaRPr lang="en-US" altLang="zh-TW" dirty="0">
              <a:sym typeface="Didact Gothic"/>
            </a:endParaRPr>
          </a:p>
          <a:p>
            <a:endParaRPr lang="zh-TW" altLang="en-US" dirty="0">
              <a:sym typeface="Didact Gothic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BE74798-5C16-411A-A554-8E4A5B2B47A5}"/>
              </a:ext>
            </a:extLst>
          </p:cNvPr>
          <p:cNvSpPr txBox="1"/>
          <p:nvPr/>
        </p:nvSpPr>
        <p:spPr>
          <a:xfrm>
            <a:off x="8408194" y="45314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5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44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3;p37">
            <a:extLst>
              <a:ext uri="{FF2B5EF4-FFF2-40B4-BE49-F238E27FC236}">
                <a16:creationId xmlns:a16="http://schemas.microsoft.com/office/drawing/2014/main" id="{10CC9D57-6EB7-4911-88DA-978AA6FCCB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Introduction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9" name="Google Shape;234;p37">
            <a:extLst>
              <a:ext uri="{FF2B5EF4-FFF2-40B4-BE49-F238E27FC236}">
                <a16:creationId xmlns:a16="http://schemas.microsoft.com/office/drawing/2014/main" id="{8A63D4C6-0F7C-4DEB-AAFE-28F87A4D7CA1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694969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1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b="0" dirty="0">
                <a:sym typeface="Didact Gothic"/>
              </a:rPr>
              <a:t>APA Corp.</a:t>
            </a:r>
            <a:r>
              <a:rPr lang="zh-TW" altLang="en-US" b="0" dirty="0">
                <a:sym typeface="Didact Gothic"/>
              </a:rPr>
              <a:t>是標普</a:t>
            </a:r>
            <a:r>
              <a:rPr lang="en-US" altLang="zh-TW" b="0" dirty="0">
                <a:sym typeface="Didact Gothic"/>
              </a:rPr>
              <a:t>500</a:t>
            </a:r>
            <a:r>
              <a:rPr lang="zh-TW" altLang="en-US" b="0" dirty="0">
                <a:sym typeface="Didact Gothic"/>
              </a:rPr>
              <a:t>指數</a:t>
            </a:r>
            <a:r>
              <a:rPr lang="en-US" altLang="zh-TW" b="0" dirty="0">
                <a:sym typeface="Didact Gothic"/>
              </a:rPr>
              <a:t>(</a:t>
            </a:r>
            <a:r>
              <a:rPr lang="en-US" altLang="zh-TW" b="0" dirty="0"/>
              <a:t>S&amp;P 500</a:t>
            </a:r>
            <a:r>
              <a:rPr lang="en-US" altLang="zh-TW" b="0" dirty="0">
                <a:sym typeface="Didact Gothic"/>
              </a:rPr>
              <a:t>)</a:t>
            </a:r>
            <a:r>
              <a:rPr lang="zh-TW" altLang="en-US" b="0" dirty="0">
                <a:sym typeface="Didact Gothic"/>
              </a:rPr>
              <a:t>的成份股之一 </a:t>
            </a:r>
          </a:p>
          <a:p>
            <a:r>
              <a:rPr lang="en-US" altLang="zh-TW" b="0" dirty="0">
                <a:sym typeface="Didact Gothic"/>
              </a:rPr>
              <a:t>APA Corp. </a:t>
            </a:r>
            <a:r>
              <a:rPr lang="zh-TW" altLang="en-US" b="0" dirty="0">
                <a:sym typeface="Didact Gothic"/>
              </a:rPr>
              <a:t>歷史股價</a:t>
            </a:r>
            <a:endParaRPr lang="en-US" altLang="zh-TW" b="0" dirty="0">
              <a:sym typeface="Didact Gothic"/>
            </a:endParaRPr>
          </a:p>
          <a:p>
            <a:endParaRPr lang="zh-TW" altLang="en-US" b="0" dirty="0">
              <a:sym typeface="Didact Gothic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AFD6299-F32D-42B0-AC85-3E24836DC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038" y="2099628"/>
            <a:ext cx="4277556" cy="269862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F4AB982-9F0D-408D-A876-965C0C3B50F8}"/>
              </a:ext>
            </a:extLst>
          </p:cNvPr>
          <p:cNvSpPr txBox="1"/>
          <p:nvPr/>
        </p:nvSpPr>
        <p:spPr>
          <a:xfrm>
            <a:off x="8408194" y="45314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6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03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/>
          <p:nvPr/>
        </p:nvSpPr>
        <p:spPr>
          <a:xfrm>
            <a:off x="-6534075" y="-3736925"/>
            <a:ext cx="13101900" cy="9029700"/>
          </a:xfrm>
          <a:prstGeom prst="triangle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4572000" y="2098184"/>
            <a:ext cx="3636475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Book Antiqua" panose="02040602050305030304" pitchFamily="18" charset="0"/>
              </a:rPr>
              <a:t>Related work</a:t>
            </a:r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ook Antiqua" panose="02040602050305030304" pitchFamily="18" charset="0"/>
              </a:rPr>
              <a:t>02</a:t>
            </a: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2" name="Google Shape;262;p39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</a:endParaRPr>
          </a:p>
        </p:txBody>
      </p:sp>
      <p:cxnSp>
        <p:nvCxnSpPr>
          <p:cNvPr id="263" name="Google Shape;263;p39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72DAD756-8BDD-474D-80D6-CD0FBA8BE0B4}"/>
              </a:ext>
            </a:extLst>
          </p:cNvPr>
          <p:cNvSpPr txBox="1"/>
          <p:nvPr/>
        </p:nvSpPr>
        <p:spPr>
          <a:xfrm>
            <a:off x="8408194" y="45314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7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76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33;p37">
            <a:extLst>
              <a:ext uri="{FF2B5EF4-FFF2-40B4-BE49-F238E27FC236}">
                <a16:creationId xmlns:a16="http://schemas.microsoft.com/office/drawing/2014/main" id="{26647AC9-89E6-4B30-B73C-6178A5421F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</a:rPr>
              <a:t>Related work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0" name="Google Shape;234;p37">
            <a:extLst>
              <a:ext uri="{FF2B5EF4-FFF2-40B4-BE49-F238E27FC236}">
                <a16:creationId xmlns:a16="http://schemas.microsoft.com/office/drawing/2014/main" id="{83E256A1-2BE1-47B4-985B-EE21C8CC5CA3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1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hangingPunct="0"/>
            <a:r>
              <a:rPr lang="en-US" altLang="zh-TW" dirty="0">
                <a:sym typeface="Didact Gothic"/>
              </a:rPr>
              <a:t>ARIMA (p, d, q)</a:t>
            </a:r>
            <a:r>
              <a:rPr lang="zh-TW" altLang="en-US" b="0" dirty="0">
                <a:sym typeface="Didact Gothic"/>
              </a:rPr>
              <a:t>模型被廣泛使用在時間序列分析</a:t>
            </a:r>
            <a:br>
              <a:rPr lang="en-US" altLang="zh-TW" b="0" dirty="0">
                <a:sym typeface="Didact Gothic"/>
              </a:rPr>
            </a:br>
            <a:r>
              <a:rPr lang="en-US" altLang="zh-TW" sz="2000" b="0" dirty="0">
                <a:sym typeface="Wingdings" panose="05000000000000000000" pitchFamily="2" charset="2"/>
              </a:rPr>
              <a:t></a:t>
            </a:r>
            <a:r>
              <a:rPr lang="zh-TW" altLang="en-US" sz="2000" b="0" dirty="0">
                <a:sym typeface="Didact Gothic"/>
              </a:rPr>
              <a:t>自我迴歸模型</a:t>
            </a:r>
            <a:r>
              <a:rPr lang="en-US" altLang="zh-TW" sz="2000" b="0" dirty="0">
                <a:sym typeface="Didact Gothic"/>
              </a:rPr>
              <a:t>(Autoregressive Model)AR(p)</a:t>
            </a:r>
            <a:br>
              <a:rPr lang="en-US" altLang="zh-TW" b="0" dirty="0">
                <a:sym typeface="Didact Gothic"/>
              </a:rPr>
            </a:br>
            <a:r>
              <a:rPr lang="zh-TW" altLang="en-US" sz="1800" b="0" dirty="0">
                <a:sym typeface="Didact Gothic"/>
              </a:rPr>
              <a:t>用前期的資料來預測本期的資料，而且越接近本期的資料，對預測結果的影響力就越大，設定一筆資料會與他過去</a:t>
            </a:r>
            <a:r>
              <a:rPr lang="en-US" altLang="zh-TW" sz="1800" b="0" dirty="0">
                <a:sym typeface="Didact Gothic"/>
              </a:rPr>
              <a:t>p</a:t>
            </a:r>
            <a:r>
              <a:rPr lang="zh-TW" altLang="en-US" sz="1800" b="0" dirty="0">
                <a:sym typeface="Didact Gothic"/>
              </a:rPr>
              <a:t>期的資料相關</a:t>
            </a:r>
            <a:br>
              <a:rPr lang="en-US" altLang="zh-TW" b="0" dirty="0">
                <a:sym typeface="Didact Gothic"/>
              </a:rPr>
            </a:br>
            <a:r>
              <a:rPr lang="en-US" altLang="zh-TW" sz="2000" b="0" dirty="0">
                <a:sym typeface="Wingdings" panose="05000000000000000000" pitchFamily="2" charset="2"/>
              </a:rPr>
              <a:t></a:t>
            </a:r>
            <a:r>
              <a:rPr lang="zh-TW" altLang="en-US" sz="2000" b="0" dirty="0">
                <a:sym typeface="Didact Gothic"/>
              </a:rPr>
              <a:t>移動平均模型</a:t>
            </a:r>
            <a:r>
              <a:rPr lang="en-US" altLang="zh-TW" sz="2000" b="0" dirty="0">
                <a:sym typeface="Didact Gothic"/>
              </a:rPr>
              <a:t>(Moving Average Model)MA(q)</a:t>
            </a:r>
            <a:br>
              <a:rPr lang="en-US" altLang="zh-TW" sz="2000" b="0" dirty="0">
                <a:sym typeface="Didact Gothic"/>
              </a:rPr>
            </a:br>
            <a:r>
              <a:rPr lang="zh-TW" altLang="en-US" sz="1800" b="0" dirty="0">
                <a:sym typeface="Didact Gothic"/>
              </a:rPr>
              <a:t>本期的隨機誤差會與過去產生的隨機誤差有關，設定要計算</a:t>
            </a:r>
            <a:r>
              <a:rPr lang="en-US" altLang="zh-TW" sz="1800" b="0" dirty="0">
                <a:sym typeface="Didact Gothic"/>
              </a:rPr>
              <a:t>q</a:t>
            </a:r>
            <a:r>
              <a:rPr lang="zh-TW" altLang="en-US" sz="1800" b="0" dirty="0">
                <a:sym typeface="Didact Gothic"/>
              </a:rPr>
              <a:t>期移動平均</a:t>
            </a:r>
            <a:br>
              <a:rPr lang="en-US" altLang="zh-TW" sz="1800" b="0" dirty="0">
                <a:sym typeface="Didact Gothic"/>
              </a:rPr>
            </a:br>
            <a:r>
              <a:rPr lang="en-US" altLang="zh-TW" sz="2000" b="0" dirty="0">
                <a:sym typeface="Wingdings" panose="05000000000000000000" pitchFamily="2" charset="2"/>
              </a:rPr>
              <a:t></a:t>
            </a:r>
            <a:r>
              <a:rPr lang="zh-TW" altLang="en-US" sz="2000" b="0" dirty="0">
                <a:sym typeface="Didact Gothic"/>
              </a:rPr>
              <a:t>使用</a:t>
            </a:r>
            <a:r>
              <a:rPr lang="en-US" altLang="zh-TW" sz="2000" b="0" dirty="0">
                <a:sym typeface="Didact Gothic"/>
              </a:rPr>
              <a:t>ADF-test </a:t>
            </a:r>
            <a:r>
              <a:rPr lang="zh-TW" altLang="en-US" sz="2000" b="0" dirty="0">
                <a:sym typeface="Didact Gothic"/>
              </a:rPr>
              <a:t>計算差分次數</a:t>
            </a:r>
            <a:r>
              <a:rPr lang="en-US" altLang="zh-TW" sz="2000" b="0" dirty="0">
                <a:sym typeface="Didact Gothic"/>
              </a:rPr>
              <a:t>(d)</a:t>
            </a:r>
            <a:r>
              <a:rPr lang="zh-TW" altLang="en-US" sz="2000" b="0" dirty="0">
                <a:sym typeface="Didact Gothic"/>
              </a:rPr>
              <a:t>令時間序列變為定態</a:t>
            </a:r>
            <a:br>
              <a:rPr lang="en-US" altLang="zh-TW" sz="2000" b="0" dirty="0">
                <a:sym typeface="Didact Gothic"/>
              </a:rPr>
            </a:br>
            <a:r>
              <a:rPr lang="en-US" altLang="zh-TW" sz="1800" b="0" dirty="0">
                <a:solidFill>
                  <a:schemeClr val="tx1"/>
                </a:solidFill>
                <a:sym typeface="Didact Gothic"/>
              </a:rPr>
              <a:t>d=1 : new value = X(t) - X(t-1)</a:t>
            </a:r>
            <a:br>
              <a:rPr lang="en-US" altLang="zh-TW" sz="1800" b="0" dirty="0">
                <a:solidFill>
                  <a:schemeClr val="tx1"/>
                </a:solidFill>
                <a:sym typeface="Didact Gothic"/>
              </a:rPr>
            </a:br>
            <a:r>
              <a:rPr lang="en-US" altLang="zh-TW" sz="1800" b="0" dirty="0">
                <a:solidFill>
                  <a:schemeClr val="tx1"/>
                </a:solidFill>
                <a:sym typeface="Didact Gothic"/>
              </a:rPr>
              <a:t>d=2 : new value = X(t) - X(t-2)</a:t>
            </a:r>
            <a:endParaRPr lang="en-US" altLang="zh-TW" b="0" dirty="0">
              <a:solidFill>
                <a:schemeClr val="tx1"/>
              </a:solidFill>
              <a:sym typeface="Didact Gothic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C1568DA-DE49-433D-A862-98AAD4C5DA72}"/>
              </a:ext>
            </a:extLst>
          </p:cNvPr>
          <p:cNvSpPr txBox="1"/>
          <p:nvPr/>
        </p:nvSpPr>
        <p:spPr>
          <a:xfrm>
            <a:off x="8408194" y="45314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8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9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33;p37">
            <a:extLst>
              <a:ext uri="{FF2B5EF4-FFF2-40B4-BE49-F238E27FC236}">
                <a16:creationId xmlns:a16="http://schemas.microsoft.com/office/drawing/2014/main" id="{26647AC9-89E6-4B30-B73C-6178A5421F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</a:rPr>
              <a:t>Related work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0" name="Google Shape;234;p37">
            <a:extLst>
              <a:ext uri="{FF2B5EF4-FFF2-40B4-BE49-F238E27FC236}">
                <a16:creationId xmlns:a16="http://schemas.microsoft.com/office/drawing/2014/main" id="{83E256A1-2BE1-47B4-985B-EE21C8CC5CA3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b="1" dirty="0">
                <a:sym typeface="Didact Gothic"/>
              </a:rPr>
              <a:t>LSTM (Long Short-Term Memory)</a:t>
            </a:r>
            <a:br>
              <a:rPr lang="en-US" altLang="zh-TW" dirty="0">
                <a:sym typeface="Didact Gothic"/>
              </a:rPr>
            </a:br>
            <a:r>
              <a:rPr lang="zh-TW" altLang="en-US" sz="2000" dirty="0">
                <a:sym typeface="Didact Gothic"/>
              </a:rPr>
              <a:t>屬於</a:t>
            </a:r>
            <a:r>
              <a:rPr lang="en-US" altLang="zh-TW" sz="2000" dirty="0">
                <a:sym typeface="Didact Gothic"/>
              </a:rPr>
              <a:t>RNN (Recurrent Neural Network) </a:t>
            </a:r>
            <a:r>
              <a:rPr lang="zh-TW" altLang="en-US" sz="2000" dirty="0">
                <a:sym typeface="Didact Gothic"/>
              </a:rPr>
              <a:t>的一種</a:t>
            </a:r>
            <a:br>
              <a:rPr lang="en-US" altLang="zh-TW" sz="2000" dirty="0">
                <a:sym typeface="Didact Gothic"/>
              </a:rPr>
            </a:br>
            <a:r>
              <a:rPr lang="zh-TW" altLang="en-US" sz="2000" dirty="0">
                <a:sym typeface="Didact Gothic"/>
              </a:rPr>
              <a:t>適合在輸入特徵空間中提取模式，其中輸入數據跨越長序列</a:t>
            </a:r>
            <a:br>
              <a:rPr lang="en-US" altLang="zh-TW" sz="2000" dirty="0">
                <a:sym typeface="Didact Gothic"/>
              </a:rPr>
            </a:br>
            <a:r>
              <a:rPr lang="zh-TW" altLang="en-US" sz="2000" dirty="0">
                <a:sym typeface="Didact Gothic"/>
              </a:rPr>
              <a:t>可以從多個輸入變量的問題進行建立</a:t>
            </a:r>
            <a:r>
              <a:rPr lang="en-US" altLang="zh-TW" sz="2000" dirty="0">
                <a:sym typeface="Didact Gothic"/>
              </a:rPr>
              <a:t>many to many </a:t>
            </a:r>
            <a:r>
              <a:rPr lang="zh-TW" altLang="en-US" sz="2000" dirty="0">
                <a:sym typeface="Didact Gothic"/>
              </a:rPr>
              <a:t>或 </a:t>
            </a:r>
            <a:r>
              <a:rPr lang="en-US" altLang="zh-TW" sz="2000" dirty="0">
                <a:sym typeface="Didact Gothic"/>
              </a:rPr>
              <a:t>many to one </a:t>
            </a:r>
            <a:r>
              <a:rPr lang="zh-TW" altLang="en-US" sz="2000" dirty="0">
                <a:sym typeface="Didact Gothic"/>
              </a:rPr>
              <a:t>模型</a:t>
            </a:r>
            <a:br>
              <a:rPr lang="en-US" altLang="zh-TW" sz="2000" dirty="0">
                <a:sym typeface="Didact Gothic"/>
              </a:rPr>
            </a:br>
            <a:r>
              <a:rPr lang="zh-TW" altLang="en-US" sz="2000" dirty="0">
                <a:sym typeface="Didact Gothic"/>
              </a:rPr>
              <a:t>在建模問題方面提供了很大的靈活性，包括可以很好地控制時間序列的幾個參數</a:t>
            </a:r>
          </a:p>
          <a:p>
            <a:endParaRPr lang="zh-TW" altLang="en-US" dirty="0">
              <a:sym typeface="Didact Gothic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E12E33A-BE47-4674-AB06-9E4DB1F512AA}"/>
              </a:ext>
            </a:extLst>
          </p:cNvPr>
          <p:cNvSpPr txBox="1"/>
          <p:nvPr/>
        </p:nvSpPr>
        <p:spPr>
          <a:xfrm>
            <a:off x="8408194" y="45314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9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47738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2284</TotalTime>
  <Words>761</Words>
  <Application>Microsoft Office PowerPoint</Application>
  <PresentationFormat>如螢幕大小 (16:9)</PresentationFormat>
  <Paragraphs>94</Paragraphs>
  <Slides>22</Slides>
  <Notes>20</Notes>
  <HiddenSlides>1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4" baseType="lpstr">
      <vt:lpstr>Consolas</vt:lpstr>
      <vt:lpstr>微軟正黑體</vt:lpstr>
      <vt:lpstr>Arial</vt:lpstr>
      <vt:lpstr>Questrial</vt:lpstr>
      <vt:lpstr>Didact Gothic</vt:lpstr>
      <vt:lpstr>源石黑體 L</vt:lpstr>
      <vt:lpstr>Wingdings</vt:lpstr>
      <vt:lpstr>Calibri Light</vt:lpstr>
      <vt:lpstr>Cascadia Code</vt:lpstr>
      <vt:lpstr>Book Antiqua</vt:lpstr>
      <vt:lpstr>Julius Sans One</vt:lpstr>
      <vt:lpstr>Minimalist Grayscale Pitch Deck by Slidesgo</vt:lpstr>
      <vt:lpstr>Multivariate Time Series Prediction for Stock Market Data 時間序列資料分析</vt:lpstr>
      <vt:lpstr>Contents</vt:lpstr>
      <vt:lpstr>Introduction</vt:lpstr>
      <vt:lpstr>Introduction</vt:lpstr>
      <vt:lpstr>Introduction</vt:lpstr>
      <vt:lpstr>Introduction</vt:lpstr>
      <vt:lpstr>Related work</vt:lpstr>
      <vt:lpstr>Related work</vt:lpstr>
      <vt:lpstr>Related work</vt:lpstr>
      <vt:lpstr>Method Description</vt:lpstr>
      <vt:lpstr>Method Description - Dataset</vt:lpstr>
      <vt:lpstr>Method Description</vt:lpstr>
      <vt:lpstr>Method Description - LSTM</vt:lpstr>
      <vt:lpstr>Method Description - LSTM</vt:lpstr>
      <vt:lpstr>Result</vt:lpstr>
      <vt:lpstr>Result</vt:lpstr>
      <vt:lpstr>Discussion</vt:lpstr>
      <vt:lpstr>DISCUSSION</vt:lpstr>
      <vt:lpstr>DISCUSSION</vt:lpstr>
      <vt:lpstr>DISCUSSION</vt:lpstr>
      <vt:lpstr>DISCUSSION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 analysis - stock price forecasting</dc:title>
  <dc:creator>Yungju Cheng</dc:creator>
  <cp:lastModifiedBy>Rola Jeng</cp:lastModifiedBy>
  <cp:revision>62</cp:revision>
  <dcterms:modified xsi:type="dcterms:W3CDTF">2022-01-14T08:19:27Z</dcterms:modified>
</cp:coreProperties>
</file>