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328" r:id="rId3"/>
    <p:sldId id="259" r:id="rId4"/>
    <p:sldId id="324" r:id="rId5"/>
    <p:sldId id="318" r:id="rId6"/>
    <p:sldId id="323" r:id="rId7"/>
    <p:sldId id="312" r:id="rId8"/>
    <p:sldId id="343" r:id="rId9"/>
    <p:sldId id="344" r:id="rId10"/>
    <p:sldId id="313" r:id="rId11"/>
    <p:sldId id="335" r:id="rId12"/>
    <p:sldId id="339" r:id="rId13"/>
    <p:sldId id="334" r:id="rId14"/>
    <p:sldId id="337" r:id="rId15"/>
    <p:sldId id="315" r:id="rId16"/>
    <p:sldId id="320" r:id="rId17"/>
    <p:sldId id="314" r:id="rId18"/>
    <p:sldId id="338" r:id="rId19"/>
    <p:sldId id="333" r:id="rId20"/>
    <p:sldId id="340" r:id="rId21"/>
    <p:sldId id="342" r:id="rId22"/>
    <p:sldId id="321" r:id="rId23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scadia Code" panose="020B0609020000020004" pitchFamily="49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Didact Gothic" panose="02020500000000000000" charset="0"/>
      <p:regular r:id="rId39"/>
    </p:embeddedFont>
    <p:embeddedFont>
      <p:font typeface="Julius Sans One" panose="02020500000000000000" charset="0"/>
      <p:regular r:id="rId40"/>
    </p:embeddedFont>
    <p:embeddedFont>
      <p:font typeface="Questrial" panose="02020500000000000000" charset="0"/>
      <p:regular r:id="rId41"/>
    </p:embeddedFont>
    <p:embeddedFont>
      <p:font typeface="微軟正黑體" panose="020B0604030504040204" pitchFamily="34" charset="-120"/>
      <p:regular r:id="rId42"/>
      <p:bold r:id="rId43"/>
    </p:embeddedFont>
    <p:embeddedFont>
      <p:font typeface="源石黑體 L" panose="020B0300000000000000" pitchFamily="34" charset="-12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8DEED-9E7E-4AB4-BE04-A43365516DB2}">
  <a:tblStyle styleId="{8278DEED-9E7E-4AB4-BE04-A43365516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8" autoAdjust="0"/>
  </p:normalViewPr>
  <p:slideViewPr>
    <p:cSldViewPr snapToGrid="0">
      <p:cViewPr varScale="1">
        <p:scale>
          <a:sx n="98" d="100"/>
          <a:sy n="98" d="100"/>
        </p:scale>
        <p:origin x="1094" y="7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9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0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36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9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74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04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67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642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43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8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20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1249ffcf0_1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1249ffcf0_1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4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時間序列最常出現在金融相關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像是 </a:t>
            </a:r>
            <a:r>
              <a:rPr lang="en-US" altLang="zh-TW" dirty="0"/>
              <a:t>GDP</a:t>
            </a:r>
            <a:r>
              <a:rPr lang="zh-TW" altLang="en-US" dirty="0"/>
              <a:t>、消費者物價指數（</a:t>
            </a:r>
            <a:r>
              <a:rPr lang="en-US" altLang="zh-TW" dirty="0"/>
              <a:t>CPI</a:t>
            </a:r>
            <a:r>
              <a:rPr lang="zh-TW" altLang="en-US" dirty="0"/>
              <a:t>）、加權股價指數、利率、匯率等等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17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49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1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34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ym typeface="Didact Gothic"/>
              </a:rPr>
              <a:t>時間序列變為定態</a:t>
            </a:r>
            <a:r>
              <a:rPr lang="en-US" altLang="zh-TW" sz="1100" dirty="0">
                <a:sym typeface="Didact Gothic"/>
              </a:rPr>
              <a:t>:::::::</a:t>
            </a:r>
            <a:r>
              <a:rPr lang="zh-TW" altLang="en-US" dirty="0"/>
              <a:t>我們必須確定時間序列是</a:t>
            </a:r>
            <a:r>
              <a:rPr lang="en-US" altLang="zh-TW" dirty="0"/>
              <a:t>"</a:t>
            </a:r>
            <a:r>
              <a:rPr lang="zh-TW" altLang="en-US" dirty="0"/>
              <a:t>可預測的</a:t>
            </a:r>
            <a:r>
              <a:rPr lang="en-US" altLang="zh-TW" dirty="0"/>
              <a:t>(Predictable)"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19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3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7" r:id="rId7"/>
    <p:sldLayoutId id="2147483670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614737" y="2198675"/>
            <a:ext cx="5263255" cy="1817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Multivariate</a:t>
            </a:r>
            <a:r>
              <a:rPr lang="zh-TW" altLang="en-US" sz="320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 </a:t>
            </a:r>
            <a:r>
              <a:rPr lang="en-US" altLang="zh-TW" sz="320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Time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Series Prediction for Stock Market Data</a:t>
            </a:r>
            <a:b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</a:b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時間序列資料分析</a:t>
            </a:r>
            <a:endParaRPr sz="3200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3614737" y="4016554"/>
            <a:ext cx="5263255" cy="746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資科一             資科一             資科二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曹昱維             鄭詠儒             謝政彥 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110753201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11075312 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 109753207</a:t>
            </a:r>
          </a:p>
        </p:txBody>
      </p:sp>
      <p:cxnSp>
        <p:nvCxnSpPr>
          <p:cNvPr id="228" name="Google Shape;228;p36"/>
          <p:cNvCxnSpPr>
            <a:cxnSpLocks/>
          </p:cNvCxnSpPr>
          <p:nvPr/>
        </p:nvCxnSpPr>
        <p:spPr>
          <a:xfrm>
            <a:off x="7923648" y="4016555"/>
            <a:ext cx="788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Method Description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03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C5131-D5BA-499C-BB62-52A0223396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10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0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- Dataset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lvl="1"/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Period: </a:t>
            </a: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            </a:t>
            </a: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2010.1.4 ~ 2021.11.26   Shape: (2997,6)</a:t>
            </a:r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Training Data:  2010.1.4 ~  2019.12.31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(2516,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Validation Data: 2020.1.1 ~  2020.12.31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(377,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Testing Data: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2021.7.1 ~  2021.11.26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(104,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BB7317-9968-43E2-A9AE-B60FEDB3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06" y="1158240"/>
            <a:ext cx="6251734" cy="51939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87F82F0-944B-432D-B2C7-BD4B4E17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06" y="2984596"/>
            <a:ext cx="4592993" cy="16993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0B9F9C-96A9-40FF-B929-4714551532B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11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2B12C37-5A4B-4CE3-8D1B-12587040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" y="1642788"/>
            <a:ext cx="3281122" cy="23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8CF161-0879-45C6-A7CE-C671A125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47" y="3428657"/>
            <a:ext cx="2134544" cy="14324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4BE26D6-C522-46D8-8EF8-D4E4E778221C}"/>
              </a:ext>
            </a:extLst>
          </p:cNvPr>
          <p:cNvSpPr txBox="1"/>
          <p:nvPr/>
        </p:nvSpPr>
        <p:spPr>
          <a:xfrm>
            <a:off x="4750007" y="3046116"/>
            <a:ext cx="283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Correlation Analysis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45CAA7C-4924-4A98-B65F-0C9ABE1AD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45"/>
          <a:stretch/>
        </p:blipFill>
        <p:spPr>
          <a:xfrm>
            <a:off x="4867799" y="1599967"/>
            <a:ext cx="3315644" cy="14487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B8EACB-D9C7-4E66-ACF6-1298CA861296}"/>
              </a:ext>
            </a:extLst>
          </p:cNvPr>
          <p:cNvSpPr txBox="1"/>
          <p:nvPr/>
        </p:nvSpPr>
        <p:spPr>
          <a:xfrm>
            <a:off x="4750007" y="1188599"/>
            <a:ext cx="355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Experimental Features (LSTM)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64E2DB-7A85-4D45-82F0-0C0E68413746}"/>
              </a:ext>
            </a:extLst>
          </p:cNvPr>
          <p:cNvSpPr/>
          <p:nvPr/>
        </p:nvSpPr>
        <p:spPr>
          <a:xfrm>
            <a:off x="1339348" y="127345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Goal to predict</a:t>
            </a:r>
            <a:endParaRPr lang="zh-TW" altLang="en-US" sz="1800" b="1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1E7DF8-ADF4-4116-84BF-3FB7AAC65933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3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The LSTM model structure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0A3D30-3C9F-4458-988A-61E25963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522220"/>
            <a:ext cx="3356299" cy="14777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84876E-FAAF-452F-8B6A-092979E2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043" y="2013602"/>
            <a:ext cx="1160027" cy="237080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3F2BB14-8362-42EA-BF6A-39F2EC199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89" y="2013602"/>
            <a:ext cx="3497771" cy="25762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7A5590-F82C-4A21-9887-E0F65000234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如何將每天的股價拆分為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的輸入數據？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Window size = 50, slide step =1</a:t>
            </a: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0249D8-D43F-45EF-BE43-5CED1ED5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47" y="2381250"/>
            <a:ext cx="6302005" cy="23847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D6D1DB-EA2E-4245-B5CD-9AFF38AE0BDB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Result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04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1EAB49-E8ED-4ED2-8DC7-8DF7DCEA3B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6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818" y="304228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Result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643818" y="1046856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對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APA Corp. 50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天的股票價格進行預測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32" name="圖片 4">
            <a:extLst>
              <a:ext uri="{FF2B5EF4-FFF2-40B4-BE49-F238E27FC236}">
                <a16:creationId xmlns:a16="http://schemas.microsoft.com/office/drawing/2014/main" id="{BABDBD88-F6E5-43B2-8E40-A6822B50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7" y="2090516"/>
            <a:ext cx="3606107" cy="2200900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5C6691A8-4FF2-4E8D-99E4-742EA5B0B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" t="22545" r="4544" b="2716"/>
          <a:stretch/>
        </p:blipFill>
        <p:spPr>
          <a:xfrm>
            <a:off x="4540514" y="2131929"/>
            <a:ext cx="3562408" cy="2234158"/>
          </a:xfrm>
          <a:prstGeom prst="rect">
            <a:avLst/>
          </a:prstGeom>
          <a:ln w="3175"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651228-F79D-47EA-8746-C76F413C8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089" y="4427766"/>
            <a:ext cx="4959698" cy="3747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FBE6D4-EDB7-4C14-8CE0-B030D9F3A322}"/>
              </a:ext>
            </a:extLst>
          </p:cNvPr>
          <p:cNvSpPr/>
          <p:nvPr/>
        </p:nvSpPr>
        <p:spPr>
          <a:xfrm>
            <a:off x="1104707" y="1493665"/>
            <a:ext cx="36130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ARIMA(3,0,2):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16.362673218826885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-0.5659850824780199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5E55D6-D42F-4C30-8FE8-93B63902E86A}"/>
              </a:ext>
            </a:extLst>
          </p:cNvPr>
          <p:cNvSpPr/>
          <p:nvPr/>
        </p:nvSpPr>
        <p:spPr>
          <a:xfrm>
            <a:off x="4887160" y="1489501"/>
            <a:ext cx="36130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LSTM: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0.0014981071162395126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RMSE = 0.03870538872352935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0.8876417258075385</a:t>
            </a:r>
          </a:p>
          <a:p>
            <a:endParaRPr lang="en-US" altLang="zh-TW" sz="1100" dirty="0">
              <a:solidFill>
                <a:schemeClr val="tx1"/>
              </a:solidFill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532043-BFA6-4E95-B1EF-2CE22F3F7E8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16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9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5</a:t>
            </a: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AFF3E2-7EF5-48A4-B893-982E39EB85C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5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AB961D-604B-4272-B437-DBA7D7B6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5" y="1117415"/>
            <a:ext cx="7672388" cy="38732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BF8974-6790-4EB7-B84A-977331602201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21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9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如何設定時間序列資料的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validation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set?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sliding window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日期很重要，我們希望拆分數據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每個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window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都包含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X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天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Test set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必須在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Train data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之後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1026" name="Picture 2" descr="https://miro.medium.com/max/436/1*AXRu72CV1hdjLfODFGbMWQ.png">
            <a:extLst>
              <a:ext uri="{FF2B5EF4-FFF2-40B4-BE49-F238E27FC236}">
                <a16:creationId xmlns:a16="http://schemas.microsoft.com/office/drawing/2014/main" id="{EFC8E7E0-9490-457A-B685-C0545FF0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20" y="1974521"/>
            <a:ext cx="2657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654B95-DDCD-4345-8FD8-AC084346B5A2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18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7"/>
          <p:cNvCxnSpPr/>
          <p:nvPr/>
        </p:nvCxnSpPr>
        <p:spPr>
          <a:xfrm>
            <a:off x="805671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33;p37">
            <a:extLst>
              <a:ext uri="{FF2B5EF4-FFF2-40B4-BE49-F238E27FC236}">
                <a16:creationId xmlns:a16="http://schemas.microsoft.com/office/drawing/2014/main" id="{3EF6F80A-A31F-434D-8045-CB083430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sz="3200" dirty="0">
                <a:latin typeface="Book Antiqua" panose="02040602050305030304" pitchFamily="18" charset="0"/>
              </a:rPr>
              <a:t>Contents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Google Shape;234;p37">
            <a:extLst>
              <a:ext uri="{FF2B5EF4-FFF2-40B4-BE49-F238E27FC236}">
                <a16:creationId xmlns:a16="http://schemas.microsoft.com/office/drawing/2014/main" id="{6B915E1F-2D2F-481D-83C5-A1D965318DAE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Method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Discussion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9FB90B-B4A1-4FC0-9A3C-26A8E418E54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一般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多對一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(many to one)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模型，其參數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設定為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，且不可使用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。然而本專案，雖未使用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，但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卻設為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True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，如果改成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，反而出現錯誤訊息，值得再深入研究。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681DEE-FF92-45AF-867C-F586EC1489D9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19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0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如何利用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來產生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50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天的預測資料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?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 output is dense(1)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Generate 50 day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Future Work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少量資料丟進模型去跑，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y’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確實只有一個數字，或許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many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to many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可當作本專案後續可以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繼續精進的議題。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17C7B65-D9C5-438A-A869-E840B1E0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96" y="2228154"/>
            <a:ext cx="2987540" cy="22043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BB34C6-A11E-477C-AD5D-D8597EC86D4D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20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2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 txBox="1">
            <a:spLocks noGrp="1"/>
          </p:cNvSpPr>
          <p:nvPr>
            <p:ph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dirty="0">
                <a:latin typeface="Book Antiqua" panose="02040602050305030304" pitchFamily="18" charset="0"/>
              </a:rPr>
              <a:t>Q&amp;A</a:t>
            </a:r>
            <a:endParaRPr sz="8600" dirty="0">
              <a:solidFill>
                <a:schemeClr val="lt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42" name="Google Shape;642;p62"/>
          <p:cNvCxnSpPr/>
          <p:nvPr/>
        </p:nvCxnSpPr>
        <p:spPr>
          <a:xfrm>
            <a:off x="3171450" y="2623659"/>
            <a:ext cx="280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61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Introduction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01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1F6517-6758-4F4E-A7A9-19AAC4E5099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時間序列資料是按照時間發生先後順序進行排列的數據點序列，像是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GDP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、消費者物價指數（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CPI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）、加權股價指數、利率、匯率等金融相關指數。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常見時間序列預測模型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ARIMA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VAR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b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9DF02E-22D6-4C1D-9E17-30A580E0204B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0" dirty="0">
                <a:sym typeface="Didact Gothic"/>
              </a:rPr>
              <a:t>我們使用股票的每日價格預測收盤價</a:t>
            </a:r>
            <a:endParaRPr lang="en-US" altLang="zh-TW" b="0" dirty="0">
              <a:sym typeface="Didact Gothic"/>
            </a:endParaRPr>
          </a:p>
          <a:p>
            <a:r>
              <a:rPr lang="zh-TW" altLang="en-US" b="0" dirty="0">
                <a:sym typeface="Didact Gothic"/>
              </a:rPr>
              <a:t>使用</a:t>
            </a:r>
            <a:r>
              <a:rPr lang="en-US" altLang="zh-TW" b="0" dirty="0">
                <a:sym typeface="Didact Gothic"/>
              </a:rPr>
              <a:t>ARIMA</a:t>
            </a:r>
            <a:r>
              <a:rPr lang="zh-TW" altLang="en-US" b="0" dirty="0">
                <a:sym typeface="Didact Gothic"/>
              </a:rPr>
              <a:t>模型和</a:t>
            </a:r>
            <a:r>
              <a:rPr lang="en-US" altLang="zh-TW" b="0" dirty="0">
                <a:sym typeface="Didact Gothic"/>
              </a:rPr>
              <a:t>LSTM</a:t>
            </a:r>
            <a:r>
              <a:rPr lang="zh-TW" altLang="en-US" b="0" dirty="0">
                <a:sym typeface="Didact Gothic"/>
              </a:rPr>
              <a:t>模型比較預測結果</a:t>
            </a:r>
          </a:p>
          <a:p>
            <a:r>
              <a:rPr lang="zh-TW" altLang="en-US" b="0" dirty="0">
                <a:sym typeface="Didact Gothic"/>
              </a:rPr>
              <a:t>以一間屬於能源類股的公司</a:t>
            </a:r>
            <a:r>
              <a:rPr lang="en-US" altLang="zh-TW" b="0" dirty="0">
                <a:sym typeface="Didact Gothic"/>
              </a:rPr>
              <a:t>:</a:t>
            </a:r>
            <a:r>
              <a:rPr lang="zh-TW" altLang="en-US" b="0" dirty="0">
                <a:sym typeface="Didact Gothic"/>
              </a:rPr>
              <a:t> </a:t>
            </a:r>
            <a:r>
              <a:rPr lang="en-US" altLang="zh-TW" b="0" dirty="0">
                <a:sym typeface="Didact Gothic"/>
              </a:rPr>
              <a:t>APA Corporation(APA)</a:t>
            </a:r>
            <a:r>
              <a:rPr lang="zh-TW" altLang="en-US" b="0" dirty="0">
                <a:sym typeface="Didact Gothic"/>
              </a:rPr>
              <a:t>的股價資料作為訓練數據</a:t>
            </a:r>
          </a:p>
          <a:p>
            <a:endParaRPr lang="en-US" altLang="zh-TW" dirty="0">
              <a:sym typeface="Didact Gothic"/>
            </a:endParaRP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E74798-5C16-411A-A554-8E4A5B2B47A5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0" dirty="0">
                <a:sym typeface="Didact Gothic"/>
              </a:rPr>
              <a:t>APA Corp.</a:t>
            </a:r>
            <a:r>
              <a:rPr lang="zh-TW" altLang="en-US" b="0" dirty="0">
                <a:sym typeface="Didact Gothic"/>
              </a:rPr>
              <a:t>是標普</a:t>
            </a:r>
            <a:r>
              <a:rPr lang="en-US" altLang="zh-TW" b="0" dirty="0">
                <a:sym typeface="Didact Gothic"/>
              </a:rPr>
              <a:t>500</a:t>
            </a:r>
            <a:r>
              <a:rPr lang="zh-TW" altLang="en-US" b="0" dirty="0">
                <a:sym typeface="Didact Gothic"/>
              </a:rPr>
              <a:t>指數</a:t>
            </a:r>
            <a:r>
              <a:rPr lang="en-US" altLang="zh-TW" b="0" dirty="0">
                <a:sym typeface="Didact Gothic"/>
              </a:rPr>
              <a:t>(</a:t>
            </a:r>
            <a:r>
              <a:rPr lang="en-US" altLang="zh-TW" b="0" dirty="0"/>
              <a:t>S&amp;P 500</a:t>
            </a:r>
            <a:r>
              <a:rPr lang="en-US" altLang="zh-TW" b="0" dirty="0">
                <a:sym typeface="Didact Gothic"/>
              </a:rPr>
              <a:t>)</a:t>
            </a:r>
            <a:r>
              <a:rPr lang="zh-TW" altLang="en-US" b="0" dirty="0">
                <a:sym typeface="Didact Gothic"/>
              </a:rPr>
              <a:t>的成份股之一 </a:t>
            </a:r>
          </a:p>
          <a:p>
            <a:r>
              <a:rPr lang="en-US" altLang="zh-TW" b="0" dirty="0">
                <a:sym typeface="Didact Gothic"/>
              </a:rPr>
              <a:t>APA Corp. </a:t>
            </a:r>
            <a:r>
              <a:rPr lang="zh-TW" altLang="en-US" b="0" dirty="0">
                <a:sym typeface="Didact Gothic"/>
              </a:rPr>
              <a:t>歷史股價</a:t>
            </a:r>
            <a:endParaRPr lang="en-US" altLang="zh-TW" b="0" dirty="0">
              <a:sym typeface="Didact Gothic"/>
            </a:endParaRPr>
          </a:p>
          <a:p>
            <a:endParaRPr lang="zh-TW" altLang="en-US" b="0" dirty="0"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FD6299-F32D-42B0-AC85-3E24836D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8" y="2099628"/>
            <a:ext cx="4277556" cy="26986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F4AB982-9F0D-408D-A876-965C0C3B50F8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6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Related work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02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DAD756-8BDD-474D-80D6-CD0FBA8BE0B4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hangingPunct="0"/>
            <a:r>
              <a:rPr lang="en-US" altLang="zh-TW" dirty="0">
                <a:sym typeface="Didact Gothic"/>
              </a:rPr>
              <a:t>ARIMA (p, d, q)</a:t>
            </a:r>
            <a:r>
              <a:rPr lang="zh-TW" altLang="en-US" b="0" dirty="0">
                <a:sym typeface="Didact Gothic"/>
              </a:rPr>
              <a:t>模型被廣泛使用在時間序列分析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自我迴歸模型</a:t>
            </a:r>
            <a:r>
              <a:rPr lang="en-US" altLang="zh-TW" sz="2000" b="0" dirty="0">
                <a:sym typeface="Didact Gothic"/>
              </a:rPr>
              <a:t>(Autoregressive Model)AR(p)</a:t>
            </a:r>
            <a:br>
              <a:rPr lang="en-US" altLang="zh-TW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用前期的資料來預測本期的資料，而且越接近本期的資料，對預測結果的影響力就越大，設定一筆資料會與他過去</a:t>
            </a:r>
            <a:r>
              <a:rPr lang="en-US" altLang="zh-TW" sz="1800" b="0" dirty="0">
                <a:sym typeface="Didact Gothic"/>
              </a:rPr>
              <a:t>p</a:t>
            </a:r>
            <a:r>
              <a:rPr lang="zh-TW" altLang="en-US" sz="1800" b="0" dirty="0">
                <a:sym typeface="Didact Gothic"/>
              </a:rPr>
              <a:t>期的資料相關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移動平均模型</a:t>
            </a:r>
            <a:r>
              <a:rPr lang="en-US" altLang="zh-TW" sz="2000" b="0" dirty="0">
                <a:sym typeface="Didact Gothic"/>
              </a:rPr>
              <a:t>(Moving Average Model)MA(q)</a:t>
            </a:r>
            <a:br>
              <a:rPr lang="en-US" altLang="zh-TW" sz="2000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本期的隨機誤差會與過去產生的隨機誤差有關，設定要計算</a:t>
            </a:r>
            <a:r>
              <a:rPr lang="en-US" altLang="zh-TW" sz="1800" b="0" dirty="0">
                <a:sym typeface="Didact Gothic"/>
              </a:rPr>
              <a:t>q</a:t>
            </a:r>
            <a:r>
              <a:rPr lang="zh-TW" altLang="en-US" sz="1800" b="0" dirty="0">
                <a:sym typeface="Didact Gothic"/>
              </a:rPr>
              <a:t>期移動平均</a:t>
            </a:r>
            <a:br>
              <a:rPr lang="en-US" altLang="zh-TW" sz="1800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使用</a:t>
            </a:r>
            <a:r>
              <a:rPr lang="en-US" altLang="zh-TW" sz="2000" b="0" dirty="0">
                <a:sym typeface="Didact Gothic"/>
              </a:rPr>
              <a:t>ADF-test </a:t>
            </a:r>
            <a:r>
              <a:rPr lang="zh-TW" altLang="en-US" sz="2000" b="0" dirty="0">
                <a:sym typeface="Didact Gothic"/>
              </a:rPr>
              <a:t>計算差分次數</a:t>
            </a:r>
            <a:r>
              <a:rPr lang="en-US" altLang="zh-TW" sz="2000" b="0" dirty="0">
                <a:sym typeface="Didact Gothic"/>
              </a:rPr>
              <a:t>(d)</a:t>
            </a:r>
            <a:r>
              <a:rPr lang="zh-TW" altLang="en-US" sz="2000" b="0" dirty="0">
                <a:sym typeface="Didact Gothic"/>
              </a:rPr>
              <a:t>令時間序列變為定態</a:t>
            </a:r>
            <a:br>
              <a:rPr lang="en-US" altLang="zh-TW" sz="2000" b="0" dirty="0"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d=1 : new value = X(t) - X(t-1)</a:t>
            </a:r>
            <a:br>
              <a:rPr lang="en-US" altLang="zh-TW" sz="1800" b="0" dirty="0">
                <a:solidFill>
                  <a:schemeClr val="tx1"/>
                </a:solidFill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d=2 : new value = X(t) - X(t-2)</a:t>
            </a:r>
            <a:endParaRPr lang="en-US" altLang="zh-TW" b="0" dirty="0">
              <a:solidFill>
                <a:schemeClr val="tx1"/>
              </a:solidFill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1568DA-DE49-433D-A862-98AAD4C5DA72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8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1" dirty="0">
                <a:sym typeface="Didact Gothic"/>
              </a:rPr>
              <a:t>LSTM (Long Short-Term Memory)</a:t>
            </a:r>
            <a:br>
              <a:rPr lang="en-US" altLang="zh-TW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屬於</a:t>
            </a:r>
            <a:r>
              <a:rPr lang="en-US" altLang="zh-TW" sz="2000" dirty="0">
                <a:sym typeface="Didact Gothic"/>
              </a:rPr>
              <a:t>RNN (Recurrent Neural Network) </a:t>
            </a:r>
            <a:r>
              <a:rPr lang="zh-TW" altLang="en-US" sz="2000" dirty="0">
                <a:sym typeface="Didact Gothic"/>
              </a:rPr>
              <a:t>的一種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適合在輸入特徵空間中提取模式，其中輸入數據跨越長序列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可以從多個輸入變量的問題進行建立</a:t>
            </a:r>
            <a:r>
              <a:rPr lang="en-US" altLang="zh-TW" sz="2000" dirty="0">
                <a:sym typeface="Didact Gothic"/>
              </a:rPr>
              <a:t>many to many </a:t>
            </a:r>
            <a:r>
              <a:rPr lang="zh-TW" altLang="en-US" sz="2000" dirty="0">
                <a:sym typeface="Didact Gothic"/>
              </a:rPr>
              <a:t>或 </a:t>
            </a:r>
            <a:r>
              <a:rPr lang="en-US" altLang="zh-TW" sz="2000" dirty="0">
                <a:sym typeface="Didact Gothic"/>
              </a:rPr>
              <a:t>many to one </a:t>
            </a:r>
            <a:r>
              <a:rPr lang="zh-TW" altLang="en-US" sz="2000" dirty="0">
                <a:sym typeface="Didact Gothic"/>
              </a:rPr>
              <a:t>模型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在建模問題方面提供了很大的靈活性，包括可以很好地控制時間序列的幾個參數</a:t>
            </a: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12E33A-BE47-4674-AB06-9E4DB1F512AA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9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477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787</Words>
  <Application>Microsoft Office PowerPoint</Application>
  <PresentationFormat>如螢幕大小 (16:9)</PresentationFormat>
  <Paragraphs>95</Paragraphs>
  <Slides>22</Slides>
  <Notes>20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Consolas</vt:lpstr>
      <vt:lpstr>Cascadia Code</vt:lpstr>
      <vt:lpstr>微軟正黑體</vt:lpstr>
      <vt:lpstr>Arial</vt:lpstr>
      <vt:lpstr>源石黑體 L</vt:lpstr>
      <vt:lpstr>Didact Gothic</vt:lpstr>
      <vt:lpstr>Wingdings</vt:lpstr>
      <vt:lpstr>Calibri Light</vt:lpstr>
      <vt:lpstr>Questrial</vt:lpstr>
      <vt:lpstr>Book Antiqua</vt:lpstr>
      <vt:lpstr>Julius Sans One</vt:lpstr>
      <vt:lpstr>Minimalist Grayscale Pitch Deck by Slidesgo</vt:lpstr>
      <vt:lpstr>Multivariate Time Series Prediction for Stock Market Data 時間序列資料分析</vt:lpstr>
      <vt:lpstr>Contents</vt:lpstr>
      <vt:lpstr>Introduction</vt:lpstr>
      <vt:lpstr>Introduction</vt:lpstr>
      <vt:lpstr>Introduction</vt:lpstr>
      <vt:lpstr>Introduction</vt:lpstr>
      <vt:lpstr>Related work</vt:lpstr>
      <vt:lpstr>Related work</vt:lpstr>
      <vt:lpstr>Related work</vt:lpstr>
      <vt:lpstr>Method Description</vt:lpstr>
      <vt:lpstr>Method Description - Dataset</vt:lpstr>
      <vt:lpstr>Method Description</vt:lpstr>
      <vt:lpstr>Method Description - LSTM</vt:lpstr>
      <vt:lpstr>Method Description - LSTM</vt:lpstr>
      <vt:lpstr>Result</vt:lpstr>
      <vt:lpstr>Result</vt:lpstr>
      <vt:lpstr>Discussion</vt:lpstr>
      <vt:lpstr>DISCUSSION</vt:lpstr>
      <vt:lpstr>DISCUSSION</vt:lpstr>
      <vt:lpstr>DISCUSSION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- stock price forecasting</dc:title>
  <dc:creator>Yungju Cheng</dc:creator>
  <cp:lastModifiedBy>Rola Jeng</cp:lastModifiedBy>
  <cp:revision>58</cp:revision>
  <dcterms:modified xsi:type="dcterms:W3CDTF">2022-01-14T06:54:29Z</dcterms:modified>
</cp:coreProperties>
</file>