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328" r:id="rId3"/>
    <p:sldId id="259" r:id="rId4"/>
    <p:sldId id="324" r:id="rId5"/>
    <p:sldId id="323" r:id="rId6"/>
    <p:sldId id="312" r:id="rId7"/>
    <p:sldId id="317" r:id="rId8"/>
    <p:sldId id="313" r:id="rId9"/>
    <p:sldId id="318" r:id="rId10"/>
    <p:sldId id="326" r:id="rId11"/>
    <p:sldId id="331" r:id="rId12"/>
    <p:sldId id="332" r:id="rId13"/>
    <p:sldId id="334" r:id="rId14"/>
    <p:sldId id="314" r:id="rId15"/>
    <p:sldId id="319" r:id="rId16"/>
    <p:sldId id="333" r:id="rId17"/>
    <p:sldId id="315" r:id="rId18"/>
    <p:sldId id="320" r:id="rId19"/>
    <p:sldId id="321" r:id="rId20"/>
  </p:sldIdLst>
  <p:sldSz cx="9144000" cy="5143500" type="screen16x9"/>
  <p:notesSz cx="6858000" cy="9144000"/>
  <p:embeddedFontLst>
    <p:embeddedFont>
      <p:font typeface="源石黑體 L" panose="020B0300000000000000" pitchFamily="34" charset="-120"/>
      <p:regular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Didact Gothic" panose="02020500000000000000" charset="0"/>
      <p:regular r:id="rId25"/>
    </p:embeddedFont>
    <p:embeddedFont>
      <p:font typeface="Julius Sans One" panose="02020500000000000000" charset="0"/>
      <p:regular r:id="rId26"/>
    </p:embeddedFont>
    <p:embeddedFont>
      <p:font typeface="Questrial" panose="02020500000000000000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78DEED-9E7E-4AB4-BE04-A43365516DB2}">
  <a:tblStyle styleId="{8278DEED-9E7E-4AB4-BE04-A43365516D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96" autoAdjust="0"/>
  </p:normalViewPr>
  <p:slideViewPr>
    <p:cSldViewPr snapToGrid="0">
      <p:cViewPr varScale="1">
        <p:scale>
          <a:sx n="92" d="100"/>
          <a:sy n="92" d="100"/>
        </p:scale>
        <p:origin x="1186" y="62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166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07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404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720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429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093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1249ffcf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1249ffcf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742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1249ffcf0_1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1249ffcf0_1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74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20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34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249ffcf0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249ffcf0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83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09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491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924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99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2">
    <p:bg>
      <p:bgPr>
        <a:solidFill>
          <a:schemeClr val="accent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 idx="2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4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5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6">
    <p:bg>
      <p:bgPr>
        <a:solidFill>
          <a:schemeClr val="accent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3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4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57" r:id="rId6"/>
    <p:sldLayoutId id="2147483658" r:id="rId7"/>
    <p:sldLayoutId id="2147483665" r:id="rId8"/>
    <p:sldLayoutId id="2147483667" r:id="rId9"/>
    <p:sldLayoutId id="2147483670" r:id="rId10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614738" y="2198675"/>
            <a:ext cx="503521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>
                <a:ea typeface="新細明體"/>
                <a:cs typeface="Calibri Light"/>
              </a:rPr>
              <a:t>Time series data analysis -</a:t>
            </a:r>
            <a:r>
              <a:rPr lang="zh-TW" altLang="en-US" dirty="0">
                <a:ea typeface="新細明體"/>
                <a:cs typeface="Calibri Light"/>
              </a:rPr>
              <a:t> </a:t>
            </a:r>
            <a:r>
              <a:rPr lang="en-US" altLang="zh-TW" dirty="0">
                <a:ea typeface="新細明體"/>
                <a:cs typeface="Calibri Light"/>
              </a:rPr>
              <a:t>stock price forecasting</a:t>
            </a:r>
            <a:r>
              <a:rPr lang="zh-TW" altLang="en-US" dirty="0">
                <a:ea typeface="新細明體"/>
                <a:cs typeface="Calibri Light"/>
              </a:rPr>
              <a:t> </a:t>
            </a:r>
            <a:r>
              <a:rPr lang="en-US" altLang="zh-TW" dirty="0">
                <a:ea typeface="新細明體"/>
                <a:cs typeface="Calibri Light"/>
              </a:rPr>
              <a:t> </a:t>
            </a:r>
            <a:endParaRPr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3614738" y="4016554"/>
            <a:ext cx="5035210" cy="541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sz="1200" dirty="0"/>
              <a:t>Deep Learning Final Project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曹昱維、謝政彥、鄭詠儒</a:t>
            </a:r>
            <a:endParaRPr dirty="0"/>
          </a:p>
        </p:txBody>
      </p:sp>
      <p:cxnSp>
        <p:nvCxnSpPr>
          <p:cNvPr id="228" name="Google Shape;228;p36"/>
          <p:cNvCxnSpPr/>
          <p:nvPr/>
        </p:nvCxnSpPr>
        <p:spPr>
          <a:xfrm>
            <a:off x="7923648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Method Description</a:t>
            </a:r>
            <a:r>
              <a:rPr lang="zh-TW" altLang="en-US" sz="3200" dirty="0"/>
              <a:t> </a:t>
            </a:r>
            <a:r>
              <a:rPr lang="en-US" altLang="zh-TW" sz="3200" dirty="0"/>
              <a:t>- ARIMA</a:t>
            </a:r>
            <a:endParaRPr sz="3200" b="1" dirty="0">
              <a:solidFill>
                <a:schemeClr val="dk1"/>
              </a:solidFill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0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自我迴歸模型</a:t>
            </a:r>
            <a:r>
              <a:rPr lang="en-US" altLang="zh-TW" sz="20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(Autoregressive Model)AR(p)</a:t>
            </a:r>
            <a:br>
              <a:rPr lang="en-US" altLang="zh-TW" sz="18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</a:br>
            <a:r>
              <a:rPr lang="zh-TW" altLang="en-US" sz="1800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用前期的資料來預測本期的資料，而且越接近本期的資料，對預測結果的影響力就越大，設定一筆資料會與他過去</a:t>
            </a:r>
            <a:r>
              <a:rPr lang="en-US" altLang="zh-TW" sz="1800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p</a:t>
            </a:r>
            <a:r>
              <a:rPr lang="zh-TW" altLang="en-US" sz="1800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期的資料相關</a:t>
            </a:r>
            <a:endParaRPr lang="en-US" altLang="zh-TW" sz="1800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  <a:p>
            <a:endParaRPr lang="en-US" altLang="zh-TW" sz="1800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0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移動平均模型</a:t>
            </a:r>
            <a:r>
              <a:rPr lang="en-US" altLang="zh-TW" sz="20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(Moving Average Model)MA(q)</a:t>
            </a:r>
            <a:br>
              <a:rPr lang="en-US" altLang="zh-TW" sz="18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</a:br>
            <a:r>
              <a:rPr lang="zh-TW" altLang="en-US" sz="1800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本期的隨機誤差會與過去產生的隨機誤差有關，設定要計算</a:t>
            </a:r>
            <a:r>
              <a:rPr lang="en-US" altLang="zh-TW" sz="1800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q</a:t>
            </a:r>
            <a:r>
              <a:rPr lang="zh-TW" altLang="en-US" sz="1800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期移動平均</a:t>
            </a:r>
            <a:endParaRPr lang="en-US" altLang="zh-TW" sz="1800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  <a:p>
            <a:pPr marL="457200" indent="-457200">
              <a:buFont typeface="+mj-lt"/>
              <a:buAutoNum type="arabicPeriod"/>
            </a:pPr>
            <a:endParaRPr lang="zh-TW" altLang="en-US" sz="1800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0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使用</a:t>
            </a:r>
            <a:r>
              <a:rPr lang="en-US" altLang="zh-TW" sz="20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ADF-test </a:t>
            </a:r>
            <a:r>
              <a:rPr lang="zh-TW" altLang="en-US" sz="20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計算差分次數</a:t>
            </a:r>
            <a:r>
              <a:rPr lang="en-US" altLang="zh-TW" sz="20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(d)</a:t>
            </a:r>
            <a:br>
              <a:rPr lang="en-US" altLang="zh-TW" sz="18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</a:br>
            <a:r>
              <a:rPr lang="zh-TW" altLang="en-US" sz="1800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令時間序列變為定態</a:t>
            </a:r>
            <a:br>
              <a:rPr lang="en-US" altLang="zh-TW" sz="1800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1800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d=1 : new value = X(t) - X(t-1)</a:t>
            </a:r>
            <a:br>
              <a:rPr lang="en-US" altLang="zh-TW" sz="1800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1800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d=2 : new value = X(t) - X(t-2)</a:t>
            </a:r>
            <a:endParaRPr lang="en-US" altLang="zh-TW" sz="2000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73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Method Description</a:t>
            </a:r>
            <a:r>
              <a:rPr lang="zh-TW" altLang="en-US" sz="3200" dirty="0"/>
              <a:t> </a:t>
            </a:r>
            <a:r>
              <a:rPr lang="en-US" altLang="zh-TW" sz="3200" dirty="0"/>
              <a:t>- LSTM</a:t>
            </a:r>
            <a:endParaRPr sz="3200" b="1" dirty="0">
              <a:solidFill>
                <a:schemeClr val="dk1"/>
              </a:solidFill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18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How to split stock price of each day into input data of LSTM model?</a:t>
            </a:r>
            <a:br>
              <a:rPr lang="en-US" altLang="zh-TW" sz="18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18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Window size = 50, slide step =1</a:t>
            </a:r>
          </a:p>
          <a:p>
            <a:endParaRPr lang="en-US" altLang="zh-TW" sz="1800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B3C438A3-641C-4ACC-80C3-7DD39B6B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978" y="2571750"/>
            <a:ext cx="5761462" cy="211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0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Method Description</a:t>
            </a:r>
            <a:r>
              <a:rPr lang="zh-TW" altLang="en-US" sz="3200" dirty="0"/>
              <a:t> </a:t>
            </a:r>
            <a:r>
              <a:rPr lang="en-US" altLang="zh-TW" sz="3200" dirty="0"/>
              <a:t>- LSTM</a:t>
            </a:r>
            <a:endParaRPr sz="3200" b="1" dirty="0">
              <a:solidFill>
                <a:schemeClr val="dk1"/>
              </a:solidFill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18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We use LSTM as deep learning  based method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  <a:p>
            <a:endParaRPr lang="en-US" altLang="zh-TW" sz="1800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6ACF823D-5415-4BB8-8C49-75DAB557A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428" y="2092451"/>
            <a:ext cx="4185143" cy="25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6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Method Description</a:t>
            </a:r>
            <a:r>
              <a:rPr lang="zh-TW" altLang="en-US" sz="3200" dirty="0"/>
              <a:t> </a:t>
            </a:r>
            <a:r>
              <a:rPr lang="en-US" altLang="zh-TW" sz="3200" dirty="0"/>
              <a:t>- LSTM</a:t>
            </a:r>
            <a:endParaRPr sz="3200" b="1" dirty="0">
              <a:solidFill>
                <a:schemeClr val="dk1"/>
              </a:solidFill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18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What's LSTM model(optional topic)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18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The LSTM model structure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8703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Discussion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7025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33;p37">
            <a:extLst>
              <a:ext uri="{FF2B5EF4-FFF2-40B4-BE49-F238E27FC236}">
                <a16:creationId xmlns:a16="http://schemas.microsoft.com/office/drawing/2014/main" id="{018F5253-4C24-4F05-967F-A291E9150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>
                <a:solidFill>
                  <a:schemeClr val="dk1"/>
                </a:solidFill>
              </a:rPr>
              <a:t>DISCUSSION</a:t>
            </a:r>
            <a:endParaRPr sz="3200" b="1" dirty="0">
              <a:solidFill>
                <a:schemeClr val="dk1"/>
              </a:solidFill>
            </a:endParaRPr>
          </a:p>
        </p:txBody>
      </p:sp>
      <p:sp>
        <p:nvSpPr>
          <p:cNvPr id="16" name="Google Shape;234;p37">
            <a:extLst>
              <a:ext uri="{FF2B5EF4-FFF2-40B4-BE49-F238E27FC236}">
                <a16:creationId xmlns:a16="http://schemas.microsoft.com/office/drawing/2014/main" id="{A2EC52E4-814A-4F92-9A79-D04F5919ED48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18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How to generate 50 day prediction by LSTM model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18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LSTM model output is dense(1)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18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Generate 50 day prediction</a:t>
            </a:r>
          </a:p>
          <a:p>
            <a:endParaRPr lang="en-US" altLang="zh-TW" sz="18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2321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33;p37">
            <a:extLst>
              <a:ext uri="{FF2B5EF4-FFF2-40B4-BE49-F238E27FC236}">
                <a16:creationId xmlns:a16="http://schemas.microsoft.com/office/drawing/2014/main" id="{018F5253-4C24-4F05-967F-A291E9150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>
                <a:solidFill>
                  <a:schemeClr val="dk1"/>
                </a:solidFill>
              </a:rPr>
              <a:t>DISCUSSION</a:t>
            </a:r>
            <a:endParaRPr sz="3200" b="1" dirty="0">
              <a:solidFill>
                <a:schemeClr val="dk1"/>
              </a:solidFill>
            </a:endParaRPr>
          </a:p>
        </p:txBody>
      </p:sp>
      <p:sp>
        <p:nvSpPr>
          <p:cNvPr id="16" name="Google Shape;234;p37">
            <a:extLst>
              <a:ext uri="{FF2B5EF4-FFF2-40B4-BE49-F238E27FC236}">
                <a16:creationId xmlns:a16="http://schemas.microsoft.com/office/drawing/2014/main" id="{A2EC52E4-814A-4F92-9A79-D04F5919ED48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18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How to set validation set for time-series data</a:t>
            </a:r>
          </a:p>
        </p:txBody>
      </p:sp>
    </p:spTree>
    <p:extLst>
      <p:ext uri="{BB962C8B-B14F-4D97-AF65-F5344CB8AC3E}">
        <p14:creationId xmlns:p14="http://schemas.microsoft.com/office/powerpoint/2010/main" val="413254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Result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7676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33;p37">
            <a:extLst>
              <a:ext uri="{FF2B5EF4-FFF2-40B4-BE49-F238E27FC236}">
                <a16:creationId xmlns:a16="http://schemas.microsoft.com/office/drawing/2014/main" id="{1F7F11B7-AF7B-4ADD-A838-8955E9344B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Result</a:t>
            </a:r>
            <a:endParaRPr sz="3200" b="1" dirty="0">
              <a:solidFill>
                <a:schemeClr val="dk1"/>
              </a:solidFill>
            </a:endParaRPr>
          </a:p>
        </p:txBody>
      </p:sp>
      <p:sp>
        <p:nvSpPr>
          <p:cNvPr id="31" name="Google Shape;234;p37">
            <a:extLst>
              <a:ext uri="{FF2B5EF4-FFF2-40B4-BE49-F238E27FC236}">
                <a16:creationId xmlns:a16="http://schemas.microsoft.com/office/drawing/2014/main" id="{6D319BE0-442B-4642-AAE5-3CDF5EFBC1F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我們使用</a:t>
            </a:r>
            <a:r>
              <a:rPr lang="en-US" altLang="zh-TW" sz="18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ARIMA(3,0,2) </a:t>
            </a:r>
            <a:r>
              <a:rPr lang="zh-TW" altLang="en-US" sz="18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對 </a:t>
            </a:r>
            <a:r>
              <a:rPr lang="en-US" altLang="zh-TW" sz="18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APA Corp. 50</a:t>
            </a:r>
            <a:r>
              <a:rPr lang="zh-TW" altLang="en-US" sz="18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天的股票價格進行預測</a:t>
            </a:r>
            <a:br>
              <a:rPr lang="en-US" altLang="zh-TW" sz="18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18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MSE: 16.362673218826885, R2: -0.5659850824780199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</p:txBody>
      </p:sp>
      <p:pic>
        <p:nvPicPr>
          <p:cNvPr id="32" name="圖片 4">
            <a:extLst>
              <a:ext uri="{FF2B5EF4-FFF2-40B4-BE49-F238E27FC236}">
                <a16:creationId xmlns:a16="http://schemas.microsoft.com/office/drawing/2014/main" id="{BABDBD88-F6E5-43B2-8E40-A6822B50A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512" y="2164555"/>
            <a:ext cx="4634976" cy="28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91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2"/>
          <p:cNvSpPr txBox="1">
            <a:spLocks noGrp="1"/>
          </p:cNvSpPr>
          <p:nvPr>
            <p:ph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00" dirty="0"/>
              <a:t>Q&amp;A</a:t>
            </a:r>
            <a:endParaRPr sz="8600" dirty="0">
              <a:solidFill>
                <a:schemeClr val="lt1"/>
              </a:solidFill>
            </a:endParaRPr>
          </a:p>
        </p:txBody>
      </p:sp>
      <p:cxnSp>
        <p:nvCxnSpPr>
          <p:cNvPr id="642" name="Google Shape;642;p62"/>
          <p:cNvCxnSpPr/>
          <p:nvPr/>
        </p:nvCxnSpPr>
        <p:spPr>
          <a:xfrm>
            <a:off x="3171450" y="2623659"/>
            <a:ext cx="2801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617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37"/>
          <p:cNvCxnSpPr/>
          <p:nvPr/>
        </p:nvCxnSpPr>
        <p:spPr>
          <a:xfrm>
            <a:off x="805671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233;p37">
            <a:extLst>
              <a:ext uri="{FF2B5EF4-FFF2-40B4-BE49-F238E27FC236}">
                <a16:creationId xmlns:a16="http://schemas.microsoft.com/office/drawing/2014/main" id="{3EF6F80A-A31F-434D-8045-CB083430D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altLang="zh-TW" sz="3200" dirty="0"/>
              <a:t>Contents</a:t>
            </a:r>
            <a:endParaRPr sz="3200" b="1" dirty="0">
              <a:solidFill>
                <a:schemeClr val="dk1"/>
              </a:solidFill>
            </a:endParaRPr>
          </a:p>
        </p:txBody>
      </p:sp>
      <p:sp>
        <p:nvSpPr>
          <p:cNvPr id="10" name="Google Shape;234;p37">
            <a:extLst>
              <a:ext uri="{FF2B5EF4-FFF2-40B4-BE49-F238E27FC236}">
                <a16:creationId xmlns:a16="http://schemas.microsoft.com/office/drawing/2014/main" id="{6B915E1F-2D2F-481D-83C5-A1D965318DAE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dk1"/>
                </a:solidFill>
                <a:latin typeface="Julius Sans One" panose="02020500000000000000" charset="0"/>
                <a:ea typeface="源石黑體 L" panose="020B0300000000000000" pitchFamily="34" charset="-120"/>
                <a:sym typeface="Didact Gothic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dk1"/>
                </a:solidFill>
                <a:latin typeface="Julius Sans One" panose="02020500000000000000" charset="0"/>
                <a:ea typeface="源石黑體 L" panose="020B0300000000000000" pitchFamily="34" charset="-120"/>
                <a:sym typeface="Didact Gothic"/>
              </a:rPr>
              <a:t>Related work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dk1"/>
                </a:solidFill>
                <a:latin typeface="Julius Sans One" panose="02020500000000000000" charset="0"/>
                <a:ea typeface="源石黑體 L" panose="020B0300000000000000" pitchFamily="34" charset="-120"/>
                <a:sym typeface="Didact Gothic"/>
              </a:rPr>
              <a:t>Method Description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dk1"/>
                </a:solidFill>
                <a:latin typeface="Julius Sans One" panose="02020500000000000000" charset="0"/>
                <a:ea typeface="源石黑體 L" panose="020B0300000000000000" pitchFamily="34" charset="-120"/>
                <a:sym typeface="Didact Gothic"/>
              </a:rPr>
              <a:t>Discussion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dk1"/>
                </a:solidFill>
                <a:latin typeface="Julius Sans One" panose="02020500000000000000" charset="0"/>
                <a:ea typeface="源石黑體 L" panose="020B0300000000000000" pitchFamily="34" charset="-120"/>
                <a:sym typeface="Didact Gothic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27090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Introduction</a:t>
            </a:r>
            <a:endParaRPr dirty="0"/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Julius Sans One" panose="02020500000000000000" charset="0"/>
                <a:sym typeface="Didact Gothic"/>
              </a:rPr>
              <a:t>Introduction</a:t>
            </a:r>
            <a:endParaRPr sz="3200" b="1" dirty="0">
              <a:solidFill>
                <a:schemeClr val="dk1"/>
              </a:solidFill>
            </a:endParaRPr>
          </a:p>
        </p:txBody>
      </p:sp>
      <p:sp>
        <p:nvSpPr>
          <p:cNvPr id="9" name="Google Shape;234;p37">
            <a:extLst>
              <a:ext uri="{FF2B5EF4-FFF2-40B4-BE49-F238E27FC236}">
                <a16:creationId xmlns:a16="http://schemas.microsoft.com/office/drawing/2014/main" id="{8A63D4C6-0F7C-4DEB-AAFE-28F87A4D7CA1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什麼是時間序列資料？</a:t>
            </a:r>
            <a:endParaRPr lang="en-US" altLang="zh-TW" sz="24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  <a:p>
            <a:endParaRPr lang="en-US" altLang="zh-TW" sz="24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我們用股票的每日價格作為訓練資料</a:t>
            </a:r>
            <a:endParaRPr lang="en-US" altLang="zh-TW" sz="24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選擇 </a:t>
            </a:r>
            <a:r>
              <a:rPr lang="en-US" altLang="zh-TW" sz="24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Apache Corporation(APA)</a:t>
            </a:r>
            <a:r>
              <a:rPr lang="zh-TW" altLang="en-US" sz="24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的股票價格作為訓練數據</a:t>
            </a:r>
            <a:endParaRPr lang="en-US" altLang="zh-TW" sz="24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APA Corp.</a:t>
            </a:r>
            <a:r>
              <a:rPr lang="zh-TW" altLang="en-US" sz="24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 是一間屬於能源類股的公司也是標普</a:t>
            </a:r>
            <a:r>
              <a:rPr lang="en-US" altLang="zh-TW" sz="24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500</a:t>
            </a:r>
            <a:r>
              <a:rPr lang="zh-TW" altLang="en-US" sz="24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指數的成份之一 </a:t>
            </a:r>
          </a:p>
        </p:txBody>
      </p:sp>
    </p:spTree>
    <p:extLst>
      <p:ext uri="{BB962C8B-B14F-4D97-AF65-F5344CB8AC3E}">
        <p14:creationId xmlns:p14="http://schemas.microsoft.com/office/powerpoint/2010/main" val="241836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Julius Sans One" panose="02020500000000000000" charset="0"/>
                <a:sym typeface="Didact Gothic"/>
              </a:rPr>
              <a:t>Introduction</a:t>
            </a:r>
            <a:endParaRPr sz="3200" b="1" dirty="0">
              <a:solidFill>
                <a:schemeClr val="dk1"/>
              </a:solidFill>
            </a:endParaRPr>
          </a:p>
        </p:txBody>
      </p:sp>
      <p:sp>
        <p:nvSpPr>
          <p:cNvPr id="9" name="Google Shape;234;p37">
            <a:extLst>
              <a:ext uri="{FF2B5EF4-FFF2-40B4-BE49-F238E27FC236}">
                <a16:creationId xmlns:a16="http://schemas.microsoft.com/office/drawing/2014/main" id="{8A63D4C6-0F7C-4DEB-AAFE-28F87A4D7CA1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APA corp. </a:t>
            </a:r>
            <a:r>
              <a:rPr lang="zh-TW" altLang="en-US" sz="24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歷史股價</a:t>
            </a:r>
            <a:endParaRPr lang="en-US" altLang="zh-TW" sz="24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24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FD6299-F32D-42B0-AC85-3E24836DC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22" y="1885316"/>
            <a:ext cx="4277556" cy="26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3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Related work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3876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33;p37">
            <a:extLst>
              <a:ext uri="{FF2B5EF4-FFF2-40B4-BE49-F238E27FC236}">
                <a16:creationId xmlns:a16="http://schemas.microsoft.com/office/drawing/2014/main" id="{3232874F-FF9C-4BE7-855C-7560AB6C73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Related work</a:t>
            </a:r>
            <a:endParaRPr sz="3200" b="1" dirty="0">
              <a:solidFill>
                <a:schemeClr val="dk1"/>
              </a:solidFill>
            </a:endParaRPr>
          </a:p>
        </p:txBody>
      </p:sp>
      <p:sp>
        <p:nvSpPr>
          <p:cNvPr id="23" name="Google Shape;234;p37">
            <a:extLst>
              <a:ext uri="{FF2B5EF4-FFF2-40B4-BE49-F238E27FC236}">
                <a16:creationId xmlns:a16="http://schemas.microsoft.com/office/drawing/2014/main" id="{1AD3D4E6-CE6E-4CA7-946B-0604A3614FDB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zh-TW" altLang="en-US" sz="24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0021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Method Description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0550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Method Description</a:t>
            </a:r>
            <a:r>
              <a:rPr lang="zh-TW" altLang="en-US" sz="3200" dirty="0"/>
              <a:t> </a:t>
            </a:r>
            <a:r>
              <a:rPr lang="en-US" altLang="zh-TW" sz="3200" dirty="0"/>
              <a:t>- ARIMA</a:t>
            </a:r>
            <a:endParaRPr sz="3200" b="1" dirty="0">
              <a:solidFill>
                <a:schemeClr val="dk1"/>
              </a:solidFill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ARIMA </a:t>
            </a:r>
            <a:r>
              <a:rPr lang="zh-TW" altLang="en-US" sz="24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模型被廣泛使用在時間序列分析中</a:t>
            </a:r>
            <a:endParaRPr lang="en-US" altLang="zh-TW" sz="24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ARIMA(p, d, q) </a:t>
            </a:r>
            <a:r>
              <a:rPr lang="zh-TW" altLang="en-US" sz="24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模型簡介</a:t>
            </a:r>
            <a:r>
              <a:rPr lang="en-US" altLang="zh-TW" sz="24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:</a:t>
            </a:r>
          </a:p>
          <a:p>
            <a:pPr marL="457200" lvl="2" indent="-457200">
              <a:buFont typeface="+mj-lt"/>
              <a:buAutoNum type="arabicPeriod"/>
            </a:pPr>
            <a:r>
              <a:rPr lang="zh-TW" altLang="en-US" sz="20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自我迴歸模型</a:t>
            </a:r>
            <a:r>
              <a:rPr lang="en-US" altLang="zh-TW" sz="20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(Autoregressive Model)AR(p)</a:t>
            </a:r>
          </a:p>
          <a:p>
            <a:pPr marL="457200" lvl="2" indent="-457200">
              <a:buFont typeface="+mj-lt"/>
              <a:buAutoNum type="arabicPeriod"/>
            </a:pPr>
            <a:r>
              <a:rPr lang="zh-TW" altLang="en-US" sz="20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移動平均模型</a:t>
            </a:r>
            <a:r>
              <a:rPr lang="en-US" altLang="zh-TW" sz="20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(Moving Average Model)MA(q)</a:t>
            </a:r>
          </a:p>
          <a:p>
            <a:pPr marL="457200" lvl="2" indent="-457200">
              <a:buFont typeface="+mj-lt"/>
              <a:buAutoNum type="arabicPeriod"/>
            </a:pPr>
            <a:r>
              <a:rPr lang="zh-TW" altLang="en-US" sz="20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使用</a:t>
            </a:r>
            <a:r>
              <a:rPr lang="en-US" altLang="zh-TW" sz="20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ADF-test </a:t>
            </a:r>
            <a:r>
              <a:rPr lang="zh-TW" altLang="en-US" sz="20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計算差分次數</a:t>
            </a:r>
            <a:r>
              <a:rPr lang="en-US" altLang="zh-TW" sz="2000" b="1" dirty="0">
                <a:solidFill>
                  <a:schemeClr val="dk1"/>
                </a:solidFill>
                <a:latin typeface="源石黑體 L" panose="020B0300000000000000" pitchFamily="34" charset="-120"/>
                <a:ea typeface="源石黑體 L" panose="020B0300000000000000" pitchFamily="34" charset="-120"/>
                <a:sym typeface="Didact Gothic"/>
              </a:rPr>
              <a:t>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0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5044709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419</Words>
  <Application>Microsoft Office PowerPoint</Application>
  <PresentationFormat>如螢幕大小 (16:9)</PresentationFormat>
  <Paragraphs>59</Paragraphs>
  <Slides>19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Julius Sans One</vt:lpstr>
      <vt:lpstr>Arial</vt:lpstr>
      <vt:lpstr>源石黑體 L</vt:lpstr>
      <vt:lpstr>Questrial</vt:lpstr>
      <vt:lpstr>新細明體</vt:lpstr>
      <vt:lpstr>Didact Gothic</vt:lpstr>
      <vt:lpstr>Wingdings</vt:lpstr>
      <vt:lpstr>Calibri Light</vt:lpstr>
      <vt:lpstr>Minimalist Grayscale Pitch Deck by Slidesgo</vt:lpstr>
      <vt:lpstr>Time series data analysis - stock price forecasting  </vt:lpstr>
      <vt:lpstr>Contents</vt:lpstr>
      <vt:lpstr>Introduction</vt:lpstr>
      <vt:lpstr>Introduction</vt:lpstr>
      <vt:lpstr>Introduction</vt:lpstr>
      <vt:lpstr>Related work</vt:lpstr>
      <vt:lpstr>Related work</vt:lpstr>
      <vt:lpstr>Method Description</vt:lpstr>
      <vt:lpstr>Method Description - ARIMA</vt:lpstr>
      <vt:lpstr>Method Description - ARIMA</vt:lpstr>
      <vt:lpstr>Method Description - LSTM</vt:lpstr>
      <vt:lpstr>Method Description - LSTM</vt:lpstr>
      <vt:lpstr>Method Description - LSTM</vt:lpstr>
      <vt:lpstr>Discussion</vt:lpstr>
      <vt:lpstr>DISCUSSION</vt:lpstr>
      <vt:lpstr>DISCUSSION</vt:lpstr>
      <vt:lpstr>Result</vt:lpstr>
      <vt:lpstr>Result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analysis - stock price forecasting</dc:title>
  <dc:creator>Yungju Cheng</dc:creator>
  <cp:lastModifiedBy>Rola Jeng</cp:lastModifiedBy>
  <cp:revision>11</cp:revision>
  <dcterms:modified xsi:type="dcterms:W3CDTF">2022-01-09T14:28:41Z</dcterms:modified>
</cp:coreProperties>
</file>