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6"/>
  </p:notesMasterIdLst>
  <p:sldIdLst>
    <p:sldId id="656" r:id="rId5"/>
    <p:sldId id="705" r:id="rId6"/>
    <p:sldId id="713" r:id="rId7"/>
    <p:sldId id="723" r:id="rId8"/>
    <p:sldId id="721" r:id="rId9"/>
    <p:sldId id="712" r:id="rId10"/>
    <p:sldId id="751" r:id="rId11"/>
    <p:sldId id="752" r:id="rId12"/>
    <p:sldId id="719" r:id="rId13"/>
    <p:sldId id="714" r:id="rId14"/>
    <p:sldId id="716" r:id="rId15"/>
    <p:sldId id="722" r:id="rId16"/>
    <p:sldId id="725" r:id="rId17"/>
    <p:sldId id="717" r:id="rId18"/>
    <p:sldId id="747" r:id="rId19"/>
    <p:sldId id="736" r:id="rId20"/>
    <p:sldId id="738" r:id="rId21"/>
    <p:sldId id="726" r:id="rId22"/>
    <p:sldId id="727" r:id="rId23"/>
    <p:sldId id="728" r:id="rId24"/>
    <p:sldId id="729" r:id="rId25"/>
    <p:sldId id="718" r:id="rId26"/>
    <p:sldId id="730" r:id="rId27"/>
    <p:sldId id="731" r:id="rId28"/>
    <p:sldId id="732" r:id="rId29"/>
    <p:sldId id="733" r:id="rId30"/>
    <p:sldId id="734" r:id="rId31"/>
    <p:sldId id="735" r:id="rId32"/>
    <p:sldId id="737" r:id="rId33"/>
    <p:sldId id="739" r:id="rId34"/>
    <p:sldId id="740" r:id="rId35"/>
    <p:sldId id="741" r:id="rId36"/>
    <p:sldId id="742" r:id="rId37"/>
    <p:sldId id="743" r:id="rId38"/>
    <p:sldId id="744" r:id="rId39"/>
    <p:sldId id="745" r:id="rId40"/>
    <p:sldId id="746" r:id="rId41"/>
    <p:sldId id="715" r:id="rId42"/>
    <p:sldId id="706" r:id="rId43"/>
    <p:sldId id="707" r:id="rId44"/>
    <p:sldId id="708" r:id="rId45"/>
    <p:sldId id="709" r:id="rId46"/>
    <p:sldId id="710" r:id="rId47"/>
    <p:sldId id="711" r:id="rId48"/>
    <p:sldId id="666" r:id="rId49"/>
    <p:sldId id="663" r:id="rId50"/>
    <p:sldId id="670" r:id="rId51"/>
    <p:sldId id="672" r:id="rId52"/>
    <p:sldId id="678" r:id="rId53"/>
    <p:sldId id="681" r:id="rId54"/>
    <p:sldId id="674" r:id="rId55"/>
    <p:sldId id="675" r:id="rId56"/>
    <p:sldId id="676" r:id="rId57"/>
    <p:sldId id="677" r:id="rId58"/>
    <p:sldId id="683" r:id="rId59"/>
    <p:sldId id="684" r:id="rId60"/>
    <p:sldId id="685" r:id="rId61"/>
    <p:sldId id="686" r:id="rId62"/>
    <p:sldId id="692" r:id="rId63"/>
    <p:sldId id="694" r:id="rId64"/>
    <p:sldId id="701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9" autoAdjust="0"/>
    <p:restoredTop sz="94415" autoAdjust="0"/>
  </p:normalViewPr>
  <p:slideViewPr>
    <p:cSldViewPr snapToGrid="0">
      <p:cViewPr>
        <p:scale>
          <a:sx n="70" d="100"/>
          <a:sy n="70" d="100"/>
        </p:scale>
        <p:origin x="-546" y="-810"/>
      </p:cViewPr>
      <p:guideLst>
        <p:guide orient="horz" pos="2160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BB7B08-49B7-4D14-A9F3-FD6632D3718C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633CF3-C0F4-4AC1-9947-D87AB6B09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097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33CF3-C0F4-4AC1-9947-D87AB6B097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37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683" y="3200401"/>
            <a:ext cx="10363200" cy="609600"/>
          </a:xfrm>
        </p:spPr>
        <p:txBody>
          <a:bodyPr>
            <a:no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691" y="3858638"/>
            <a:ext cx="10380135" cy="609600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Rectangle 56"/>
          <p:cNvSpPr>
            <a:spLocks noChangeArrowheads="1"/>
          </p:cNvSpPr>
          <p:nvPr/>
        </p:nvSpPr>
        <p:spPr bwMode="auto">
          <a:xfrm>
            <a:off x="0" y="1976462"/>
            <a:ext cx="12192000" cy="847725"/>
          </a:xfrm>
          <a:prstGeom prst="rect">
            <a:avLst/>
          </a:prstGeom>
          <a:solidFill>
            <a:srgbClr val="0067A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solidFill>
                <a:srgbClr val="000000"/>
              </a:solidFill>
            </a:endParaRPr>
          </a:p>
        </p:txBody>
      </p:sp>
      <p:grpSp>
        <p:nvGrpSpPr>
          <p:cNvPr id="25" name="Group 5"/>
          <p:cNvGrpSpPr>
            <a:grpSpLocks noChangeAspect="1"/>
          </p:cNvGrpSpPr>
          <p:nvPr userDrawn="1"/>
        </p:nvGrpSpPr>
        <p:grpSpPr bwMode="auto">
          <a:xfrm>
            <a:off x="424917" y="428625"/>
            <a:ext cx="3270403" cy="376238"/>
            <a:chOff x="267" y="270"/>
            <a:chExt cx="2055" cy="237"/>
          </a:xfrm>
        </p:grpSpPr>
        <p:sp>
          <p:nvSpPr>
            <p:cNvPr id="26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267" y="270"/>
              <a:ext cx="2055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27" name="Freeform 6"/>
            <p:cNvSpPr>
              <a:spLocks noEditPoints="1"/>
            </p:cNvSpPr>
            <p:nvPr userDrawn="1"/>
          </p:nvSpPr>
          <p:spPr bwMode="auto">
            <a:xfrm>
              <a:off x="1382" y="270"/>
              <a:ext cx="462" cy="80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28" name="Freeform 7"/>
            <p:cNvSpPr>
              <a:spLocks noEditPoints="1"/>
            </p:cNvSpPr>
            <p:nvPr userDrawn="1"/>
          </p:nvSpPr>
          <p:spPr bwMode="auto">
            <a:xfrm>
              <a:off x="617" y="270"/>
              <a:ext cx="737" cy="80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29" name="Freeform 8"/>
            <p:cNvSpPr>
              <a:spLocks noEditPoints="1"/>
            </p:cNvSpPr>
            <p:nvPr userDrawn="1"/>
          </p:nvSpPr>
          <p:spPr bwMode="auto">
            <a:xfrm>
              <a:off x="267" y="271"/>
              <a:ext cx="311" cy="78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30" name="Freeform 9"/>
            <p:cNvSpPr>
              <a:spLocks noEditPoints="1"/>
            </p:cNvSpPr>
            <p:nvPr userDrawn="1"/>
          </p:nvSpPr>
          <p:spPr bwMode="auto">
            <a:xfrm>
              <a:off x="1328" y="402"/>
              <a:ext cx="994" cy="10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B4D7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rgbClr val="000000"/>
                </a:solidFill>
              </a:endParaRPr>
            </a:p>
          </p:txBody>
        </p:sp>
      </p:grpSp>
      <p:pic>
        <p:nvPicPr>
          <p:cNvPr id="31" name="Picture 4" descr="Q:\Repro 2\New guidelines 2011_12\Final 260411\PPT\OLD\050511\WMF\TATA Patter revised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" y="1345407"/>
            <a:ext cx="2467671" cy="1260043"/>
          </a:xfrm>
          <a:prstGeom prst="rect">
            <a:avLst/>
          </a:prstGeom>
          <a:noFill/>
        </p:spPr>
      </p:pic>
      <p:sp>
        <p:nvSpPr>
          <p:cNvPr id="32" name="Freeform 9"/>
          <p:cNvSpPr>
            <a:spLocks noEditPoints="1"/>
          </p:cNvSpPr>
          <p:nvPr userDrawn="1"/>
        </p:nvSpPr>
        <p:spPr bwMode="auto">
          <a:xfrm>
            <a:off x="10989898" y="424821"/>
            <a:ext cx="486661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414547" y="6300802"/>
            <a:ext cx="32807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prstClr val="white"/>
                </a:solidFill>
                <a:cs typeface="Arial" pitchFamily="34" charset="0"/>
              </a:rPr>
              <a:t>Copyright © 2013 Tata Consultancy Services Limited</a:t>
            </a:r>
            <a:endParaRPr lang="en-IN" sz="800" dirty="0">
              <a:solidFill>
                <a:prstClr val="white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682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24" y="4876801"/>
            <a:ext cx="7315200" cy="566738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24" y="1143024"/>
            <a:ext cx="7315200" cy="3660775"/>
          </a:xfrm>
        </p:spPr>
        <p:txBody>
          <a:bodyPr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24" y="5443539"/>
            <a:ext cx="7315200" cy="804862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0449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4405" y="1190625"/>
            <a:ext cx="11161184" cy="1323975"/>
          </a:xfrm>
          <a:ln>
            <a:solidFill>
              <a:schemeClr val="bg1"/>
            </a:solidFill>
          </a:ln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50356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192" y="1168400"/>
            <a:ext cx="11237408" cy="5156200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43018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71424" y="1189042"/>
            <a:ext cx="2743200" cy="5135563"/>
          </a:xfrm>
        </p:spPr>
        <p:txBody>
          <a:bodyPr vert="eaVer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554" y="1189042"/>
            <a:ext cx="8253789" cy="5135563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35805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7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5653624" y="6487459"/>
            <a:ext cx="884767" cy="360363"/>
          </a:xfrm>
          <a:prstGeom prst="rect">
            <a:avLst/>
          </a:prstGeom>
          <a:ln/>
        </p:spPr>
        <p:txBody>
          <a:bodyPr lIns="121909" tIns="60954" rIns="121909" bIns="60954" anchor="b" anchorCtr="0"/>
          <a:lstStyle>
            <a:lvl1pPr algn="ctr">
              <a:defRPr sz="1600">
                <a:latin typeface="+mj-lt"/>
              </a:defRPr>
            </a:lvl1pPr>
          </a:lstStyle>
          <a:p>
            <a:pPr>
              <a:defRPr/>
            </a:pPr>
            <a:fld id="{A9381F18-3788-4783-982E-F5180EAC289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000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6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- </a:t>
            </a:r>
            <a:fld id="{501197B6-4E80-420E-A5FE-44B60EDD4586}" type="slidenum">
              <a:rPr lang="en-US" smtClean="0"/>
              <a:pPr/>
              <a:t>‹#›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75488" y="911352"/>
            <a:ext cx="11253216" cy="914400"/>
          </a:xfrm>
        </p:spPr>
        <p:txBody>
          <a:bodyPr>
            <a:noAutofit/>
          </a:bodyPr>
          <a:lstStyle>
            <a:lvl1pPr>
              <a:defRPr lang="en-US" sz="2200" b="0" kern="1200" noProof="0" dirty="0" smtClean="0">
                <a:solidFill>
                  <a:srgbClr val="4E84C4"/>
                </a:solidFill>
                <a:latin typeface="Myriad Pro" pitchFamily="34" charset="0"/>
                <a:ea typeface="+mn-ea"/>
                <a:cs typeface="+mn-cs"/>
              </a:defRPr>
            </a:lvl1pPr>
            <a:lvl2pPr>
              <a:defRPr lang="en-US" sz="2200" kern="1200" dirty="0" smtClean="0">
                <a:solidFill>
                  <a:srgbClr val="4E84C4"/>
                </a:solidFill>
                <a:latin typeface="Myriad Pro" pitchFamily="34" charset="0"/>
                <a:ea typeface="+mn-ea"/>
                <a:cs typeface="+mn-cs"/>
              </a:defRPr>
            </a:lvl2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smtClean="0"/>
              <a:t>Click to edit Master text styles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79897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17978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R:\Template\Final Image 240614_9-16_Lowres\16-9 B\Picture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 bwMode="auto">
          <a:xfrm>
            <a:off x="2" y="4"/>
            <a:ext cx="12191997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 flipH="1">
            <a:off x="1422401" y="4648200"/>
            <a:ext cx="10769599" cy="2209800"/>
          </a:xfrm>
          <a:prstGeom prst="rect">
            <a:avLst/>
          </a:prstGeom>
          <a:solidFill>
            <a:schemeClr val="tx1">
              <a:alpha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lvl="0" algn="ctr" defTabSz="1219170"/>
            <a:endParaRPr lang="en-US" sz="2400" dirty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5454335"/>
            <a:ext cx="7936992" cy="457200"/>
          </a:xfrm>
        </p:spPr>
        <p:txBody>
          <a:bodyPr anchor="t">
            <a:noAutofit/>
          </a:bodyPr>
          <a:lstStyle>
            <a:lvl1pPr algn="l">
              <a:defRPr sz="2400" b="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subtitle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828800" y="4873752"/>
            <a:ext cx="8229600" cy="530352"/>
          </a:xfrm>
        </p:spPr>
        <p:txBody>
          <a:bodyPr anchor="b">
            <a:noAutofit/>
          </a:bodyPr>
          <a:lstStyle>
            <a:lvl1pPr marL="0" indent="0" algn="l">
              <a:buNone/>
              <a:defRPr sz="3100" b="0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44192" y="6387400"/>
            <a:ext cx="2370667" cy="378619"/>
          </a:xfrm>
        </p:spPr>
        <p:txBody>
          <a:bodyPr>
            <a:noAutofit/>
          </a:bodyPr>
          <a:lstStyle>
            <a:lvl1pPr marL="0" indent="0">
              <a:buNone/>
              <a:defRPr sz="1900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 smtClean="0"/>
              <a:t>Insert Date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9737497" y="6295415"/>
            <a:ext cx="2454503" cy="562588"/>
          </a:xfrm>
          <a:prstGeom prst="rect">
            <a:avLst/>
          </a:prstGeom>
        </p:spPr>
      </p:pic>
      <p:sp>
        <p:nvSpPr>
          <p:cNvPr id="2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748527" y="6458907"/>
            <a:ext cx="3241040" cy="284661"/>
          </a:xfr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110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0" y="4"/>
            <a:ext cx="12192000" cy="759624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91438" tIns="45719" rIns="91438" bIns="45719"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81005" y="257176"/>
            <a:ext cx="11507764" cy="424339"/>
            <a:chOff x="285753" y="192882"/>
            <a:chExt cx="8630823" cy="318254"/>
          </a:xfrm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25" name="Group 15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35" name="Freeform 34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  <p:sp>
        <p:nvSpPr>
          <p:cNvPr id="24" name="TextBox 23"/>
          <p:cNvSpPr txBox="1"/>
          <p:nvPr userDrawn="1"/>
        </p:nvSpPr>
        <p:spPr>
          <a:xfrm>
            <a:off x="7582637" y="6474502"/>
            <a:ext cx="2780563" cy="246217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pPr algn="r"/>
            <a:r>
              <a:rPr lang="en-US" sz="800" dirty="0" smtClean="0">
                <a:solidFill>
                  <a:prstClr val="white"/>
                </a:solidFill>
                <a:latin typeface="+mj-lt"/>
              </a:rPr>
              <a:t>|   Copyright </a:t>
            </a:r>
            <a:r>
              <a:rPr lang="en-US" sz="800" dirty="0">
                <a:solidFill>
                  <a:prstClr val="white"/>
                </a:solidFill>
                <a:latin typeface="+mj-lt"/>
              </a:rPr>
              <a:t>© </a:t>
            </a:r>
            <a:r>
              <a:rPr lang="en-US" sz="800" dirty="0" smtClean="0">
                <a:solidFill>
                  <a:prstClr val="white"/>
                </a:solidFill>
                <a:latin typeface="+mj-lt"/>
              </a:rPr>
              <a:t>2016 Tata Consultancy Services Limited</a:t>
            </a:r>
            <a:endParaRPr lang="en-US" sz="800" dirty="0">
              <a:solidFill>
                <a:prstClr val="white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94767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23686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3886200"/>
            <a:ext cx="10363200" cy="622300"/>
          </a:xfrm>
        </p:spPr>
        <p:txBody>
          <a:bodyPr anchor="t">
            <a:noAutofit/>
          </a:bodyPr>
          <a:lstStyle>
            <a:lvl1pPr algn="ctr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37"/>
            <a:ext cx="10363200" cy="750887"/>
          </a:xfrm>
        </p:spPr>
        <p:txBody>
          <a:bodyPr anchor="b">
            <a:no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2844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0896" y="1189037"/>
            <a:ext cx="5384800" cy="45259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6371768" y="1189037"/>
            <a:ext cx="5384800" cy="45259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81665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902" y="1187473"/>
            <a:ext cx="5386919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902" y="1916112"/>
            <a:ext cx="5386919" cy="3951288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8197" y="1187473"/>
            <a:ext cx="5389033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48197" y="1916112"/>
            <a:ext cx="5389033" cy="3951288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05031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87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4993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909" y="1125561"/>
            <a:ext cx="4011084" cy="787399"/>
          </a:xfrm>
        </p:spPr>
        <p:txBody>
          <a:bodyPr anchor="b">
            <a:noAutofit/>
          </a:bodyPr>
          <a:lstStyle>
            <a:lvl1pPr algn="l">
              <a:defRPr sz="22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5441" y="1125540"/>
            <a:ext cx="6815667" cy="51990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909" y="1951044"/>
            <a:ext cx="4011084" cy="4373563"/>
          </a:xfrm>
        </p:spPr>
        <p:txBody>
          <a:bodyPr>
            <a:no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9694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8" y="304800"/>
            <a:ext cx="406400" cy="152400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0" y="0"/>
            <a:ext cx="12192000" cy="819056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7596" y="166594"/>
            <a:ext cx="100584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192" y="1189037"/>
            <a:ext cx="112374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endParaRPr lang="en-US" dirty="0" smtClean="0"/>
          </a:p>
        </p:txBody>
      </p:sp>
      <p:sp>
        <p:nvSpPr>
          <p:cNvPr id="9" name="Rectangle 71"/>
          <p:cNvSpPr txBox="1">
            <a:spLocks noChangeArrowheads="1"/>
          </p:cNvSpPr>
          <p:nvPr/>
        </p:nvSpPr>
        <p:spPr bwMode="auto">
          <a:xfrm>
            <a:off x="10972814" y="6464300"/>
            <a:ext cx="884767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algn="r">
              <a:defRPr/>
            </a:pPr>
            <a:fld id="{13B55AB4-0D57-4FBE-946B-A81E4A9D2A4C}" type="slidenum">
              <a:rPr lang="en-US" sz="1200" smtClean="0">
                <a:solidFill>
                  <a:srgbClr val="000000"/>
                </a:solidFill>
              </a:rPr>
              <a:pPr algn="r">
                <a:defRPr/>
              </a:pPr>
              <a:t>‹#›</a:t>
            </a:fld>
            <a:r>
              <a:rPr lang="en-US" sz="1200" dirty="0" smtClean="0">
                <a:solidFill>
                  <a:srgbClr val="000000"/>
                </a:solidFill>
              </a:rPr>
              <a:t> 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3810024"/>
            <a:ext cx="121920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15" name="Picture 2" descr="Q:\Repro 2\New guidelines 2011_12\Final 260411\PPT\OLD\050511\WMF\text slide pattern_2 boxes_060511.wmf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3"/>
            <a:ext cx="957344" cy="819055"/>
          </a:xfrm>
          <a:prstGeom prst="rect">
            <a:avLst/>
          </a:prstGeom>
          <a:noFill/>
        </p:spPr>
      </p:pic>
      <p:grpSp>
        <p:nvGrpSpPr>
          <p:cNvPr id="16" name="Group 8"/>
          <p:cNvGrpSpPr>
            <a:grpSpLocks noChangeAspect="1"/>
          </p:cNvGrpSpPr>
          <p:nvPr userDrawn="1"/>
        </p:nvGrpSpPr>
        <p:grpSpPr bwMode="auto">
          <a:xfrm>
            <a:off x="426511" y="6426200"/>
            <a:ext cx="2428651" cy="279400"/>
            <a:chOff x="240" y="3744"/>
            <a:chExt cx="2055" cy="237"/>
          </a:xfrm>
        </p:grpSpPr>
        <p:sp>
          <p:nvSpPr>
            <p:cNvPr id="17" name="AutoShape 7"/>
            <p:cNvSpPr>
              <a:spLocks noChangeAspect="1" noChangeArrowheads="1" noTextEdit="1"/>
            </p:cNvSpPr>
            <p:nvPr userDrawn="1"/>
          </p:nvSpPr>
          <p:spPr bwMode="auto">
            <a:xfrm>
              <a:off x="240" y="3744"/>
              <a:ext cx="2055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8" name="Freeform 9"/>
            <p:cNvSpPr>
              <a:spLocks noEditPoints="1"/>
            </p:cNvSpPr>
            <p:nvPr userDrawn="1"/>
          </p:nvSpPr>
          <p:spPr bwMode="auto">
            <a:xfrm>
              <a:off x="1355" y="3744"/>
              <a:ext cx="462" cy="80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4473B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 userDrawn="1"/>
          </p:nvSpPr>
          <p:spPr bwMode="auto">
            <a:xfrm>
              <a:off x="590" y="3744"/>
              <a:ext cx="737" cy="80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4473B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 userDrawn="1"/>
          </p:nvSpPr>
          <p:spPr bwMode="auto">
            <a:xfrm>
              <a:off x="240" y="3745"/>
              <a:ext cx="311" cy="78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4473B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21" name="Freeform 12"/>
            <p:cNvSpPr>
              <a:spLocks noEditPoints="1"/>
            </p:cNvSpPr>
            <p:nvPr userDrawn="1"/>
          </p:nvSpPr>
          <p:spPr bwMode="auto">
            <a:xfrm>
              <a:off x="1301" y="3876"/>
              <a:ext cx="994" cy="10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7D99C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22" name="TextBox 21"/>
          <p:cNvSpPr txBox="1"/>
          <p:nvPr userDrawn="1"/>
        </p:nvSpPr>
        <p:spPr>
          <a:xfrm>
            <a:off x="10394349" y="6520694"/>
            <a:ext cx="10695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</a:rPr>
              <a:t>TCS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53502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2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85" r:id="rId14"/>
    <p:sldLayoutId id="2147483686" r:id="rId15"/>
    <p:sldLayoutId id="2147483720" r:id="rId16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22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8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myapps.ms.com/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hyperlink" Target="http://www.google.co.in/url?sa=i&amp;rct=j&amp;q=&amp;esrc=s&amp;source=images&amp;cd=&amp;cad=rja&amp;uact=8&amp;ved=0ahUKEwjokdXlsvHTAhVCnRoKHUjwCUoQjRwIBw&amp;url=http://flylib.com/books/en/2.725.1.70/1/&amp;psig=AFQjCNEzLIWQ5XyWu8KLrCLVT2vA0N1zdA&amp;ust=1494920305285036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0797" y="3405117"/>
            <a:ext cx="10363200" cy="609600"/>
          </a:xfrm>
        </p:spPr>
        <p:txBody>
          <a:bodyPr/>
          <a:lstStyle/>
          <a:p>
            <a:r>
              <a:rPr lang="en-US" sz="7200" dirty="0"/>
              <a:t>Python : Quick </a:t>
            </a:r>
            <a:r>
              <a:rPr lang="en-US" sz="7200" dirty="0" smtClean="0"/>
              <a:t>Start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60405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python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82472" y="1208797"/>
            <a:ext cx="1120026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 smtClean="0"/>
              <a:t>Python </a:t>
            </a:r>
            <a:r>
              <a:rPr lang="en-US" dirty="0"/>
              <a:t>is pre-installed on most Unix systems, including Linux and MAC OS </a:t>
            </a:r>
            <a:r>
              <a:rPr lang="en-US" dirty="0" smtClean="0"/>
              <a:t>X</a:t>
            </a:r>
          </a:p>
          <a:p>
            <a:pPr>
              <a:buClr>
                <a:srgbClr val="C00000"/>
              </a:buClr>
            </a:pPr>
            <a:endParaRPr lang="en-US" dirty="0" smtClean="0"/>
          </a:p>
          <a:p>
            <a:pPr>
              <a:buClr>
                <a:srgbClr val="C00000"/>
              </a:buClr>
            </a:pPr>
            <a:r>
              <a:rPr lang="en-US" dirty="0" smtClean="0"/>
              <a:t>Try: python in terminal</a:t>
            </a:r>
          </a:p>
          <a:p>
            <a:pPr>
              <a:buClr>
                <a:srgbClr val="C00000"/>
              </a:buClr>
            </a:pPr>
            <a:endParaRPr lang="en-US" dirty="0"/>
          </a:p>
          <a:p>
            <a:pPr>
              <a:buClr>
                <a:srgbClr val="C00000"/>
              </a:buClr>
            </a:pPr>
            <a:r>
              <a:rPr lang="en-US" dirty="0" smtClean="0"/>
              <a:t>For Windows : </a:t>
            </a:r>
            <a:r>
              <a:rPr lang="en-US" dirty="0"/>
              <a:t>install </a:t>
            </a:r>
            <a:r>
              <a:rPr lang="en-US" dirty="0"/>
              <a:t>the Python 2.7.* or 3.* Binaries from </a:t>
            </a:r>
            <a:r>
              <a:rPr lang="en-US" dirty="0"/>
              <a:t>python.org</a:t>
            </a:r>
          </a:p>
          <a:p>
            <a:pPr>
              <a:buClr>
                <a:srgbClr val="C00000"/>
              </a:buClr>
            </a:pPr>
            <a:r>
              <a:rPr lang="en-US" dirty="0"/>
              <a:t>	   </a:t>
            </a:r>
            <a:r>
              <a:rPr lang="en-US" dirty="0"/>
              <a:t>Add the Python 2.7 Directory to your System Path Environment Variable</a:t>
            </a:r>
          </a:p>
          <a:p>
            <a:pPr>
              <a:buClr>
                <a:srgbClr val="C00000"/>
              </a:buClr>
            </a:pPr>
            <a:r>
              <a:rPr lang="en-US" dirty="0"/>
              <a:t>	   use install pip to manage python packages</a:t>
            </a:r>
            <a:endParaRPr lang="en-US" dirty="0"/>
          </a:p>
          <a:p>
            <a:pPr>
              <a:buClr>
                <a:srgbClr val="C00000"/>
              </a:buClr>
            </a:pPr>
            <a:endParaRPr lang="en-US" dirty="0" smtClean="0"/>
          </a:p>
          <a:p>
            <a:pPr>
              <a:buClr>
                <a:srgbClr val="C00000"/>
              </a:buClr>
            </a:pPr>
            <a:endParaRPr lang="en-US" dirty="0"/>
          </a:p>
          <a:p>
            <a:pPr>
              <a:buClr>
                <a:srgbClr val="C00000"/>
              </a:buClr>
            </a:pPr>
            <a:r>
              <a:rPr lang="en-US" dirty="0" smtClean="0"/>
              <a:t>IDE for Python –</a:t>
            </a:r>
          </a:p>
          <a:p>
            <a:pPr>
              <a:buClr>
                <a:srgbClr val="C00000"/>
              </a:buClr>
            </a:pPr>
            <a:endParaRPr lang="en-US" dirty="0"/>
          </a:p>
          <a:p>
            <a:pPr>
              <a:buClr>
                <a:srgbClr val="C00000"/>
              </a:buClr>
            </a:pPr>
            <a:r>
              <a:rPr lang="en-US" dirty="0" err="1" smtClean="0"/>
              <a:t>Pycharm</a:t>
            </a:r>
            <a:endParaRPr lang="en-US" dirty="0" smtClean="0"/>
          </a:p>
          <a:p>
            <a:pPr>
              <a:buClr>
                <a:srgbClr val="C00000"/>
              </a:buClr>
            </a:pPr>
            <a:r>
              <a:rPr lang="en-US" dirty="0" err="1" smtClean="0"/>
              <a:t>Pydev</a:t>
            </a:r>
            <a:r>
              <a:rPr lang="en-US" dirty="0" smtClean="0"/>
              <a:t> plugin for eclipse</a:t>
            </a:r>
          </a:p>
          <a:p>
            <a:pPr>
              <a:buClr>
                <a:srgbClr val="C00000"/>
              </a:buClr>
            </a:pPr>
            <a:r>
              <a:rPr lang="en-US" dirty="0" err="1" smtClean="0"/>
              <a:t>Xcode</a:t>
            </a:r>
            <a:endParaRPr lang="en-US" dirty="0" smtClean="0"/>
          </a:p>
          <a:p>
            <a:pPr>
              <a:buClr>
                <a:srgbClr val="C00000"/>
              </a:buClr>
            </a:pPr>
            <a:r>
              <a:rPr lang="en-US" dirty="0" smtClean="0"/>
              <a:t>Sublime</a:t>
            </a:r>
          </a:p>
          <a:p>
            <a:pPr>
              <a:buClr>
                <a:srgbClr val="C00000"/>
              </a:buClr>
            </a:pPr>
            <a:endParaRPr lang="en-US" dirty="0"/>
          </a:p>
          <a:p>
            <a:pPr>
              <a:buClr>
                <a:srgbClr val="C00000"/>
              </a:buClr>
            </a:pPr>
            <a:r>
              <a:rPr lang="en-US" dirty="0"/>
              <a:t>https://wiki.python.org/moin/IntegratedDevelopmentEnvironments</a:t>
            </a:r>
            <a:endParaRPr lang="en-US" dirty="0"/>
          </a:p>
          <a:p>
            <a:pPr>
              <a:buClr>
                <a:srgbClr val="C00000"/>
              </a:buClr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40824" y="3652418"/>
            <a:ext cx="6300716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 smtClean="0"/>
              <a:t>Morgan Environment –</a:t>
            </a:r>
          </a:p>
          <a:p>
            <a:pPr>
              <a:buClr>
                <a:srgbClr val="C00000"/>
              </a:buClr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Putty -  module load python/core [Unix environment]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Install python binaries </a:t>
            </a:r>
            <a:r>
              <a:rPr lang="en-US" dirty="0"/>
              <a:t>using </a:t>
            </a:r>
            <a:r>
              <a:rPr lang="en-US" dirty="0">
                <a:hlinkClick r:id="rId2"/>
              </a:rPr>
              <a:t>http://myapps.ms.com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Install </a:t>
            </a:r>
            <a:r>
              <a:rPr lang="en-US" dirty="0" err="1" smtClean="0"/>
              <a:t>Pycharm</a:t>
            </a:r>
            <a:r>
              <a:rPr lang="en-US" dirty="0" smtClean="0"/>
              <a:t> IDE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382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Python program</a:t>
            </a:r>
            <a:endParaRPr lang="en-US" dirty="0"/>
          </a:p>
        </p:txBody>
      </p:sp>
      <p:sp>
        <p:nvSpPr>
          <p:cNvPr id="3" name="Title 1"/>
          <p:cNvSpPr>
            <a:spLocks noGrp="1"/>
          </p:cNvSpPr>
          <p:nvPr/>
        </p:nvSpPr>
        <p:spPr>
          <a:xfrm>
            <a:off x="2971800" y="571500"/>
            <a:ext cx="5943600" cy="792162"/>
          </a:xfrm>
          <a:prstGeom prst="rect">
            <a:avLst/>
          </a:prstGeom>
        </p:spPr>
        <p:txBody>
          <a:bodyPr vert="horz" lIns="0" tIns="45720" rIns="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1752600" y="1485900"/>
            <a:ext cx="8686800" cy="1981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Tx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Python’s traditional runtime execution model: source code you type is translated to byte code, which is then run by the Python Virtual Machine. Your code is automatically compiled, but then it is interpreted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 l="15254" t="7208" r="9322" b="5028"/>
          <a:stretch>
            <a:fillRect/>
          </a:stretch>
        </p:blipFill>
        <p:spPr bwMode="auto">
          <a:xfrm>
            <a:off x="2667000" y="3390900"/>
            <a:ext cx="6781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200399" y="5418138"/>
            <a:ext cx="6926239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Source code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extension is 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.</a:t>
            </a:r>
            <a:r>
              <a:rPr kumimoji="0" lang="en-US" sz="2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py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Byte code extension is </a:t>
            </a:r>
            <a:r>
              <a:rPr lang="en-US" sz="24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.</a:t>
            </a:r>
            <a:r>
              <a:rPr lang="en-US" sz="2400" b="1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pyc</a:t>
            </a:r>
            <a:r>
              <a:rPr lang="en-US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 (compiled python code)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44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Python </a:t>
            </a:r>
            <a:r>
              <a:rPr lang="en-US" dirty="0" smtClean="0"/>
              <a:t>program…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70847" y="1031604"/>
            <a:ext cx="11022842" cy="3449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dirty="0"/>
              <a:t>How to call up a Python interpreter will vary a bit depending on your platform, but in a system with a terminal interface, all you need to do is type “python” (without the quotation marks) into your command line</a:t>
            </a:r>
            <a:r>
              <a:rPr lang="en-GB" altLang="en-US" dirty="0" smtClean="0"/>
              <a:t>.</a:t>
            </a:r>
          </a:p>
          <a:p>
            <a:endParaRPr lang="en-GB" altLang="en-US" dirty="0" smtClean="0"/>
          </a:p>
          <a:p>
            <a:pPr>
              <a:lnSpc>
                <a:spcPct val="103000"/>
              </a:lnSpc>
            </a:pPr>
            <a:r>
              <a:rPr lang="en-GB" altLang="en-US" dirty="0">
                <a:latin typeface="Courier New" pitchFamily="49" charset="0"/>
              </a:rPr>
              <a:t>python script.py</a:t>
            </a:r>
          </a:p>
          <a:p>
            <a:r>
              <a:rPr lang="en-GB" altLang="en-US" dirty="0">
                <a:solidFill>
                  <a:srgbClr val="008000"/>
                </a:solidFill>
              </a:rPr>
              <a:t># This will simply execute the script and return to the terminal afterwards</a:t>
            </a:r>
          </a:p>
          <a:p>
            <a:pPr>
              <a:lnSpc>
                <a:spcPct val="103000"/>
              </a:lnSpc>
            </a:pPr>
            <a:r>
              <a:rPr lang="en-GB" altLang="en-US" dirty="0">
                <a:latin typeface="Courier New" pitchFamily="49" charset="0"/>
              </a:rPr>
              <a:t>$ python -</a:t>
            </a:r>
            <a:r>
              <a:rPr lang="en-GB" altLang="en-US" dirty="0" err="1">
                <a:latin typeface="Courier New" pitchFamily="49" charset="0"/>
              </a:rPr>
              <a:t>i</a:t>
            </a:r>
            <a:r>
              <a:rPr lang="en-GB" altLang="en-US" dirty="0">
                <a:latin typeface="Courier New" pitchFamily="49" charset="0"/>
              </a:rPr>
              <a:t> script.py</a:t>
            </a:r>
          </a:p>
          <a:p>
            <a:r>
              <a:rPr lang="en-GB" altLang="en-US" dirty="0">
                <a:solidFill>
                  <a:srgbClr val="008000"/>
                </a:solidFill>
              </a:rPr>
              <a:t># The -</a:t>
            </a:r>
            <a:r>
              <a:rPr lang="en-GB" altLang="en-US" dirty="0" err="1">
                <a:solidFill>
                  <a:srgbClr val="008000"/>
                </a:solidFill>
              </a:rPr>
              <a:t>i</a:t>
            </a:r>
            <a:r>
              <a:rPr lang="en-GB" altLang="en-US" dirty="0">
                <a:solidFill>
                  <a:srgbClr val="008000"/>
                </a:solidFill>
              </a:rPr>
              <a:t> flag keeps the interpreter open after the script is finished running</a:t>
            </a:r>
          </a:p>
          <a:p>
            <a:pPr>
              <a:lnSpc>
                <a:spcPct val="103000"/>
              </a:lnSpc>
            </a:pPr>
            <a:r>
              <a:rPr lang="en-GB" altLang="en-US" dirty="0">
                <a:latin typeface="Courier New" pitchFamily="49" charset="0"/>
              </a:rPr>
              <a:t>$ python</a:t>
            </a:r>
          </a:p>
          <a:p>
            <a:pPr>
              <a:lnSpc>
                <a:spcPct val="103000"/>
              </a:lnSpc>
            </a:pPr>
            <a:r>
              <a:rPr lang="en-GB" altLang="en-US" dirty="0">
                <a:latin typeface="Courier New" pitchFamily="49" charset="0"/>
              </a:rPr>
              <a:t>&gt;&gt;&gt; </a:t>
            </a:r>
            <a:r>
              <a:rPr lang="en-GB" altLang="en-US" dirty="0" err="1">
                <a:latin typeface="Courier New" pitchFamily="49" charset="0"/>
              </a:rPr>
              <a:t>execfile</a:t>
            </a:r>
            <a:r>
              <a:rPr lang="en-GB" altLang="en-US" dirty="0">
                <a:latin typeface="Courier New" pitchFamily="49" charset="0"/>
              </a:rPr>
              <a:t>('script.py')</a:t>
            </a:r>
          </a:p>
          <a:p>
            <a:endParaRPr lang="en-GB" altLang="en-US" dirty="0"/>
          </a:p>
          <a:p>
            <a:r>
              <a:rPr lang="en-US" dirty="0"/>
              <a:t>Python evaluates each statement one-by-one</a:t>
            </a:r>
          </a:p>
          <a:p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70563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/>
        </p:nvSpPr>
        <p:spPr bwMode="auto">
          <a:xfrm>
            <a:off x="2209800" y="935037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9pPr>
          </a:lstStyle>
          <a:p>
            <a:r>
              <a:rPr lang="en-US" altLang="en-US" sz="4000">
                <a:solidFill>
                  <a:schemeClr val="accent2"/>
                </a:solidFill>
                <a:latin typeface="Comic Sans MS" pitchFamily="66" charset="0"/>
              </a:rPr>
              <a:t>The Python Interpreter</a:t>
            </a:r>
            <a:endParaRPr lang="en-CA" altLang="en-US" sz="4000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667000" y="2459037"/>
            <a:ext cx="3733800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CA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/>
              <a:t>Python is an interpreted language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/>
              <a:t>The interpreter provides an interactive environment to play with the language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/>
              <a:t>Results of expressions are printed on the screen</a:t>
            </a:r>
            <a:endParaRPr lang="en-CA" alt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934200" y="2535237"/>
            <a:ext cx="2819400" cy="3387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CA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&gt;&gt;&gt; 3 + 7</a:t>
            </a:r>
          </a:p>
          <a:p>
            <a:r>
              <a:rPr lang="en-US" altLang="en-US"/>
              <a:t>10</a:t>
            </a:r>
          </a:p>
          <a:p>
            <a:r>
              <a:rPr lang="en-US" altLang="en-US"/>
              <a:t>&gt;&gt;&gt; 3 &lt; 15 </a:t>
            </a:r>
          </a:p>
          <a:p>
            <a:r>
              <a:rPr lang="en-US" altLang="en-US"/>
              <a:t>True</a:t>
            </a:r>
          </a:p>
          <a:p>
            <a:r>
              <a:rPr lang="en-US" altLang="en-US"/>
              <a:t>&gt;&gt;&gt; 'print me'</a:t>
            </a:r>
          </a:p>
          <a:p>
            <a:r>
              <a:rPr lang="en-US" altLang="en-US"/>
              <a:t>'print me'</a:t>
            </a:r>
          </a:p>
          <a:p>
            <a:r>
              <a:rPr lang="en-US" altLang="en-US"/>
              <a:t>&gt;&gt;&gt; print 'print me'</a:t>
            </a:r>
          </a:p>
          <a:p>
            <a:r>
              <a:rPr lang="en-US" altLang="en-US"/>
              <a:t>print me</a:t>
            </a:r>
          </a:p>
          <a:p>
            <a:r>
              <a:rPr lang="en-US" altLang="en-US"/>
              <a:t>&gt;&gt;&gt; </a:t>
            </a:r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77522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Basics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41278" y="1205132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Names &amp; </a:t>
            </a:r>
            <a:r>
              <a:rPr lang="en-GB" dirty="0" smtClean="0"/>
              <a:t>Assignment</a:t>
            </a:r>
            <a:endParaRPr lang="en-US" altLang="en-US" dirty="0" smtClean="0"/>
          </a:p>
          <a:p>
            <a:r>
              <a:rPr lang="en-US" altLang="en-US" dirty="0" smtClean="0"/>
              <a:t>Data Types</a:t>
            </a:r>
          </a:p>
          <a:p>
            <a:r>
              <a:rPr lang="en-GB" dirty="0"/>
              <a:t>Sequences types: Lists, Tuples, and </a:t>
            </a:r>
            <a:r>
              <a:rPr lang="en-GB" dirty="0" smtClean="0"/>
              <a:t>Strings</a:t>
            </a:r>
            <a:endParaRPr lang="en-US" altLang="en-US" dirty="0" smtClean="0"/>
          </a:p>
          <a:p>
            <a:r>
              <a:rPr lang="en-US" altLang="en-US" dirty="0" smtClean="0"/>
              <a:t>Comment</a:t>
            </a:r>
            <a:endParaRPr lang="en-US" altLang="en-US" dirty="0"/>
          </a:p>
          <a:p>
            <a:r>
              <a:rPr lang="en-US" altLang="en-US" dirty="0"/>
              <a:t>Control </a:t>
            </a:r>
            <a:r>
              <a:rPr lang="en-US" altLang="en-US" dirty="0" smtClean="0"/>
              <a:t>Flow</a:t>
            </a:r>
            <a:endParaRPr lang="en-US" altLang="en-US" dirty="0"/>
          </a:p>
          <a:p>
            <a:r>
              <a:rPr lang="en-US" altLang="en-US" dirty="0" smtClean="0"/>
              <a:t>Functions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0" y="523488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u="sng" dirty="0"/>
              <a:t>Data type</a:t>
            </a:r>
            <a:r>
              <a:rPr lang="en-US" altLang="en-US" dirty="0"/>
              <a:t> is a property of the object and not of the variable</a:t>
            </a:r>
            <a:endParaRPr lang="en-CA" altLang="en-US" u="sng" dirty="0"/>
          </a:p>
        </p:txBody>
      </p:sp>
    </p:spTree>
    <p:extLst>
      <p:ext uri="{BB962C8B-B14F-4D97-AF65-F5344CB8AC3E}">
        <p14:creationId xmlns:p14="http://schemas.microsoft.com/office/powerpoint/2010/main" val="2279095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9" descr="Image result for python built in type hierarchy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687" y="1779895"/>
            <a:ext cx="8598089" cy="423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8115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0" y="255183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dirty="0"/>
              <a:t>Integers: 2323, 3234L</a:t>
            </a:r>
          </a:p>
          <a:p>
            <a:r>
              <a:rPr lang="en-US" altLang="en-US" dirty="0"/>
              <a:t>Floating Point: 32.3, 3.1E2</a:t>
            </a:r>
          </a:p>
          <a:p>
            <a:r>
              <a:rPr lang="en-US" altLang="en-US" dirty="0"/>
              <a:t>Complex: 3 + 2j, 1j</a:t>
            </a:r>
          </a:p>
          <a:p>
            <a:r>
              <a:rPr lang="en-US" altLang="en-US" dirty="0"/>
              <a:t>Lists: l =  [ 1,2,3]</a:t>
            </a:r>
          </a:p>
          <a:p>
            <a:r>
              <a:rPr lang="en-US" altLang="en-US" dirty="0"/>
              <a:t>Tuples: t = (1,2,3)</a:t>
            </a:r>
          </a:p>
          <a:p>
            <a:r>
              <a:rPr lang="en-US" altLang="en-US" dirty="0"/>
              <a:t>Dictionaries: d = {‘hello’ : ‘there’, 2 : 15}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04488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/>
        </p:nvSpPr>
        <p:spPr bwMode="auto">
          <a:xfrm>
            <a:off x="2390775" y="866775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9pPr>
          </a:lstStyle>
          <a:p>
            <a:r>
              <a:rPr lang="en-US" altLang="en-US" sz="4000">
                <a:solidFill>
                  <a:schemeClr val="accent2"/>
                </a:solidFill>
                <a:latin typeface="Comic Sans MS" pitchFamily="66" charset="0"/>
              </a:rPr>
              <a:t>Boolean Expressions</a:t>
            </a:r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2028825" y="2238375"/>
            <a:ext cx="5256213" cy="310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800"/>
              <a:t>Compound boolean expressions short circuit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and and or return one of the elements in the expression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Note that when None is returned the interpreter does not print anything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96175" y="2238375"/>
            <a:ext cx="2597150" cy="3752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CA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&gt;&gt;&gt; True and False</a:t>
            </a:r>
          </a:p>
          <a:p>
            <a:r>
              <a:rPr lang="en-US" altLang="en-US"/>
              <a:t>False</a:t>
            </a:r>
          </a:p>
          <a:p>
            <a:r>
              <a:rPr lang="en-US" altLang="en-US"/>
              <a:t>&gt;&gt;&gt; False or True</a:t>
            </a:r>
          </a:p>
          <a:p>
            <a:r>
              <a:rPr lang="en-US" altLang="en-US"/>
              <a:t>True</a:t>
            </a:r>
          </a:p>
          <a:p>
            <a:r>
              <a:rPr lang="en-US" altLang="en-US"/>
              <a:t>&gt;&gt;&gt; 7 and 14</a:t>
            </a:r>
          </a:p>
          <a:p>
            <a:r>
              <a:rPr lang="en-US" altLang="en-US"/>
              <a:t>14</a:t>
            </a:r>
          </a:p>
          <a:p>
            <a:r>
              <a:rPr lang="en-US" altLang="en-US"/>
              <a:t>&gt;&gt;&gt; None and 2</a:t>
            </a:r>
          </a:p>
          <a:p>
            <a:r>
              <a:rPr lang="en-US" altLang="en-US"/>
              <a:t>&gt;&gt;&gt; None or 2</a:t>
            </a:r>
          </a:p>
          <a:p>
            <a:r>
              <a:rPr lang="en-US" altLang="en-US"/>
              <a:t>2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040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Rectangle 2"/>
          <p:cNvSpPr>
            <a:spLocks noGrp="1" noChangeArrowheads="1"/>
          </p:cNvSpPr>
          <p:nvPr/>
        </p:nvSpPr>
        <p:spPr bwMode="auto">
          <a:xfrm>
            <a:off x="2209800" y="598488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9pPr>
          </a:lstStyle>
          <a:p>
            <a:r>
              <a:rPr lang="en-US" altLang="en-US" sz="4000">
                <a:solidFill>
                  <a:schemeClr val="accent2"/>
                </a:solidFill>
                <a:latin typeface="Comic Sans MS" pitchFamily="66" charset="0"/>
              </a:rPr>
              <a:t>Substrings and Methods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90800" y="1893888"/>
            <a:ext cx="2252663" cy="4117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CA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&gt;&gt;&gt; s = '012345'</a:t>
            </a:r>
          </a:p>
          <a:p>
            <a:r>
              <a:rPr lang="en-US" altLang="en-US"/>
              <a:t>&gt;&gt;&gt; s[3]</a:t>
            </a:r>
          </a:p>
          <a:p>
            <a:r>
              <a:rPr lang="en-US" altLang="en-US"/>
              <a:t>'3'</a:t>
            </a:r>
          </a:p>
          <a:p>
            <a:r>
              <a:rPr lang="en-US" altLang="en-US"/>
              <a:t>&gt;&gt;&gt; s[1:4]</a:t>
            </a:r>
          </a:p>
          <a:p>
            <a:r>
              <a:rPr lang="en-US" altLang="en-US"/>
              <a:t>'123'</a:t>
            </a:r>
          </a:p>
          <a:p>
            <a:r>
              <a:rPr lang="en-US" altLang="en-US"/>
              <a:t>&gt;&gt;&gt; s[2:]</a:t>
            </a:r>
          </a:p>
          <a:p>
            <a:r>
              <a:rPr lang="en-US" altLang="en-US"/>
              <a:t>'2345'</a:t>
            </a:r>
          </a:p>
          <a:p>
            <a:r>
              <a:rPr lang="en-US" altLang="en-US"/>
              <a:t>&gt;&gt;&gt; s[:4]</a:t>
            </a:r>
          </a:p>
          <a:p>
            <a:r>
              <a:rPr lang="en-US" altLang="en-US"/>
              <a:t>'0123'</a:t>
            </a:r>
          </a:p>
          <a:p>
            <a:r>
              <a:rPr lang="en-US" altLang="en-US"/>
              <a:t>&gt;&gt;&gt; s[-2]</a:t>
            </a:r>
          </a:p>
          <a:p>
            <a:r>
              <a:rPr lang="en-US" altLang="en-US"/>
              <a:t>'4'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45200" y="1714501"/>
            <a:ext cx="35560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CA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9pPr>
          </a:lstStyle>
          <a:p>
            <a:pPr>
              <a:buFontTx/>
              <a:buChar char="•"/>
            </a:pPr>
            <a:r>
              <a:rPr lang="en-US" altLang="en-US"/>
              <a:t> </a:t>
            </a:r>
            <a:r>
              <a:rPr lang="en-US" altLang="en-US" b="1">
                <a:solidFill>
                  <a:schemeClr val="accent2"/>
                </a:solidFill>
              </a:rPr>
              <a:t>len</a:t>
            </a:r>
            <a:r>
              <a:rPr lang="en-US" altLang="en-US"/>
              <a:t>(String) – returns the number of characters in the String</a:t>
            </a:r>
          </a:p>
          <a:p>
            <a:endParaRPr lang="en-US" altLang="en-US"/>
          </a:p>
          <a:p>
            <a:pPr>
              <a:buFontTx/>
              <a:buChar char="•"/>
            </a:pPr>
            <a:r>
              <a:rPr lang="en-US" altLang="en-US"/>
              <a:t> </a:t>
            </a:r>
            <a:r>
              <a:rPr lang="en-US" altLang="en-US" b="1">
                <a:solidFill>
                  <a:schemeClr val="accent2"/>
                </a:solidFill>
              </a:rPr>
              <a:t>str</a:t>
            </a:r>
            <a:r>
              <a:rPr lang="en-US" altLang="en-US"/>
              <a:t>(Object) – returns a String representation of the Object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391400" y="4332288"/>
            <a:ext cx="1817688" cy="1927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CA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&gt;&gt;&gt; len(x)</a:t>
            </a:r>
          </a:p>
          <a:p>
            <a:r>
              <a:rPr lang="en-US" altLang="en-US"/>
              <a:t>6</a:t>
            </a:r>
          </a:p>
          <a:p>
            <a:r>
              <a:rPr lang="en-US" altLang="en-US"/>
              <a:t>&gt;&gt;&gt; str(10.3)</a:t>
            </a:r>
          </a:p>
          <a:p>
            <a:r>
              <a:rPr lang="en-US" altLang="en-US"/>
              <a:t>'10.3'</a:t>
            </a:r>
          </a:p>
        </p:txBody>
      </p:sp>
    </p:spTree>
    <p:extLst>
      <p:ext uri="{BB962C8B-B14F-4D97-AF65-F5344CB8AC3E}">
        <p14:creationId xmlns:p14="http://schemas.microsoft.com/office/powerpoint/2010/main" val="3660215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/>
        </p:nvSpPr>
        <p:spPr bwMode="auto">
          <a:xfrm>
            <a:off x="2247900" y="11811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9pPr>
          </a:lstStyle>
          <a:p>
            <a:r>
              <a:rPr lang="en-US" altLang="en-US" sz="4000">
                <a:solidFill>
                  <a:schemeClr val="accent2"/>
                </a:solidFill>
                <a:latin typeface="Comic Sans MS" pitchFamily="66" charset="0"/>
              </a:rPr>
              <a:t>String Literals</a:t>
            </a:r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2171700" y="2857500"/>
            <a:ext cx="42672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800"/>
              <a:t>Strings are </a:t>
            </a:r>
            <a:r>
              <a:rPr lang="en-US" altLang="en-US" sz="2800" i="1"/>
              <a:t>immutable</a:t>
            </a:r>
          </a:p>
          <a:p>
            <a:r>
              <a:rPr lang="en-US" altLang="en-US" sz="2800"/>
              <a:t>There is no char type like in C++ or Java</a:t>
            </a:r>
          </a:p>
          <a:p>
            <a:r>
              <a:rPr lang="en-US" altLang="en-US" sz="2800"/>
              <a:t>+ is overloaded to do concatenation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67500" y="3314700"/>
            <a:ext cx="2981325" cy="1927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CA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&gt;&gt;&gt; x = 'hello'</a:t>
            </a:r>
          </a:p>
          <a:p>
            <a:r>
              <a:rPr lang="en-US" altLang="en-US"/>
              <a:t>&gt;&gt;&gt; x = x + ' there'</a:t>
            </a:r>
          </a:p>
          <a:p>
            <a:r>
              <a:rPr lang="en-US" altLang="en-US"/>
              <a:t>&gt;&gt;&gt; x</a:t>
            </a:r>
          </a:p>
          <a:p>
            <a:r>
              <a:rPr lang="en-US" altLang="en-US"/>
              <a:t>'hello there'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004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76051" y="1033395"/>
            <a:ext cx="11020080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Why python : Scope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What is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Setup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Running python program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Python basics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Useful Packages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Important Links and Resources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66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/>
        </p:nvSpPr>
        <p:spPr bwMode="auto">
          <a:xfrm>
            <a:off x="2353469" y="2730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9pPr>
          </a:lstStyle>
          <a:p>
            <a:r>
              <a:rPr lang="en-US" altLang="en-US" sz="4000">
                <a:solidFill>
                  <a:schemeClr val="accent2"/>
                </a:solidFill>
                <a:latin typeface="Comic Sans MS" pitchFamily="66" charset="0"/>
              </a:rPr>
              <a:t>String Literals: Many Kinds</a:t>
            </a:r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2353469" y="1354138"/>
            <a:ext cx="7620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800"/>
              <a:t>Can use single or double quotes, and three double quotes for a multi-line string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66131" y="2433638"/>
            <a:ext cx="7816850" cy="4151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CA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9pPr>
          </a:lstStyle>
          <a:p>
            <a:r>
              <a:rPr lang="en-US" altLang="en-US" sz="2200"/>
              <a:t>&gt;&gt;&gt; 'I am a string'</a:t>
            </a:r>
          </a:p>
          <a:p>
            <a:r>
              <a:rPr lang="en-US" altLang="en-US" sz="2200"/>
              <a:t>'I am a string'</a:t>
            </a:r>
          </a:p>
          <a:p>
            <a:r>
              <a:rPr lang="en-US" altLang="en-US" sz="2200"/>
              <a:t>&gt;&gt;&gt; "So am I!"</a:t>
            </a:r>
          </a:p>
          <a:p>
            <a:r>
              <a:rPr lang="en-US" altLang="en-US" sz="2200"/>
              <a:t>'So am I!'</a:t>
            </a:r>
          </a:p>
          <a:p>
            <a:r>
              <a:rPr lang="en-US" altLang="en-US" sz="2200"/>
              <a:t>&gt;&gt;&gt; s = """And me too!</a:t>
            </a:r>
          </a:p>
          <a:p>
            <a:r>
              <a:rPr lang="en-US" altLang="en-US" sz="2200"/>
              <a:t>though I am much longer </a:t>
            </a:r>
          </a:p>
          <a:p>
            <a:r>
              <a:rPr lang="en-US" altLang="en-US" sz="2200"/>
              <a:t>than the others :)"""</a:t>
            </a:r>
          </a:p>
          <a:p>
            <a:r>
              <a:rPr lang="en-US" altLang="en-US" sz="2200"/>
              <a:t>'And me too!\nthough I am much longer\nthan the others :)‘</a:t>
            </a:r>
          </a:p>
          <a:p>
            <a:r>
              <a:rPr lang="en-US" altLang="en-US" sz="2200"/>
              <a:t>&gt;&gt;&gt; print s</a:t>
            </a:r>
          </a:p>
          <a:p>
            <a:r>
              <a:rPr lang="en-US" altLang="en-US" sz="2200"/>
              <a:t>And me too!</a:t>
            </a:r>
          </a:p>
          <a:p>
            <a:r>
              <a:rPr lang="en-US" altLang="en-US" sz="2200"/>
              <a:t>though I am much longer</a:t>
            </a:r>
          </a:p>
          <a:p>
            <a:r>
              <a:rPr lang="en-US" altLang="en-US"/>
              <a:t>than the others :)‘</a:t>
            </a:r>
          </a:p>
        </p:txBody>
      </p:sp>
    </p:spTree>
    <p:extLst>
      <p:ext uri="{BB962C8B-B14F-4D97-AF65-F5344CB8AC3E}">
        <p14:creationId xmlns:p14="http://schemas.microsoft.com/office/powerpoint/2010/main" val="34518527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/>
        </p:nvSpPr>
        <p:spPr bwMode="auto">
          <a:xfrm>
            <a:off x="2209800" y="42386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9pPr>
          </a:lstStyle>
          <a:p>
            <a:r>
              <a:rPr lang="en-US" altLang="en-US" sz="4000">
                <a:solidFill>
                  <a:schemeClr val="accent2"/>
                </a:solidFill>
                <a:latin typeface="Comic Sans MS" pitchFamily="66" charset="0"/>
              </a:rPr>
              <a:t>String Formatting</a:t>
            </a:r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2209800" y="1795463"/>
            <a:ext cx="76962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800"/>
              <a:t>Similar to C’s printf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&lt;formatted string&gt; % &lt;elements to insert&gt;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Can usually just use %s for everything, it will convert the object to its String representation.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114800" y="3776663"/>
            <a:ext cx="4022725" cy="2657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CA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&gt;&gt;&gt; "One, %d, three" % 2</a:t>
            </a:r>
          </a:p>
          <a:p>
            <a:r>
              <a:rPr lang="en-US" altLang="en-US"/>
              <a:t>'One, 2, three'</a:t>
            </a:r>
          </a:p>
          <a:p>
            <a:r>
              <a:rPr lang="en-US" altLang="en-US"/>
              <a:t>&gt;&gt;&gt; "%d, two, %s" % (1,3)</a:t>
            </a:r>
          </a:p>
          <a:p>
            <a:r>
              <a:rPr lang="en-US" altLang="en-US"/>
              <a:t>'1, two, 3'</a:t>
            </a:r>
          </a:p>
          <a:p>
            <a:r>
              <a:rPr lang="en-US" altLang="en-US"/>
              <a:t>&gt;&gt;&gt; "%s two %s" % (1, 'three')</a:t>
            </a:r>
          </a:p>
          <a:p>
            <a:r>
              <a:rPr lang="en-US" altLang="en-US"/>
              <a:t>'1 two three'</a:t>
            </a:r>
          </a:p>
          <a:p>
            <a:r>
              <a:rPr lang="en-US" altLang="en-US"/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424848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Rectangle 2"/>
          <p:cNvSpPr>
            <a:spLocks noGrp="1" noChangeArrowheads="1"/>
          </p:cNvSpPr>
          <p:nvPr/>
        </p:nvSpPr>
        <p:spPr bwMode="auto">
          <a:xfrm>
            <a:off x="2196306" y="80089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9pPr>
          </a:lstStyle>
          <a:p>
            <a:r>
              <a:rPr lang="en-US" altLang="en-US" sz="4000">
                <a:solidFill>
                  <a:schemeClr val="accent2"/>
                </a:solidFill>
                <a:latin typeface="Comic Sans MS" pitchFamily="66" charset="0"/>
              </a:rPr>
              <a:t>Lists</a:t>
            </a:r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1907381" y="2096293"/>
            <a:ext cx="4537075" cy="396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800"/>
              <a:t>Ordered collection of data</a:t>
            </a:r>
          </a:p>
          <a:p>
            <a:r>
              <a:rPr lang="en-US" altLang="en-US" sz="2800"/>
              <a:t>Data can be of different types</a:t>
            </a:r>
          </a:p>
          <a:p>
            <a:r>
              <a:rPr lang="en-US" altLang="en-US" sz="2800"/>
              <a:t>Lists are </a:t>
            </a:r>
            <a:r>
              <a:rPr lang="en-US" altLang="en-US" sz="2800" i="1"/>
              <a:t>mutable</a:t>
            </a:r>
          </a:p>
          <a:p>
            <a:r>
              <a:rPr lang="en-US" altLang="en-US" sz="2800"/>
              <a:t>Issues with shared references and mutability</a:t>
            </a:r>
          </a:p>
          <a:p>
            <a:r>
              <a:rPr lang="en-US" altLang="en-US" sz="2800"/>
              <a:t>Same subset operations as Strings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04818" y="2817018"/>
            <a:ext cx="3479800" cy="302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CA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&gt;&gt;&gt; x = [1,'hello', (3 + 2j)]</a:t>
            </a:r>
          </a:p>
          <a:p>
            <a:r>
              <a:rPr lang="en-US" altLang="en-US"/>
              <a:t>&gt;&gt;&gt; x</a:t>
            </a:r>
          </a:p>
          <a:p>
            <a:r>
              <a:rPr lang="en-US" altLang="en-US"/>
              <a:t>[1, 'hello', (3+2j)]</a:t>
            </a:r>
          </a:p>
          <a:p>
            <a:r>
              <a:rPr lang="en-US" altLang="en-US"/>
              <a:t>&gt;&gt;&gt; x[2]</a:t>
            </a:r>
          </a:p>
          <a:p>
            <a:r>
              <a:rPr lang="en-US" altLang="en-US"/>
              <a:t>(3+2j)</a:t>
            </a:r>
          </a:p>
          <a:p>
            <a:r>
              <a:rPr lang="en-US" altLang="en-US"/>
              <a:t>&gt;&gt;&gt; x[0:2]</a:t>
            </a:r>
          </a:p>
          <a:p>
            <a:r>
              <a:rPr lang="en-US" altLang="en-US"/>
              <a:t>[1, 'hello']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11833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/>
        </p:nvSpPr>
        <p:spPr bwMode="auto">
          <a:xfrm>
            <a:off x="2209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9pPr>
          </a:lstStyle>
          <a:p>
            <a:r>
              <a:rPr lang="en-US" altLang="en-US" sz="4000">
                <a:solidFill>
                  <a:schemeClr val="accent2"/>
                </a:solidFill>
                <a:latin typeface="Comic Sans MS" pitchFamily="66" charset="0"/>
              </a:rPr>
              <a:t>Lists: Modifying Content</a:t>
            </a:r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2209800" y="1981200"/>
            <a:ext cx="3810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800" b="1">
                <a:solidFill>
                  <a:srgbClr val="800000"/>
                </a:solidFill>
              </a:rPr>
              <a:t>x[i] = a</a:t>
            </a:r>
            <a:r>
              <a:rPr lang="en-US" altLang="en-US" sz="2800"/>
              <a:t>   reassigns the ith element to the value a</a:t>
            </a:r>
          </a:p>
          <a:p>
            <a:r>
              <a:rPr lang="en-US" altLang="en-US" sz="2800"/>
              <a:t>Since x and y point to the same list object, </a:t>
            </a:r>
            <a:r>
              <a:rPr lang="en-US" altLang="en-US" sz="2800" i="1"/>
              <a:t>both</a:t>
            </a:r>
            <a:r>
              <a:rPr lang="en-US" altLang="en-US" sz="2800"/>
              <a:t> are changed</a:t>
            </a:r>
          </a:p>
          <a:p>
            <a:r>
              <a:rPr lang="en-US" altLang="en-US" sz="2800"/>
              <a:t>The method </a:t>
            </a:r>
            <a:r>
              <a:rPr lang="en-US" altLang="en-US" sz="2800" b="1">
                <a:solidFill>
                  <a:schemeClr val="accent2"/>
                </a:solidFill>
              </a:rPr>
              <a:t>append</a:t>
            </a:r>
            <a:r>
              <a:rPr lang="en-US" altLang="en-US" sz="2800"/>
              <a:t> also modifies the list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34200" y="1905000"/>
            <a:ext cx="2770188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CA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&gt;&gt;&gt; x = [1,2,3]</a:t>
            </a:r>
          </a:p>
          <a:p>
            <a:r>
              <a:rPr lang="en-US" altLang="en-US"/>
              <a:t>&gt;&gt;&gt; y = x</a:t>
            </a:r>
          </a:p>
          <a:p>
            <a:r>
              <a:rPr lang="en-US" altLang="en-US"/>
              <a:t>&gt;&gt;&gt; x[1] = 15</a:t>
            </a:r>
          </a:p>
          <a:p>
            <a:r>
              <a:rPr lang="en-US" altLang="en-US"/>
              <a:t>&gt;&gt;&gt; x</a:t>
            </a:r>
          </a:p>
          <a:p>
            <a:r>
              <a:rPr lang="en-US" altLang="en-US"/>
              <a:t>[1, 15, 3]</a:t>
            </a:r>
          </a:p>
          <a:p>
            <a:r>
              <a:rPr lang="en-US" altLang="en-US"/>
              <a:t>&gt;&gt;&gt; y</a:t>
            </a:r>
          </a:p>
          <a:p>
            <a:r>
              <a:rPr lang="en-US" altLang="en-US"/>
              <a:t>[1, 15, 3]</a:t>
            </a:r>
          </a:p>
          <a:p>
            <a:r>
              <a:rPr lang="en-US" altLang="en-US"/>
              <a:t>&gt;&gt;&gt; x.append(12)</a:t>
            </a:r>
          </a:p>
          <a:p>
            <a:r>
              <a:rPr lang="en-US" altLang="en-US"/>
              <a:t>&gt;&gt;&gt; y</a:t>
            </a:r>
          </a:p>
          <a:p>
            <a:r>
              <a:rPr lang="en-US" altLang="en-US"/>
              <a:t>[1, 15, 3, 12]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40532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/>
        </p:nvSpPr>
        <p:spPr bwMode="auto">
          <a:xfrm>
            <a:off x="2209800" y="404813"/>
            <a:ext cx="7772400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9pPr>
          </a:lstStyle>
          <a:p>
            <a:r>
              <a:rPr lang="en-US" altLang="en-US" sz="4000">
                <a:solidFill>
                  <a:schemeClr val="accent2"/>
                </a:solidFill>
                <a:latin typeface="Comic Sans MS" pitchFamily="66" charset="0"/>
              </a:rPr>
              <a:t>Lists: Modifying Contents</a:t>
            </a:r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2211387" y="1909763"/>
            <a:ext cx="3352800" cy="267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800"/>
              <a:t>The method </a:t>
            </a:r>
            <a:r>
              <a:rPr lang="en-US" altLang="en-US" sz="2800" b="1">
                <a:solidFill>
                  <a:schemeClr val="accent2"/>
                </a:solidFill>
              </a:rPr>
              <a:t>append</a:t>
            </a:r>
            <a:r>
              <a:rPr lang="en-US" altLang="en-US" sz="2800"/>
              <a:t> modifies the list and returns </a:t>
            </a:r>
            <a:r>
              <a:rPr lang="en-US" altLang="en-US" sz="2800" b="1">
                <a:solidFill>
                  <a:schemeClr val="accent2"/>
                </a:solidFill>
              </a:rPr>
              <a:t>None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List addition (</a:t>
            </a:r>
            <a:r>
              <a:rPr lang="en-US" altLang="en-US" sz="2800" b="1">
                <a:solidFill>
                  <a:schemeClr val="accent2"/>
                </a:solidFill>
              </a:rPr>
              <a:t>+</a:t>
            </a:r>
            <a:r>
              <a:rPr lang="en-US" altLang="en-US" sz="2800"/>
              <a:t>) returns a new list</a:t>
            </a:r>
          </a:p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30987" y="1604963"/>
            <a:ext cx="2862263" cy="4848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CA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&gt;&gt;&gt; x = [1,2,3]</a:t>
            </a:r>
          </a:p>
          <a:p>
            <a:r>
              <a:rPr lang="en-US" altLang="en-US"/>
              <a:t>&gt;&gt;&gt; y = x</a:t>
            </a:r>
          </a:p>
          <a:p>
            <a:r>
              <a:rPr lang="en-US" altLang="en-US"/>
              <a:t>&gt;&gt;&gt; z = x.append(12)</a:t>
            </a:r>
          </a:p>
          <a:p>
            <a:r>
              <a:rPr lang="en-US" altLang="en-US"/>
              <a:t>&gt;&gt;&gt; z == None</a:t>
            </a:r>
          </a:p>
          <a:p>
            <a:r>
              <a:rPr lang="en-US" altLang="en-US"/>
              <a:t>True</a:t>
            </a:r>
          </a:p>
          <a:p>
            <a:r>
              <a:rPr lang="en-US" altLang="en-US"/>
              <a:t>&gt;&gt;&gt; y</a:t>
            </a:r>
          </a:p>
          <a:p>
            <a:r>
              <a:rPr lang="en-US" altLang="en-US"/>
              <a:t>[1, 2, 3, 12]</a:t>
            </a:r>
          </a:p>
          <a:p>
            <a:r>
              <a:rPr lang="en-US" altLang="en-US"/>
              <a:t>&gt;&gt;&gt; x = x + [9,10]</a:t>
            </a:r>
          </a:p>
          <a:p>
            <a:r>
              <a:rPr lang="en-US" altLang="en-US"/>
              <a:t>&gt;&gt;&gt; x</a:t>
            </a:r>
          </a:p>
          <a:p>
            <a:r>
              <a:rPr lang="en-US" altLang="en-US"/>
              <a:t>[1, 2, 3, 12, 9, 10]</a:t>
            </a:r>
          </a:p>
          <a:p>
            <a:r>
              <a:rPr lang="en-US" altLang="en-US"/>
              <a:t>&gt;&gt;&gt; y</a:t>
            </a:r>
          </a:p>
          <a:p>
            <a:r>
              <a:rPr lang="en-US" altLang="en-US"/>
              <a:t>[1, 2, 3, 12]</a:t>
            </a:r>
          </a:p>
          <a:p>
            <a:r>
              <a:rPr lang="en-US" altLang="en-US"/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25907007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Tuples</a:t>
            </a:r>
            <a:endParaRPr lang="en-US" dirty="0"/>
          </a:p>
        </p:txBody>
      </p:sp>
      <p:sp>
        <p:nvSpPr>
          <p:cNvPr id="3" name="Rectangle 2"/>
          <p:cNvSpPr>
            <a:spLocks noGrp="1" noChangeArrowheads="1"/>
          </p:cNvSpPr>
          <p:nvPr/>
        </p:nvSpPr>
        <p:spPr bwMode="auto">
          <a:xfrm>
            <a:off x="2209800" y="795337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9pPr>
          </a:lstStyle>
          <a:p>
            <a:r>
              <a:rPr lang="en-US" altLang="en-US" sz="4000">
                <a:solidFill>
                  <a:schemeClr val="accent2"/>
                </a:solidFill>
                <a:latin typeface="Comic Sans MS" pitchFamily="66" charset="0"/>
              </a:rPr>
              <a:t>Tuples</a:t>
            </a:r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2209800" y="2166937"/>
            <a:ext cx="4533900" cy="389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800"/>
              <a:t>Tuples are </a:t>
            </a:r>
            <a:r>
              <a:rPr lang="en-US" altLang="en-US" sz="2800" i="1"/>
              <a:t>immutable</a:t>
            </a:r>
            <a:r>
              <a:rPr lang="en-US" altLang="en-US" sz="2800"/>
              <a:t> versions of lists</a:t>
            </a:r>
          </a:p>
          <a:p>
            <a:r>
              <a:rPr lang="en-US" altLang="en-US" sz="2800"/>
              <a:t>One strange point is the format to make a tuple with one element:</a:t>
            </a:r>
          </a:p>
          <a:p>
            <a:pPr>
              <a:buFontTx/>
              <a:buNone/>
            </a:pPr>
            <a:r>
              <a:rPr lang="en-US" altLang="en-US" sz="2800"/>
              <a:t>	‘,’ is needed to differentiate from the mathematical expression 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319963" y="3109912"/>
            <a:ext cx="2074862" cy="2657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CA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&gt;&gt;&gt; x = (1,2,3)</a:t>
            </a:r>
          </a:p>
          <a:p>
            <a:r>
              <a:rPr lang="en-US" altLang="en-US"/>
              <a:t>&gt;&gt;&gt; x[1:]</a:t>
            </a:r>
          </a:p>
          <a:p>
            <a:r>
              <a:rPr lang="en-US" altLang="en-US"/>
              <a:t>(2, 3)</a:t>
            </a:r>
          </a:p>
          <a:p>
            <a:r>
              <a:rPr lang="en-US" altLang="en-US"/>
              <a:t>&gt;&gt;&gt; y = (2,)</a:t>
            </a:r>
          </a:p>
          <a:p>
            <a:r>
              <a:rPr lang="en-US" altLang="en-US"/>
              <a:t>&gt;&gt;&gt; y</a:t>
            </a:r>
          </a:p>
          <a:p>
            <a:r>
              <a:rPr lang="en-US" altLang="en-US"/>
              <a:t>(2,)</a:t>
            </a:r>
          </a:p>
          <a:p>
            <a:r>
              <a:rPr lang="en-US" altLang="en-US"/>
              <a:t>&gt;&gt;&gt; 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4727575" y="5270500"/>
            <a:ext cx="2663825" cy="2889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CA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707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en-US" dirty="0"/>
          </a:p>
        </p:txBody>
      </p:sp>
      <p:sp>
        <p:nvSpPr>
          <p:cNvPr id="3" name="Rectangle 2"/>
          <p:cNvSpPr>
            <a:spLocks noGrp="1" noChangeArrowheads="1"/>
          </p:cNvSpPr>
          <p:nvPr/>
        </p:nvSpPr>
        <p:spPr bwMode="auto">
          <a:xfrm>
            <a:off x="2209800" y="835025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9pPr>
          </a:lstStyle>
          <a:p>
            <a:r>
              <a:rPr lang="en-US" altLang="en-US" sz="4000">
                <a:solidFill>
                  <a:schemeClr val="accent2"/>
                </a:solidFill>
                <a:latin typeface="Comic Sans MS" pitchFamily="66" charset="0"/>
              </a:rPr>
              <a:t>Dictionaries</a:t>
            </a:r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2209800" y="2206625"/>
            <a:ext cx="63246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/>
              <a:t>A set of key-value pairs</a:t>
            </a:r>
          </a:p>
          <a:p>
            <a:r>
              <a:rPr lang="en-US" altLang="en-US"/>
              <a:t>Dictionaries are </a:t>
            </a:r>
            <a:r>
              <a:rPr lang="en-US" altLang="en-US" i="1"/>
              <a:t>mutable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52800" y="3730625"/>
            <a:ext cx="5761038" cy="2292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CA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&gt;&gt;&gt; d = {1 : 'hello', 'two' : 42, 'blah' : [1,2,3]}</a:t>
            </a:r>
          </a:p>
          <a:p>
            <a:r>
              <a:rPr lang="en-US" altLang="en-US"/>
              <a:t>&gt;&gt;&gt; d</a:t>
            </a:r>
          </a:p>
          <a:p>
            <a:r>
              <a:rPr lang="en-US" altLang="en-US"/>
              <a:t>{1: 'hello', 'two': 42, 'blah': [1, 2, 3]}</a:t>
            </a:r>
          </a:p>
          <a:p>
            <a:r>
              <a:rPr lang="en-US" altLang="en-US"/>
              <a:t>&gt;&gt;&gt; d['blah']</a:t>
            </a:r>
          </a:p>
          <a:p>
            <a:r>
              <a:rPr lang="en-US" altLang="en-US"/>
              <a:t>[1, 2, 3]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76816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/>
        </p:nvSpPr>
        <p:spPr bwMode="auto">
          <a:xfrm>
            <a:off x="2174875" y="619919"/>
            <a:ext cx="7772400" cy="96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9pPr>
          </a:lstStyle>
          <a:p>
            <a:r>
              <a:rPr lang="en-US" altLang="en-US" sz="4000">
                <a:solidFill>
                  <a:schemeClr val="accent2"/>
                </a:solidFill>
                <a:latin typeface="Comic Sans MS" pitchFamily="66" charset="0"/>
              </a:rPr>
              <a:t>Dictionaries: Add/Modify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179762" y="2448719"/>
            <a:ext cx="5867400" cy="1927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CA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&gt;&gt;&gt; d</a:t>
            </a:r>
          </a:p>
          <a:p>
            <a:r>
              <a:rPr lang="en-US" altLang="en-US"/>
              <a:t>{1: 'hello', 'two': 42, 'blah': [1, 2, 3]}</a:t>
            </a:r>
          </a:p>
          <a:p>
            <a:r>
              <a:rPr lang="en-US" altLang="en-US"/>
              <a:t>&gt;&gt;&gt; d['two'] = 99</a:t>
            </a:r>
          </a:p>
          <a:p>
            <a:r>
              <a:rPr lang="en-US" altLang="en-US"/>
              <a:t>&gt;&gt;&gt; d</a:t>
            </a:r>
          </a:p>
          <a:p>
            <a:r>
              <a:rPr lang="en-US" altLang="en-US"/>
              <a:t>{1: 'hello', 'two': 99, 'blah': [1, 2, 3]}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76525" y="5041106"/>
            <a:ext cx="6624637" cy="1196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CA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&gt;&gt;&gt; d[7] = 'new entry' </a:t>
            </a:r>
          </a:p>
          <a:p>
            <a:r>
              <a:rPr lang="en-US" altLang="en-US"/>
              <a:t>&gt;&gt;&gt; d</a:t>
            </a:r>
          </a:p>
          <a:p>
            <a:r>
              <a:rPr lang="en-US" altLang="en-US"/>
              <a:t>{1: 'hello', 7: 'new entry', 'two': 99, 'blah': [1, 2, 3]}</a:t>
            </a:r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2100262" y="1801019"/>
            <a:ext cx="8135938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3000"/>
              <a:t>Entries can be changed by assigning to that entry</a:t>
            </a:r>
          </a:p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955800" y="4393406"/>
            <a:ext cx="78486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CA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800"/>
              <a:t>Assigning to a key that does not exist adds an entry</a:t>
            </a:r>
          </a:p>
        </p:txBody>
      </p:sp>
    </p:spTree>
    <p:extLst>
      <p:ext uri="{BB962C8B-B14F-4D97-AF65-F5344CB8AC3E}">
        <p14:creationId xmlns:p14="http://schemas.microsoft.com/office/powerpoint/2010/main" val="15667688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/>
        </p:nvSpPr>
        <p:spPr bwMode="auto">
          <a:xfrm>
            <a:off x="2174081" y="796925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9pPr>
          </a:lstStyle>
          <a:p>
            <a:r>
              <a:rPr lang="en-US" altLang="en-US" sz="4000">
                <a:solidFill>
                  <a:schemeClr val="accent2"/>
                </a:solidFill>
                <a:latin typeface="Comic Sans MS" pitchFamily="66" charset="0"/>
              </a:rPr>
              <a:t>Dictionaries: Deleting Elements</a:t>
            </a:r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1883569" y="2168525"/>
            <a:ext cx="8424862" cy="72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800"/>
              <a:t>The </a:t>
            </a:r>
            <a:r>
              <a:rPr lang="en-US" altLang="en-US" sz="2800" b="1">
                <a:solidFill>
                  <a:schemeClr val="accent2"/>
                </a:solidFill>
              </a:rPr>
              <a:t>del</a:t>
            </a:r>
            <a:r>
              <a:rPr lang="en-US" altLang="en-US" sz="2800"/>
              <a:t> method deletes an element from a dictionary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545681" y="3768725"/>
            <a:ext cx="4141788" cy="2292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CA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&gt;&gt;&gt; d</a:t>
            </a:r>
          </a:p>
          <a:p>
            <a:r>
              <a:rPr lang="en-US" altLang="en-US"/>
              <a:t>{1: 'hello', 2: 'there', 10: 'world'}</a:t>
            </a:r>
          </a:p>
          <a:p>
            <a:r>
              <a:rPr lang="en-US" altLang="en-US"/>
              <a:t>&gt;&gt;&gt; del(d[2])</a:t>
            </a:r>
          </a:p>
          <a:p>
            <a:r>
              <a:rPr lang="en-US" altLang="en-US"/>
              <a:t>&gt;&gt;&gt; d</a:t>
            </a:r>
          </a:p>
          <a:p>
            <a:r>
              <a:rPr lang="en-US" altLang="en-US"/>
              <a:t>{1: 'hello', 10: 'world'}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70263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0" y="26903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dirty="0"/>
              <a:t>The </a:t>
            </a:r>
            <a:r>
              <a:rPr lang="en-US" altLang="en-US" b="1" dirty="0" err="1">
                <a:solidFill>
                  <a:schemeClr val="accent2"/>
                </a:solidFill>
              </a:rPr>
              <a:t>raw_input</a:t>
            </a:r>
            <a:r>
              <a:rPr lang="en-US" altLang="en-US" dirty="0"/>
              <a:t>(string) method returns a line of user input as a string</a:t>
            </a:r>
          </a:p>
          <a:p>
            <a:r>
              <a:rPr lang="en-US" altLang="en-US" dirty="0"/>
              <a:t>The parameter is used as a prompt</a:t>
            </a:r>
          </a:p>
          <a:p>
            <a:r>
              <a:rPr lang="en-US" altLang="en-US" dirty="0"/>
              <a:t>The string can be converted by using the conversion methods </a:t>
            </a:r>
            <a:r>
              <a:rPr lang="en-US" altLang="en-US" b="1" dirty="0" err="1">
                <a:solidFill>
                  <a:schemeClr val="accent2"/>
                </a:solidFill>
              </a:rPr>
              <a:t>int</a:t>
            </a:r>
            <a:r>
              <a:rPr lang="en-US" altLang="en-US" dirty="0"/>
              <a:t>(string), </a:t>
            </a:r>
            <a:r>
              <a:rPr lang="en-US" altLang="en-US" b="1" dirty="0">
                <a:solidFill>
                  <a:schemeClr val="accent2"/>
                </a:solidFill>
              </a:rPr>
              <a:t>float</a:t>
            </a:r>
            <a:r>
              <a:rPr lang="en-US" altLang="en-US" dirty="0"/>
              <a:t>(string), etc.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35552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python : Scope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32094" y="1056649"/>
            <a:ext cx="1167793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Read &amp; Easy to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 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Beginner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Friendly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productive or small as well as big projects</a:t>
            </a:r>
          </a:p>
          <a:p>
            <a:pPr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libraries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in every area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754636"/>
              </p:ext>
            </p:extLst>
          </p:nvPr>
        </p:nvGraphicFramePr>
        <p:xfrm>
          <a:off x="1078173" y="3193138"/>
          <a:ext cx="10495129" cy="2387104"/>
        </p:xfrm>
        <a:graphic>
          <a:graphicData uri="http://schemas.openxmlformats.org/drawingml/2006/table">
            <a:tbl>
              <a:tblPr/>
              <a:tblGrid>
                <a:gridCol w="5135644"/>
                <a:gridCol w="5359485"/>
              </a:tblGrid>
              <a:tr h="682826">
                <a:tc>
                  <a:txBody>
                    <a:bodyPr/>
                    <a:lstStyle/>
                    <a:p>
                      <a:pPr algn="ctr" fontAlgn="base"/>
                      <a:r>
                        <a:rPr lang="en-US" b="1" dirty="0">
                          <a:solidFill>
                            <a:srgbClr val="777777"/>
                          </a:solidFill>
                          <a:effectLst/>
                          <a:latin typeface="PT Sans"/>
                        </a:rPr>
                        <a:t>Java</a:t>
                      </a:r>
                    </a:p>
                  </a:txBody>
                  <a:tcPr marL="228600" marR="228600" marT="85725" marB="8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1">
                          <a:solidFill>
                            <a:srgbClr val="777777"/>
                          </a:solidFill>
                          <a:effectLst/>
                          <a:latin typeface="PT Sans"/>
                        </a:rPr>
                        <a:t>Python</a:t>
                      </a:r>
                    </a:p>
                  </a:txBody>
                  <a:tcPr marL="228600" marR="228600" marT="85725" marB="8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04278"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 smtClean="0">
                          <a:effectLst/>
                        </a:rPr>
                        <a:t>public class HelloWorld { </a:t>
                      </a:r>
                    </a:p>
                    <a:p>
                      <a:pPr algn="l" fontAlgn="base"/>
                      <a:r>
                        <a:rPr lang="en-US" dirty="0" smtClean="0">
                          <a:effectLst/>
                        </a:rPr>
                        <a:t>        public static void main (String[] </a:t>
                      </a:r>
                      <a:r>
                        <a:rPr lang="en-US" dirty="0" err="1" smtClean="0">
                          <a:effectLst/>
                        </a:rPr>
                        <a:t>args</a:t>
                      </a:r>
                      <a:r>
                        <a:rPr lang="en-US" dirty="0" smtClean="0">
                          <a:effectLst/>
                        </a:rPr>
                        <a:t>) {              </a:t>
                      </a:r>
                    </a:p>
                    <a:p>
                      <a:pPr algn="l" fontAlgn="base"/>
                      <a:r>
                        <a:rPr lang="en-US" dirty="0" smtClean="0">
                          <a:effectLst/>
                        </a:rPr>
                        <a:t>             </a:t>
                      </a:r>
                      <a:r>
                        <a:rPr lang="en-US" dirty="0" err="1" smtClean="0">
                          <a:effectLst/>
                        </a:rPr>
                        <a:t>System.out.println</a:t>
                      </a:r>
                      <a:r>
                        <a:rPr lang="en-US" dirty="0" smtClean="0">
                          <a:effectLst/>
                        </a:rPr>
                        <a:t>(”Hello, world!”);</a:t>
                      </a:r>
                    </a:p>
                    <a:p>
                      <a:pPr algn="l" fontAlgn="base"/>
                      <a:r>
                        <a:rPr lang="en-US" dirty="0" smtClean="0">
                          <a:effectLst/>
                        </a:rPr>
                        <a:t>     }</a:t>
                      </a:r>
                    </a:p>
                    <a:p>
                      <a:pPr algn="l" fontAlgn="base"/>
                      <a:r>
                        <a:rPr lang="en-US" dirty="0" smtClean="0">
                          <a:effectLst/>
                        </a:rPr>
                        <a:t> }</a:t>
                      </a:r>
                      <a:endParaRPr lang="en-US" dirty="0">
                        <a:effectLst/>
                      </a:endParaRPr>
                    </a:p>
                  </a:txBody>
                  <a:tcPr marL="228600" marR="22860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print "Hello, world</a:t>
                      </a:r>
                      <a:r>
                        <a:rPr lang="en-US" dirty="0" smtClean="0">
                          <a:effectLst/>
                        </a:rPr>
                        <a:t>!“     </a:t>
                      </a:r>
                      <a:r>
                        <a:rPr lang="en-US" dirty="0" smtClean="0">
                          <a:effectLst/>
                        </a:rPr>
                        <a:t># Python version 2.</a:t>
                      </a:r>
                    </a:p>
                    <a:p>
                      <a:pPr algn="ctr" fontAlgn="base"/>
                      <a:endParaRPr lang="en-US" dirty="0" smtClean="0">
                        <a:effectLst/>
                      </a:endParaRPr>
                    </a:p>
                    <a:p>
                      <a:pPr algn="ctr" fontAlgn="base"/>
                      <a:endParaRPr lang="en-US" dirty="0" smtClean="0">
                        <a:effectLst/>
                      </a:endParaRPr>
                    </a:p>
                    <a:p>
                      <a:pPr algn="ctr" fontAlgn="base"/>
                      <a:r>
                        <a:rPr lang="en-US" dirty="0" smtClean="0">
                          <a:effectLst/>
                        </a:rPr>
                        <a:t>print</a:t>
                      </a:r>
                      <a:r>
                        <a:rPr lang="en-US" dirty="0">
                          <a:effectLst/>
                        </a:rPr>
                        <a:t>("Hello, world!") </a:t>
                      </a:r>
                      <a:r>
                        <a:rPr lang="en-US" dirty="0" smtClean="0">
                          <a:effectLst/>
                        </a:rPr>
                        <a:t>  # </a:t>
                      </a:r>
                      <a:r>
                        <a:rPr lang="en-US" dirty="0">
                          <a:effectLst/>
                        </a:rPr>
                        <a:t>Python version </a:t>
                      </a:r>
                      <a:r>
                        <a:rPr lang="en-US" dirty="0" smtClean="0">
                          <a:effectLst/>
                        </a:rPr>
                        <a:t>3.</a:t>
                      </a:r>
                      <a:endParaRPr lang="en-US" dirty="0">
                        <a:effectLst/>
                      </a:endParaRPr>
                    </a:p>
                  </a:txBody>
                  <a:tcPr marL="228600" marR="22860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024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/>
        </p:nvSpPr>
        <p:spPr bwMode="auto">
          <a:xfrm>
            <a:off x="2209800" y="674687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9pPr>
          </a:lstStyle>
          <a:p>
            <a:r>
              <a:rPr lang="en-US" altLang="en-US" sz="4000">
                <a:solidFill>
                  <a:schemeClr val="accent2"/>
                </a:solidFill>
                <a:latin typeface="Comic Sans MS" pitchFamily="66" charset="0"/>
              </a:rPr>
              <a:t>If Statements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495550" y="1765300"/>
            <a:ext cx="2943225" cy="3752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CA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import math </a:t>
            </a:r>
          </a:p>
          <a:p>
            <a:r>
              <a:rPr lang="en-US" altLang="en-US"/>
              <a:t>x = 30 </a:t>
            </a:r>
          </a:p>
          <a:p>
            <a:r>
              <a:rPr lang="en-US" altLang="en-US" b="1">
                <a:solidFill>
                  <a:schemeClr val="accent2"/>
                </a:solidFill>
              </a:rPr>
              <a:t>if</a:t>
            </a:r>
            <a:r>
              <a:rPr lang="en-US" altLang="en-US"/>
              <a:t> x &lt;= 15 :</a:t>
            </a:r>
          </a:p>
          <a:p>
            <a:r>
              <a:rPr lang="en-US" altLang="en-US"/>
              <a:t>    y = x + 15</a:t>
            </a:r>
          </a:p>
          <a:p>
            <a:r>
              <a:rPr lang="en-US" altLang="en-US" b="1">
                <a:solidFill>
                  <a:schemeClr val="accent2"/>
                </a:solidFill>
              </a:rPr>
              <a:t>elif</a:t>
            </a:r>
            <a:r>
              <a:rPr lang="en-US" altLang="en-US"/>
              <a:t> x &lt;= 30  :</a:t>
            </a:r>
          </a:p>
          <a:p>
            <a:r>
              <a:rPr lang="en-US" altLang="en-US"/>
              <a:t>    y = x + 30</a:t>
            </a:r>
          </a:p>
          <a:p>
            <a:r>
              <a:rPr lang="en-US" altLang="en-US" b="1">
                <a:solidFill>
                  <a:schemeClr val="accent2"/>
                </a:solidFill>
              </a:rPr>
              <a:t>else</a:t>
            </a:r>
            <a:r>
              <a:rPr lang="en-US" altLang="en-US"/>
              <a:t> :</a:t>
            </a:r>
          </a:p>
          <a:p>
            <a:r>
              <a:rPr lang="en-US" altLang="en-US"/>
              <a:t>    y = x</a:t>
            </a:r>
          </a:p>
          <a:p>
            <a:r>
              <a:rPr lang="en-US" altLang="en-US"/>
              <a:t>print ‘y = ‘,</a:t>
            </a:r>
          </a:p>
          <a:p>
            <a:r>
              <a:rPr lang="en-US" altLang="en-US"/>
              <a:t>print math.sin(y)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40013" y="5726112"/>
            <a:ext cx="2727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CA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In file ifstatement.py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86538" y="2370137"/>
            <a:ext cx="3028950" cy="1196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CA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&gt;&gt;&gt; import ifstatement</a:t>
            </a:r>
          </a:p>
          <a:p>
            <a:r>
              <a:rPr lang="en-US" altLang="en-US"/>
              <a:t>y =  0.999911860107</a:t>
            </a:r>
          </a:p>
          <a:p>
            <a:r>
              <a:rPr lang="en-US" altLang="en-US"/>
              <a:t>&gt;&gt;&gt; 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162800" y="3646487"/>
            <a:ext cx="1782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CA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In interpreter</a:t>
            </a:r>
          </a:p>
        </p:txBody>
      </p:sp>
    </p:spTree>
    <p:extLst>
      <p:ext uri="{BB962C8B-B14F-4D97-AF65-F5344CB8AC3E}">
        <p14:creationId xmlns:p14="http://schemas.microsoft.com/office/powerpoint/2010/main" val="37674614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/>
        </p:nvSpPr>
        <p:spPr bwMode="auto">
          <a:xfrm>
            <a:off x="2209800" y="433387"/>
            <a:ext cx="7772400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9pPr>
          </a:lstStyle>
          <a:p>
            <a:r>
              <a:rPr lang="en-US" altLang="en-US" sz="4000">
                <a:solidFill>
                  <a:schemeClr val="accent2"/>
                </a:solidFill>
                <a:latin typeface="Comic Sans MS" pitchFamily="66" charset="0"/>
              </a:rPr>
              <a:t>While Loops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973387" y="2157412"/>
            <a:ext cx="1905000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CA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x = 1</a:t>
            </a:r>
          </a:p>
          <a:p>
            <a:r>
              <a:rPr lang="en-US" altLang="en-US" b="1">
                <a:solidFill>
                  <a:schemeClr val="accent2"/>
                </a:solidFill>
              </a:rPr>
              <a:t>while</a:t>
            </a:r>
            <a:r>
              <a:rPr lang="en-US" altLang="en-US"/>
              <a:t> x &lt; 10 :</a:t>
            </a:r>
          </a:p>
          <a:p>
            <a:r>
              <a:rPr lang="en-US" altLang="en-US"/>
              <a:t>    print x</a:t>
            </a:r>
          </a:p>
          <a:p>
            <a:r>
              <a:rPr lang="en-US" altLang="en-US"/>
              <a:t>    x = x + 1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30987" y="1776412"/>
            <a:ext cx="2894013" cy="4117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CA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&gt;&gt;&gt; import whileloop</a:t>
            </a:r>
          </a:p>
          <a:p>
            <a:r>
              <a:rPr lang="en-US" altLang="en-US"/>
              <a:t>1</a:t>
            </a:r>
          </a:p>
          <a:p>
            <a:r>
              <a:rPr lang="en-US" altLang="en-US"/>
              <a:t>2</a:t>
            </a:r>
          </a:p>
          <a:p>
            <a:r>
              <a:rPr lang="en-US" altLang="en-US"/>
              <a:t>3</a:t>
            </a:r>
          </a:p>
          <a:p>
            <a:r>
              <a:rPr lang="en-US" altLang="en-US"/>
              <a:t>4</a:t>
            </a:r>
          </a:p>
          <a:p>
            <a:r>
              <a:rPr lang="en-US" altLang="en-US"/>
              <a:t>5</a:t>
            </a:r>
          </a:p>
          <a:p>
            <a:r>
              <a:rPr lang="en-US" altLang="en-US"/>
              <a:t>6</a:t>
            </a:r>
          </a:p>
          <a:p>
            <a:r>
              <a:rPr lang="en-US" altLang="en-US"/>
              <a:t>7</a:t>
            </a:r>
          </a:p>
          <a:p>
            <a:r>
              <a:rPr lang="en-US" altLang="en-US"/>
              <a:t>8</a:t>
            </a:r>
          </a:p>
          <a:p>
            <a:r>
              <a:rPr lang="en-US" altLang="en-US"/>
              <a:t>9</a:t>
            </a:r>
          </a:p>
          <a:p>
            <a:r>
              <a:rPr lang="en-US" altLang="en-US"/>
              <a:t>&gt;&gt;&gt;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973387" y="4138612"/>
            <a:ext cx="211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CA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In whileloop.py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164387" y="5967412"/>
            <a:ext cx="1782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CA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In interpreter</a:t>
            </a:r>
          </a:p>
        </p:txBody>
      </p:sp>
    </p:spTree>
    <p:extLst>
      <p:ext uri="{BB962C8B-B14F-4D97-AF65-F5344CB8AC3E}">
        <p14:creationId xmlns:p14="http://schemas.microsoft.com/office/powerpoint/2010/main" val="3726894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/>
        </p:nvSpPr>
        <p:spPr bwMode="auto">
          <a:xfrm>
            <a:off x="2209800" y="698499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9pPr>
          </a:lstStyle>
          <a:p>
            <a:r>
              <a:rPr lang="en-US" altLang="en-US" sz="4000">
                <a:solidFill>
                  <a:schemeClr val="accent2"/>
                </a:solidFill>
                <a:latin typeface="Comic Sans MS" pitchFamily="66" charset="0"/>
              </a:rPr>
              <a:t>Loop Control Statements</a:t>
            </a:r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222499"/>
            <a:ext cx="6858000" cy="393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4355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/>
        </p:nvSpPr>
        <p:spPr bwMode="auto">
          <a:xfrm>
            <a:off x="2209800" y="533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9pPr>
          </a:lstStyle>
          <a:p>
            <a:r>
              <a:rPr lang="en-US" altLang="en-US" sz="4000">
                <a:solidFill>
                  <a:schemeClr val="accent2"/>
                </a:solidFill>
                <a:latin typeface="Comic Sans MS" pitchFamily="66" charset="0"/>
              </a:rPr>
              <a:t>The Loop Else Clause</a:t>
            </a:r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2209800" y="1905000"/>
            <a:ext cx="77724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800"/>
              <a:t>The optional </a:t>
            </a:r>
            <a:r>
              <a:rPr lang="en-US" altLang="en-US" sz="2800" b="1">
                <a:solidFill>
                  <a:schemeClr val="accent2"/>
                </a:solidFill>
              </a:rPr>
              <a:t>else</a:t>
            </a:r>
            <a:r>
              <a:rPr lang="en-US" altLang="en-US" sz="2800"/>
              <a:t> clause runs only if the loop exits normally (not by break)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67000" y="3200400"/>
            <a:ext cx="2057400" cy="2657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CA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x = 1</a:t>
            </a:r>
          </a:p>
          <a:p>
            <a:endParaRPr lang="en-US" altLang="en-US"/>
          </a:p>
          <a:p>
            <a:r>
              <a:rPr lang="en-US" altLang="en-US"/>
              <a:t>while x &lt; 3 :</a:t>
            </a:r>
          </a:p>
          <a:p>
            <a:r>
              <a:rPr lang="en-US" altLang="en-US"/>
              <a:t>    print x</a:t>
            </a:r>
          </a:p>
          <a:p>
            <a:r>
              <a:rPr lang="en-US" altLang="en-US"/>
              <a:t>    x = x + 1</a:t>
            </a:r>
          </a:p>
          <a:p>
            <a:r>
              <a:rPr lang="en-US" altLang="en-US" b="1">
                <a:solidFill>
                  <a:schemeClr val="accent2"/>
                </a:solidFill>
              </a:rPr>
              <a:t>else</a:t>
            </a:r>
            <a:r>
              <a:rPr lang="en-US" altLang="en-US"/>
              <a:t>:</a:t>
            </a:r>
          </a:p>
          <a:p>
            <a:r>
              <a:rPr lang="en-US" altLang="en-US"/>
              <a:t>    print 'hello'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943600" y="3429000"/>
            <a:ext cx="3051175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CA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~: python whileelse.py </a:t>
            </a:r>
          </a:p>
          <a:p>
            <a:r>
              <a:rPr lang="en-US" altLang="en-US"/>
              <a:t>1</a:t>
            </a:r>
          </a:p>
          <a:p>
            <a:r>
              <a:rPr lang="en-US" altLang="en-US"/>
              <a:t>2</a:t>
            </a:r>
          </a:p>
          <a:p>
            <a:r>
              <a:rPr lang="en-US" altLang="en-US"/>
              <a:t>hello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638800" y="5029200"/>
            <a:ext cx="3621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CA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Run from the command line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590800" y="5867400"/>
            <a:ext cx="2046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CA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In whileelse.py</a:t>
            </a:r>
          </a:p>
        </p:txBody>
      </p:sp>
    </p:spTree>
    <p:extLst>
      <p:ext uri="{BB962C8B-B14F-4D97-AF65-F5344CB8AC3E}">
        <p14:creationId xmlns:p14="http://schemas.microsoft.com/office/powerpoint/2010/main" val="14796683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/>
        </p:nvSpPr>
        <p:spPr bwMode="auto">
          <a:xfrm>
            <a:off x="2172494" y="1150938"/>
            <a:ext cx="77724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9pPr>
          </a:lstStyle>
          <a:p>
            <a:r>
              <a:rPr lang="en-US" altLang="en-US" sz="4000">
                <a:solidFill>
                  <a:schemeClr val="accent2"/>
                </a:solidFill>
                <a:latin typeface="Comic Sans MS" pitchFamily="66" charset="0"/>
              </a:rPr>
              <a:t>For Loops</a:t>
            </a:r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1739106" y="2087563"/>
            <a:ext cx="8713788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800" b="1">
                <a:solidFill>
                  <a:schemeClr val="accent2"/>
                </a:solidFill>
              </a:rPr>
              <a:t>For </a:t>
            </a:r>
            <a:r>
              <a:rPr lang="en-US" altLang="en-US" sz="2800"/>
              <a:t>loops also may have the optional </a:t>
            </a:r>
            <a:r>
              <a:rPr lang="en-US" altLang="en-US" sz="2800" b="1">
                <a:solidFill>
                  <a:schemeClr val="accent2"/>
                </a:solidFill>
              </a:rPr>
              <a:t>else</a:t>
            </a:r>
            <a:r>
              <a:rPr lang="en-US" altLang="en-US" sz="2800"/>
              <a:t> clause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441031" y="11461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CA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9pPr>
          </a:lstStyle>
          <a:p>
            <a:endParaRPr lang="en-US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07481" y="2955925"/>
            <a:ext cx="2409825" cy="1927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CA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for x in range(5): </a:t>
            </a:r>
          </a:p>
          <a:p>
            <a:r>
              <a:rPr lang="en-US" altLang="en-US"/>
              <a:t>    print x</a:t>
            </a:r>
          </a:p>
          <a:p>
            <a:r>
              <a:rPr lang="en-US" altLang="en-US"/>
              <a:t>    break</a:t>
            </a:r>
          </a:p>
          <a:p>
            <a:r>
              <a:rPr lang="en-US" altLang="en-US"/>
              <a:t>else :</a:t>
            </a:r>
          </a:p>
          <a:p>
            <a:r>
              <a:rPr lang="en-US" altLang="en-US"/>
              <a:t>    print 'i got here'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12681" y="3946525"/>
            <a:ext cx="3268663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CA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~: python elseforloop.py </a:t>
            </a:r>
          </a:p>
          <a:p>
            <a:r>
              <a:rPr lang="en-US" altLang="en-US"/>
              <a:t>1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820194" y="5254625"/>
            <a:ext cx="1935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CA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elseforloop.py</a:t>
            </a:r>
          </a:p>
        </p:txBody>
      </p:sp>
    </p:spTree>
    <p:extLst>
      <p:ext uri="{BB962C8B-B14F-4D97-AF65-F5344CB8AC3E}">
        <p14:creationId xmlns:p14="http://schemas.microsoft.com/office/powerpoint/2010/main" val="25543372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/>
        </p:nvSpPr>
        <p:spPr bwMode="auto">
          <a:xfrm>
            <a:off x="2209800" y="1106487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9pPr>
          </a:lstStyle>
          <a:p>
            <a:r>
              <a:rPr lang="en-US" altLang="en-US" sz="4000">
                <a:solidFill>
                  <a:schemeClr val="accent2"/>
                </a:solidFill>
                <a:latin typeface="Comic Sans MS" pitchFamily="66" charset="0"/>
              </a:rPr>
              <a:t>Function Basics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086600" y="2782887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CA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9pPr>
          </a:lstStyle>
          <a:p>
            <a:endParaRPr lang="en-US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43200" y="2935287"/>
            <a:ext cx="2133600" cy="1927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CA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def max(x,y) :</a:t>
            </a:r>
          </a:p>
          <a:p>
            <a:r>
              <a:rPr lang="en-US" altLang="en-US"/>
              <a:t>    if x &lt; y :</a:t>
            </a:r>
          </a:p>
          <a:p>
            <a:r>
              <a:rPr lang="en-US" altLang="en-US"/>
              <a:t>        return x</a:t>
            </a:r>
          </a:p>
          <a:p>
            <a:r>
              <a:rPr lang="en-US" altLang="en-US"/>
              <a:t>    else :</a:t>
            </a:r>
          </a:p>
          <a:p>
            <a:r>
              <a:rPr lang="en-US" altLang="en-US"/>
              <a:t>        return y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0" y="2859087"/>
            <a:ext cx="3435350" cy="2657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CA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&gt;&gt;&gt; import functionbasics</a:t>
            </a:r>
          </a:p>
          <a:p>
            <a:r>
              <a:rPr lang="en-US" altLang="en-US"/>
              <a:t>&gt;&gt;&gt; max(3,5)</a:t>
            </a:r>
          </a:p>
          <a:p>
            <a:r>
              <a:rPr lang="en-US" altLang="en-US"/>
              <a:t>5</a:t>
            </a:r>
          </a:p>
          <a:p>
            <a:r>
              <a:rPr lang="en-US" altLang="en-US"/>
              <a:t>&gt;&gt;&gt; max('hello', 'there')</a:t>
            </a:r>
          </a:p>
          <a:p>
            <a:r>
              <a:rPr lang="en-US" altLang="en-US"/>
              <a:t>'there'</a:t>
            </a:r>
          </a:p>
          <a:p>
            <a:r>
              <a:rPr lang="en-US" altLang="en-US"/>
              <a:t>&gt;&gt;&gt; max(3, 'hello')</a:t>
            </a:r>
          </a:p>
          <a:p>
            <a:r>
              <a:rPr lang="en-US" altLang="en-US"/>
              <a:t>'hello'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2424113" y="5294312"/>
            <a:ext cx="2663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CA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functionbasics.py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79606" y="2387599"/>
            <a:ext cx="2235200" cy="302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CA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def foo (x) :</a:t>
            </a:r>
          </a:p>
          <a:p>
            <a:r>
              <a:rPr lang="en-US" altLang="en-US"/>
              <a:t>    def bar(y) :</a:t>
            </a:r>
          </a:p>
          <a:p>
            <a:r>
              <a:rPr lang="en-US" altLang="en-US"/>
              <a:t>        return x + y</a:t>
            </a:r>
          </a:p>
          <a:p>
            <a:r>
              <a:rPr lang="en-US" altLang="en-US"/>
              <a:t>    return bar</a:t>
            </a:r>
          </a:p>
          <a:p>
            <a:r>
              <a:rPr lang="en-US" altLang="en-US"/>
              <a:t># main</a:t>
            </a:r>
          </a:p>
          <a:p>
            <a:r>
              <a:rPr lang="en-US" altLang="en-US"/>
              <a:t>f = foo(3)</a:t>
            </a:r>
          </a:p>
          <a:p>
            <a:r>
              <a:rPr lang="en-US" altLang="en-US"/>
              <a:t>print f</a:t>
            </a:r>
          </a:p>
          <a:p>
            <a:r>
              <a:rPr lang="en-US" altLang="en-US"/>
              <a:t>print f(2)</a:t>
            </a:r>
          </a:p>
        </p:txBody>
      </p:sp>
    </p:spTree>
    <p:extLst>
      <p:ext uri="{BB962C8B-B14F-4D97-AF65-F5344CB8AC3E}">
        <p14:creationId xmlns:p14="http://schemas.microsoft.com/office/powerpoint/2010/main" val="12033508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/>
        </p:nvSpPr>
        <p:spPr bwMode="auto">
          <a:xfrm>
            <a:off x="2028825" y="1191418"/>
            <a:ext cx="81343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9pPr>
          </a:lstStyle>
          <a:p>
            <a:r>
              <a:rPr lang="en-US" altLang="en-US" sz="4000">
                <a:solidFill>
                  <a:schemeClr val="accent2"/>
                </a:solidFill>
                <a:latin typeface="Comic Sans MS" pitchFamily="66" charset="0"/>
              </a:rPr>
              <a:t>Functions are first class objects</a:t>
            </a:r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2390775" y="2563018"/>
            <a:ext cx="7772400" cy="310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800"/>
              <a:t>Can be assigned to a variable</a:t>
            </a:r>
          </a:p>
          <a:p>
            <a:r>
              <a:rPr lang="en-US" altLang="en-US" sz="2800"/>
              <a:t>Can be passed as a parameter</a:t>
            </a:r>
          </a:p>
          <a:p>
            <a:r>
              <a:rPr lang="en-US" altLang="en-US" sz="2800"/>
              <a:t>Can be returned from a function</a:t>
            </a:r>
          </a:p>
          <a:p>
            <a:pPr>
              <a:buFont typeface="Times" pitchFamily="1" charset="0"/>
              <a:buChar char="•"/>
            </a:pPr>
            <a:r>
              <a:rPr lang="en-US" altLang="en-US" sz="2800"/>
              <a:t>Functions are treated like any other variable in Python, the </a:t>
            </a:r>
            <a:r>
              <a:rPr lang="en-US" altLang="en-US" sz="2800" b="1">
                <a:solidFill>
                  <a:schemeClr val="accent2"/>
                </a:solidFill>
              </a:rPr>
              <a:t>def </a:t>
            </a:r>
            <a:r>
              <a:rPr lang="en-US" altLang="en-US" sz="2800"/>
              <a:t>statement simply assigns a function to a variable</a:t>
            </a:r>
          </a:p>
        </p:txBody>
      </p:sp>
    </p:spTree>
    <p:extLst>
      <p:ext uri="{BB962C8B-B14F-4D97-AF65-F5344CB8AC3E}">
        <p14:creationId xmlns:p14="http://schemas.microsoft.com/office/powerpoint/2010/main" val="25677632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/>
        </p:nvSpPr>
        <p:spPr bwMode="auto">
          <a:xfrm>
            <a:off x="2209800" y="66294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9pPr>
          </a:lstStyle>
          <a:p>
            <a:r>
              <a:rPr lang="en-US" altLang="en-US" sz="4000" b="1">
                <a:solidFill>
                  <a:schemeClr val="accent2"/>
                </a:solidFill>
                <a:latin typeface="Comic Sans MS" pitchFamily="66" charset="0"/>
              </a:rPr>
              <a:t>Modules: Imports</a:t>
            </a:r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653540"/>
            <a:ext cx="7467600" cy="454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6306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653" y="412254"/>
            <a:ext cx="10058400" cy="487362"/>
          </a:xfrm>
        </p:spPr>
        <p:txBody>
          <a:bodyPr/>
          <a:lstStyle/>
          <a:p>
            <a:r>
              <a:rPr lang="en-US" dirty="0"/>
              <a:t>Important Links and Resources :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2276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/>
            <a:r>
              <a:rPr lang="en-US" dirty="0">
                <a:latin typeface="Times New Roman" pitchFamily="18" charset="0"/>
                <a:cs typeface="Times New Roman" pitchFamily="18" charset="0"/>
              </a:rPr>
              <a:t>Differences between program and scripting language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9391" y="795320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Python 2 or 3?</a:t>
            </a:r>
          </a:p>
          <a:p>
            <a:r>
              <a:rPr lang="en-US" dirty="0"/>
              <a:t>For beginners there is no real difference</a:t>
            </a:r>
          </a:p>
          <a:p>
            <a:r>
              <a:rPr lang="en-US" dirty="0"/>
              <a:t>between Python 2 &amp; 3. The basics are the</a:t>
            </a:r>
          </a:p>
          <a:p>
            <a:r>
              <a:rPr lang="en-US" dirty="0"/>
              <a:t>same (except for </a:t>
            </a:r>
            <a:r>
              <a:rPr lang="en-US" dirty="0" smtClean="0"/>
              <a:t>print)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REPL</a:t>
            </a:r>
          </a:p>
          <a:p>
            <a:r>
              <a:rPr lang="en-US" dirty="0"/>
              <a:t>Read, </a:t>
            </a:r>
            <a:r>
              <a:rPr lang="en-US" dirty="0" err="1"/>
              <a:t>Eval</a:t>
            </a:r>
            <a:r>
              <a:rPr lang="en-US" dirty="0"/>
              <a:t>, Print, </a:t>
            </a:r>
            <a:r>
              <a:rPr lang="en-US" dirty="0" smtClean="0"/>
              <a:t>Loop</a:t>
            </a:r>
          </a:p>
          <a:p>
            <a:endParaRPr lang="en-US" dirty="0"/>
          </a:p>
          <a:p>
            <a:r>
              <a:rPr lang="en-US" dirty="0"/>
              <a:t>$ python</a:t>
            </a:r>
          </a:p>
          <a:p>
            <a:r>
              <a:rPr lang="en-US" b="1" dirty="0"/>
              <a:t>&gt;&gt;&gt; </a:t>
            </a:r>
            <a:r>
              <a:rPr lang="en-US" dirty="0"/>
              <a:t>2 + 2 </a:t>
            </a:r>
            <a:r>
              <a:rPr lang="en-US" i="1" dirty="0"/>
              <a:t># read, </a:t>
            </a:r>
            <a:r>
              <a:rPr lang="en-US" i="1" dirty="0" err="1"/>
              <a:t>eval</a:t>
            </a:r>
            <a:endParaRPr lang="en-US" i="1" dirty="0"/>
          </a:p>
          <a:p>
            <a:r>
              <a:rPr lang="en-US" dirty="0"/>
              <a:t>4 # print</a:t>
            </a:r>
          </a:p>
          <a:p>
            <a:r>
              <a:rPr lang="en-US" b="1" dirty="0"/>
              <a:t>&gt;&gt;&gt; </a:t>
            </a:r>
            <a:r>
              <a:rPr lang="en-US" i="1" dirty="0"/>
              <a:t># repeat (loop)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14029" y="1185039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unix</a:t>
            </a:r>
            <a:r>
              <a:rPr lang="en-US" dirty="0"/>
              <a:t>) script</a:t>
            </a:r>
          </a:p>
          <a:p>
            <a:r>
              <a:rPr lang="en-US" dirty="0"/>
              <a:t>Make file hello with</a:t>
            </a:r>
          </a:p>
          <a:p>
            <a:r>
              <a:rPr lang="en-US" dirty="0"/>
              <a:t>#!/</a:t>
            </a:r>
            <a:r>
              <a:rPr lang="en-US" dirty="0" err="1"/>
              <a:t>usr</a:t>
            </a:r>
            <a:r>
              <a:rPr lang="en-US" dirty="0"/>
              <a:t>/bin/</a:t>
            </a:r>
            <a:r>
              <a:rPr lang="en-US" dirty="0" err="1"/>
              <a:t>env</a:t>
            </a:r>
            <a:r>
              <a:rPr lang="en-US" dirty="0"/>
              <a:t> python</a:t>
            </a:r>
          </a:p>
          <a:p>
            <a:r>
              <a:rPr lang="en-US" dirty="0"/>
              <a:t>print "hello world"</a:t>
            </a:r>
          </a:p>
          <a:p>
            <a:r>
              <a:rPr lang="en-US" dirty="0"/>
              <a:t>Run with:</a:t>
            </a:r>
          </a:p>
          <a:p>
            <a:r>
              <a:rPr lang="en-US" dirty="0" err="1"/>
              <a:t>chmod</a:t>
            </a:r>
            <a:r>
              <a:rPr lang="en-US" dirty="0"/>
              <a:t> +x hello</a:t>
            </a:r>
          </a:p>
          <a:p>
            <a:r>
              <a:rPr lang="en-US" dirty="0"/>
              <a:t>./hello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81767" y="4712227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Objects</a:t>
            </a:r>
          </a:p>
          <a:p>
            <a:r>
              <a:rPr lang="en-US" dirty="0"/>
              <a:t>Everything in </a:t>
            </a:r>
            <a:r>
              <a:rPr lang="en-US" i="1" dirty="0"/>
              <a:t>Python </a:t>
            </a:r>
            <a:r>
              <a:rPr lang="en-US" dirty="0"/>
              <a:t>is an object that has:</a:t>
            </a:r>
          </a:p>
          <a:p>
            <a:r>
              <a:rPr lang="en-US" dirty="0"/>
              <a:t>● an </a:t>
            </a:r>
            <a:r>
              <a:rPr lang="en-US" i="1" dirty="0"/>
              <a:t>identity </a:t>
            </a:r>
            <a:r>
              <a:rPr lang="en-US" dirty="0"/>
              <a:t>(id)</a:t>
            </a:r>
          </a:p>
          <a:p>
            <a:r>
              <a:rPr lang="en-US" dirty="0"/>
              <a:t>● a </a:t>
            </a:r>
            <a:r>
              <a:rPr lang="en-US" i="1" dirty="0"/>
              <a:t>value </a:t>
            </a:r>
            <a:r>
              <a:rPr lang="en-US" dirty="0"/>
              <a:t>(mutable or immutable</a:t>
            </a:r>
            <a:r>
              <a:rPr lang="en-US" dirty="0" smtClean="0"/>
              <a:t>)</a:t>
            </a:r>
          </a:p>
          <a:p>
            <a:r>
              <a:rPr lang="en-US" dirty="0"/>
              <a:t>id</a:t>
            </a:r>
          </a:p>
          <a:p>
            <a:r>
              <a:rPr lang="en-US" b="1" dirty="0"/>
              <a:t>&gt;&gt;&gt; </a:t>
            </a:r>
            <a:r>
              <a:rPr lang="en-US" dirty="0"/>
              <a:t>a = 4</a:t>
            </a:r>
          </a:p>
          <a:p>
            <a:r>
              <a:rPr lang="en-US" b="1" dirty="0"/>
              <a:t>&gt;&gt;&gt; </a:t>
            </a:r>
            <a:r>
              <a:rPr lang="en-US" dirty="0"/>
              <a:t>id(a)</a:t>
            </a:r>
          </a:p>
          <a:p>
            <a:r>
              <a:rPr lang="en-US" dirty="0"/>
              <a:t>6406896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611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Python will let you </a:t>
            </a:r>
            <a:r>
              <a:rPr lang="en-US" dirty="0" smtClean="0"/>
              <a:t>do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2094" y="1056649"/>
            <a:ext cx="1167793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testing frameworks : Robot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Administration : python scripts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 Development : Django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: Pandas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Vision 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SimpleCV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Of Things : IBM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watson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Game Development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Pyganim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Scikit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-learn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Mining and NLP 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Scrapy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NLTK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9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7379" y="945445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Value</a:t>
            </a:r>
          </a:p>
          <a:p>
            <a:r>
              <a:rPr lang="en-US" dirty="0"/>
              <a:t>●</a:t>
            </a:r>
            <a:r>
              <a:rPr lang="en-US" b="1" dirty="0" err="1"/>
              <a:t>Mutable:</a:t>
            </a:r>
            <a:r>
              <a:rPr lang="en-US" dirty="0" err="1"/>
              <a:t>When</a:t>
            </a:r>
            <a:r>
              <a:rPr lang="en-US" dirty="0"/>
              <a:t> you alter the item, the</a:t>
            </a:r>
          </a:p>
          <a:p>
            <a:r>
              <a:rPr lang="en-US" dirty="0"/>
              <a:t>id is still the same. Dictionary, List</a:t>
            </a:r>
          </a:p>
          <a:p>
            <a:r>
              <a:rPr lang="en-US" dirty="0"/>
              <a:t>● </a:t>
            </a:r>
            <a:r>
              <a:rPr lang="en-US" b="1" dirty="0" err="1"/>
              <a:t>Immutable:</a:t>
            </a:r>
            <a:r>
              <a:rPr lang="en-US" dirty="0" err="1"/>
              <a:t>String</a:t>
            </a:r>
            <a:r>
              <a:rPr lang="en-US" dirty="0"/>
              <a:t>, Integer, </a:t>
            </a:r>
            <a:r>
              <a:rPr lang="en-US" dirty="0" smtClean="0"/>
              <a:t>Tuple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Mutable</a:t>
            </a:r>
          </a:p>
          <a:p>
            <a:r>
              <a:rPr lang="en-US" b="1" dirty="0"/>
              <a:t>&gt;&gt;&gt; </a:t>
            </a:r>
            <a:r>
              <a:rPr lang="en-US" dirty="0"/>
              <a:t>b = []</a:t>
            </a:r>
          </a:p>
          <a:p>
            <a:r>
              <a:rPr lang="en-US" b="1" dirty="0"/>
              <a:t>&gt;&gt;&gt; </a:t>
            </a:r>
            <a:r>
              <a:rPr lang="en-US" dirty="0"/>
              <a:t>id(b)</a:t>
            </a:r>
          </a:p>
          <a:p>
            <a:r>
              <a:rPr lang="en-US" dirty="0"/>
              <a:t>140675605442000</a:t>
            </a:r>
          </a:p>
          <a:p>
            <a:r>
              <a:rPr lang="en-US" b="1" dirty="0"/>
              <a:t>&gt;&gt;&gt; </a:t>
            </a:r>
            <a:r>
              <a:rPr lang="en-US" dirty="0" err="1"/>
              <a:t>b.append</a:t>
            </a:r>
            <a:r>
              <a:rPr lang="en-US" dirty="0"/>
              <a:t>(3)</a:t>
            </a:r>
          </a:p>
          <a:p>
            <a:r>
              <a:rPr lang="en-US" b="1" dirty="0"/>
              <a:t>&gt;&gt;&gt; </a:t>
            </a:r>
            <a:r>
              <a:rPr lang="en-US" dirty="0"/>
              <a:t>b</a:t>
            </a:r>
          </a:p>
          <a:p>
            <a:r>
              <a:rPr lang="en-US" dirty="0"/>
              <a:t>[3]</a:t>
            </a:r>
          </a:p>
          <a:p>
            <a:r>
              <a:rPr lang="en-US" b="1" dirty="0"/>
              <a:t>&gt;&gt;&gt; </a:t>
            </a:r>
            <a:r>
              <a:rPr lang="en-US" dirty="0"/>
              <a:t>id(b)</a:t>
            </a:r>
          </a:p>
          <a:p>
            <a:r>
              <a:rPr lang="en-US" dirty="0"/>
              <a:t>140675605442000 # SAME!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600131" y="2604407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Immutable</a:t>
            </a:r>
          </a:p>
          <a:p>
            <a:r>
              <a:rPr lang="en-US" b="1" dirty="0"/>
              <a:t>&gt;&gt;&gt; </a:t>
            </a:r>
            <a:r>
              <a:rPr lang="en-US" dirty="0"/>
              <a:t>a = 4</a:t>
            </a:r>
          </a:p>
          <a:p>
            <a:r>
              <a:rPr lang="en-US" b="1" dirty="0"/>
              <a:t>&gt;&gt;&gt; </a:t>
            </a:r>
            <a:r>
              <a:rPr lang="en-US" dirty="0"/>
              <a:t>id(a)</a:t>
            </a:r>
          </a:p>
          <a:p>
            <a:r>
              <a:rPr lang="en-US" dirty="0"/>
              <a:t>6406896</a:t>
            </a:r>
          </a:p>
          <a:p>
            <a:r>
              <a:rPr lang="en-US" b="1" dirty="0"/>
              <a:t>&gt;&gt;&gt; </a:t>
            </a:r>
            <a:r>
              <a:rPr lang="en-US" dirty="0"/>
              <a:t>a = a + 1</a:t>
            </a:r>
          </a:p>
          <a:p>
            <a:r>
              <a:rPr lang="en-US" b="1" dirty="0"/>
              <a:t>&gt;&gt;&gt; </a:t>
            </a:r>
            <a:r>
              <a:rPr lang="en-US" dirty="0"/>
              <a:t>id(a)</a:t>
            </a:r>
          </a:p>
          <a:p>
            <a:r>
              <a:rPr lang="en-US" dirty="0"/>
              <a:t>6406872 # DIFFERENT!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8296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68322" y="98436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Variables</a:t>
            </a:r>
          </a:p>
          <a:p>
            <a:r>
              <a:rPr lang="en-US" dirty="0"/>
              <a:t>a = 4 </a:t>
            </a:r>
            <a:r>
              <a:rPr lang="en-US" i="1" dirty="0"/>
              <a:t># Integer</a:t>
            </a:r>
          </a:p>
          <a:p>
            <a:r>
              <a:rPr lang="en-US" dirty="0"/>
              <a:t>b = 5.6 </a:t>
            </a:r>
            <a:r>
              <a:rPr lang="en-US" i="1" dirty="0"/>
              <a:t># Float</a:t>
            </a:r>
          </a:p>
          <a:p>
            <a:r>
              <a:rPr lang="en-US" dirty="0"/>
              <a:t>c = "hello" </a:t>
            </a:r>
            <a:r>
              <a:rPr lang="en-US" i="1" dirty="0"/>
              <a:t># String</a:t>
            </a:r>
          </a:p>
          <a:p>
            <a:r>
              <a:rPr lang="en-US" dirty="0"/>
              <a:t>a = "4" </a:t>
            </a:r>
            <a:r>
              <a:rPr lang="en-US" i="1" dirty="0"/>
              <a:t># rebound to String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7630" y="2834103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Careful with integer division</a:t>
            </a:r>
          </a:p>
          <a:p>
            <a:r>
              <a:rPr lang="en-US" b="1" dirty="0"/>
              <a:t>&gt;&gt;&gt; </a:t>
            </a:r>
            <a:r>
              <a:rPr lang="en-US" dirty="0"/>
              <a:t>3/4</a:t>
            </a:r>
          </a:p>
          <a:p>
            <a:r>
              <a:rPr lang="en-US" dirty="0"/>
              <a:t>0</a:t>
            </a:r>
          </a:p>
          <a:p>
            <a:r>
              <a:rPr lang="en-US" b="1" dirty="0"/>
              <a:t>&gt;&gt;&gt; </a:t>
            </a:r>
            <a:r>
              <a:rPr lang="en-US" dirty="0"/>
              <a:t>3/4.</a:t>
            </a:r>
          </a:p>
          <a:p>
            <a:r>
              <a:rPr lang="en-US" dirty="0"/>
              <a:t>0.75</a:t>
            </a:r>
          </a:p>
          <a:p>
            <a:r>
              <a:rPr lang="en-US" dirty="0"/>
              <a:t>(In Python 3 // is integer division</a:t>
            </a:r>
          </a:p>
          <a:p>
            <a:r>
              <a:rPr lang="en-US" dirty="0"/>
              <a:t>operator)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81265" y="98436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import sys</a:t>
            </a:r>
          </a:p>
          <a:p>
            <a:r>
              <a:rPr lang="en-US" b="1" dirty="0"/>
              <a:t>&gt;&gt;&gt; </a:t>
            </a:r>
            <a:r>
              <a:rPr lang="en-US" dirty="0" err="1"/>
              <a:t>sys.maxint</a:t>
            </a:r>
            <a:endParaRPr lang="en-US" dirty="0"/>
          </a:p>
          <a:p>
            <a:r>
              <a:rPr lang="en-US" dirty="0"/>
              <a:t>9223372036854775807</a:t>
            </a:r>
          </a:p>
          <a:p>
            <a:r>
              <a:rPr lang="en-US" b="1" dirty="0"/>
              <a:t>&gt;&gt;&gt; </a:t>
            </a:r>
            <a:r>
              <a:rPr lang="en-US" dirty="0" err="1"/>
              <a:t>sys.maxint</a:t>
            </a:r>
            <a:r>
              <a:rPr lang="en-US" dirty="0"/>
              <a:t> + 1</a:t>
            </a:r>
          </a:p>
          <a:p>
            <a:r>
              <a:rPr lang="en-US" dirty="0"/>
              <a:t>9223372036854775808L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17575" y="3134647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String escaping</a:t>
            </a:r>
          </a:p>
          <a:p>
            <a:r>
              <a:rPr lang="en-US" dirty="0"/>
              <a:t>Escape with \</a:t>
            </a:r>
          </a:p>
          <a:p>
            <a:r>
              <a:rPr lang="en-US" b="1" dirty="0"/>
              <a:t>&gt;&gt;&gt; print </a:t>
            </a:r>
            <a:r>
              <a:rPr lang="en-US" dirty="0"/>
              <a:t>'He said, "I</a:t>
            </a:r>
            <a:r>
              <a:rPr lang="en-US" b="1" dirty="0"/>
              <a:t>\'</a:t>
            </a:r>
            <a:r>
              <a:rPr lang="en-US" dirty="0"/>
              <a:t>m sorry"'</a:t>
            </a:r>
          </a:p>
          <a:p>
            <a:r>
              <a:rPr lang="en-US" dirty="0"/>
              <a:t>He said, "I'm sorry"</a:t>
            </a:r>
          </a:p>
          <a:p>
            <a:r>
              <a:rPr lang="en-US" b="1" dirty="0"/>
              <a:t>&gt;&gt;&gt; print </a:t>
            </a:r>
            <a:r>
              <a:rPr lang="en-US" dirty="0"/>
              <a:t>'''He said, "I'm sorry"'''</a:t>
            </a:r>
          </a:p>
          <a:p>
            <a:r>
              <a:rPr lang="en-US" dirty="0"/>
              <a:t>He said, "I'm sorry"</a:t>
            </a:r>
          </a:p>
          <a:p>
            <a:r>
              <a:rPr lang="en-US" b="1" dirty="0"/>
              <a:t>&gt;&gt;&gt; print </a:t>
            </a:r>
            <a:r>
              <a:rPr lang="en-US" dirty="0"/>
              <a:t>"""He said, "I'm sorry</a:t>
            </a:r>
            <a:r>
              <a:rPr lang="en-US" b="1" dirty="0"/>
              <a:t>\"</a:t>
            </a:r>
            <a:r>
              <a:rPr lang="en-US" dirty="0"/>
              <a:t>"""</a:t>
            </a:r>
          </a:p>
          <a:p>
            <a:r>
              <a:rPr lang="en-US" dirty="0"/>
              <a:t>He said, "I'm sorry"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1540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63857" y="107585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String formatting</a:t>
            </a:r>
          </a:p>
          <a:p>
            <a:r>
              <a:rPr lang="en-US" dirty="0"/>
              <a:t>c-like</a:t>
            </a:r>
          </a:p>
          <a:p>
            <a:r>
              <a:rPr lang="en-US" b="1" dirty="0"/>
              <a:t>&gt;&gt;&gt; </a:t>
            </a:r>
            <a:r>
              <a:rPr lang="en-US" dirty="0"/>
              <a:t>"</a:t>
            </a:r>
            <a:r>
              <a:rPr lang="en-US" b="1" dirty="0"/>
              <a:t>%s %s</a:t>
            </a:r>
            <a:r>
              <a:rPr lang="en-US" dirty="0"/>
              <a:t>" %('hello', 'world')</a:t>
            </a:r>
          </a:p>
          <a:p>
            <a:r>
              <a:rPr lang="en-US" dirty="0"/>
              <a:t>'hello world'</a:t>
            </a:r>
          </a:p>
          <a:p>
            <a:r>
              <a:rPr lang="en-US" dirty="0"/>
              <a:t>PEP 3101 style</a:t>
            </a:r>
          </a:p>
          <a:p>
            <a:r>
              <a:rPr lang="en-US" b="1" dirty="0"/>
              <a:t>&gt;&gt;&gt; </a:t>
            </a:r>
            <a:r>
              <a:rPr lang="en-US" dirty="0"/>
              <a:t>"{0} {1}".format('hello', 'world')</a:t>
            </a:r>
          </a:p>
          <a:p>
            <a:r>
              <a:rPr lang="en-US" dirty="0"/>
              <a:t>'hello world'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1278" y="353649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 err="1"/>
              <a:t>dunder</a:t>
            </a:r>
            <a:r>
              <a:rPr lang="en-US" i="1" dirty="0"/>
              <a:t> </a:t>
            </a:r>
            <a:r>
              <a:rPr lang="en-US" dirty="0"/>
              <a:t>methods</a:t>
            </a:r>
          </a:p>
          <a:p>
            <a:r>
              <a:rPr lang="en-US" i="1" dirty="0" err="1"/>
              <a:t>dunder</a:t>
            </a:r>
            <a:r>
              <a:rPr lang="en-US" i="1" dirty="0"/>
              <a:t> </a:t>
            </a:r>
            <a:r>
              <a:rPr lang="en-US" dirty="0"/>
              <a:t>(double under) or "special/magic"</a:t>
            </a:r>
          </a:p>
          <a:p>
            <a:r>
              <a:rPr lang="en-US" dirty="0"/>
              <a:t>methods determine what will happen</a:t>
            </a:r>
          </a:p>
          <a:p>
            <a:r>
              <a:rPr lang="en-US" dirty="0"/>
              <a:t>when + (__add__) or / (__div__) is</a:t>
            </a:r>
          </a:p>
          <a:p>
            <a:r>
              <a:rPr lang="en-US" dirty="0"/>
              <a:t>called.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6155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comments</a:t>
            </a:r>
          </a:p>
          <a:p>
            <a:r>
              <a:rPr lang="en-US" dirty="0"/>
              <a:t>Comments follow a #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84311" y="4568167"/>
            <a:ext cx="2595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 multi-line comments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4055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2209799" y="975518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9pPr>
          </a:lstStyle>
          <a:p>
            <a:r>
              <a:rPr lang="en-US" altLang="en-US" sz="4000">
                <a:solidFill>
                  <a:schemeClr val="accent2"/>
                </a:solidFill>
                <a:latin typeface="Comic Sans MS" pitchFamily="66" charset="0"/>
              </a:rPr>
              <a:t>No Braces</a:t>
            </a:r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1919287" y="2347118"/>
            <a:ext cx="8353425" cy="3535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800"/>
              <a:t>Python uses </a:t>
            </a:r>
            <a:r>
              <a:rPr lang="en-US" altLang="en-US" sz="2800" b="1" i="1" u="sng"/>
              <a:t>indentation</a:t>
            </a:r>
            <a:r>
              <a:rPr lang="en-US" altLang="en-US" sz="2800"/>
              <a:t> instead of braces to determine the scope of expressions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All lines must be indented the same amount to be part of the scope (or indented more if part of an inner scope)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This </a:t>
            </a:r>
            <a:r>
              <a:rPr lang="en-US" altLang="en-US" sz="2800" b="1"/>
              <a:t>forces</a:t>
            </a:r>
            <a:r>
              <a:rPr lang="en-US" altLang="en-US" sz="2800"/>
              <a:t> the programmer to use proper indentation since the indenting is part of the program!</a:t>
            </a:r>
          </a:p>
        </p:txBody>
      </p:sp>
    </p:spTree>
    <p:extLst>
      <p:ext uri="{BB962C8B-B14F-4D97-AF65-F5344CB8AC3E}">
        <p14:creationId xmlns:p14="http://schemas.microsoft.com/office/powerpoint/2010/main" val="8129722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61836" y="1024045"/>
            <a:ext cx="10594061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Whitespace is meaningful in Python, </a:t>
            </a:r>
            <a:r>
              <a:rPr lang="en-GB" sz="2000" dirty="0" smtClean="0"/>
              <a:t>especially indentation </a:t>
            </a:r>
            <a:r>
              <a:rPr lang="en-GB" sz="2000" dirty="0"/>
              <a:t>and placement of </a:t>
            </a:r>
            <a:r>
              <a:rPr lang="en-GB" sz="2000" dirty="0" smtClean="0"/>
              <a:t>newlines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• </a:t>
            </a:r>
            <a:r>
              <a:rPr lang="en-GB" sz="2000" dirty="0" smtClean="0"/>
              <a:t>   Use </a:t>
            </a:r>
            <a:r>
              <a:rPr lang="en-GB" sz="2000" dirty="0"/>
              <a:t>a newline to end a line of code</a:t>
            </a:r>
          </a:p>
          <a:p>
            <a:r>
              <a:rPr lang="en-GB" sz="2000" dirty="0" smtClean="0"/>
              <a:t>         Use </a:t>
            </a:r>
            <a:r>
              <a:rPr lang="en-GB" sz="2000" dirty="0"/>
              <a:t>\ when must go to next line </a:t>
            </a:r>
            <a:r>
              <a:rPr lang="en-GB" sz="2000" dirty="0" smtClean="0"/>
              <a:t>prematurely</a:t>
            </a:r>
          </a:p>
          <a:p>
            <a:endParaRPr lang="en-GB" sz="2000" dirty="0"/>
          </a:p>
          <a:p>
            <a:r>
              <a:rPr lang="en-GB" sz="2000" dirty="0"/>
              <a:t>• </a:t>
            </a:r>
            <a:r>
              <a:rPr lang="en-GB" sz="2000" dirty="0" smtClean="0"/>
              <a:t>   No </a:t>
            </a:r>
            <a:r>
              <a:rPr lang="en-GB" sz="2000" dirty="0"/>
              <a:t>braces {} to mark blocks of code, </a:t>
            </a:r>
            <a:r>
              <a:rPr lang="en-GB" sz="2000" dirty="0" smtClean="0"/>
              <a:t>use </a:t>
            </a:r>
            <a:r>
              <a:rPr lang="en-GB" sz="2000" i="1" dirty="0" smtClean="0"/>
              <a:t>consistent </a:t>
            </a:r>
            <a:r>
              <a:rPr lang="en-GB" sz="2000" dirty="0"/>
              <a:t>indentation </a:t>
            </a:r>
            <a:r>
              <a:rPr lang="en-GB" sz="2000" dirty="0" smtClean="0"/>
              <a:t>instead</a:t>
            </a:r>
          </a:p>
          <a:p>
            <a:endParaRPr lang="en-GB" sz="2000" dirty="0"/>
          </a:p>
          <a:p>
            <a:r>
              <a:rPr lang="en-GB" sz="2000" dirty="0"/>
              <a:t>• </a:t>
            </a:r>
            <a:r>
              <a:rPr lang="en-GB" sz="2000" dirty="0" smtClean="0"/>
              <a:t>   First </a:t>
            </a:r>
            <a:r>
              <a:rPr lang="en-GB" sz="2000" dirty="0"/>
              <a:t>line with </a:t>
            </a:r>
            <a:r>
              <a:rPr lang="en-GB" sz="2000" i="1" dirty="0"/>
              <a:t>less </a:t>
            </a:r>
            <a:r>
              <a:rPr lang="en-GB" sz="2000" dirty="0"/>
              <a:t>indentation is outside of the </a:t>
            </a:r>
            <a:r>
              <a:rPr lang="en-GB" sz="2000" dirty="0" smtClean="0"/>
              <a:t>block</a:t>
            </a:r>
          </a:p>
          <a:p>
            <a:endParaRPr lang="en-GB" sz="2000" dirty="0"/>
          </a:p>
          <a:p>
            <a:r>
              <a:rPr lang="en-GB" sz="2000" dirty="0"/>
              <a:t>• </a:t>
            </a:r>
            <a:r>
              <a:rPr lang="en-GB" sz="2000" dirty="0" smtClean="0"/>
              <a:t>   First </a:t>
            </a:r>
            <a:r>
              <a:rPr lang="en-GB" sz="2000" dirty="0"/>
              <a:t>line with </a:t>
            </a:r>
            <a:r>
              <a:rPr lang="en-GB" sz="2000" i="1" dirty="0"/>
              <a:t>more </a:t>
            </a:r>
            <a:r>
              <a:rPr lang="en-GB" sz="2000" dirty="0"/>
              <a:t>indentation starts a nested </a:t>
            </a:r>
            <a:r>
              <a:rPr lang="en-GB" sz="2000" dirty="0" smtClean="0"/>
              <a:t>block</a:t>
            </a:r>
          </a:p>
          <a:p>
            <a:endParaRPr lang="en-GB" sz="2000" dirty="0"/>
          </a:p>
          <a:p>
            <a:r>
              <a:rPr lang="en-GB" sz="2000" dirty="0"/>
              <a:t>• </a:t>
            </a:r>
            <a:r>
              <a:rPr lang="en-GB" sz="2000" dirty="0" smtClean="0"/>
              <a:t>   Colons </a:t>
            </a:r>
            <a:r>
              <a:rPr lang="en-GB" sz="2000" dirty="0"/>
              <a:t>start of a new block in many constructs,</a:t>
            </a:r>
          </a:p>
          <a:p>
            <a:r>
              <a:rPr lang="en-GB" sz="2000" dirty="0" smtClean="0"/>
              <a:t>         e.g</a:t>
            </a:r>
            <a:r>
              <a:rPr lang="en-GB" sz="2000" dirty="0"/>
              <a:t>. function definitions, then clauses</a:t>
            </a:r>
            <a:endParaRPr lang="en-US" sz="20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66" y="261187"/>
            <a:ext cx="10058400" cy="487362"/>
          </a:xfrm>
        </p:spPr>
        <p:txBody>
          <a:bodyPr/>
          <a:lstStyle/>
          <a:p>
            <a:r>
              <a:rPr lang="en-US" dirty="0" smtClean="0"/>
              <a:t>To understand the code (Continued….)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70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61836" y="1024045"/>
            <a:ext cx="1059406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• Start comments with #, rest of line is </a:t>
            </a:r>
            <a:r>
              <a:rPr lang="en-GB" sz="2000" dirty="0" smtClean="0"/>
              <a:t>ignored</a:t>
            </a:r>
          </a:p>
          <a:p>
            <a:endParaRPr lang="en-GB" sz="2000" dirty="0"/>
          </a:p>
          <a:p>
            <a:r>
              <a:rPr lang="en-GB" sz="2000" dirty="0"/>
              <a:t>• Can include a “documentation string” as </a:t>
            </a:r>
            <a:r>
              <a:rPr lang="en-GB" sz="2000" dirty="0" smtClean="0"/>
              <a:t>the first </a:t>
            </a:r>
            <a:r>
              <a:rPr lang="en-GB" sz="2000" dirty="0"/>
              <a:t>line of a new function or class you </a:t>
            </a:r>
            <a:r>
              <a:rPr lang="en-GB" sz="2000" dirty="0" smtClean="0"/>
              <a:t>define</a:t>
            </a:r>
          </a:p>
          <a:p>
            <a:endParaRPr lang="en-GB" sz="2000" dirty="0"/>
          </a:p>
          <a:p>
            <a:r>
              <a:rPr lang="en-GB" sz="2000" dirty="0"/>
              <a:t>• Development environments, debugger, </a:t>
            </a:r>
            <a:r>
              <a:rPr lang="en-GB" sz="2000" dirty="0" smtClean="0"/>
              <a:t>and other </a:t>
            </a:r>
            <a:r>
              <a:rPr lang="en-GB" sz="2000" dirty="0"/>
              <a:t>tools use it: it’s good style to include one</a:t>
            </a:r>
          </a:p>
          <a:p>
            <a:r>
              <a:rPr lang="en-GB" sz="2000" dirty="0" err="1"/>
              <a:t>def</a:t>
            </a:r>
            <a:r>
              <a:rPr lang="en-GB" sz="2000" dirty="0"/>
              <a:t> fact(n):</a:t>
            </a:r>
          </a:p>
          <a:p>
            <a:r>
              <a:rPr lang="en-GB" sz="2000" dirty="0"/>
              <a:t>“““fact(n) assumes n is a positive</a:t>
            </a:r>
          </a:p>
          <a:p>
            <a:r>
              <a:rPr lang="en-GB" sz="2000" dirty="0"/>
              <a:t>integer and returns </a:t>
            </a:r>
            <a:r>
              <a:rPr lang="en-GB" sz="2000" dirty="0" err="1"/>
              <a:t>facorial</a:t>
            </a:r>
            <a:r>
              <a:rPr lang="en-GB" sz="2000" dirty="0"/>
              <a:t> of n.”””</a:t>
            </a:r>
          </a:p>
          <a:p>
            <a:r>
              <a:rPr lang="en-GB" sz="2000" dirty="0"/>
              <a:t>assert(n&gt;0)</a:t>
            </a:r>
          </a:p>
          <a:p>
            <a:r>
              <a:rPr lang="en-GB" sz="2000" dirty="0"/>
              <a:t>return 1 if n==1 else n*fact(n-1)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understand the code (Continued….)</a:t>
            </a:r>
          </a:p>
        </p:txBody>
      </p:sp>
    </p:spTree>
    <p:extLst>
      <p:ext uri="{BB962C8B-B14F-4D97-AF65-F5344CB8AC3E}">
        <p14:creationId xmlns:p14="http://schemas.microsoft.com/office/powerpoint/2010/main" val="136160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understand the code (Continued….)</a:t>
            </a:r>
          </a:p>
        </p:txBody>
      </p:sp>
      <p:sp>
        <p:nvSpPr>
          <p:cNvPr id="3" name="Rectangle 2"/>
          <p:cNvSpPr/>
          <p:nvPr/>
        </p:nvSpPr>
        <p:spPr>
          <a:xfrm>
            <a:off x="250209" y="954544"/>
            <a:ext cx="1147321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• </a:t>
            </a:r>
            <a:r>
              <a:rPr lang="en-GB" sz="2000" i="1" dirty="0"/>
              <a:t>Binding a variable </a:t>
            </a:r>
            <a:r>
              <a:rPr lang="en-GB" sz="2000" dirty="0"/>
              <a:t>in Python means setting </a:t>
            </a:r>
            <a:r>
              <a:rPr lang="en-GB" sz="2000" dirty="0" smtClean="0"/>
              <a:t>a </a:t>
            </a:r>
            <a:r>
              <a:rPr lang="en-GB" sz="2000" i="1" dirty="0" smtClean="0"/>
              <a:t>name </a:t>
            </a:r>
            <a:r>
              <a:rPr lang="en-GB" sz="2000" dirty="0"/>
              <a:t>to hold a </a:t>
            </a:r>
            <a:r>
              <a:rPr lang="en-GB" sz="2000" i="1" dirty="0"/>
              <a:t>reference </a:t>
            </a:r>
            <a:r>
              <a:rPr lang="en-GB" sz="2000" dirty="0"/>
              <a:t>to some </a:t>
            </a:r>
            <a:r>
              <a:rPr lang="en-GB" sz="2000" i="1" dirty="0"/>
              <a:t>object</a:t>
            </a:r>
          </a:p>
          <a:p>
            <a:r>
              <a:rPr lang="en-GB" sz="2000" dirty="0" smtClean="0"/>
              <a:t>    • </a:t>
            </a:r>
            <a:r>
              <a:rPr lang="en-GB" sz="2000" i="1" dirty="0"/>
              <a:t>Assignment creates references, not </a:t>
            </a:r>
            <a:r>
              <a:rPr lang="en-GB" sz="2000" i="1" dirty="0" smtClean="0"/>
              <a:t>copies</a:t>
            </a:r>
          </a:p>
          <a:p>
            <a:endParaRPr lang="en-GB" sz="2000" i="1" dirty="0"/>
          </a:p>
          <a:p>
            <a:r>
              <a:rPr lang="en-GB" sz="2000" dirty="0"/>
              <a:t>• </a:t>
            </a:r>
            <a:r>
              <a:rPr lang="en-GB" sz="2000" i="1" dirty="0"/>
              <a:t>Names </a:t>
            </a:r>
            <a:r>
              <a:rPr lang="en-GB" sz="2000" dirty="0"/>
              <a:t>in Python don’t have an intrinsic </a:t>
            </a:r>
            <a:r>
              <a:rPr lang="en-GB" sz="2000" dirty="0" smtClean="0"/>
              <a:t>type, </a:t>
            </a:r>
            <a:r>
              <a:rPr lang="en-GB" sz="2000" i="1" dirty="0" smtClean="0"/>
              <a:t>objects </a:t>
            </a:r>
            <a:r>
              <a:rPr lang="en-GB" sz="2000" dirty="0"/>
              <a:t>have types</a:t>
            </a:r>
          </a:p>
          <a:p>
            <a:r>
              <a:rPr lang="en-GB" sz="2000" dirty="0" smtClean="0"/>
              <a:t>    Python </a:t>
            </a:r>
            <a:r>
              <a:rPr lang="en-GB" sz="2000" dirty="0"/>
              <a:t>determines type of the reference </a:t>
            </a:r>
            <a:r>
              <a:rPr lang="en-GB" sz="2000" dirty="0" smtClean="0"/>
              <a:t>automatically based </a:t>
            </a:r>
            <a:r>
              <a:rPr lang="en-GB" sz="2000" dirty="0"/>
              <a:t>on what data is assigned to </a:t>
            </a:r>
            <a:r>
              <a:rPr lang="en-GB" sz="2000" dirty="0" smtClean="0"/>
              <a:t>it</a:t>
            </a:r>
          </a:p>
          <a:p>
            <a:endParaRPr lang="en-GB" sz="2000" dirty="0"/>
          </a:p>
          <a:p>
            <a:r>
              <a:rPr lang="en-GB" sz="2000" dirty="0"/>
              <a:t>• You create a name the first time it appears on </a:t>
            </a:r>
            <a:r>
              <a:rPr lang="en-GB" sz="2000" dirty="0" smtClean="0"/>
              <a:t>the left </a:t>
            </a:r>
            <a:r>
              <a:rPr lang="en-GB" sz="2000" dirty="0"/>
              <a:t>side of an assignment expression:</a:t>
            </a:r>
          </a:p>
          <a:p>
            <a:r>
              <a:rPr lang="en-GB" sz="2000" dirty="0" smtClean="0"/>
              <a:t>    x </a:t>
            </a:r>
            <a:r>
              <a:rPr lang="en-GB" sz="2000" dirty="0"/>
              <a:t>= </a:t>
            </a:r>
            <a:r>
              <a:rPr lang="en-GB" sz="2000" dirty="0" smtClean="0"/>
              <a:t>3</a:t>
            </a:r>
          </a:p>
          <a:p>
            <a:endParaRPr lang="en-GB" sz="2000" dirty="0"/>
          </a:p>
          <a:p>
            <a:r>
              <a:rPr lang="en-GB" sz="2000" dirty="0"/>
              <a:t>• A reference is deleted via garbage collection </a:t>
            </a:r>
            <a:r>
              <a:rPr lang="en-GB" sz="2000" dirty="0" smtClean="0"/>
              <a:t>after any </a:t>
            </a:r>
            <a:r>
              <a:rPr lang="en-GB" sz="2000" dirty="0"/>
              <a:t>names bound to it have passed out of </a:t>
            </a:r>
            <a:r>
              <a:rPr lang="en-GB" sz="2000" dirty="0" smtClean="0"/>
              <a:t>scope</a:t>
            </a:r>
          </a:p>
          <a:p>
            <a:endParaRPr lang="en-GB" sz="2000" dirty="0"/>
          </a:p>
          <a:p>
            <a:r>
              <a:rPr lang="en-GB" sz="2000" dirty="0"/>
              <a:t>• Python uses </a:t>
            </a:r>
            <a:r>
              <a:rPr lang="en-GB" sz="2000" i="1" dirty="0"/>
              <a:t>reference semantics </a:t>
            </a:r>
            <a:r>
              <a:rPr lang="en-GB" sz="2000" dirty="0"/>
              <a:t>(more later)</a:t>
            </a:r>
          </a:p>
        </p:txBody>
      </p:sp>
    </p:spTree>
    <p:extLst>
      <p:ext uri="{BB962C8B-B14F-4D97-AF65-F5344CB8AC3E}">
        <p14:creationId xmlns:p14="http://schemas.microsoft.com/office/powerpoint/2010/main" val="349957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86686" y="1054122"/>
            <a:ext cx="1128215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• You can assign to multiple names at the</a:t>
            </a:r>
          </a:p>
          <a:p>
            <a:r>
              <a:rPr lang="en-GB" sz="2000" dirty="0"/>
              <a:t>same time</a:t>
            </a:r>
          </a:p>
          <a:p>
            <a:r>
              <a:rPr lang="en-GB" sz="2000" dirty="0"/>
              <a:t>&gt;&gt;&gt; x, y = 2, 3</a:t>
            </a:r>
          </a:p>
          <a:p>
            <a:r>
              <a:rPr lang="en-GB" sz="2000" dirty="0"/>
              <a:t>&gt;&gt;&gt; x</a:t>
            </a:r>
          </a:p>
          <a:p>
            <a:r>
              <a:rPr lang="en-GB" sz="2000" dirty="0"/>
              <a:t>2</a:t>
            </a:r>
          </a:p>
          <a:p>
            <a:r>
              <a:rPr lang="en-GB" sz="2000" dirty="0"/>
              <a:t>&gt;&gt;&gt; y</a:t>
            </a:r>
          </a:p>
          <a:p>
            <a:r>
              <a:rPr lang="en-GB" sz="2000" dirty="0" smtClean="0"/>
              <a:t>3</a:t>
            </a:r>
          </a:p>
          <a:p>
            <a:endParaRPr lang="en-GB" sz="2000" dirty="0"/>
          </a:p>
          <a:p>
            <a:r>
              <a:rPr lang="en-GB" sz="2000" dirty="0"/>
              <a:t>• This makes it easy to swap values</a:t>
            </a:r>
          </a:p>
          <a:p>
            <a:r>
              <a:rPr lang="en-GB" sz="2000" dirty="0"/>
              <a:t>&gt;&gt;&gt; x, y = y, </a:t>
            </a:r>
            <a:r>
              <a:rPr lang="en-GB" sz="2000" dirty="0" smtClean="0"/>
              <a:t>x</a:t>
            </a:r>
          </a:p>
          <a:p>
            <a:endParaRPr lang="en-GB" sz="2000" dirty="0"/>
          </a:p>
          <a:p>
            <a:r>
              <a:rPr lang="en-GB" sz="2000" dirty="0"/>
              <a:t>• Assignments can be chained</a:t>
            </a:r>
          </a:p>
          <a:p>
            <a:r>
              <a:rPr lang="en-GB" sz="2000" dirty="0"/>
              <a:t>&gt;&gt;&gt; a = b = x = 2</a:t>
            </a:r>
          </a:p>
        </p:txBody>
      </p:sp>
    </p:spTree>
    <p:extLst>
      <p:ext uri="{BB962C8B-B14F-4D97-AF65-F5344CB8AC3E}">
        <p14:creationId xmlns:p14="http://schemas.microsoft.com/office/powerpoint/2010/main" val="57572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types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427630" y="1120338"/>
            <a:ext cx="1124120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• Sequences are </a:t>
            </a:r>
            <a:r>
              <a:rPr lang="en-GB" sz="2000" i="1" dirty="0"/>
              <a:t>containers </a:t>
            </a:r>
            <a:r>
              <a:rPr lang="en-GB" sz="2000" dirty="0"/>
              <a:t>that hold objects</a:t>
            </a:r>
          </a:p>
          <a:p>
            <a:r>
              <a:rPr lang="en-GB" sz="2000" dirty="0"/>
              <a:t>• Finite, ordered, indexed by integers</a:t>
            </a:r>
          </a:p>
          <a:p>
            <a:r>
              <a:rPr lang="en-GB" sz="2000" dirty="0"/>
              <a:t>• Tuple</a:t>
            </a:r>
          </a:p>
          <a:p>
            <a:r>
              <a:rPr lang="en-GB" sz="2000" dirty="0" smtClean="0"/>
              <a:t>    • </a:t>
            </a:r>
            <a:r>
              <a:rPr lang="en-GB" sz="2000" dirty="0"/>
              <a:t>An </a:t>
            </a:r>
            <a:r>
              <a:rPr lang="en-GB" sz="2000" i="1" dirty="0"/>
              <a:t>immutable </a:t>
            </a:r>
            <a:r>
              <a:rPr lang="en-GB" sz="2000" dirty="0"/>
              <a:t>ordered sequence of items</a:t>
            </a:r>
          </a:p>
          <a:p>
            <a:r>
              <a:rPr lang="en-GB" sz="2000" dirty="0" smtClean="0"/>
              <a:t>    • </a:t>
            </a:r>
            <a:r>
              <a:rPr lang="en-GB" sz="2000" dirty="0"/>
              <a:t>Items can be of mixed types, including </a:t>
            </a:r>
            <a:r>
              <a:rPr lang="en-GB" sz="2000" dirty="0" smtClean="0"/>
              <a:t>collection types</a:t>
            </a:r>
            <a:endParaRPr lang="en-GB" sz="2000" dirty="0"/>
          </a:p>
          <a:p>
            <a:r>
              <a:rPr lang="en-GB" sz="2000" dirty="0"/>
              <a:t>• Strings</a:t>
            </a:r>
          </a:p>
          <a:p>
            <a:r>
              <a:rPr lang="en-GB" sz="2000" dirty="0" smtClean="0"/>
              <a:t>    • </a:t>
            </a:r>
            <a:r>
              <a:rPr lang="en-GB" sz="2000" dirty="0"/>
              <a:t>An </a:t>
            </a:r>
            <a:r>
              <a:rPr lang="en-GB" sz="2000" i="1" dirty="0"/>
              <a:t>immutable </a:t>
            </a:r>
            <a:r>
              <a:rPr lang="en-GB" sz="2000" dirty="0"/>
              <a:t>ordered sequence of chars</a:t>
            </a:r>
          </a:p>
          <a:p>
            <a:r>
              <a:rPr lang="en-GB" sz="2000" dirty="0" smtClean="0"/>
              <a:t>    • </a:t>
            </a:r>
            <a:r>
              <a:rPr lang="en-GB" sz="2000" dirty="0"/>
              <a:t>Conceptually very much like a tuple</a:t>
            </a:r>
          </a:p>
          <a:p>
            <a:r>
              <a:rPr lang="en-GB" sz="2000" dirty="0"/>
              <a:t>• List</a:t>
            </a:r>
          </a:p>
          <a:p>
            <a:r>
              <a:rPr lang="en-GB" sz="2000" dirty="0" smtClean="0"/>
              <a:t>    • </a:t>
            </a:r>
            <a:r>
              <a:rPr lang="en-GB" sz="2000" dirty="0"/>
              <a:t>A </a:t>
            </a:r>
            <a:r>
              <a:rPr lang="en-GB" sz="2000" i="1" dirty="0"/>
              <a:t>Mutable </a:t>
            </a:r>
            <a:r>
              <a:rPr lang="en-GB" sz="2000" dirty="0"/>
              <a:t>ordered sequence of items of </a:t>
            </a:r>
            <a:r>
              <a:rPr lang="en-GB" sz="2000" dirty="0" smtClean="0"/>
              <a:t>mixed types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70278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uses python today…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53221" y="969877"/>
            <a:ext cx="1102008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Python is  being applied in real revenue-generating products by real companies. For instance: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Google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makes extensive use of Python in its web search system, and employs Python’s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creator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Intel, Cisco, Hewlett-Packard, Seagate, Qualcomm, and IBM use Python for hardware testing.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ESRI uses Python as an end-user customization tool for its popular GIS mapping products.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YouTube video sharing service is largely written in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Python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Quora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using python based web framework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66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Positive and negative indices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386686" y="1171392"/>
            <a:ext cx="1139133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&gt;&gt;&gt; t = (23, ‘abc’, 4.56, (2,3), ‘def’)</a:t>
            </a:r>
          </a:p>
          <a:p>
            <a:r>
              <a:rPr lang="en-GB" dirty="0"/>
              <a:t>Positive index: count from the left, starting with 0</a:t>
            </a:r>
          </a:p>
          <a:p>
            <a:r>
              <a:rPr lang="en-GB" dirty="0"/>
              <a:t>&gt;&gt;&gt; t[1]</a:t>
            </a:r>
          </a:p>
          <a:p>
            <a:r>
              <a:rPr lang="en-GB" dirty="0"/>
              <a:t>‘</a:t>
            </a:r>
            <a:r>
              <a:rPr lang="en-GB" dirty="0" err="1"/>
              <a:t>abc</a:t>
            </a:r>
            <a:r>
              <a:rPr lang="en-GB" dirty="0"/>
              <a:t>’</a:t>
            </a:r>
          </a:p>
          <a:p>
            <a:r>
              <a:rPr lang="en-GB" dirty="0"/>
              <a:t>Negative index: count from right, starting with –1</a:t>
            </a:r>
          </a:p>
          <a:p>
            <a:r>
              <a:rPr lang="en-GB" dirty="0"/>
              <a:t>&gt;&gt;&gt; t[-3]</a:t>
            </a:r>
          </a:p>
          <a:p>
            <a:r>
              <a:rPr lang="en-GB" dirty="0"/>
              <a:t>4.56</a:t>
            </a:r>
          </a:p>
        </p:txBody>
      </p:sp>
    </p:spTree>
    <p:extLst>
      <p:ext uri="{BB962C8B-B14F-4D97-AF65-F5344CB8AC3E}">
        <p14:creationId xmlns:p14="http://schemas.microsoft.com/office/powerpoint/2010/main" val="326566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373038" y="1214356"/>
            <a:ext cx="1139133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2200" indent="-342900">
              <a:buFont typeface="Arial" panose="020B0604020202020204" pitchFamily="34" charset="0"/>
              <a:buChar char="•"/>
            </a:pPr>
            <a:r>
              <a:rPr lang="en-US" altLang="en-US" sz="2000" dirty="0"/>
              <a:t>A string is a sequence of </a:t>
            </a:r>
            <a:r>
              <a:rPr lang="en-US" altLang="en-US" sz="2000" dirty="0" smtClean="0"/>
              <a:t>characters</a:t>
            </a:r>
          </a:p>
          <a:p>
            <a:pPr marL="1092200" indent="-342900">
              <a:buFont typeface="Arial" panose="020B0604020202020204" pitchFamily="34" charset="0"/>
              <a:buChar char="•"/>
            </a:pPr>
            <a:endParaRPr lang="en-US" altLang="en-US" sz="2000" dirty="0"/>
          </a:p>
          <a:p>
            <a:pPr marL="1092200" indent="-342900">
              <a:buFont typeface="Arial" panose="020B0604020202020204" pitchFamily="34" charset="0"/>
              <a:buChar char="•"/>
            </a:pPr>
            <a:r>
              <a:rPr lang="en-US" altLang="en-US" sz="2000" dirty="0"/>
              <a:t>A string literal uses quotes  ‘Hello’ or “Hello</a:t>
            </a:r>
            <a:r>
              <a:rPr lang="en-US" altLang="en-US" sz="2000" dirty="0" smtClean="0"/>
              <a:t>”</a:t>
            </a:r>
          </a:p>
          <a:p>
            <a:pPr marL="1092200" indent="-342900">
              <a:buFont typeface="Arial" panose="020B0604020202020204" pitchFamily="34" charset="0"/>
              <a:buChar char="•"/>
            </a:pPr>
            <a:endParaRPr lang="en-US" altLang="en-US" sz="2000" dirty="0"/>
          </a:p>
          <a:p>
            <a:pPr marL="1092200" indent="-342900">
              <a:buFont typeface="Arial" panose="020B0604020202020204" pitchFamily="34" charset="0"/>
              <a:buChar char="•"/>
            </a:pPr>
            <a:r>
              <a:rPr lang="en-US" altLang="en-US" sz="2000" dirty="0"/>
              <a:t>For strings, + means “concatenate</a:t>
            </a:r>
            <a:r>
              <a:rPr lang="en-US" altLang="en-US" sz="2000" dirty="0" smtClean="0"/>
              <a:t>”</a:t>
            </a:r>
          </a:p>
          <a:p>
            <a:pPr marL="1092200" indent="-342900">
              <a:buFont typeface="Arial" panose="020B0604020202020204" pitchFamily="34" charset="0"/>
              <a:buChar char="•"/>
            </a:pPr>
            <a:endParaRPr lang="en-US" altLang="en-US" sz="2000" dirty="0"/>
          </a:p>
          <a:p>
            <a:pPr marL="1092200" indent="-342900">
              <a:buFont typeface="Arial" panose="020B0604020202020204" pitchFamily="34" charset="0"/>
              <a:buChar char="•"/>
            </a:pPr>
            <a:r>
              <a:rPr lang="en-US" altLang="en-US" sz="2000" dirty="0"/>
              <a:t>When a string contains numbers, it is still a </a:t>
            </a:r>
            <a:r>
              <a:rPr lang="en-US" altLang="en-US" sz="2000" dirty="0" smtClean="0"/>
              <a:t>string</a:t>
            </a:r>
          </a:p>
          <a:p>
            <a:pPr marL="1092200" indent="-342900">
              <a:buFont typeface="Arial" panose="020B0604020202020204" pitchFamily="34" charset="0"/>
              <a:buChar char="•"/>
            </a:pPr>
            <a:endParaRPr lang="en-US" altLang="en-US" sz="2000" dirty="0"/>
          </a:p>
          <a:p>
            <a:pPr marL="1092200" indent="-342900">
              <a:buFont typeface="Arial" panose="020B0604020202020204" pitchFamily="34" charset="0"/>
              <a:buChar char="•"/>
            </a:pPr>
            <a:r>
              <a:rPr lang="en-US" altLang="en-US" sz="2000" dirty="0"/>
              <a:t>We can convert numbers in a string into a number using </a:t>
            </a:r>
            <a:r>
              <a:rPr lang="en-US" altLang="en-US" sz="2000" dirty="0" err="1"/>
              <a:t>int</a:t>
            </a:r>
            <a:r>
              <a:rPr lang="en-US" altLang="en-US" sz="2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1592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(Continued….)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645993" y="1241652"/>
            <a:ext cx="10831773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35050" indent="-285750">
              <a:buFont typeface="Arial" panose="020B0604020202020204" pitchFamily="34" charset="0"/>
              <a:buChar char="•"/>
            </a:pPr>
            <a:r>
              <a:rPr lang="en-US" altLang="en-US" sz="2000" dirty="0"/>
              <a:t>We can get at any single character in a string using an index specified in square </a:t>
            </a:r>
            <a:r>
              <a:rPr lang="en-US" altLang="en-US" sz="2000" dirty="0" smtClean="0"/>
              <a:t>brackets</a:t>
            </a:r>
          </a:p>
          <a:p>
            <a:pPr marL="1035050" indent="-285750">
              <a:buFont typeface="Arial" panose="020B0604020202020204" pitchFamily="34" charset="0"/>
              <a:buChar char="•"/>
            </a:pPr>
            <a:endParaRPr lang="en-US" altLang="en-US" sz="2000" dirty="0"/>
          </a:p>
          <a:p>
            <a:pPr marL="1035050" indent="-285750">
              <a:buFont typeface="Arial" panose="020B0604020202020204" pitchFamily="34" charset="0"/>
              <a:buChar char="•"/>
            </a:pPr>
            <a:r>
              <a:rPr lang="en-US" altLang="en-US" sz="2000" dirty="0"/>
              <a:t>The index value must be an integer and starts at </a:t>
            </a:r>
            <a:r>
              <a:rPr lang="en-US" altLang="en-US" sz="2000" dirty="0" smtClean="0"/>
              <a:t>zero</a:t>
            </a:r>
          </a:p>
          <a:p>
            <a:pPr marL="1035050" indent="-285750">
              <a:buFont typeface="Arial" panose="020B0604020202020204" pitchFamily="34" charset="0"/>
              <a:buChar char="•"/>
            </a:pPr>
            <a:endParaRPr lang="en-US" altLang="en-US" sz="2000" dirty="0"/>
          </a:p>
          <a:p>
            <a:pPr marL="1035050" indent="-285750">
              <a:buFont typeface="Arial" panose="020B0604020202020204" pitchFamily="34" charset="0"/>
              <a:buChar char="•"/>
            </a:pPr>
            <a:r>
              <a:rPr lang="en-US" altLang="en-US" sz="2000" dirty="0"/>
              <a:t>The index value can be an expression that is </a:t>
            </a:r>
            <a:r>
              <a:rPr lang="en-US" altLang="en-US" sz="2000" dirty="0" smtClean="0"/>
              <a:t>computed</a:t>
            </a:r>
          </a:p>
          <a:p>
            <a:pPr marL="1035050" indent="-285750">
              <a:buFont typeface="Arial" panose="020B0604020202020204" pitchFamily="34" charset="0"/>
              <a:buChar char="•"/>
            </a:pPr>
            <a:endParaRPr lang="en-US" altLang="en-US" sz="2000" dirty="0" smtClean="0"/>
          </a:p>
          <a:p>
            <a:pPr marL="1092200" indent="-342900">
              <a:buFont typeface="Arial" panose="020B0604020202020204" pitchFamily="34" charset="0"/>
              <a:buChar char="•"/>
            </a:pPr>
            <a:r>
              <a:rPr lang="en-US" altLang="en-US" sz="2000" dirty="0"/>
              <a:t>You will get a python error if you attempt to index beyond the end of a string</a:t>
            </a:r>
            <a:r>
              <a:rPr lang="en-US" altLang="en-US" sz="2000" dirty="0" smtClean="0"/>
              <a:t>.</a:t>
            </a:r>
          </a:p>
          <a:p>
            <a:pPr marL="1092200" indent="-342900">
              <a:buFont typeface="Arial" panose="020B0604020202020204" pitchFamily="34" charset="0"/>
              <a:buChar char="•"/>
            </a:pPr>
            <a:endParaRPr lang="en-US" altLang="en-US" sz="2000" dirty="0"/>
          </a:p>
          <a:p>
            <a:pPr marL="1092200" indent="-342900">
              <a:buFont typeface="Arial" panose="020B0604020202020204" pitchFamily="34" charset="0"/>
              <a:buChar char="•"/>
            </a:pPr>
            <a:r>
              <a:rPr lang="en-US" altLang="en-US" sz="2000" dirty="0"/>
              <a:t>There is a built-in function </a:t>
            </a:r>
            <a:r>
              <a:rPr lang="en-US" altLang="en-US" sz="2000" dirty="0" err="1"/>
              <a:t>len</a:t>
            </a:r>
            <a:r>
              <a:rPr lang="en-US" altLang="en-US" sz="2000" dirty="0"/>
              <a:t> that gives us the length of a string</a:t>
            </a:r>
          </a:p>
          <a:p>
            <a:pPr marL="1092200" indent="-342900">
              <a:buFont typeface="Arial" panose="020B0604020202020204" pitchFamily="34" charset="0"/>
              <a:buChar char="•"/>
            </a:pPr>
            <a:endParaRPr lang="en-US" altLang="en-US" sz="2000" dirty="0"/>
          </a:p>
          <a:p>
            <a:pPr marL="749300"/>
            <a:endParaRPr lang="en-US" altLang="en-US" sz="2000" dirty="0" smtClean="0"/>
          </a:p>
          <a:p>
            <a:pPr marL="1035050" indent="-285750">
              <a:buFont typeface="Arial" panose="020B0604020202020204" pitchFamily="34" charset="0"/>
              <a:buChar char="•"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7032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Slicing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523163" y="1190600"/>
            <a:ext cx="1121391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Sometimes </a:t>
            </a:r>
            <a:r>
              <a:rPr lang="en-GB" dirty="0"/>
              <a:t>you may find it necessary to extract a portion of a string from </a:t>
            </a:r>
            <a:r>
              <a:rPr lang="en-GB" dirty="0" smtClean="0"/>
              <a:t>another string.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You </a:t>
            </a:r>
            <a:r>
              <a:rPr lang="en-GB" dirty="0"/>
              <a:t>can use “slicing” notation in Python to extract a span of characters from a </a:t>
            </a:r>
            <a:r>
              <a:rPr lang="en-GB" dirty="0" smtClean="0"/>
              <a:t>string into </a:t>
            </a:r>
            <a:r>
              <a:rPr lang="en-GB" dirty="0"/>
              <a:t>a new string. </a:t>
            </a:r>
            <a:r>
              <a:rPr lang="en-GB" dirty="0" smtClean="0"/>
              <a:t>We call </a:t>
            </a:r>
            <a:r>
              <a:rPr lang="en-GB" dirty="0"/>
              <a:t>this new String a "substring</a:t>
            </a:r>
            <a:r>
              <a:rPr lang="en-GB" dirty="0" smtClean="0"/>
              <a:t>".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syntax for this notation is as </a:t>
            </a:r>
            <a:r>
              <a:rPr lang="en-GB" dirty="0" smtClean="0"/>
              <a:t>follows: substring </a:t>
            </a:r>
            <a:r>
              <a:rPr lang="en-GB" dirty="0"/>
              <a:t>= </a:t>
            </a:r>
            <a:r>
              <a:rPr lang="en-GB" dirty="0" err="1"/>
              <a:t>bigstring</a:t>
            </a:r>
            <a:r>
              <a:rPr lang="en-GB" dirty="0"/>
              <a:t>[</a:t>
            </a:r>
            <a:r>
              <a:rPr lang="en-GB" dirty="0" err="1"/>
              <a:t>start:end:step</a:t>
            </a:r>
            <a:r>
              <a:rPr lang="en-GB" dirty="0"/>
              <a:t>]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r>
              <a:rPr lang="en-GB" dirty="0" smtClean="0"/>
              <a:t>For </a:t>
            </a:r>
            <a:r>
              <a:rPr lang="en-GB" dirty="0"/>
              <a:t>example:</a:t>
            </a:r>
          </a:p>
          <a:p>
            <a:r>
              <a:rPr lang="en-GB" dirty="0" err="1"/>
              <a:t>full_name</a:t>
            </a:r>
            <a:r>
              <a:rPr lang="en-GB" dirty="0"/>
              <a:t> </a:t>
            </a:r>
            <a:r>
              <a:rPr lang="en-GB" dirty="0" smtClean="0"/>
              <a:t>=“Anand Raval”</a:t>
            </a:r>
            <a:endParaRPr lang="en-GB" dirty="0"/>
          </a:p>
          <a:p>
            <a:r>
              <a:rPr lang="en-GB" dirty="0" err="1"/>
              <a:t>first_name</a:t>
            </a:r>
            <a:r>
              <a:rPr lang="en-GB" dirty="0"/>
              <a:t> = </a:t>
            </a:r>
            <a:r>
              <a:rPr lang="en-GB" dirty="0" err="1" smtClean="0"/>
              <a:t>full_name</a:t>
            </a:r>
            <a:r>
              <a:rPr lang="en-GB" dirty="0" smtClean="0"/>
              <a:t>[0:5]</a:t>
            </a:r>
            <a:endParaRPr lang="en-GB" dirty="0"/>
          </a:p>
          <a:p>
            <a:r>
              <a:rPr lang="en-GB" dirty="0"/>
              <a:t>print (</a:t>
            </a:r>
            <a:r>
              <a:rPr lang="en-GB" dirty="0" err="1"/>
              <a:t>first_name</a:t>
            </a:r>
            <a:r>
              <a:rPr lang="en-GB" dirty="0"/>
              <a:t>)</a:t>
            </a:r>
          </a:p>
          <a:p>
            <a:r>
              <a:rPr lang="en-GB" dirty="0"/>
              <a:t>&gt;&gt; </a:t>
            </a:r>
            <a:r>
              <a:rPr lang="en-GB" dirty="0" smtClean="0"/>
              <a:t>Anand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696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Slicing (Continued….)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482220" y="1116801"/>
            <a:ext cx="11186615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word = "Superman sings in the shower</a:t>
            </a:r>
            <a:r>
              <a:rPr lang="en-GB" sz="2000" dirty="0" smtClean="0"/>
              <a:t>.“</a:t>
            </a:r>
          </a:p>
          <a:p>
            <a:endParaRPr lang="en-GB" sz="2000" dirty="0"/>
          </a:p>
          <a:p>
            <a:r>
              <a:rPr lang="en-GB" sz="2000" dirty="0"/>
              <a:t>print (word[0:8]) # </a:t>
            </a:r>
            <a:r>
              <a:rPr lang="en-GB" sz="2000" dirty="0" smtClean="0"/>
              <a:t>Superman</a:t>
            </a:r>
          </a:p>
          <a:p>
            <a:endParaRPr lang="en-GB" sz="2000" dirty="0"/>
          </a:p>
          <a:p>
            <a:r>
              <a:rPr lang="en-GB" sz="2000" dirty="0"/>
              <a:t>print (word[9:14]) # </a:t>
            </a:r>
            <a:r>
              <a:rPr lang="en-GB" sz="2000" dirty="0" smtClean="0"/>
              <a:t>sings</a:t>
            </a:r>
          </a:p>
          <a:p>
            <a:endParaRPr lang="en-GB" sz="2000" dirty="0"/>
          </a:p>
          <a:p>
            <a:r>
              <a:rPr lang="en-GB" sz="2000" dirty="0"/>
              <a:t>print (word[:5]) # </a:t>
            </a:r>
            <a:r>
              <a:rPr lang="en-GB" sz="2000" dirty="0" smtClean="0"/>
              <a:t>Super</a:t>
            </a:r>
          </a:p>
          <a:p>
            <a:endParaRPr lang="en-GB" sz="2000" dirty="0"/>
          </a:p>
          <a:p>
            <a:r>
              <a:rPr lang="en-GB" sz="2000" dirty="0"/>
              <a:t>print (word[9:]) # sings in the shower</a:t>
            </a:r>
            <a:r>
              <a:rPr lang="en-GB" sz="2000" dirty="0" smtClean="0"/>
              <a:t>.</a:t>
            </a:r>
          </a:p>
          <a:p>
            <a:endParaRPr lang="en-GB" sz="2000" dirty="0"/>
          </a:p>
          <a:p>
            <a:r>
              <a:rPr lang="en-GB" sz="2000" dirty="0"/>
              <a:t>print (word[-7:]) # shower</a:t>
            </a:r>
            <a:r>
              <a:rPr lang="en-GB" sz="2000" dirty="0" smtClean="0"/>
              <a:t>.</a:t>
            </a:r>
          </a:p>
          <a:p>
            <a:endParaRPr lang="en-GB" sz="2000" dirty="0"/>
          </a:p>
          <a:p>
            <a:r>
              <a:rPr lang="en-GB" sz="2000" dirty="0"/>
              <a:t>print (word[0:len(word):3]) # </a:t>
            </a:r>
            <a:r>
              <a:rPr lang="en-GB" sz="2000" dirty="0" err="1"/>
              <a:t>Seasgit</a:t>
            </a:r>
            <a:r>
              <a:rPr lang="en-GB" sz="2000" dirty="0"/>
              <a:t> or</a:t>
            </a:r>
          </a:p>
        </p:txBody>
      </p:sp>
    </p:spTree>
    <p:extLst>
      <p:ext uri="{BB962C8B-B14F-4D97-AF65-F5344CB8AC3E}">
        <p14:creationId xmlns:p14="http://schemas.microsoft.com/office/powerpoint/2010/main" val="232617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‘in’ operator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318446" y="933527"/>
            <a:ext cx="1090001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• Boolean test whether a value is inside a container:</a:t>
            </a:r>
          </a:p>
          <a:p>
            <a:r>
              <a:rPr lang="en-GB" sz="2000" dirty="0"/>
              <a:t>&gt;&gt;&gt; t = [1, 2, 4, 5]</a:t>
            </a:r>
          </a:p>
          <a:p>
            <a:r>
              <a:rPr lang="en-GB" sz="2000" dirty="0"/>
              <a:t>&gt;&gt;&gt; 3 in t</a:t>
            </a:r>
          </a:p>
          <a:p>
            <a:r>
              <a:rPr lang="en-GB" sz="2000" dirty="0"/>
              <a:t>False</a:t>
            </a:r>
          </a:p>
          <a:p>
            <a:r>
              <a:rPr lang="en-GB" sz="2000" dirty="0"/>
              <a:t>&gt;&gt;&gt; 4 in t</a:t>
            </a:r>
          </a:p>
          <a:p>
            <a:r>
              <a:rPr lang="en-GB" sz="2000" dirty="0"/>
              <a:t>True</a:t>
            </a:r>
          </a:p>
          <a:p>
            <a:r>
              <a:rPr lang="en-GB" sz="2000" dirty="0"/>
              <a:t>&gt;&gt;&gt; 4 not in t</a:t>
            </a:r>
          </a:p>
          <a:p>
            <a:r>
              <a:rPr lang="en-GB" sz="2000" dirty="0"/>
              <a:t>False</a:t>
            </a:r>
          </a:p>
          <a:p>
            <a:r>
              <a:rPr lang="en-GB" sz="2000" dirty="0"/>
              <a:t>• For strings, tests for substrings</a:t>
            </a:r>
          </a:p>
          <a:p>
            <a:r>
              <a:rPr lang="en-GB" sz="2000" dirty="0"/>
              <a:t>&gt;&gt;&gt; a = '</a:t>
            </a:r>
            <a:r>
              <a:rPr lang="en-GB" sz="2000" dirty="0" err="1"/>
              <a:t>abcde</a:t>
            </a:r>
            <a:r>
              <a:rPr lang="en-GB" sz="2000" dirty="0"/>
              <a:t>'</a:t>
            </a:r>
          </a:p>
          <a:p>
            <a:r>
              <a:rPr lang="en-GB" sz="2000" dirty="0"/>
              <a:t>&gt;&gt;&gt; 'c' in a</a:t>
            </a:r>
          </a:p>
          <a:p>
            <a:r>
              <a:rPr lang="en-GB" sz="2000" dirty="0"/>
              <a:t>True</a:t>
            </a:r>
          </a:p>
          <a:p>
            <a:r>
              <a:rPr lang="en-GB" sz="2000" dirty="0"/>
              <a:t>&gt;&gt;&gt; 'cd' in a</a:t>
            </a:r>
          </a:p>
          <a:p>
            <a:r>
              <a:rPr lang="en-GB" sz="2000" dirty="0"/>
              <a:t>True</a:t>
            </a:r>
          </a:p>
          <a:p>
            <a:r>
              <a:rPr lang="en-GB" sz="2000" dirty="0"/>
              <a:t>&gt;&gt;&gt; 'ac' in a</a:t>
            </a:r>
          </a:p>
          <a:p>
            <a:r>
              <a:rPr lang="en-GB" sz="2000" dirty="0"/>
              <a:t>False</a:t>
            </a:r>
          </a:p>
          <a:p>
            <a:r>
              <a:rPr lang="en-GB" sz="2000" dirty="0"/>
              <a:t>• Be careful: the </a:t>
            </a:r>
            <a:r>
              <a:rPr lang="en-GB" sz="2000" i="1" dirty="0"/>
              <a:t>in </a:t>
            </a:r>
            <a:r>
              <a:rPr lang="en-GB" sz="2000" dirty="0"/>
              <a:t>keyword is also used in the syntax</a:t>
            </a:r>
          </a:p>
          <a:p>
            <a:r>
              <a:rPr lang="en-GB" sz="2000" dirty="0"/>
              <a:t>of </a:t>
            </a:r>
            <a:r>
              <a:rPr lang="en-GB" sz="2000" i="1" dirty="0"/>
              <a:t>for loops </a:t>
            </a:r>
            <a:r>
              <a:rPr lang="en-GB" sz="2000" dirty="0"/>
              <a:t>and </a:t>
            </a:r>
            <a:r>
              <a:rPr lang="en-GB" sz="2000" i="1" dirty="0"/>
              <a:t>list comprehensions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62308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Mutability Tuples vs List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291153" y="1225983"/>
            <a:ext cx="437638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smtClean="0"/>
              <a:t>Lists are mutable</a:t>
            </a:r>
          </a:p>
          <a:p>
            <a:endParaRPr lang="it-IT" dirty="0" smtClean="0"/>
          </a:p>
          <a:p>
            <a:r>
              <a:rPr lang="it-IT" dirty="0" smtClean="0"/>
              <a:t>&gt;&gt;&gt; </a:t>
            </a:r>
            <a:r>
              <a:rPr lang="it-IT" dirty="0"/>
              <a:t>li = [‘abc’, 23, 4.34, 23]</a:t>
            </a:r>
          </a:p>
          <a:p>
            <a:r>
              <a:rPr lang="en-GB" dirty="0"/>
              <a:t>&gt;&gt;&gt; li[1] = 45</a:t>
            </a:r>
          </a:p>
          <a:p>
            <a:r>
              <a:rPr lang="en-GB" dirty="0"/>
              <a:t>&gt;&gt;&gt; li</a:t>
            </a:r>
          </a:p>
          <a:p>
            <a:r>
              <a:rPr lang="en-GB" dirty="0"/>
              <a:t>[‘</a:t>
            </a:r>
            <a:r>
              <a:rPr lang="en-GB" dirty="0" err="1"/>
              <a:t>abc</a:t>
            </a:r>
            <a:r>
              <a:rPr lang="en-GB" dirty="0"/>
              <a:t>’, 45, 4.34, 23]</a:t>
            </a:r>
          </a:p>
          <a:p>
            <a:r>
              <a:rPr lang="en-GB" dirty="0"/>
              <a:t>• We can change lists </a:t>
            </a:r>
            <a:r>
              <a:rPr lang="en-GB" i="1" dirty="0"/>
              <a:t>in place.</a:t>
            </a:r>
          </a:p>
          <a:p>
            <a:r>
              <a:rPr lang="en-GB" dirty="0"/>
              <a:t>• Name </a:t>
            </a:r>
            <a:r>
              <a:rPr lang="en-GB" i="1" dirty="0"/>
              <a:t>li </a:t>
            </a:r>
            <a:r>
              <a:rPr lang="en-GB" dirty="0"/>
              <a:t>still points to the same memory</a:t>
            </a:r>
          </a:p>
          <a:p>
            <a:r>
              <a:rPr lang="en-GB" dirty="0"/>
              <a:t>reference when we’re done.</a:t>
            </a:r>
          </a:p>
        </p:txBody>
      </p:sp>
      <p:sp>
        <p:nvSpPr>
          <p:cNvPr id="4" name="Rectangle 3"/>
          <p:cNvSpPr/>
          <p:nvPr/>
        </p:nvSpPr>
        <p:spPr>
          <a:xfrm>
            <a:off x="5504597" y="1254501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 smtClean="0"/>
              <a:t>Tuples are immutable</a:t>
            </a:r>
          </a:p>
          <a:p>
            <a:endParaRPr lang="de-DE" dirty="0" smtClean="0"/>
          </a:p>
          <a:p>
            <a:r>
              <a:rPr lang="de-DE" dirty="0" smtClean="0"/>
              <a:t>&gt;&gt;&gt; </a:t>
            </a:r>
            <a:r>
              <a:rPr lang="de-DE" dirty="0"/>
              <a:t>t = (23, ‘abc’, 4.56, (2,3), ‘def’)</a:t>
            </a:r>
          </a:p>
          <a:p>
            <a:r>
              <a:rPr lang="en-GB" dirty="0"/>
              <a:t>&gt;&gt;&gt; t[2] = 3.14</a:t>
            </a:r>
          </a:p>
          <a:p>
            <a:r>
              <a:rPr lang="en-GB" dirty="0" err="1"/>
              <a:t>Traceback</a:t>
            </a:r>
            <a:r>
              <a:rPr lang="en-GB" dirty="0"/>
              <a:t> (most recent call last):</a:t>
            </a:r>
          </a:p>
          <a:p>
            <a:r>
              <a:rPr lang="en-GB" dirty="0"/>
              <a:t>File "&lt;pyshell#75&gt;", line 1, in -</a:t>
            </a:r>
            <a:r>
              <a:rPr lang="en-GB" dirty="0" err="1"/>
              <a:t>topleveltu</a:t>
            </a:r>
            <a:r>
              <a:rPr lang="en-GB" dirty="0"/>
              <a:t>[</a:t>
            </a:r>
          </a:p>
          <a:p>
            <a:r>
              <a:rPr lang="en-GB" dirty="0"/>
              <a:t>2] = 3.14</a:t>
            </a:r>
          </a:p>
          <a:p>
            <a:r>
              <a:rPr lang="en-GB" dirty="0" err="1"/>
              <a:t>TypeError</a:t>
            </a:r>
            <a:r>
              <a:rPr lang="en-GB" dirty="0"/>
              <a:t>: object doesn't support item assignment</a:t>
            </a:r>
          </a:p>
          <a:p>
            <a:r>
              <a:rPr lang="en-GB" dirty="0"/>
              <a:t>• You can’t change a tuple.</a:t>
            </a:r>
          </a:p>
          <a:p>
            <a:r>
              <a:rPr lang="en-GB" dirty="0"/>
              <a:t>• You can make a fresh tuple and assign its</a:t>
            </a:r>
          </a:p>
          <a:p>
            <a:r>
              <a:rPr lang="en-GB" dirty="0"/>
              <a:t>reference to a previously used name.</a:t>
            </a:r>
          </a:p>
          <a:p>
            <a:r>
              <a:rPr lang="de-DE" dirty="0"/>
              <a:t>&gt;&gt;&gt; t = (23, ‘abc’, 3.14, (2,3), ‘def’)</a:t>
            </a:r>
          </a:p>
          <a:p>
            <a:r>
              <a:rPr lang="en-GB" dirty="0"/>
              <a:t>• </a:t>
            </a:r>
            <a:r>
              <a:rPr lang="en-GB" i="1" dirty="0"/>
              <a:t>The immutability of tuples means they’re faster</a:t>
            </a:r>
          </a:p>
          <a:p>
            <a:r>
              <a:rPr lang="en-GB" i="1" dirty="0"/>
              <a:t>than lists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275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on list only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441277" y="1116801"/>
            <a:ext cx="494958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&gt;&gt;&gt; li = [1, 11, 3, 4, 5]</a:t>
            </a:r>
          </a:p>
          <a:p>
            <a:r>
              <a:rPr lang="en-GB" dirty="0"/>
              <a:t>&gt;&gt;&gt; </a:t>
            </a:r>
            <a:r>
              <a:rPr lang="en-GB" dirty="0" err="1"/>
              <a:t>li.append</a:t>
            </a:r>
            <a:r>
              <a:rPr lang="en-GB" dirty="0"/>
              <a:t>(‘a’) # Note the </a:t>
            </a:r>
            <a:r>
              <a:rPr lang="en-GB" i="1" dirty="0"/>
              <a:t>method </a:t>
            </a:r>
            <a:r>
              <a:rPr lang="en-GB" dirty="0"/>
              <a:t>syntax</a:t>
            </a:r>
          </a:p>
          <a:p>
            <a:r>
              <a:rPr lang="en-GB" dirty="0"/>
              <a:t>&gt;&gt;&gt; li</a:t>
            </a:r>
          </a:p>
          <a:p>
            <a:r>
              <a:rPr lang="en-GB" dirty="0"/>
              <a:t>[1, 11, 3, 4, 5, ‘a’]</a:t>
            </a:r>
          </a:p>
          <a:p>
            <a:r>
              <a:rPr lang="en-GB" dirty="0"/>
              <a:t>&gt;&gt;&gt; </a:t>
            </a:r>
            <a:r>
              <a:rPr lang="en-GB" dirty="0" err="1"/>
              <a:t>li.insert</a:t>
            </a:r>
            <a:r>
              <a:rPr lang="en-GB" dirty="0"/>
              <a:t>(2, ‘</a:t>
            </a:r>
            <a:r>
              <a:rPr lang="en-GB" dirty="0" err="1"/>
              <a:t>i</a:t>
            </a:r>
            <a:r>
              <a:rPr lang="en-GB" dirty="0"/>
              <a:t>’)</a:t>
            </a:r>
          </a:p>
          <a:p>
            <a:r>
              <a:rPr lang="en-GB" dirty="0"/>
              <a:t>&gt;&gt;&gt;li</a:t>
            </a:r>
          </a:p>
          <a:p>
            <a:r>
              <a:rPr lang="en-GB" dirty="0"/>
              <a:t>[1, 11, ‘</a:t>
            </a:r>
            <a:r>
              <a:rPr lang="en-GB" dirty="0" err="1"/>
              <a:t>i</a:t>
            </a:r>
            <a:r>
              <a:rPr lang="en-GB" dirty="0"/>
              <a:t>’, 3, 4, 5, ‘a</a:t>
            </a:r>
            <a:r>
              <a:rPr lang="en-GB" dirty="0" smtClean="0"/>
              <a:t>’]</a:t>
            </a:r>
          </a:p>
          <a:p>
            <a:endParaRPr lang="en-US" dirty="0"/>
          </a:p>
          <a:p>
            <a:r>
              <a:rPr lang="en-GB" dirty="0"/>
              <a:t>• Lists have many methods, including index,</a:t>
            </a:r>
          </a:p>
          <a:p>
            <a:r>
              <a:rPr lang="en-GB" dirty="0"/>
              <a:t>count, remove, reverse, sort</a:t>
            </a:r>
          </a:p>
          <a:p>
            <a:r>
              <a:rPr lang="it-IT" dirty="0"/>
              <a:t>&gt;&gt;&gt; li = [‘a’, ‘b’, ‘c’, </a:t>
            </a:r>
            <a:r>
              <a:rPr lang="it-IT" dirty="0" smtClean="0"/>
              <a:t>‘d’]</a:t>
            </a:r>
            <a:endParaRPr lang="it-IT" dirty="0"/>
          </a:p>
          <a:p>
            <a:r>
              <a:rPr lang="en-GB" dirty="0"/>
              <a:t>&gt;&gt;&gt; </a:t>
            </a:r>
            <a:r>
              <a:rPr lang="en-GB" dirty="0" err="1"/>
              <a:t>li.index</a:t>
            </a:r>
            <a:r>
              <a:rPr lang="en-GB" dirty="0"/>
              <a:t>(‘b’) # </a:t>
            </a:r>
            <a:endParaRPr lang="en-GB" dirty="0" smtClean="0"/>
          </a:p>
          <a:p>
            <a:r>
              <a:rPr lang="en-GB" dirty="0" smtClean="0"/>
              <a:t>1</a:t>
            </a:r>
            <a:endParaRPr lang="en-GB" dirty="0"/>
          </a:p>
          <a:p>
            <a:r>
              <a:rPr lang="en-GB" dirty="0"/>
              <a:t>&gt;&gt;&gt; </a:t>
            </a:r>
            <a:r>
              <a:rPr lang="en-GB" dirty="0" err="1"/>
              <a:t>li.count</a:t>
            </a:r>
            <a:r>
              <a:rPr lang="en-GB" dirty="0"/>
              <a:t>(‘b’) # number of occurrences</a:t>
            </a:r>
          </a:p>
          <a:p>
            <a:r>
              <a:rPr lang="en-US" dirty="0"/>
              <a:t>1</a:t>
            </a:r>
            <a:endParaRPr lang="en-GB" dirty="0"/>
          </a:p>
          <a:p>
            <a:r>
              <a:rPr lang="en-GB" dirty="0"/>
              <a:t>&gt;&gt;&gt; </a:t>
            </a:r>
            <a:r>
              <a:rPr lang="en-GB" dirty="0" err="1"/>
              <a:t>li.remove</a:t>
            </a:r>
            <a:r>
              <a:rPr lang="en-GB" dirty="0"/>
              <a:t>(‘b’) # </a:t>
            </a:r>
            <a:endParaRPr lang="en-GB" dirty="0" smtClean="0"/>
          </a:p>
          <a:p>
            <a:r>
              <a:rPr lang="en-GB" dirty="0" smtClean="0"/>
              <a:t>&gt;&gt;&gt; </a:t>
            </a:r>
            <a:r>
              <a:rPr lang="en-GB" dirty="0"/>
              <a:t>li</a:t>
            </a:r>
          </a:p>
          <a:p>
            <a:r>
              <a:rPr lang="en-GB" dirty="0"/>
              <a:t>[‘a’, ‘c’, </a:t>
            </a:r>
            <a:r>
              <a:rPr lang="en-GB" dirty="0" smtClean="0"/>
              <a:t>‘d’]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777552" y="1276530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/>
              <a:t>&gt;&gt;&gt; li = [5, 2, 6, 8]</a:t>
            </a:r>
          </a:p>
          <a:p>
            <a:r>
              <a:rPr lang="en-GB" dirty="0"/>
              <a:t>&gt;&gt;&gt; </a:t>
            </a:r>
            <a:r>
              <a:rPr lang="en-GB" dirty="0" err="1"/>
              <a:t>li.reverse</a:t>
            </a:r>
            <a:r>
              <a:rPr lang="en-GB" dirty="0"/>
              <a:t>() # reverse the list </a:t>
            </a:r>
            <a:r>
              <a:rPr lang="en-GB" i="1" dirty="0"/>
              <a:t>*in place*</a:t>
            </a:r>
          </a:p>
          <a:p>
            <a:r>
              <a:rPr lang="en-GB" dirty="0"/>
              <a:t>&gt;&gt;&gt; li</a:t>
            </a:r>
          </a:p>
          <a:p>
            <a:r>
              <a:rPr lang="en-GB" dirty="0"/>
              <a:t>[8, 6, 2, 5]</a:t>
            </a:r>
          </a:p>
          <a:p>
            <a:r>
              <a:rPr lang="en-GB" dirty="0"/>
              <a:t>&gt;&gt;&gt; </a:t>
            </a:r>
            <a:r>
              <a:rPr lang="en-GB" dirty="0" err="1"/>
              <a:t>li.sort</a:t>
            </a:r>
            <a:r>
              <a:rPr lang="en-GB" dirty="0"/>
              <a:t>() # sort the list </a:t>
            </a:r>
            <a:r>
              <a:rPr lang="en-GB" i="1" dirty="0"/>
              <a:t>*in place*</a:t>
            </a:r>
          </a:p>
          <a:p>
            <a:r>
              <a:rPr lang="en-GB" dirty="0"/>
              <a:t>&gt;&gt;&gt; li</a:t>
            </a:r>
          </a:p>
          <a:p>
            <a:r>
              <a:rPr lang="en-GB" dirty="0"/>
              <a:t>[2, 5, 6, 8]</a:t>
            </a:r>
          </a:p>
          <a:p>
            <a:r>
              <a:rPr lang="en-GB" dirty="0"/>
              <a:t>&gt;&gt;&gt; </a:t>
            </a:r>
            <a:r>
              <a:rPr lang="en-GB" dirty="0" err="1"/>
              <a:t>li.sort</a:t>
            </a:r>
            <a:r>
              <a:rPr lang="en-GB" dirty="0"/>
              <a:t>(</a:t>
            </a:r>
            <a:r>
              <a:rPr lang="en-GB" dirty="0" err="1"/>
              <a:t>some_function</a:t>
            </a:r>
            <a:r>
              <a:rPr lang="en-GB" dirty="0"/>
              <a:t>)</a:t>
            </a:r>
          </a:p>
          <a:p>
            <a:r>
              <a:rPr lang="en-GB" dirty="0"/>
              <a:t># sort in place using user-defined comparison</a:t>
            </a:r>
          </a:p>
        </p:txBody>
      </p:sp>
    </p:spTree>
    <p:extLst>
      <p:ext uri="{BB962C8B-B14F-4D97-AF65-F5344CB8AC3E}">
        <p14:creationId xmlns:p14="http://schemas.microsoft.com/office/powerpoint/2010/main" val="424798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details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400334" y="1073330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• The </a:t>
            </a:r>
            <a:r>
              <a:rPr lang="en-GB" b="1" dirty="0"/>
              <a:t>comma </a:t>
            </a:r>
            <a:r>
              <a:rPr lang="en-GB" dirty="0"/>
              <a:t>is the tuple creation operator, not </a:t>
            </a:r>
            <a:r>
              <a:rPr lang="en-GB" dirty="0" err="1"/>
              <a:t>parens</a:t>
            </a:r>
            <a:endParaRPr lang="en-GB" dirty="0"/>
          </a:p>
          <a:p>
            <a:r>
              <a:rPr lang="en-GB" dirty="0"/>
              <a:t>&gt;&gt;&gt; 1,</a:t>
            </a:r>
          </a:p>
          <a:p>
            <a:r>
              <a:rPr lang="en-GB" dirty="0"/>
              <a:t>(1,)</a:t>
            </a:r>
          </a:p>
          <a:p>
            <a:r>
              <a:rPr lang="en-GB" dirty="0"/>
              <a:t>• Python shows </a:t>
            </a:r>
            <a:r>
              <a:rPr lang="en-GB" dirty="0" err="1"/>
              <a:t>parens</a:t>
            </a:r>
            <a:r>
              <a:rPr lang="en-GB" dirty="0"/>
              <a:t> for clarity (best practice)</a:t>
            </a:r>
          </a:p>
          <a:p>
            <a:r>
              <a:rPr lang="en-GB" dirty="0"/>
              <a:t>&gt;&gt;&gt; (1,)</a:t>
            </a:r>
          </a:p>
          <a:p>
            <a:r>
              <a:rPr lang="en-GB" dirty="0"/>
              <a:t>(1,)</a:t>
            </a:r>
          </a:p>
          <a:p>
            <a:r>
              <a:rPr lang="en-GB" dirty="0"/>
              <a:t>• Don't forget the comma!</a:t>
            </a:r>
          </a:p>
          <a:p>
            <a:r>
              <a:rPr lang="en-GB" dirty="0"/>
              <a:t>&gt;&gt;&gt; (1)</a:t>
            </a:r>
          </a:p>
          <a:p>
            <a:r>
              <a:rPr lang="en-GB" dirty="0"/>
              <a:t>1</a:t>
            </a:r>
          </a:p>
          <a:p>
            <a:r>
              <a:rPr lang="en-GB" dirty="0"/>
              <a:t>• Trailing comma only required for singletons others</a:t>
            </a:r>
          </a:p>
          <a:p>
            <a:r>
              <a:rPr lang="en-GB" dirty="0"/>
              <a:t>• Empty tuples have a special syntactic form</a:t>
            </a:r>
          </a:p>
          <a:p>
            <a:r>
              <a:rPr lang="en-GB" dirty="0"/>
              <a:t>&gt;&gt;&gt; ()</a:t>
            </a:r>
          </a:p>
          <a:p>
            <a:r>
              <a:rPr lang="en-GB" dirty="0"/>
              <a:t>()</a:t>
            </a:r>
          </a:p>
          <a:p>
            <a:r>
              <a:rPr lang="en-GB" dirty="0"/>
              <a:t>&gt;&gt;&gt; tuple()</a:t>
            </a:r>
          </a:p>
          <a:p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1140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395191" y="1183522"/>
            <a:ext cx="6865919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&gt;&gt;&gt; empty = {} </a:t>
            </a:r>
            <a:endParaRPr lang="en-GB" dirty="0" smtClean="0"/>
          </a:p>
          <a:p>
            <a:r>
              <a:rPr lang="en-GB" dirty="0" smtClean="0"/>
              <a:t>&gt;&gt;&gt; </a:t>
            </a:r>
            <a:r>
              <a:rPr lang="en-GB" dirty="0"/>
              <a:t>empty </a:t>
            </a:r>
            <a:endParaRPr lang="en-GB" dirty="0" smtClean="0"/>
          </a:p>
          <a:p>
            <a:r>
              <a:rPr lang="en-GB" dirty="0" smtClean="0"/>
              <a:t>{}</a:t>
            </a:r>
          </a:p>
          <a:p>
            <a:endParaRPr lang="en-US" dirty="0"/>
          </a:p>
          <a:p>
            <a:r>
              <a:rPr lang="en-GB" dirty="0"/>
              <a:t>&gt;&gt;&gt; food = </a:t>
            </a:r>
            <a:r>
              <a:rPr lang="en-GB" dirty="0" smtClean="0"/>
              <a:t>{“Pizza" </a:t>
            </a:r>
            <a:r>
              <a:rPr lang="en-GB" dirty="0"/>
              <a:t>: "yes", </a:t>
            </a:r>
            <a:r>
              <a:rPr lang="en-GB" dirty="0" smtClean="0"/>
              <a:t>“</a:t>
            </a:r>
            <a:r>
              <a:rPr lang="en-GB" dirty="0" err="1" smtClean="0"/>
              <a:t>Sandwitch</a:t>
            </a:r>
            <a:r>
              <a:rPr lang="en-GB" dirty="0" smtClean="0"/>
              <a:t>" </a:t>
            </a:r>
            <a:r>
              <a:rPr lang="en-GB" dirty="0"/>
              <a:t>: "yes", </a:t>
            </a:r>
            <a:r>
              <a:rPr lang="en-GB" dirty="0" smtClean="0"/>
              <a:t>“Burger" </a:t>
            </a:r>
            <a:r>
              <a:rPr lang="en-GB" dirty="0"/>
              <a:t>: "no" }</a:t>
            </a:r>
          </a:p>
          <a:p>
            <a:r>
              <a:rPr lang="en-GB" dirty="0"/>
              <a:t>&gt;&gt;&gt; food</a:t>
            </a:r>
          </a:p>
          <a:p>
            <a:r>
              <a:rPr lang="en-GB" dirty="0"/>
              <a:t>{'egg': 'yes', 'ham': 'yes', 'spam': 'no'}</a:t>
            </a:r>
          </a:p>
          <a:p>
            <a:r>
              <a:rPr lang="en-GB" dirty="0"/>
              <a:t>&gt;&gt;&gt; food</a:t>
            </a:r>
            <a:r>
              <a:rPr lang="en-GB" dirty="0" smtClean="0"/>
              <a:t>[“Burger"] </a:t>
            </a:r>
            <a:r>
              <a:rPr lang="en-GB" dirty="0"/>
              <a:t>= "yes"</a:t>
            </a:r>
          </a:p>
          <a:p>
            <a:r>
              <a:rPr lang="en-GB" dirty="0"/>
              <a:t>&gt;&gt;&gt; food</a:t>
            </a:r>
          </a:p>
          <a:p>
            <a:r>
              <a:rPr lang="en-GB" dirty="0"/>
              <a:t>{'egg': 'yes', 'ham': 'yes', 'spam': 'yes'}</a:t>
            </a:r>
          </a:p>
          <a:p>
            <a:r>
              <a:rPr lang="en-GB" dirty="0"/>
              <a:t>&gt;&gt;&gt; </a:t>
            </a:r>
            <a:endParaRPr lang="en-GB" dirty="0" smtClean="0"/>
          </a:p>
          <a:p>
            <a:endParaRPr lang="en-US" dirty="0"/>
          </a:p>
          <a:p>
            <a:r>
              <a:rPr lang="en-GB" dirty="0"/>
              <a:t>Tuple as keys are okay, as you can see in the following example: </a:t>
            </a:r>
            <a:endParaRPr lang="en-GB" dirty="0" smtClean="0"/>
          </a:p>
          <a:p>
            <a:r>
              <a:rPr lang="en-GB" dirty="0" smtClean="0"/>
              <a:t>&gt;&gt;&gt; </a:t>
            </a:r>
            <a:r>
              <a:rPr lang="en-GB" dirty="0" err="1"/>
              <a:t>dic</a:t>
            </a:r>
            <a:r>
              <a:rPr lang="en-GB" dirty="0"/>
              <a:t> = { (1,2,3):"</a:t>
            </a:r>
            <a:r>
              <a:rPr lang="en-GB" dirty="0" err="1"/>
              <a:t>abc</a:t>
            </a:r>
            <a:r>
              <a:rPr lang="en-GB" dirty="0"/>
              <a:t>", 3.1415:"abc"}</a:t>
            </a:r>
          </a:p>
          <a:p>
            <a:r>
              <a:rPr lang="en-GB" dirty="0"/>
              <a:t>&gt;&gt;&gt; </a:t>
            </a:r>
            <a:r>
              <a:rPr lang="en-GB" dirty="0" err="1"/>
              <a:t>dic</a:t>
            </a:r>
            <a:endParaRPr lang="en-GB" dirty="0"/>
          </a:p>
          <a:p>
            <a:r>
              <a:rPr lang="en-GB" dirty="0"/>
              <a:t>{3.1415: '</a:t>
            </a:r>
            <a:r>
              <a:rPr lang="en-GB" dirty="0" err="1"/>
              <a:t>abc</a:t>
            </a:r>
            <a:r>
              <a:rPr lang="en-GB" dirty="0"/>
              <a:t>', (1, 2, 3): '</a:t>
            </a:r>
            <a:r>
              <a:rPr lang="en-GB" dirty="0" err="1"/>
              <a:t>abc</a:t>
            </a:r>
            <a:r>
              <a:rPr lang="en-GB" dirty="0"/>
              <a:t>'}</a:t>
            </a:r>
          </a:p>
        </p:txBody>
      </p:sp>
    </p:spTree>
    <p:extLst>
      <p:ext uri="{BB962C8B-B14F-4D97-AF65-F5344CB8AC3E}">
        <p14:creationId xmlns:p14="http://schemas.microsoft.com/office/powerpoint/2010/main" val="2983224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python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45993" y="984197"/>
            <a:ext cx="1130944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Python is a general purpose programming language that is often applied in scripting roles.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So, Python is programming language as well as scripting language.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Python is also called as Interpreted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language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C00000"/>
              </a:buClr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  <a:tab pos="5846651" algn="l"/>
                <a:tab pos="6496279" algn="l"/>
                <a:tab pos="7145906" algn="l"/>
                <a:tab pos="7795534" algn="l"/>
              </a:tabLst>
            </a:pPr>
            <a:r>
              <a:rPr lang="en-GB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Python is object-oriented</a:t>
            </a:r>
          </a:p>
          <a:p>
            <a:pPr>
              <a:buSzPct val="57000"/>
              <a:buNone/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  <a:tab pos="5846651" algn="l"/>
                <a:tab pos="6496279" algn="l"/>
                <a:tab pos="7145906" algn="l"/>
                <a:tab pos="7795534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Structure supports such concepts as polymorphism, operation overloading, and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	multiple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inheritance.</a:t>
            </a:r>
          </a:p>
          <a:p>
            <a:pPr algn="just">
              <a:buClr>
                <a:srgbClr val="C00000"/>
              </a:buClr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  <a:tab pos="5846651" algn="l"/>
                <a:tab pos="6496279" algn="l"/>
                <a:tab pos="7145906" algn="l"/>
                <a:tab pos="7795534" algn="l"/>
              </a:tabLst>
            </a:pPr>
            <a:endParaRPr lang="en-GB" sz="24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rgbClr val="C00000"/>
              </a:buClr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  <a:tab pos="5846651" algn="l"/>
                <a:tab pos="6496279" algn="l"/>
                <a:tab pos="7145906" algn="l"/>
                <a:tab pos="7795534" algn="l"/>
              </a:tabLst>
            </a:pPr>
            <a:r>
              <a:rPr lang="en-GB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Indentation </a:t>
            </a:r>
            <a:endParaRPr lang="en-GB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SzPct val="57000"/>
              <a:buNone/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  <a:tab pos="5846651" algn="l"/>
                <a:tab pos="6496279" algn="l"/>
                <a:tab pos="7145906" algn="l"/>
                <a:tab pos="7795534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Indentation is one of the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great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future in Python.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Clr>
                <a:srgbClr val="C00000"/>
              </a:buClr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  <a:tab pos="5846651" algn="l"/>
                <a:tab pos="6496279" algn="l"/>
                <a:tab pos="7145906" algn="l"/>
                <a:tab pos="7795534" algn="l"/>
              </a:tabLst>
            </a:pPr>
            <a:endParaRPr lang="en-GB" sz="24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C00000"/>
              </a:buClr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  <a:tab pos="5846651" algn="l"/>
                <a:tab pos="6496279" algn="l"/>
                <a:tab pos="7145906" algn="l"/>
                <a:tab pos="7795534" algn="l"/>
              </a:tabLst>
            </a:pPr>
            <a:r>
              <a:rPr lang="en-GB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It's </a:t>
            </a:r>
            <a:r>
              <a:rPr lang="en-GB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free (open source)</a:t>
            </a:r>
          </a:p>
          <a:p>
            <a:pPr>
              <a:buSzPct val="57000"/>
              <a:buNone/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  <a:tab pos="5846651" algn="l"/>
                <a:tab pos="6496279" algn="l"/>
                <a:tab pos="7145906" algn="l"/>
                <a:tab pos="7795534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Downloading and installing Python is free and easy</a:t>
            </a:r>
          </a:p>
          <a:p>
            <a:pPr>
              <a:buSzPct val="57000"/>
              <a:buNone/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  <a:tab pos="5846651" algn="l"/>
                <a:tab pos="6496279" algn="l"/>
                <a:tab pos="7145906" algn="l"/>
                <a:tab pos="7795534" algn="l"/>
              </a:tabLst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	Source code is easily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accessible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18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from Dictionary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09516" y="1286851"/>
            <a:ext cx="1135038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It's possible to create lists from dictionaries by using the methods items(), keys() and values(). </a:t>
            </a:r>
          </a:p>
          <a:p>
            <a:r>
              <a:rPr lang="en-GB" dirty="0"/>
              <a:t>As the name implies the method keys() creates a list, which consists solely of the keys of the dictionary. </a:t>
            </a:r>
          </a:p>
          <a:p>
            <a:r>
              <a:rPr lang="en-GB" dirty="0"/>
              <a:t>values() produces a list consisting of the values. </a:t>
            </a:r>
          </a:p>
          <a:p>
            <a:r>
              <a:rPr lang="en-GB" dirty="0"/>
              <a:t>items() can be used to create a list consisting of 2-tuples of (</a:t>
            </a:r>
            <a:r>
              <a:rPr lang="en-GB" dirty="0" err="1"/>
              <a:t>key,value</a:t>
            </a:r>
            <a:r>
              <a:rPr lang="en-GB" dirty="0"/>
              <a:t>)-pairs: </a:t>
            </a:r>
          </a:p>
          <a:p>
            <a:endParaRPr lang="en-GB" dirty="0"/>
          </a:p>
          <a:p>
            <a:r>
              <a:rPr lang="en-GB" dirty="0"/>
              <a:t>&gt;&gt;&gt; w={"house":"</a:t>
            </a:r>
            <a:r>
              <a:rPr lang="en-GB" dirty="0" err="1"/>
              <a:t>Haus</a:t>
            </a:r>
            <a:r>
              <a:rPr lang="en-GB" dirty="0"/>
              <a:t>","cat":"</a:t>
            </a:r>
            <a:r>
              <a:rPr lang="en-GB" dirty="0" err="1"/>
              <a:t>Katze</a:t>
            </a:r>
            <a:r>
              <a:rPr lang="en-GB" dirty="0"/>
              <a:t>","</a:t>
            </a:r>
            <a:r>
              <a:rPr lang="en-GB" dirty="0" err="1"/>
              <a:t>red":"rot</a:t>
            </a:r>
            <a:r>
              <a:rPr lang="en-GB" dirty="0"/>
              <a:t>"}</a:t>
            </a:r>
          </a:p>
          <a:p>
            <a:r>
              <a:rPr lang="en-GB" dirty="0"/>
              <a:t>&gt;&gt;&gt; </a:t>
            </a:r>
            <a:r>
              <a:rPr lang="en-GB" dirty="0" err="1"/>
              <a:t>w.items</a:t>
            </a:r>
            <a:r>
              <a:rPr lang="en-GB" dirty="0"/>
              <a:t>()</a:t>
            </a:r>
          </a:p>
          <a:p>
            <a:r>
              <a:rPr lang="en-GB" dirty="0"/>
              <a:t>[('house', '</a:t>
            </a:r>
            <a:r>
              <a:rPr lang="en-GB" dirty="0" err="1"/>
              <a:t>Haus</a:t>
            </a:r>
            <a:r>
              <a:rPr lang="en-GB" dirty="0"/>
              <a:t>'), ('red', 'rot'), ('cat', '</a:t>
            </a:r>
            <a:r>
              <a:rPr lang="en-GB" dirty="0" err="1"/>
              <a:t>Katze</a:t>
            </a:r>
            <a:r>
              <a:rPr lang="en-GB" dirty="0"/>
              <a:t>')]</a:t>
            </a:r>
          </a:p>
          <a:p>
            <a:r>
              <a:rPr lang="en-GB" dirty="0"/>
              <a:t>&gt;&gt;&gt; </a:t>
            </a:r>
            <a:r>
              <a:rPr lang="en-GB" dirty="0" err="1"/>
              <a:t>w.keys</a:t>
            </a:r>
            <a:r>
              <a:rPr lang="en-GB" dirty="0"/>
              <a:t>()</a:t>
            </a:r>
          </a:p>
          <a:p>
            <a:r>
              <a:rPr lang="en-GB" dirty="0"/>
              <a:t>['house', 'red', 'cat']</a:t>
            </a:r>
          </a:p>
          <a:p>
            <a:r>
              <a:rPr lang="en-GB" dirty="0"/>
              <a:t>&gt;&gt;&gt; </a:t>
            </a:r>
            <a:r>
              <a:rPr lang="en-GB" dirty="0" err="1"/>
              <a:t>w.values</a:t>
            </a:r>
            <a:r>
              <a:rPr lang="en-GB" dirty="0"/>
              <a:t>()</a:t>
            </a:r>
          </a:p>
          <a:p>
            <a:r>
              <a:rPr lang="en-GB" dirty="0"/>
              <a:t>['</a:t>
            </a:r>
            <a:r>
              <a:rPr lang="en-GB" dirty="0" err="1"/>
              <a:t>Haus</a:t>
            </a:r>
            <a:r>
              <a:rPr lang="en-GB" dirty="0"/>
              <a:t>', 'rot', '</a:t>
            </a:r>
            <a:r>
              <a:rPr lang="en-GB" dirty="0" err="1"/>
              <a:t>Katze</a:t>
            </a:r>
            <a:r>
              <a:rPr lang="en-GB" dirty="0"/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329329646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GB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50375" y="1363220"/>
            <a:ext cx="4790364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import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sys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open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'exceptionn.txt'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line =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fh.readline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except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IOError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as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e: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(e)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#raise</a:t>
            </a:r>
            <a:b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except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sys.exc_info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540991" y="1363220"/>
            <a:ext cx="6469039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import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sys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FH =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open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'exception.txt'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line =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FH.readline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except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print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sys.exc_info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else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print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"Content of the file: "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 line)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finally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print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"This will be executed every time"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54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45992" y="915958"/>
            <a:ext cx="1130944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>
                <a:srgbClr val="C00000"/>
              </a:buClr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  <a:tab pos="5846651" algn="l"/>
                <a:tab pos="6496279" algn="l"/>
                <a:tab pos="7145906" algn="l"/>
                <a:tab pos="7795534" algn="l"/>
              </a:tabLst>
            </a:pPr>
            <a:r>
              <a:rPr lang="en-GB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It's mixable</a:t>
            </a:r>
          </a:p>
          <a:p>
            <a:pPr marL="419100" indent="-20638" algn="just">
              <a:buSzPct val="57000"/>
              <a:buNone/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  <a:tab pos="5846651" algn="l"/>
                <a:tab pos="6496279" algn="l"/>
                <a:tab pos="7145906" algn="l"/>
                <a:tab pos="7795534" algn="l"/>
              </a:tabLst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- Python can be linked to components written in other languages easily</a:t>
            </a:r>
          </a:p>
          <a:p>
            <a:pPr marL="419100" indent="-20638" algn="just">
              <a:buSzPct val="57000"/>
              <a:buNone/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  <a:tab pos="5846651" algn="l"/>
                <a:tab pos="6496279" algn="l"/>
                <a:tab pos="7145906" algn="l"/>
                <a:tab pos="7795534" algn="l"/>
              </a:tabLst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- Linking to fast, compiled code is useful to computationally intensive 	problems</a:t>
            </a:r>
          </a:p>
          <a:p>
            <a:pPr marL="419100" indent="-20638" algn="just">
              <a:buSzPct val="57000"/>
              <a:buNone/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  <a:tab pos="5846651" algn="l"/>
                <a:tab pos="6496279" algn="l"/>
                <a:tab pos="7145906" algn="l"/>
                <a:tab pos="7795534" algn="l"/>
              </a:tabLst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	- 	- Python/C integration is quite common</a:t>
            </a:r>
          </a:p>
          <a:p>
            <a:pPr marL="419100" indent="-20638" algn="just">
              <a:buSzPct val="57000"/>
              <a:buNone/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  <a:tab pos="5846651" algn="l"/>
                <a:tab pos="6496279" algn="l"/>
                <a:tab pos="7145906" algn="l"/>
                <a:tab pos="7795534" algn="l"/>
              </a:tabLst>
            </a:pPr>
            <a:endParaRPr lang="en-GB" sz="24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rgbClr val="C00000"/>
              </a:buClr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  <a:tab pos="5846651" algn="l"/>
                <a:tab pos="6496279" algn="l"/>
                <a:tab pos="7145906" algn="l"/>
                <a:tab pos="7795534" algn="l"/>
              </a:tabLst>
            </a:pPr>
            <a:r>
              <a:rPr lang="en-GB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It's easy to use</a:t>
            </a:r>
          </a:p>
          <a:p>
            <a:pPr marL="419100" indent="-20638" algn="just">
              <a:buSzPct val="57000"/>
              <a:buNone/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  <a:tab pos="5846651" algn="l"/>
                <a:tab pos="6496279" algn="l"/>
                <a:tab pos="7145906" algn="l"/>
                <a:tab pos="7795534" algn="l"/>
              </a:tabLst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-  No intermediate compile and link steps as in C/ C++</a:t>
            </a:r>
          </a:p>
          <a:p>
            <a:pPr marL="419100" indent="-20638" algn="just">
              <a:buSzPct val="57000"/>
              <a:buNone/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  <a:tab pos="5846651" algn="l"/>
                <a:tab pos="6496279" algn="l"/>
                <a:tab pos="7145906" algn="l"/>
                <a:tab pos="7795534" algn="l"/>
              </a:tabLst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	- Python programs are compiled automatically to an intermediate form called </a:t>
            </a:r>
            <a:r>
              <a:rPr lang="en-GB" sz="2400" i="1" dirty="0" smtClean="0">
                <a:latin typeface="Times New Roman" pitchFamily="18" charset="0"/>
                <a:cs typeface="Times New Roman" pitchFamily="18" charset="0"/>
              </a:rPr>
              <a:t>bytecode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, which the interpreter then reads</a:t>
            </a:r>
          </a:p>
          <a:p>
            <a:pPr marL="419100" indent="-20638" algn="just">
              <a:buSzPct val="57000"/>
              <a:buNone/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  <a:tab pos="5846651" algn="l"/>
                <a:tab pos="6496279" algn="l"/>
                <a:tab pos="7145906" algn="l"/>
                <a:tab pos="7795534" algn="l"/>
              </a:tabLst>
            </a:pPr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rgbClr val="C00000"/>
              </a:buClr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  <a:tab pos="5846651" algn="l"/>
                <a:tab pos="6496279" algn="l"/>
                <a:tab pos="7145906" algn="l"/>
                <a:tab pos="7795534" algn="l"/>
              </a:tabLst>
            </a:pPr>
            <a:r>
              <a:rPr lang="en-GB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It's easy to learn</a:t>
            </a:r>
          </a:p>
          <a:p>
            <a:pPr marL="419100" indent="-20638" algn="just">
              <a:buSzPct val="57000"/>
              <a:buNone/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  <a:tab pos="5846651" algn="l"/>
                <a:tab pos="6496279" algn="l"/>
                <a:tab pos="7145906" algn="l"/>
                <a:tab pos="7795534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Structure and syntax are pretty intuitive and easy to grasp</a:t>
            </a:r>
          </a:p>
          <a:p>
            <a:pPr>
              <a:buClr>
                <a:srgbClr val="C00000"/>
              </a:buClr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  <a:tab pos="5846651" algn="l"/>
                <a:tab pos="6496279" algn="l"/>
                <a:tab pos="7145906" algn="l"/>
                <a:tab pos="7795534" algn="l"/>
              </a:tabLst>
            </a:pPr>
            <a:endParaRPr lang="en-GB" sz="24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67596" y="166594"/>
            <a:ext cx="10058400" cy="487362"/>
          </a:xfrm>
        </p:spPr>
        <p:txBody>
          <a:bodyPr/>
          <a:lstStyle/>
          <a:p>
            <a:r>
              <a:rPr lang="en-US" dirty="0" smtClean="0"/>
              <a:t>What is python…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853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45993" y="806776"/>
            <a:ext cx="11309445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  <a:tab pos="5846651" algn="l"/>
                <a:tab pos="6496279" algn="l"/>
                <a:tab pos="7145906" algn="l"/>
                <a:tab pos="7795534" algn="l"/>
              </a:tabLst>
            </a:pPr>
            <a:endParaRPr lang="en-GB" sz="24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C00000"/>
              </a:buClr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  <a:tab pos="5846651" algn="l"/>
                <a:tab pos="6496279" algn="l"/>
                <a:tab pos="7145906" algn="l"/>
                <a:tab pos="7795534" algn="l"/>
              </a:tabLst>
            </a:pPr>
            <a:r>
              <a:rPr lang="en-GB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It's powerful</a:t>
            </a:r>
          </a:p>
          <a:p>
            <a:pPr marL="419100" indent="-20638">
              <a:buSzPct val="57000"/>
              <a:buNone/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  <a:tab pos="5846651" algn="l"/>
                <a:tab pos="6496279" algn="l"/>
                <a:tab pos="7145906" algn="l"/>
                <a:tab pos="7795534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 	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Dynamic typing</a:t>
            </a:r>
          </a:p>
          <a:p>
            <a:pPr marL="419100" indent="-20638">
              <a:buSzPct val="57000"/>
              <a:buNone/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  <a:tab pos="5846651" algn="l"/>
                <a:tab pos="6496279" algn="l"/>
                <a:tab pos="7145906" algn="l"/>
                <a:tab pos="7795534" algn="l"/>
              </a:tabLst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	-  Built-in types and tools</a:t>
            </a:r>
          </a:p>
          <a:p>
            <a:pPr marL="419100" indent="-20638">
              <a:buSzPct val="57000"/>
              <a:buNone/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  <a:tab pos="5846651" algn="l"/>
                <a:tab pos="6496279" algn="l"/>
                <a:tab pos="7145906" algn="l"/>
                <a:tab pos="7795534" algn="l"/>
              </a:tabLst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	-  Library utilities</a:t>
            </a:r>
          </a:p>
          <a:p>
            <a:pPr marL="419100" indent="-20638">
              <a:buSzPct val="57000"/>
              <a:buNone/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  <a:tab pos="5846651" algn="l"/>
                <a:tab pos="6496279" algn="l"/>
                <a:tab pos="7145906" algn="l"/>
                <a:tab pos="7795534" algn="l"/>
              </a:tabLst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	-  Third party utilities (e.g. Numeric,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SciPy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419100" indent="-20638">
              <a:buSzPct val="57000"/>
              <a:buNone/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  <a:tab pos="5846651" algn="l"/>
                <a:tab pos="6496279" algn="l"/>
                <a:tab pos="7145906" algn="l"/>
                <a:tab pos="7795534" algn="l"/>
              </a:tabLst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	-  Automatic memory management</a:t>
            </a:r>
          </a:p>
          <a:p>
            <a:pPr marL="419100" indent="-20638">
              <a:buSzPct val="57000"/>
              <a:buNone/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  <a:tab pos="5846651" algn="l"/>
                <a:tab pos="6496279" algn="l"/>
                <a:tab pos="7145906" algn="l"/>
                <a:tab pos="7795534" algn="l"/>
              </a:tabLst>
            </a:pPr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rgbClr val="C00000"/>
              </a:buClr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  <a:tab pos="5846651" algn="l"/>
                <a:tab pos="6496279" algn="l"/>
                <a:tab pos="7145906" algn="l"/>
                <a:tab pos="7795534" algn="l"/>
              </a:tabLst>
            </a:pPr>
            <a:r>
              <a:rPr lang="en-GB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It's portable</a:t>
            </a:r>
          </a:p>
          <a:p>
            <a:pPr marL="419100" indent="-79375" algn="just">
              <a:buSzPct val="57000"/>
              <a:buNone/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  <a:tab pos="5846651" algn="l"/>
                <a:tab pos="6496279" algn="l"/>
                <a:tab pos="7145906" algn="l"/>
                <a:tab pos="7795534" algn="l"/>
              </a:tabLst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- Python runs virtually every major platform used today</a:t>
            </a:r>
          </a:p>
          <a:p>
            <a:pPr marL="419100" indent="-79375" algn="just">
              <a:buSzPct val="57000"/>
              <a:buNone/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  <a:tab pos="5846651" algn="l"/>
                <a:tab pos="6496279" algn="l"/>
                <a:tab pos="7145906" algn="l"/>
                <a:tab pos="7795534" algn="l"/>
              </a:tabLst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- As long as you have a compatible Python interpreter installed, Python programs will run in exactly the same manner, irrespective of platform.</a:t>
            </a:r>
          </a:p>
          <a:p>
            <a:pPr marL="419100" indent="-20638" algn="just">
              <a:buSzPct val="57000"/>
              <a:buNone/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  <a:tab pos="5846651" algn="l"/>
                <a:tab pos="6496279" algn="l"/>
                <a:tab pos="7145906" algn="l"/>
                <a:tab pos="7795534" algn="l"/>
              </a:tabLst>
            </a:pPr>
            <a:endParaRPr lang="en-GB" sz="24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SzPct val="57000"/>
              <a:buNone/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  <a:tab pos="5846651" algn="l"/>
                <a:tab pos="6496279" algn="l"/>
                <a:tab pos="7145906" algn="l"/>
                <a:tab pos="7795534" algn="l"/>
              </a:tabLst>
            </a:pPr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67596" y="166594"/>
            <a:ext cx="10058400" cy="487362"/>
          </a:xfrm>
        </p:spPr>
        <p:txBody>
          <a:bodyPr/>
          <a:lstStyle/>
          <a:p>
            <a:r>
              <a:rPr lang="en-US" dirty="0" smtClean="0"/>
              <a:t>What is python…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845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between Scripting and Programing Lang.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/>
        </p:nvSpPr>
        <p:spPr>
          <a:xfrm>
            <a:off x="2286000" y="1974436"/>
            <a:ext cx="3354388" cy="457200"/>
          </a:xfrm>
          <a:prstGeom prst="rect">
            <a:avLst/>
          </a:prstGeom>
        </p:spPr>
        <p:txBody>
          <a:bodyPr vert="horz" lIns="45720" tIns="0" rIns="45720" bIns="0" anchor="ctr">
            <a:no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400" b="1" kern="1200" cap="none" baseline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smtClean="0"/>
              <a:t>Program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/>
        </p:nvSpPr>
        <p:spPr>
          <a:xfrm>
            <a:off x="6324600" y="1974436"/>
            <a:ext cx="3508375" cy="502443"/>
          </a:xfrm>
          <a:prstGeom prst="rect">
            <a:avLst/>
          </a:prstGeom>
        </p:spPr>
        <p:txBody>
          <a:bodyPr vert="horz" lIns="45720" tIns="0" rIns="45720" bIns="0" anchor="ctr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400" b="1" kern="1200" cap="none" baseline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smtClean="0"/>
              <a:t>Scripting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752600" y="2584036"/>
            <a:ext cx="4040188" cy="3845720"/>
          </a:xfrm>
          <a:prstGeom prst="rect">
            <a:avLst/>
          </a:prstGeom>
        </p:spPr>
        <p:txBody>
          <a:bodyPr vert="horz" tIns="0">
            <a:normAutofit fontScale="925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 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program is executed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(i.e. the source is first compiled, and the result of that compilation is expected)</a:t>
            </a:r>
          </a:p>
          <a:p>
            <a:pPr algn="just">
              <a:spcBef>
                <a:spcPts val="0"/>
              </a:spcBef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 "program" in general, is 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a sequence of instructions written so that a computer can perform certain task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spcBef>
                <a:spcPts val="0"/>
              </a:spcBef>
            </a:pP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lvl="8" algn="just">
              <a:spcBef>
                <a:spcPts val="0"/>
              </a:spcBef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                                      </a:t>
            </a:r>
          </a:p>
          <a:p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/>
        </p:nvSpPr>
        <p:spPr>
          <a:xfrm>
            <a:off x="6096000" y="2584036"/>
            <a:ext cx="4343400" cy="3845720"/>
          </a:xfrm>
          <a:prstGeom prst="rect">
            <a:avLst/>
          </a:prstGeom>
        </p:spPr>
        <p:txBody>
          <a:bodyPr vert="horz" tIns="0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 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script is interpreted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"script" is code written in a scripting language. A scripting language is nothing but 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 type of programming language in which we can write code to control another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software application.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94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CS Presentation_Template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F2EC3D17E1454FA58A8F4E45F9AFF1" ma:contentTypeVersion="0" ma:contentTypeDescription="Create a new document." ma:contentTypeScope="" ma:versionID="07ead5bd38c1efa8357fc62130ddbc6d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F2AA6982-4783-48A2-8D84-168872B2C6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022571CB-D2DB-43BC-97FA-4DCE22133B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341E09-4A55-4EB4-8402-0143E98D53B2}">
  <ds:schemaRefs>
    <ds:schemaRef ds:uri="http://schemas.openxmlformats.org/package/2006/metadata/core-properties"/>
    <ds:schemaRef ds:uri="http://www.w3.org/XML/1998/namespac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34979</TotalTime>
  <Words>3798</Words>
  <Application>Microsoft Office PowerPoint</Application>
  <PresentationFormat>Custom</PresentationFormat>
  <Paragraphs>736</Paragraphs>
  <Slides>61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TCS Presentation_Template</vt:lpstr>
      <vt:lpstr>Python : Quick Start</vt:lpstr>
      <vt:lpstr>Agenda</vt:lpstr>
      <vt:lpstr>Why python : Scope</vt:lpstr>
      <vt:lpstr>What Python will let you do</vt:lpstr>
      <vt:lpstr>Who uses python today…</vt:lpstr>
      <vt:lpstr>What is python</vt:lpstr>
      <vt:lpstr>What is python…</vt:lpstr>
      <vt:lpstr>What is python…</vt:lpstr>
      <vt:lpstr>Difference between Scripting and Programing Lang.</vt:lpstr>
      <vt:lpstr>Setup python</vt:lpstr>
      <vt:lpstr>Running Python program</vt:lpstr>
      <vt:lpstr>Running Python program…</vt:lpstr>
      <vt:lpstr>PowerPoint Presentation</vt:lpstr>
      <vt:lpstr>Python Basics</vt:lpstr>
      <vt:lpstr>PowerPoint Presentation</vt:lpstr>
      <vt:lpstr>Data Types</vt:lpstr>
      <vt:lpstr>PowerPoint Presentation</vt:lpstr>
      <vt:lpstr>String</vt:lpstr>
      <vt:lpstr>PowerPoint Presentation</vt:lpstr>
      <vt:lpstr>PowerPoint Presentation</vt:lpstr>
      <vt:lpstr>PowerPoint Presentation</vt:lpstr>
      <vt:lpstr>Lists</vt:lpstr>
      <vt:lpstr>PowerPoint Presentation</vt:lpstr>
      <vt:lpstr>PowerPoint Presentation</vt:lpstr>
      <vt:lpstr>Tuples</vt:lpstr>
      <vt:lpstr>Dictionaries</vt:lpstr>
      <vt:lpstr>PowerPoint Presentation</vt:lpstr>
      <vt:lpstr>PowerPoint Presentation</vt:lpstr>
      <vt:lpstr>Input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Important Links and Resources :  </vt:lpstr>
      <vt:lpstr>Differences between program and scripting language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 understand the code (Continued….)</vt:lpstr>
      <vt:lpstr>To understand the code (Continued….)</vt:lpstr>
      <vt:lpstr>To understand the code (Continued….)</vt:lpstr>
      <vt:lpstr>Assignment</vt:lpstr>
      <vt:lpstr>Sequence types</vt:lpstr>
      <vt:lpstr>Positive and negative indices</vt:lpstr>
      <vt:lpstr>Strings</vt:lpstr>
      <vt:lpstr>Strings (Continued….)</vt:lpstr>
      <vt:lpstr>Slicing</vt:lpstr>
      <vt:lpstr>Slicing (Continued….)</vt:lpstr>
      <vt:lpstr>‘in’ operator</vt:lpstr>
      <vt:lpstr>Mutability Tuples vs List</vt:lpstr>
      <vt:lpstr>Operations on list only</vt:lpstr>
      <vt:lpstr>Tuple details</vt:lpstr>
      <vt:lpstr>Dictionary</vt:lpstr>
      <vt:lpstr>List from Dictionary</vt:lpstr>
      <vt:lpstr>Exception handling</vt:lpstr>
    </vt:vector>
  </TitlesOfParts>
  <Company>TCS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Churn Prediction – Large European Bank</dc:title>
  <dc:creator>Rajkumar Rao</dc:creator>
  <cp:lastModifiedBy>Gupta, Abhishek (IST)</cp:lastModifiedBy>
  <cp:revision>535</cp:revision>
  <dcterms:created xsi:type="dcterms:W3CDTF">2014-12-17T06:18:35Z</dcterms:created>
  <dcterms:modified xsi:type="dcterms:W3CDTF">2017-08-08T13:43:05Z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0x010100C6F2EC3D17E1454FA58A8F4E45F9AFF1</vt:lpwstr>
  </property>
</Properties>
</file>