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59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9" autoAdjust="0"/>
    <p:restoredTop sz="94660"/>
  </p:normalViewPr>
  <p:slideViewPr>
    <p:cSldViewPr snapToGrid="0">
      <p:cViewPr>
        <p:scale>
          <a:sx n="102" d="100"/>
          <a:sy n="102" d="100"/>
        </p:scale>
        <p:origin x="1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F48E813-4459-4B63-9360-D2CA978144F6}">
      <dgm:prSet phldrT="[Text]"/>
      <dgm:spPr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</a:gradFill>
      </dgm:spPr>
      <dgm:t>
        <a:bodyPr rtlCol="0"/>
        <a:lstStyle/>
        <a:p>
          <a:pPr rtl="0"/>
          <a:r>
            <a:rPr lang="en-GB" noProof="0" dirty="0"/>
            <a:t>SUSTITUTE</a:t>
          </a:r>
        </a:p>
        <a:p>
          <a:pPr rtl="0"/>
          <a:r>
            <a:rPr lang="en-GB" noProof="0" dirty="0"/>
            <a:t>GOODS</a:t>
          </a:r>
        </a:p>
      </dgm:t>
    </dgm:pt>
    <dgm:pt modelId="{DB703676-2A02-40C0-8D19-B1740BA13EAF}" type="parTrans" cxnId="{9523870F-D5F6-4EE4-9D0E-98036F772042}">
      <dgm:prSet/>
      <dgm:spPr/>
      <dgm:t>
        <a:bodyPr rtlCol="0"/>
        <a:lstStyle/>
        <a:p>
          <a:pPr rtl="0"/>
          <a:endParaRPr lang="en-GB" noProof="0" dirty="0"/>
        </a:p>
      </dgm:t>
    </dgm:pt>
    <dgm:pt modelId="{AD34E5BA-C68C-46C7-94AE-AB69E454AEC4}" type="sibTrans" cxnId="{9523870F-D5F6-4EE4-9D0E-98036F772042}">
      <dgm:prSet/>
      <dgm:spPr/>
      <dgm:t>
        <a:bodyPr rtlCol="0"/>
        <a:lstStyle/>
        <a:p>
          <a:pPr rtl="0"/>
          <a:endParaRPr lang="en-GB" noProof="0" dirty="0"/>
        </a:p>
      </dgm:t>
    </dgm:pt>
    <dgm:pt modelId="{5967A42A-992F-4FDA-A7BF-040A6ACCB03C}">
      <dgm:prSet phldrT="[Text]"/>
      <dgm:spPr/>
      <dgm:t>
        <a:bodyPr rtlCol="0"/>
        <a:lstStyle/>
        <a:p>
          <a:pPr rtl="0"/>
          <a:r>
            <a:rPr lang="en-GB" noProof="0" dirty="0"/>
            <a:t>COMPLEMENTARY</a:t>
          </a:r>
        </a:p>
        <a:p>
          <a:pPr rtl="0"/>
          <a:r>
            <a:rPr lang="en-GB" noProof="0" dirty="0"/>
            <a:t>GOODS</a:t>
          </a:r>
        </a:p>
      </dgm:t>
    </dgm:pt>
    <dgm:pt modelId="{A03DAD7C-77BC-4D6F-8EC5-F2C93B21D176}" type="parTrans" cxnId="{D8E51D10-1C86-4C49-B582-0876726AF5A4}">
      <dgm:prSet/>
      <dgm:spPr/>
      <dgm:t>
        <a:bodyPr rtlCol="0"/>
        <a:lstStyle/>
        <a:p>
          <a:pPr rtl="0"/>
          <a:endParaRPr lang="en-GB" noProof="0" dirty="0"/>
        </a:p>
      </dgm:t>
    </dgm:pt>
    <dgm:pt modelId="{42ABD298-0EE6-4B76-B809-8A6DA6D143D8}" type="sibTrans" cxnId="{D8E51D10-1C86-4C49-B582-0876726AF5A4}">
      <dgm:prSet/>
      <dgm:spPr/>
      <dgm:t>
        <a:bodyPr rtlCol="0"/>
        <a:lstStyle/>
        <a:p>
          <a:pPr rtl="0"/>
          <a:endParaRPr lang="en-GB" noProof="0" dirty="0"/>
        </a:p>
      </dgm:t>
    </dgm:pt>
    <dgm:pt modelId="{A9D8C663-B01E-42D0-8826-371D7A3AFA6E}">
      <dgm:prSet phldrT="[Text]"/>
      <dgm:spPr/>
      <dgm:t>
        <a:bodyPr rtlCol="0"/>
        <a:lstStyle/>
        <a:p>
          <a:pPr rtl="0"/>
          <a:r>
            <a:rPr lang="en-GB" noProof="0" dirty="0"/>
            <a:t>NORMAL GOODS</a:t>
          </a:r>
        </a:p>
      </dgm:t>
    </dgm:pt>
    <dgm:pt modelId="{5044CA63-D882-4961-B664-5225FA21EBE0}" type="parTrans" cxnId="{EDAB296D-9F06-4447-9380-E62EDAA4E052}">
      <dgm:prSet/>
      <dgm:spPr/>
      <dgm:t>
        <a:bodyPr rtlCol="0"/>
        <a:lstStyle/>
        <a:p>
          <a:pPr rtl="0"/>
          <a:endParaRPr lang="en-GB" noProof="0" dirty="0"/>
        </a:p>
      </dgm:t>
    </dgm:pt>
    <dgm:pt modelId="{D0EE5823-5588-46CF-998D-C6D253B2A90B}" type="sibTrans" cxnId="{EDAB296D-9F06-4447-9380-E62EDAA4E052}">
      <dgm:prSet/>
      <dgm:spPr/>
      <dgm:t>
        <a:bodyPr rtlCol="0"/>
        <a:lstStyle/>
        <a:p>
          <a:pPr rtl="0"/>
          <a:endParaRPr lang="en-GB" noProof="0" dirty="0"/>
        </a:p>
      </dgm:t>
    </dgm:pt>
    <dgm:pt modelId="{52777EA3-5FE5-4A3A-8775-6F330DEE80AF}">
      <dgm:prSet phldrT="[Text]"/>
      <dgm:spPr/>
      <dgm:t>
        <a:bodyPr rtlCol="0"/>
        <a:lstStyle/>
        <a:p>
          <a:pPr rtl="0"/>
          <a:r>
            <a:rPr lang="en-GB" noProof="0" dirty="0"/>
            <a:t>INFERIOR</a:t>
          </a:r>
          <a:r>
            <a:rPr lang="en-GB" baseline="0" noProof="0" dirty="0"/>
            <a:t> GOODS</a:t>
          </a:r>
          <a:endParaRPr lang="en-GB" noProof="0" dirty="0"/>
        </a:p>
      </dgm:t>
    </dgm:pt>
    <dgm:pt modelId="{69BFF753-905A-47C6-9997-6D4C1B18C142}" type="parTrans" cxnId="{C204A26F-3C14-4C13-93D7-5128141D5A60}">
      <dgm:prSet/>
      <dgm:spPr/>
      <dgm:t>
        <a:bodyPr rtlCol="0"/>
        <a:lstStyle/>
        <a:p>
          <a:pPr rtl="0"/>
          <a:endParaRPr lang="en-GB" noProof="0" dirty="0"/>
        </a:p>
      </dgm:t>
    </dgm:pt>
    <dgm:pt modelId="{5276B064-45D0-4BB0-A548-FA0472CCC274}" type="sibTrans" cxnId="{C204A26F-3C14-4C13-93D7-5128141D5A60}">
      <dgm:prSet/>
      <dgm:spPr/>
      <dgm:t>
        <a:bodyPr rtlCol="0"/>
        <a:lstStyle/>
        <a:p>
          <a:pPr rtl="0"/>
          <a:endParaRPr lang="en-GB" noProof="0" dirty="0"/>
        </a:p>
      </dgm:t>
    </dgm:pt>
    <dgm:pt modelId="{B13EC5CF-C62E-4A1A-AFF1-DA503C372747}">
      <dgm:prSet phldrT="[Text]"/>
      <dgm:spPr/>
      <dgm:t>
        <a:bodyPr rtlCol="0"/>
        <a:lstStyle/>
        <a:p>
          <a:pPr rtl="0"/>
          <a:r>
            <a:rPr lang="en-GB" noProof="0" dirty="0"/>
            <a:t>RELATED</a:t>
          </a:r>
        </a:p>
        <a:p>
          <a:pPr rtl="0"/>
          <a:r>
            <a:rPr lang="en-GB" noProof="0" dirty="0"/>
            <a:t>GOODS</a:t>
          </a:r>
        </a:p>
      </dgm:t>
    </dgm:pt>
    <dgm:pt modelId="{250B1E8C-3A8B-4C05-B652-E4188FE4F78F}" type="parTrans" cxnId="{BCA54C76-07AE-4A1B-B8AF-A549CC926EAF}">
      <dgm:prSet/>
      <dgm:spPr/>
      <dgm:t>
        <a:bodyPr rtlCol="0"/>
        <a:lstStyle/>
        <a:p>
          <a:pPr rtl="0"/>
          <a:endParaRPr lang="en-GB" noProof="0" dirty="0"/>
        </a:p>
      </dgm:t>
    </dgm:pt>
    <dgm:pt modelId="{FB68FE19-9F2E-486B-80A5-07A8B5F267F1}" type="sibTrans" cxnId="{BCA54C76-07AE-4A1B-B8AF-A549CC926EAF}">
      <dgm:prSet/>
      <dgm:spPr/>
      <dgm:t>
        <a:bodyPr rtlCol="0"/>
        <a:lstStyle/>
        <a:p>
          <a:pPr rtl="0"/>
          <a:endParaRPr lang="en-GB" noProof="0" dirty="0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</dgm:pt>
    <dgm:pt modelId="{71D4558D-159A-47DE-A94F-521C32D12BF0}" type="pres">
      <dgm:prSet presAssocID="{AF48E813-4459-4B63-9360-D2CA978144F6}" presName="arrow" presStyleLbl="node1" presStyleIdx="0" presStyleCnt="5" custRadScaleRad="99684" custRadScaleInc="0">
        <dgm:presLayoutVars>
          <dgm:bulletEnabled val="1"/>
        </dgm:presLayoutVars>
      </dgm:prSet>
      <dgm:spPr/>
    </dgm:pt>
    <dgm:pt modelId="{3DCA436E-A06E-419C-933D-824314FA18DD}" type="pres">
      <dgm:prSet presAssocID="{5967A42A-992F-4FDA-A7BF-040A6ACCB03C}" presName="arrow" presStyleLbl="node1" presStyleIdx="1" presStyleCnt="5" custRadScaleRad="98209" custRadScaleInc="-2079">
        <dgm:presLayoutVars>
          <dgm:bulletEnabled val="1"/>
        </dgm:presLayoutVars>
      </dgm:prSet>
      <dgm:spPr/>
    </dgm:pt>
    <dgm:pt modelId="{41603B25-B9A7-46D0-887C-18FC2BCE93AA}" type="pres">
      <dgm:prSet presAssocID="{A9D8C663-B01E-42D0-8826-371D7A3AFA6E}" presName="arrow" presStyleLbl="node1" presStyleIdx="2" presStyleCnt="5" custRadScaleRad="100119" custRadScaleInc="-1823">
        <dgm:presLayoutVars>
          <dgm:bulletEnabled val="1"/>
        </dgm:presLayoutVars>
      </dgm:prSet>
      <dgm:spPr/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</dgm:pt>
  </dgm:ptLst>
  <dgm:cxnLst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59257" y="6467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SUSTITUTE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GOODS</a:t>
          </a:r>
        </a:p>
      </dsp:txBody>
      <dsp:txXfrm>
        <a:off x="3316215" y="6467"/>
        <a:ext cx="1113915" cy="1837961"/>
      </dsp:txXfrm>
    </dsp:sp>
    <dsp:sp modelId="{3DCA436E-A06E-419C-933D-824314FA18DD}">
      <dsp:nvSpPr>
        <dsp:cNvPr id="0" name=""/>
        <dsp:cNvSpPr/>
      </dsp:nvSpPr>
      <dsp:spPr>
        <a:xfrm rot="4320000">
          <a:off x="4581373" y="1323317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COMPLEMENTARY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GOODS</a:t>
          </a:r>
        </a:p>
      </dsp:txBody>
      <dsp:txXfrm rot="-5400000">
        <a:off x="4961702" y="1820037"/>
        <a:ext cx="1837961" cy="1113915"/>
      </dsp:txXfrm>
    </dsp:sp>
    <dsp:sp modelId="{41603B25-B9A7-46D0-887C-18FC2BCE93AA}">
      <dsp:nvSpPr>
        <dsp:cNvPr id="0" name=""/>
        <dsp:cNvSpPr/>
      </dsp:nvSpPr>
      <dsp:spPr>
        <a:xfrm rot="8640000">
          <a:off x="3953728" y="3535704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NORMAL GOODS</a:t>
          </a:r>
        </a:p>
      </dsp:txBody>
      <dsp:txXfrm rot="10800000">
        <a:off x="4625266" y="3888345"/>
        <a:ext cx="1113915" cy="1837961"/>
      </dsp:txXfrm>
    </dsp:sp>
    <dsp:sp modelId="{03A77CC1-2883-44E9-A927-23D8D86A498B}">
      <dsp:nvSpPr>
        <dsp:cNvPr id="0" name=""/>
        <dsp:cNvSpPr/>
      </dsp:nvSpPr>
      <dsp:spPr>
        <a:xfrm rot="12960000">
          <a:off x="1602377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INFERIOR</a:t>
          </a:r>
          <a:r>
            <a:rPr lang="en-GB" sz="1600" kern="1200" baseline="0" noProof="0" dirty="0"/>
            <a:t> GOODS</a:t>
          </a:r>
          <a:endParaRPr lang="en-GB" sz="1600" kern="1200" noProof="0" dirty="0"/>
        </a:p>
      </dsp:txBody>
      <dsp:txXfrm rot="10800000">
        <a:off x="2044755" y="3913400"/>
        <a:ext cx="1113915" cy="1837961"/>
      </dsp:txXfrm>
    </dsp:sp>
    <dsp:sp modelId="{AB6E8487-3FDE-4982-AEDD-44690A8ABD93}">
      <dsp:nvSpPr>
        <dsp:cNvPr id="0" name=""/>
        <dsp:cNvSpPr/>
      </dsp:nvSpPr>
      <dsp:spPr>
        <a:xfrm rot="17280000">
          <a:off x="887386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RELATED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GOODS</a:t>
          </a:r>
        </a:p>
      </dsp:txBody>
      <dsp:txXfrm rot="5400000">
        <a:off x="896927" y="1856962"/>
        <a:ext cx="1837961" cy="111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FEDD11-6E6C-455B-8B09-DC7D35753A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A8F27-D3D8-4E95-BBDA-42B15B9196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59FB-F71B-46DA-8C9E-4282012D1212}" type="datetime1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635B0-D276-47BC-9106-7F2B5F88E6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53CC7-8225-47D6-850E-7C6F19C529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B1294-A069-4FB0-AD70-215774CE4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58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5D46-36E0-44E3-8DA9-E6F3BE79B9F9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E2A6D-0A7C-43DE-94D3-D3483E4785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759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E2A6D-0A7C-43DE-94D3-D3483E4785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E2A6D-0A7C-43DE-94D3-D3483E47851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5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E2A6D-0A7C-43DE-94D3-D3483E4785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7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E2A6D-0A7C-43DE-94D3-D3483E47851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86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8AB094A8-2E81-4030-A018-167BBDF433BC}" type="datetime1">
              <a:rPr lang="en-GB" noProof="0" smtClean="0"/>
              <a:t>27/08/2020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F5B91-6EAD-4824-A131-AF8BD5E31D23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044B0A-AC3F-48AA-8C2A-0929713769F7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DB8FA-A8F9-4DFA-B56F-64CA0F026671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A6CDB-6D18-4776-9093-188AD48B448B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2B7E-7E90-4BAF-9FE4-442AC7AD2CA2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62BE5-6912-469B-98A6-792C428C2F17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658AC0-DA2C-4D14-B3BF-C2B4C4BAC082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7F2A0-53F4-47FB-9A34-0A98930488E4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380F6-775E-4263-9B27-CA2AE3418191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A1CBA4-05F8-41E1-83ED-E1CBA3DE8C23}" type="datetime1">
              <a:rPr lang="en-GB" noProof="0" smtClean="0"/>
              <a:t>27/08/2020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CF2F6267-918B-478A-A207-4D69375CF342}" type="datetime1">
              <a:rPr lang="en-GB" noProof="0" smtClean="0"/>
              <a:t>27/08/2020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-921752" y="0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84" y="734356"/>
            <a:ext cx="7120463" cy="5476497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en-GB" sz="7200" b="1" i="1" dirty="0">
                <a:solidFill>
                  <a:schemeClr val="tx1"/>
                </a:solidFill>
              </a:rPr>
              <a:t>SUBSTITUTE GOODS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i="1" dirty="0">
                <a:solidFill>
                  <a:schemeClr val="tx1"/>
                </a:solidFill>
              </a:rPr>
              <a:t>Market Goods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6">
                <a:lumMod val="76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6" y="863850"/>
            <a:ext cx="5076149" cy="905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GOODS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08BC52-2B13-7844-9CE1-AC5E57394DB1}"/>
              </a:ext>
            </a:extLst>
          </p:cNvPr>
          <p:cNvSpPr/>
          <p:nvPr/>
        </p:nvSpPr>
        <p:spPr>
          <a:xfrm>
            <a:off x="1024129" y="4883818"/>
            <a:ext cx="972007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GOODS INCLUDE ALL THOSE THINGS WHICH ARE PHURCHASED FOR THE PURPOSE OF RESALE </a:t>
            </a:r>
          </a:p>
          <a:p>
            <a:pPr algn="ctr"/>
            <a:r>
              <a:rPr lang="en-GB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(WHICH ARE MEAN TO BE SALE)</a:t>
            </a:r>
            <a:endParaRPr lang="en-GB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" name="Content Placeholder 22" descr="A picture containing room, game, clock&#10;&#10;Description automatically generated">
            <a:extLst>
              <a:ext uri="{FF2B5EF4-FFF2-40B4-BE49-F238E27FC236}">
                <a16:creationId xmlns:a16="http://schemas.microsoft.com/office/drawing/2014/main" id="{11654E4D-7371-2444-A840-9729062DE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4581" y="1769328"/>
            <a:ext cx="6989523" cy="3014938"/>
          </a:xfrm>
        </p:spPr>
      </p:pic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02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sz="5200" b="1" i="1" dirty="0">
                <a:solidFill>
                  <a:schemeClr val="accent2">
                    <a:lumMod val="75000"/>
                  </a:schemeClr>
                </a:solidFill>
              </a:rPr>
              <a:t>TYPES OF GOODS</a:t>
            </a:r>
            <a:r>
              <a:rPr lang="en-GB" sz="5200" b="1" i="1" dirty="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 descr="Product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194039"/>
              </p:ext>
            </p:extLst>
          </p:nvPr>
        </p:nvGraphicFramePr>
        <p:xfrm>
          <a:off x="2997853" y="826324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344932" y="3263543"/>
            <a:ext cx="105218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9B8C-7E82-5A43-A0B6-48621B6B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24" y="560281"/>
            <a:ext cx="9720072" cy="1499616"/>
          </a:xfrm>
        </p:spPr>
        <p:txBody>
          <a:bodyPr>
            <a:normAutofit/>
          </a:bodyPr>
          <a:lstStyle/>
          <a:p>
            <a:r>
              <a:rPr lang="en-US" sz="5200" b="1" i="1" dirty="0">
                <a:solidFill>
                  <a:schemeClr val="accent2">
                    <a:lumMod val="75000"/>
                  </a:schemeClr>
                </a:solidFill>
              </a:rPr>
              <a:t>RELATED GOODS</a:t>
            </a:r>
          </a:p>
        </p:txBody>
      </p:sp>
      <p:pic>
        <p:nvPicPr>
          <p:cNvPr id="18" name="Content Placeholder 17" descr="A chain link fence&#10;&#10;Description automatically generated">
            <a:extLst>
              <a:ext uri="{FF2B5EF4-FFF2-40B4-BE49-F238E27FC236}">
                <a16:creationId xmlns:a16="http://schemas.microsoft.com/office/drawing/2014/main" id="{EC951C9C-609E-704C-AA54-128A46C42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686" y="2084833"/>
            <a:ext cx="6951944" cy="307589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BAB15D-5F5E-AE44-9B2D-E3A8EB84A383}"/>
              </a:ext>
            </a:extLst>
          </p:cNvPr>
          <p:cNvSpPr txBox="1"/>
          <p:nvPr/>
        </p:nvSpPr>
        <p:spPr>
          <a:xfrm>
            <a:off x="1678488" y="5774499"/>
            <a:ext cx="786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GOODS WHICH ARE RELATED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993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B9BB-3BD2-6442-82BE-D74D8A6D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b="1" i="1" dirty="0">
                <a:solidFill>
                  <a:schemeClr val="accent2">
                    <a:lumMod val="75000"/>
                  </a:schemeClr>
                </a:solidFill>
              </a:rPr>
              <a:t>SUBSTITUTE GOODS </a:t>
            </a:r>
          </a:p>
        </p:txBody>
      </p:sp>
      <p:pic>
        <p:nvPicPr>
          <p:cNvPr id="7" name="Content Placeholder 6" descr="A picture containing food&#10;&#10;Description automatically generated">
            <a:extLst>
              <a:ext uri="{FF2B5EF4-FFF2-40B4-BE49-F238E27FC236}">
                <a16:creationId xmlns:a16="http://schemas.microsoft.com/office/drawing/2014/main" id="{8833A2AA-E845-6A47-AD72-63D0F7A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258" y="2084831"/>
            <a:ext cx="6613741" cy="28629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83F0E-F3F1-654F-BBB5-DDE192E2B261}"/>
              </a:ext>
            </a:extLst>
          </p:cNvPr>
          <p:cNvSpPr txBox="1"/>
          <p:nvPr/>
        </p:nvSpPr>
        <p:spPr>
          <a:xfrm>
            <a:off x="1024128" y="5404961"/>
            <a:ext cx="9720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SUSTITUTE GOODS ARE THOSE GOODS WHICH CAN BE UESD IN PLACE OF           </a:t>
            </a:r>
          </a:p>
          <a:p>
            <a:r>
              <a:rPr lang="en-US" sz="2400" i="1" dirty="0"/>
              <a:t>          ONE ANOTHER FOR SATISFACTION OF A PARTICULAR WANT</a:t>
            </a:r>
          </a:p>
        </p:txBody>
      </p:sp>
    </p:spTree>
    <p:extLst>
      <p:ext uri="{BB962C8B-B14F-4D97-AF65-F5344CB8AC3E}">
        <p14:creationId xmlns:p14="http://schemas.microsoft.com/office/powerpoint/2010/main" val="169620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C18B-4072-C648-87EE-2B33B65D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32471"/>
            <a:ext cx="9720072" cy="1499616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EXAMPLES OF SUBSTITUTE GOODS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384B-3DF9-E44A-AD05-C4049888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42158"/>
            <a:ext cx="9720072" cy="3457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 EXAMPLE –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COMMODITY FIRST - TEA</a:t>
            </a:r>
          </a:p>
          <a:p>
            <a:pPr marL="0" indent="0">
              <a:buNone/>
            </a:pPr>
            <a:r>
              <a:rPr lang="en-US" i="1" dirty="0"/>
              <a:t>COMMODITY SECOND – COFFEE</a:t>
            </a:r>
          </a:p>
          <a:p>
            <a:pPr marL="0" indent="0">
              <a:buNone/>
            </a:pPr>
            <a:r>
              <a:rPr lang="en-US" sz="2400" i="1" dirty="0"/>
              <a:t>The price of a commodity first (Tea) increases then </a:t>
            </a:r>
          </a:p>
          <a:p>
            <a:pPr marL="0" indent="0">
              <a:buNone/>
            </a:pPr>
            <a:r>
              <a:rPr lang="en-US" sz="2400" i="1" dirty="0"/>
              <a:t>The Demand for commodity second (Coffee) will rise as coffee </a:t>
            </a:r>
          </a:p>
          <a:p>
            <a:pPr marL="0" indent="0">
              <a:buNone/>
            </a:pPr>
            <a:r>
              <a:rPr lang="en-US" sz="2400" i="1" dirty="0"/>
              <a:t>Because the price of commodity is cheaper now 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D4A62-8A99-3D42-BDCF-DD30F94E3A26}"/>
              </a:ext>
            </a:extLst>
          </p:cNvPr>
          <p:cNvSpPr txBox="1"/>
          <p:nvPr/>
        </p:nvSpPr>
        <p:spPr>
          <a:xfrm>
            <a:off x="1828800" y="5386192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83428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C18B-4072-C648-87EE-2B33B65D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Graphical representation 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253639CD-C2F2-BE43-890F-7F275DFD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112" y="1934520"/>
            <a:ext cx="7052154" cy="4187952"/>
          </a:xfrm>
        </p:spPr>
      </p:pic>
    </p:spTree>
    <p:extLst>
      <p:ext uri="{BB962C8B-B14F-4D97-AF65-F5344CB8AC3E}">
        <p14:creationId xmlns:p14="http://schemas.microsoft.com/office/powerpoint/2010/main" val="141572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en-GB" sz="5400" b="1" i="1" dirty="0">
                <a:solidFill>
                  <a:srgbClr val="C00000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19" y="2417522"/>
            <a:ext cx="3791711" cy="359922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SUMIT KUMAR MEENA (XI D)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AJAI SAM (XI C)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ANSH GUPTA (XI C)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No. of Member - THREE</a:t>
            </a: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{1DF8ECF5-7403-C543-8012-640094BFCCBA}tf10001064</Template>
  <TotalTime>642</TotalTime>
  <Words>151</Words>
  <Application>Microsoft Macintosh PowerPoint</Application>
  <PresentationFormat>Widescreen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SUBSTITUTE GOODS</vt:lpstr>
      <vt:lpstr>GOODS</vt:lpstr>
      <vt:lpstr>TYPES OF GOODS  </vt:lpstr>
      <vt:lpstr>RELATED GOODS</vt:lpstr>
      <vt:lpstr>SUBSTITUTE GOODS </vt:lpstr>
      <vt:lpstr>EXAMPLES OF SUBSTITUTE GOODS </vt:lpstr>
      <vt:lpstr>Graphical representation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 Integral  Design</dc:title>
  <dc:creator>Abhishek Gupta</dc:creator>
  <cp:lastModifiedBy>Abhishek Gupta</cp:lastModifiedBy>
  <cp:revision>11</cp:revision>
  <dcterms:created xsi:type="dcterms:W3CDTF">2020-08-27T18:22:29Z</dcterms:created>
  <dcterms:modified xsi:type="dcterms:W3CDTF">2020-08-28T05:05:09Z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