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3635"/>
    <a:srgbClr val="008A3E"/>
    <a:srgbClr val="9EFF29"/>
    <a:srgbClr val="600000"/>
    <a:srgbClr val="719DFF"/>
    <a:srgbClr val="81BDFF"/>
    <a:srgbClr val="5DD5FF"/>
    <a:srgbClr val="FF9933"/>
    <a:srgbClr val="00217E"/>
    <a:srgbClr val="FF822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26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0350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7816" y="2551471"/>
            <a:ext cx="7934628" cy="1563329"/>
          </a:xfrm>
          <a:noFill/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5" y="4107426"/>
            <a:ext cx="7934634" cy="656302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816" y="0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1445343"/>
            <a:ext cx="8229600" cy="3303638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62" y="436033"/>
            <a:ext cx="628925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9366"/>
            <a:ext cx="6260693" cy="3508626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0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501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5741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501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5741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7" y="2241756"/>
            <a:ext cx="8030498" cy="1732935"/>
          </a:xfrm>
        </p:spPr>
        <p:txBody>
          <a:bodyPr>
            <a:normAutofit/>
          </a:bodyPr>
          <a:lstStyle/>
          <a:p>
            <a:r>
              <a:rPr lang="en-US" dirty="0" err="1" smtClean="0"/>
              <a:t>Unifo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050" y="4100044"/>
            <a:ext cx="7964132" cy="730043"/>
          </a:xfrm>
        </p:spPr>
        <p:txBody>
          <a:bodyPr/>
          <a:lstStyle/>
          <a:p>
            <a:r>
              <a:rPr lang="en-US" dirty="0" err="1" smtClean="0"/>
              <a:t>SohamGlobal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67875"/>
            <a:ext cx="8229600" cy="3214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DFD: </a:t>
            </a:r>
            <a:r>
              <a:rPr lang="en-US" dirty="0" smtClean="0"/>
              <a:t>Admin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24"/>
            <a:ext cx="8229600" cy="428797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5" name="Group 29"/>
          <p:cNvGrpSpPr/>
          <p:nvPr/>
        </p:nvGrpSpPr>
        <p:grpSpPr>
          <a:xfrm>
            <a:off x="381000" y="1357304"/>
            <a:ext cx="8057580" cy="2625347"/>
            <a:chOff x="381000" y="928670"/>
            <a:chExt cx="8057580" cy="3500462"/>
          </a:xfrm>
        </p:grpSpPr>
        <p:sp>
          <p:nvSpPr>
            <p:cNvPr id="4" name="Rectangle 3"/>
            <p:cNvSpPr/>
            <p:nvPr/>
          </p:nvSpPr>
          <p:spPr>
            <a:xfrm>
              <a:off x="381000" y="928670"/>
              <a:ext cx="1404918" cy="3571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r>
                <a:rPr lang="en-US" dirty="0" smtClean="0"/>
                <a:t>Admin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rot="16200000" flipH="1">
              <a:off x="1714480" y="1285860"/>
              <a:ext cx="285752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9" idx="4"/>
            </p:cNvCxnSpPr>
            <p:nvPr/>
          </p:nvCxnSpPr>
          <p:spPr>
            <a:xfrm rot="16200000" flipH="1">
              <a:off x="1564357" y="2900461"/>
              <a:ext cx="1247623" cy="1868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714480" y="1500174"/>
              <a:ext cx="928694" cy="7858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Login</a:t>
              </a:r>
              <a:endParaRPr lang="en-US" sz="14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43108" y="2643182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500298" y="1857364"/>
              <a:ext cx="1214446" cy="11430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Approve pending colleges</a:t>
              </a:r>
              <a:endParaRPr lang="en-US" sz="1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214546" y="3500438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71736" y="3071810"/>
              <a:ext cx="1357322" cy="135732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View colleges </a:t>
              </a:r>
              <a:endParaRPr lang="en-US" sz="1400" dirty="0"/>
            </a:p>
          </p:txBody>
        </p:sp>
        <p:grpSp>
          <p:nvGrpSpPr>
            <p:cNvPr id="7" name="Group 23"/>
            <p:cNvGrpSpPr/>
            <p:nvPr/>
          </p:nvGrpSpPr>
          <p:grpSpPr>
            <a:xfrm>
              <a:off x="2571736" y="1071546"/>
              <a:ext cx="1428760" cy="451404"/>
              <a:chOff x="2571736" y="1071546"/>
              <a:chExt cx="1428760" cy="451404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2571736" y="1071546"/>
                <a:ext cx="142876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571736" y="1404923"/>
                <a:ext cx="142876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2857488" y="1071546"/>
                <a:ext cx="857256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Users</a:t>
                </a:r>
                <a:endParaRPr lang="en-US" dirty="0"/>
              </a:p>
            </p:txBody>
          </p:sp>
        </p:grpSp>
        <p:grpSp>
          <p:nvGrpSpPr>
            <p:cNvPr id="10" name="Group 24"/>
            <p:cNvGrpSpPr/>
            <p:nvPr/>
          </p:nvGrpSpPr>
          <p:grpSpPr>
            <a:xfrm>
              <a:off x="5357816" y="1928802"/>
              <a:ext cx="3080764" cy="451404"/>
              <a:chOff x="2571736" y="1071546"/>
              <a:chExt cx="2097542" cy="451404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2571736" y="1071546"/>
                <a:ext cx="142876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2571737" y="1404923"/>
                <a:ext cx="142876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2669014" y="1071546"/>
                <a:ext cx="2000264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Colleges</a:t>
                </a:r>
                <a:endParaRPr lang="en-US" dirty="0"/>
              </a:p>
            </p:txBody>
          </p:sp>
        </p:grpSp>
        <p:cxnSp>
          <p:nvCxnSpPr>
            <p:cNvPr id="29" name="Straight Arrow Connector 28"/>
            <p:cNvCxnSpPr>
              <a:endCxn id="9" idx="7"/>
            </p:cNvCxnSpPr>
            <p:nvPr/>
          </p:nvCxnSpPr>
          <p:spPr>
            <a:xfrm rot="10800000" flipV="1">
              <a:off x="2507170" y="1357298"/>
              <a:ext cx="564632" cy="2579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786182" y="2071678"/>
              <a:ext cx="1571636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0800000" flipV="1">
              <a:off x="3657600" y="2243130"/>
              <a:ext cx="1600200" cy="3866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0" name="Straight Arrow Connector 59"/>
          <p:cNvCxnSpPr/>
          <p:nvPr/>
        </p:nvCxnSpPr>
        <p:spPr>
          <a:xfrm rot="10800000" flipV="1">
            <a:off x="3773129" y="2381865"/>
            <a:ext cx="1595284" cy="733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67875"/>
            <a:ext cx="8229600" cy="32145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DFD:college</a:t>
            </a:r>
            <a:r>
              <a:rPr lang="en-US" smtClean="0"/>
              <a:t> Admin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24"/>
            <a:ext cx="8229600" cy="428797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5" name="Group 29"/>
          <p:cNvGrpSpPr/>
          <p:nvPr/>
        </p:nvGrpSpPr>
        <p:grpSpPr>
          <a:xfrm>
            <a:off x="228600" y="1357304"/>
            <a:ext cx="8209980" cy="3522487"/>
            <a:chOff x="228600" y="928670"/>
            <a:chExt cx="8209980" cy="4696649"/>
          </a:xfrm>
        </p:grpSpPr>
        <p:sp>
          <p:nvSpPr>
            <p:cNvPr id="4" name="Rectangle 3"/>
            <p:cNvSpPr/>
            <p:nvPr/>
          </p:nvSpPr>
          <p:spPr>
            <a:xfrm>
              <a:off x="228600" y="928670"/>
              <a:ext cx="1557318" cy="3571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College Admin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rot="16200000" flipH="1">
              <a:off x="1714480" y="1285860"/>
              <a:ext cx="285752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9" idx="4"/>
            </p:cNvCxnSpPr>
            <p:nvPr/>
          </p:nvCxnSpPr>
          <p:spPr>
            <a:xfrm rot="16200000" flipH="1">
              <a:off x="589332" y="3875486"/>
              <a:ext cx="3214710" cy="357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714480" y="1500174"/>
              <a:ext cx="928694" cy="7858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Login</a:t>
              </a:r>
              <a:endParaRPr lang="en-US" sz="14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43108" y="2643182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500298" y="1857364"/>
              <a:ext cx="1214446" cy="11430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Register </a:t>
              </a:r>
              <a:r>
                <a:rPr lang="en-US" sz="1400" dirty="0" smtClean="0"/>
                <a:t>admission cutoff details</a:t>
              </a:r>
              <a:endParaRPr lang="en-US" sz="1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214546" y="3500438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71736" y="3071810"/>
              <a:ext cx="1357322" cy="135732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Upload college info documents</a:t>
              </a:r>
              <a:endParaRPr lang="en-US" sz="1400" dirty="0"/>
            </a:p>
          </p:txBody>
        </p:sp>
        <p:grpSp>
          <p:nvGrpSpPr>
            <p:cNvPr id="7" name="Group 23"/>
            <p:cNvGrpSpPr/>
            <p:nvPr/>
          </p:nvGrpSpPr>
          <p:grpSpPr>
            <a:xfrm>
              <a:off x="2571736" y="1023931"/>
              <a:ext cx="1428760" cy="451404"/>
              <a:chOff x="2571736" y="1023931"/>
              <a:chExt cx="1428760" cy="451404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2571736" y="1071546"/>
                <a:ext cx="142876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571736" y="1404923"/>
                <a:ext cx="142876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2819400" y="1023931"/>
                <a:ext cx="857256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Users</a:t>
                </a:r>
                <a:endParaRPr lang="en-US" dirty="0"/>
              </a:p>
            </p:txBody>
          </p:sp>
        </p:grpSp>
        <p:grpSp>
          <p:nvGrpSpPr>
            <p:cNvPr id="10" name="Group 24"/>
            <p:cNvGrpSpPr/>
            <p:nvPr/>
          </p:nvGrpSpPr>
          <p:grpSpPr>
            <a:xfrm>
              <a:off x="5357816" y="1928802"/>
              <a:ext cx="3080764" cy="451404"/>
              <a:chOff x="2571736" y="1071546"/>
              <a:chExt cx="2097542" cy="451404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2571736" y="1071546"/>
                <a:ext cx="142876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2571737" y="1404923"/>
                <a:ext cx="142876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2669014" y="1071546"/>
                <a:ext cx="2000264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admissions</a:t>
                </a:r>
                <a:endParaRPr lang="en-US" dirty="0"/>
              </a:p>
            </p:txBody>
          </p:sp>
        </p:grpSp>
        <p:cxnSp>
          <p:nvCxnSpPr>
            <p:cNvPr id="29" name="Straight Arrow Connector 28"/>
            <p:cNvCxnSpPr>
              <a:endCxn id="9" idx="7"/>
            </p:cNvCxnSpPr>
            <p:nvPr/>
          </p:nvCxnSpPr>
          <p:spPr>
            <a:xfrm rot="10800000" flipV="1">
              <a:off x="2507170" y="1357298"/>
              <a:ext cx="564632" cy="2579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786182" y="2071678"/>
              <a:ext cx="1571636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214546" y="5214950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571736" y="4572008"/>
              <a:ext cx="1071570" cy="10001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Approve pending students</a:t>
              </a:r>
              <a:endParaRPr lang="en-US" sz="1100" dirty="0"/>
            </a:p>
          </p:txBody>
        </p:sp>
        <p:grpSp>
          <p:nvGrpSpPr>
            <p:cNvPr id="11" name="Group 50"/>
            <p:cNvGrpSpPr/>
            <p:nvPr/>
          </p:nvGrpSpPr>
          <p:grpSpPr>
            <a:xfrm>
              <a:off x="4143375" y="5214950"/>
              <a:ext cx="1801481" cy="410369"/>
              <a:chOff x="2571736" y="1071546"/>
              <a:chExt cx="1428760" cy="410369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2571736" y="1071546"/>
                <a:ext cx="142876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2571736" y="1357298"/>
                <a:ext cx="142876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2628392" y="1071546"/>
                <a:ext cx="1076495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users</a:t>
                </a:r>
                <a:endParaRPr lang="en-US" sz="1600" dirty="0"/>
              </a:p>
            </p:txBody>
          </p:sp>
        </p:grpSp>
        <p:cxnSp>
          <p:nvCxnSpPr>
            <p:cNvPr id="55" name="Straight Arrow Connector 54"/>
            <p:cNvCxnSpPr/>
            <p:nvPr/>
          </p:nvCxnSpPr>
          <p:spPr>
            <a:xfrm rot="10800000">
              <a:off x="3643306" y="5143512"/>
              <a:ext cx="642942" cy="2047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>
            <a:off x="5143504" y="4071948"/>
            <a:ext cx="2098491" cy="11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143506" y="4321981"/>
            <a:ext cx="2098491" cy="11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86381" y="4071948"/>
            <a:ext cx="2937887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students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571870" y="4179105"/>
            <a:ext cx="1571636" cy="1607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 flipV="1">
            <a:off x="1857356" y="2857502"/>
            <a:ext cx="357190" cy="1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85786" y="2500312"/>
            <a:ext cx="1071570" cy="8572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Upload campus  info details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71406" y="1928808"/>
            <a:ext cx="1214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Campus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142844" y="2000246"/>
            <a:ext cx="107157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42844" y="2214560"/>
            <a:ext cx="107157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H="1">
            <a:off x="857225" y="2286000"/>
            <a:ext cx="285750" cy="1428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480720" y="2975081"/>
            <a:ext cx="2098491" cy="11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480721" y="3225114"/>
            <a:ext cx="2098491" cy="11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23597" y="2975081"/>
            <a:ext cx="2937887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College docs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3909086" y="3082238"/>
            <a:ext cx="1571636" cy="1607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67875"/>
            <a:ext cx="8229600" cy="3214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DFD: college 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24"/>
            <a:ext cx="8229600" cy="428797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5" name="Group 29"/>
          <p:cNvGrpSpPr/>
          <p:nvPr/>
        </p:nvGrpSpPr>
        <p:grpSpPr>
          <a:xfrm>
            <a:off x="571472" y="1224116"/>
            <a:ext cx="6861018" cy="3001297"/>
            <a:chOff x="571472" y="751086"/>
            <a:chExt cx="6861018" cy="4001729"/>
          </a:xfrm>
        </p:grpSpPr>
        <p:sp>
          <p:nvSpPr>
            <p:cNvPr id="4" name="Rectangle 3"/>
            <p:cNvSpPr/>
            <p:nvPr/>
          </p:nvSpPr>
          <p:spPr>
            <a:xfrm>
              <a:off x="571472" y="751086"/>
              <a:ext cx="1213083" cy="534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College student</a:t>
              </a:r>
              <a:endParaRPr lang="en-US" sz="16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rot="16200000" flipH="1">
              <a:off x="1714480" y="1285860"/>
              <a:ext cx="285752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9" idx="4"/>
            </p:cNvCxnSpPr>
            <p:nvPr/>
          </p:nvCxnSpPr>
          <p:spPr>
            <a:xfrm rot="16200000" flipH="1">
              <a:off x="1555344" y="2909475"/>
              <a:ext cx="1277939" cy="309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714480" y="1500174"/>
              <a:ext cx="928694" cy="7858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Login</a:t>
              </a:r>
              <a:endParaRPr lang="en-US" sz="14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43108" y="2643182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500298" y="1857364"/>
              <a:ext cx="1214446" cy="11430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Upload notes</a:t>
              </a:r>
              <a:endParaRPr lang="en-US" sz="1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214546" y="3500438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71735" y="3071810"/>
              <a:ext cx="1425077" cy="16810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Search and View notes uploaded by other students</a:t>
              </a:r>
              <a:endParaRPr lang="en-US" sz="1400" dirty="0"/>
            </a:p>
          </p:txBody>
        </p:sp>
        <p:grpSp>
          <p:nvGrpSpPr>
            <p:cNvPr id="7" name="Group 23"/>
            <p:cNvGrpSpPr/>
            <p:nvPr/>
          </p:nvGrpSpPr>
          <p:grpSpPr>
            <a:xfrm>
              <a:off x="2571736" y="1071546"/>
              <a:ext cx="1428760" cy="451404"/>
              <a:chOff x="2571736" y="1071546"/>
              <a:chExt cx="1428760" cy="451404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2571736" y="1071546"/>
                <a:ext cx="142876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571736" y="1404923"/>
                <a:ext cx="142876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2857488" y="1071546"/>
                <a:ext cx="857256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Users</a:t>
                </a:r>
                <a:endParaRPr lang="en-US" dirty="0"/>
              </a:p>
            </p:txBody>
          </p:sp>
        </p:grpSp>
        <p:grpSp>
          <p:nvGrpSpPr>
            <p:cNvPr id="10" name="Group 24"/>
            <p:cNvGrpSpPr/>
            <p:nvPr/>
          </p:nvGrpSpPr>
          <p:grpSpPr>
            <a:xfrm>
              <a:off x="5333998" y="1836731"/>
              <a:ext cx="2098492" cy="451404"/>
              <a:chOff x="2555520" y="979475"/>
              <a:chExt cx="1428761" cy="451404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2555520" y="1052498"/>
                <a:ext cx="142876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2555521" y="1385875"/>
                <a:ext cx="142876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2669015" y="979475"/>
                <a:ext cx="976005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notes</a:t>
                </a:r>
                <a:endParaRPr lang="en-US" dirty="0"/>
              </a:p>
            </p:txBody>
          </p:sp>
        </p:grpSp>
        <p:cxnSp>
          <p:nvCxnSpPr>
            <p:cNvPr id="29" name="Straight Arrow Connector 28"/>
            <p:cNvCxnSpPr>
              <a:endCxn id="9" idx="7"/>
            </p:cNvCxnSpPr>
            <p:nvPr/>
          </p:nvCxnSpPr>
          <p:spPr>
            <a:xfrm rot="10800000" flipV="1">
              <a:off x="2507170" y="1357298"/>
              <a:ext cx="564632" cy="2579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786182" y="2071678"/>
              <a:ext cx="1571636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0800000" flipV="1">
              <a:off x="3657600" y="2214552"/>
              <a:ext cx="2200286" cy="333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/>
          <p:cNvCxnSpPr/>
          <p:nvPr/>
        </p:nvCxnSpPr>
        <p:spPr>
          <a:xfrm rot="10800000" flipV="1">
            <a:off x="1857356" y="2857502"/>
            <a:ext cx="357190" cy="1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343523" y="2952750"/>
            <a:ext cx="2098491" cy="11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86401" y="2952750"/>
            <a:ext cx="13716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students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rot="10800000" flipV="1">
            <a:off x="3933837" y="2411360"/>
            <a:ext cx="1655803" cy="998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334000" y="3257550"/>
            <a:ext cx="2098491" cy="11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7" idx="6"/>
          </p:cNvCxnSpPr>
          <p:nvPr/>
        </p:nvCxnSpPr>
        <p:spPr>
          <a:xfrm rot="10800000" flipV="1">
            <a:off x="3996812" y="3119282"/>
            <a:ext cx="1415846" cy="4757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67875"/>
            <a:ext cx="8229600" cy="3214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DFD: other 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24"/>
            <a:ext cx="8229600" cy="428797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5" name="Group 29"/>
          <p:cNvGrpSpPr/>
          <p:nvPr/>
        </p:nvGrpSpPr>
        <p:grpSpPr>
          <a:xfrm>
            <a:off x="571472" y="1224116"/>
            <a:ext cx="6861018" cy="2499855"/>
            <a:chOff x="571472" y="751086"/>
            <a:chExt cx="6861018" cy="3333139"/>
          </a:xfrm>
        </p:grpSpPr>
        <p:sp>
          <p:nvSpPr>
            <p:cNvPr id="4" name="Rectangle 3"/>
            <p:cNvSpPr/>
            <p:nvPr/>
          </p:nvSpPr>
          <p:spPr>
            <a:xfrm>
              <a:off x="571472" y="751086"/>
              <a:ext cx="1213083" cy="534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Other student</a:t>
              </a:r>
              <a:endParaRPr lang="en-US" sz="16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rot="16200000" flipH="1">
              <a:off x="1426894" y="1285861"/>
              <a:ext cx="285752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1244006" y="3173132"/>
              <a:ext cx="1798233" cy="2395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714480" y="1252531"/>
              <a:ext cx="969726" cy="10334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Input marks and criteria</a:t>
              </a:r>
              <a:endParaRPr lang="en-US" sz="11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43108" y="2643182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500298" y="1857364"/>
              <a:ext cx="1214446" cy="11430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Apply KNN</a:t>
              </a:r>
              <a:endParaRPr lang="en-US" sz="1400" dirty="0"/>
            </a:p>
          </p:txBody>
        </p:sp>
        <p:grpSp>
          <p:nvGrpSpPr>
            <p:cNvPr id="7" name="Group 23"/>
            <p:cNvGrpSpPr/>
            <p:nvPr/>
          </p:nvGrpSpPr>
          <p:grpSpPr>
            <a:xfrm>
              <a:off x="3640995" y="1091211"/>
              <a:ext cx="1428760" cy="451404"/>
              <a:chOff x="3640995" y="1091211"/>
              <a:chExt cx="1428760" cy="451404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3640995" y="1091211"/>
                <a:ext cx="142876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40995" y="1424588"/>
                <a:ext cx="142876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3926747" y="1091211"/>
                <a:ext cx="857256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criteria</a:t>
                </a:r>
                <a:endParaRPr lang="en-US" dirty="0"/>
              </a:p>
            </p:txBody>
          </p:sp>
        </p:grpSp>
        <p:grpSp>
          <p:nvGrpSpPr>
            <p:cNvPr id="10" name="Group 24"/>
            <p:cNvGrpSpPr/>
            <p:nvPr/>
          </p:nvGrpSpPr>
          <p:grpSpPr>
            <a:xfrm>
              <a:off x="5333998" y="1836731"/>
              <a:ext cx="2098492" cy="451404"/>
              <a:chOff x="2555520" y="979475"/>
              <a:chExt cx="1428761" cy="451404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2555520" y="1052498"/>
                <a:ext cx="142876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2555521" y="1385875"/>
                <a:ext cx="142876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2669015" y="979475"/>
                <a:ext cx="976005" cy="45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colleges</a:t>
                </a:r>
                <a:endParaRPr lang="en-US" dirty="0"/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 flipV="1">
              <a:off x="2639961" y="1262365"/>
              <a:ext cx="1039762" cy="3932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0800000" flipV="1">
              <a:off x="3657600" y="2137432"/>
              <a:ext cx="1769806" cy="4104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/>
          <p:cNvCxnSpPr/>
          <p:nvPr/>
        </p:nvCxnSpPr>
        <p:spPr>
          <a:xfrm>
            <a:off x="5343523" y="2952750"/>
            <a:ext cx="2098491" cy="11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86401" y="2952750"/>
            <a:ext cx="13716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Colleges docs</a:t>
            </a:r>
            <a:endParaRPr lang="en-US" dirty="0"/>
          </a:p>
        </p:txBody>
      </p:sp>
      <p:cxnSp>
        <p:nvCxnSpPr>
          <p:cNvPr id="56" name="Straight Arrow Connector 55"/>
          <p:cNvCxnSpPr>
            <a:endCxn id="42" idx="7"/>
          </p:cNvCxnSpPr>
          <p:nvPr/>
        </p:nvCxnSpPr>
        <p:spPr>
          <a:xfrm rot="10800000" flipV="1">
            <a:off x="3497563" y="2411360"/>
            <a:ext cx="2092078" cy="960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334000" y="3257550"/>
            <a:ext cx="2098491" cy="11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4"/>
          </p:cNvCxnSpPr>
          <p:nvPr/>
        </p:nvCxnSpPr>
        <p:spPr>
          <a:xfrm rot="5400000">
            <a:off x="2946620" y="3068996"/>
            <a:ext cx="318816" cy="2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460969" y="3245986"/>
            <a:ext cx="1214446" cy="8572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Show recommended colleges </a:t>
            </a:r>
            <a:endParaRPr lang="en-US" sz="1400" dirty="0"/>
          </a:p>
        </p:txBody>
      </p:sp>
      <p:cxnSp>
        <p:nvCxnSpPr>
          <p:cNvPr id="44" name="Straight Arrow Connector 43"/>
          <p:cNvCxnSpPr/>
          <p:nvPr/>
        </p:nvCxnSpPr>
        <p:spPr>
          <a:xfrm rot="10800000" flipV="1">
            <a:off x="3649964" y="3097160"/>
            <a:ext cx="1747947" cy="426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2101646" y="3679723"/>
            <a:ext cx="356099" cy="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Technologies required (.Java)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Deployment Platform: Windows</a:t>
            </a:r>
          </a:p>
          <a:p>
            <a:pPr eaLnBrk="1" hangingPunct="1">
              <a:defRPr/>
            </a:pPr>
            <a:r>
              <a:rPr lang="en-US" dirty="0" smtClean="0"/>
              <a:t>Application Server: Apache Tomcat </a:t>
            </a:r>
          </a:p>
          <a:p>
            <a:pPr eaLnBrk="1" hangingPunct="1">
              <a:defRPr/>
            </a:pPr>
            <a:r>
              <a:rPr lang="en-US" dirty="0" smtClean="0"/>
              <a:t>Technology : Java EE</a:t>
            </a:r>
          </a:p>
          <a:p>
            <a:pPr eaLnBrk="1" hangingPunct="1">
              <a:defRPr/>
            </a:pPr>
            <a:r>
              <a:rPr lang="en-US" dirty="0" smtClean="0"/>
              <a:t>Development Tools (</a:t>
            </a:r>
            <a:r>
              <a:rPr lang="en-US" dirty="0" err="1" smtClean="0"/>
              <a:t>Serverside</a:t>
            </a:r>
            <a:r>
              <a:rPr lang="en-US" dirty="0" smtClean="0"/>
              <a:t>): </a:t>
            </a:r>
            <a:r>
              <a:rPr lang="en-US" dirty="0" err="1" smtClean="0"/>
              <a:t>Servlets</a:t>
            </a:r>
            <a:r>
              <a:rPr lang="en-US" dirty="0" smtClean="0"/>
              <a:t> &amp; </a:t>
            </a:r>
            <a:r>
              <a:rPr lang="en-US" dirty="0" err="1" smtClean="0"/>
              <a:t>JSP,Java</a:t>
            </a:r>
            <a:r>
              <a:rPr lang="en-US" dirty="0" smtClean="0"/>
              <a:t> Beans</a:t>
            </a:r>
          </a:p>
          <a:p>
            <a:pPr eaLnBrk="1" hangingPunct="1">
              <a:defRPr/>
            </a:pPr>
            <a:r>
              <a:rPr lang="en-US" dirty="0" smtClean="0"/>
              <a:t>MVC framework : Spring boot</a:t>
            </a:r>
          </a:p>
          <a:p>
            <a:pPr eaLnBrk="1" hangingPunct="1">
              <a:defRPr/>
            </a:pPr>
            <a:r>
              <a:rPr lang="en-US" dirty="0" smtClean="0"/>
              <a:t>Database technologies: </a:t>
            </a:r>
            <a:r>
              <a:rPr lang="en-US" dirty="0" err="1" smtClean="0"/>
              <a:t>MySQL,JDBC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Web Development: XML, HTML, DHTML, </a:t>
            </a:r>
            <a:r>
              <a:rPr lang="en-US" dirty="0" err="1" smtClean="0"/>
              <a:t>Javascript,AJAX</a:t>
            </a:r>
            <a:r>
              <a:rPr lang="en-US" dirty="0" smtClean="0"/>
              <a:t>, Bootstrap</a:t>
            </a:r>
          </a:p>
          <a:p>
            <a:pPr eaLnBrk="1" hangingPunct="1">
              <a:defRPr/>
            </a:pPr>
            <a:r>
              <a:rPr lang="en-US" dirty="0" smtClean="0"/>
              <a:t>Development Tool: Eclipse IDE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Python  for Algorithms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Python</a:t>
            </a:r>
          </a:p>
          <a:p>
            <a:r>
              <a:rPr lang="en-US" smtClean="0"/>
              <a:t>Xampp server</a:t>
            </a:r>
          </a:p>
          <a:p>
            <a:r>
              <a:rPr lang="en-US" smtClean="0"/>
              <a:t>Mysql connector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</a:t>
            </a:r>
            <a:endParaRPr lang="en-US" dirty="0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for students </a:t>
            </a:r>
          </a:p>
          <a:p>
            <a:r>
              <a:rPr lang="en-US" dirty="0" smtClean="0"/>
              <a:t>Android studio</a:t>
            </a:r>
          </a:p>
          <a:p>
            <a:r>
              <a:rPr lang="en-US" dirty="0" smtClean="0"/>
              <a:t>Java rest </a:t>
            </a:r>
            <a:r>
              <a:rPr lang="en-US" dirty="0" err="1" smtClean="0"/>
              <a:t>apis</a:t>
            </a:r>
            <a:endParaRPr lang="en-US" dirty="0" smtClean="0"/>
          </a:p>
          <a:p>
            <a:r>
              <a:rPr lang="en-US" dirty="0" err="1" smtClean="0"/>
              <a:t>Kotlin</a:t>
            </a:r>
            <a:r>
              <a:rPr lang="en-US" dirty="0" smtClean="0"/>
              <a:t>/java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219075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Edwardian Script ITC" pitchFamily="66" charset="0"/>
              </a:rPr>
              <a:t>Thank You</a:t>
            </a:r>
            <a:endParaRPr lang="en-US" sz="4800" b="1" dirty="0">
              <a:latin typeface="Edwardian Script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develop a suitable colleges recommendation system for engineering admission</a:t>
            </a:r>
          </a:p>
          <a:p>
            <a:r>
              <a:rPr lang="en-US" dirty="0" smtClean="0"/>
              <a:t>To implement academic notes upload module for </a:t>
            </a:r>
            <a:r>
              <a:rPr lang="en-US" dirty="0" smtClean="0"/>
              <a:t>sale</a:t>
            </a:r>
            <a:endParaRPr lang="en-US" dirty="0" smtClean="0"/>
          </a:p>
          <a:p>
            <a:r>
              <a:rPr lang="en-US" dirty="0" smtClean="0"/>
              <a:t>To implement </a:t>
            </a:r>
            <a:r>
              <a:rPr lang="en-US" b="1" dirty="0" smtClean="0"/>
              <a:t>K Nearest Neighbor</a:t>
            </a:r>
            <a:r>
              <a:rPr lang="en-US" dirty="0" smtClean="0"/>
              <a:t> </a:t>
            </a:r>
            <a:r>
              <a:rPr lang="en-US" dirty="0" smtClean="0"/>
              <a:t>algorithm for colleges recommendation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K Nearest Neighbor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/>
              <a:t>KNN, the trained data is compared with test data and distances are calculated using Euclidean distance. It then classifies an instance by finding its nearest neighbors and recommend the top n nearest neighbor universities. Algorithm is stated as below.</a:t>
            </a:r>
          </a:p>
          <a:p>
            <a:pPr lvl="2"/>
            <a:r>
              <a:rPr lang="en-US" dirty="0" smtClean="0"/>
              <a:t>Initialize the value of k</a:t>
            </a:r>
          </a:p>
          <a:p>
            <a:pPr lvl="2"/>
            <a:r>
              <a:rPr lang="en-US" dirty="0" smtClean="0"/>
              <a:t>For getting recommendation, iterate from 1 to number of trained data</a:t>
            </a:r>
          </a:p>
          <a:p>
            <a:pPr lvl="2"/>
            <a:r>
              <a:rPr lang="en-US" dirty="0" smtClean="0"/>
              <a:t>Calculate distance between test data and each row</a:t>
            </a:r>
          </a:p>
          <a:p>
            <a:pPr lvl="2"/>
            <a:r>
              <a:rPr lang="en-US" dirty="0" smtClean="0"/>
              <a:t>Sort the distances in ascending order</a:t>
            </a:r>
          </a:p>
          <a:p>
            <a:pPr lvl="2"/>
            <a:r>
              <a:rPr lang="en-US" dirty="0" smtClean="0"/>
              <a:t>Get top k rows and recommend to the user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panel</a:t>
            </a:r>
          </a:p>
          <a:p>
            <a:r>
              <a:rPr lang="en-US" dirty="0" smtClean="0"/>
              <a:t>College admin panel</a:t>
            </a:r>
          </a:p>
          <a:p>
            <a:r>
              <a:rPr lang="en-US" dirty="0" smtClean="0"/>
              <a:t>Colleges recommendation</a:t>
            </a:r>
          </a:p>
          <a:p>
            <a:r>
              <a:rPr lang="en-US" dirty="0" smtClean="0"/>
              <a:t>Notes circulation module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Admin panel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Login  </a:t>
            </a:r>
          </a:p>
          <a:p>
            <a:r>
              <a:rPr lang="en-US" dirty="0" smtClean="0"/>
              <a:t>View pending colleges</a:t>
            </a:r>
          </a:p>
          <a:p>
            <a:r>
              <a:rPr lang="en-US" dirty="0" smtClean="0"/>
              <a:t>Approve pending colleges</a:t>
            </a:r>
          </a:p>
          <a:p>
            <a:r>
              <a:rPr lang="en-US" dirty="0" smtClean="0"/>
              <a:t>View college wise students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College admin panel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Login </a:t>
            </a:r>
          </a:p>
          <a:p>
            <a:r>
              <a:rPr lang="en-US" dirty="0" smtClean="0"/>
              <a:t>View pending students</a:t>
            </a:r>
          </a:p>
          <a:p>
            <a:r>
              <a:rPr lang="en-US" dirty="0" smtClean="0"/>
              <a:t>Approve pending students registration</a:t>
            </a:r>
          </a:p>
          <a:p>
            <a:r>
              <a:rPr lang="en-US" dirty="0" smtClean="0"/>
              <a:t>View student list</a:t>
            </a:r>
          </a:p>
          <a:p>
            <a:r>
              <a:rPr lang="en-US" dirty="0" smtClean="0"/>
              <a:t>Upload college information brochure </a:t>
            </a:r>
          </a:p>
          <a:p>
            <a:r>
              <a:rPr lang="en-US" dirty="0" smtClean="0"/>
              <a:t>Upload college last year cutoff, </a:t>
            </a:r>
            <a:r>
              <a:rPr lang="en-US" dirty="0" smtClean="0"/>
              <a:t>campus recruitment details etc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Colleges recommendation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CET percentage, percentile and 12</a:t>
            </a:r>
            <a:r>
              <a:rPr lang="en-US" baseline="30000" dirty="0" smtClean="0"/>
              <a:t>th</a:t>
            </a:r>
            <a:r>
              <a:rPr lang="en-US" dirty="0" smtClean="0"/>
              <a:t> marks details</a:t>
            </a:r>
          </a:p>
          <a:p>
            <a:r>
              <a:rPr lang="en-US" dirty="0" smtClean="0"/>
              <a:t>Apply </a:t>
            </a:r>
            <a:r>
              <a:rPr lang="en-US" b="1" dirty="0" smtClean="0"/>
              <a:t>K Nearest Neighbor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Recommend </a:t>
            </a:r>
            <a:r>
              <a:rPr lang="en-US" dirty="0" smtClean="0"/>
              <a:t>most suitable </a:t>
            </a:r>
            <a:r>
              <a:rPr lang="en-US" dirty="0" smtClean="0"/>
              <a:t>colleges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circulation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College students will be able to do registration in this system</a:t>
            </a:r>
          </a:p>
          <a:p>
            <a:r>
              <a:rPr lang="en-US" dirty="0" smtClean="0"/>
              <a:t>After registration, students will be able to login into the system</a:t>
            </a:r>
          </a:p>
          <a:p>
            <a:r>
              <a:rPr lang="en-US" dirty="0" smtClean="0"/>
              <a:t>After login, students will upload their notes that they want to sell/donate for juniors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2400" y="538316"/>
            <a:ext cx="8915400" cy="4471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020" y="0"/>
            <a:ext cx="6289254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47750"/>
            <a:ext cx="6413610" cy="351106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6599903" y="221226"/>
            <a:ext cx="1592826" cy="1364226"/>
            <a:chOff x="6599903" y="221226"/>
            <a:chExt cx="1592826" cy="1364226"/>
          </a:xfrm>
        </p:grpSpPr>
        <p:sp>
          <p:nvSpPr>
            <p:cNvPr id="38" name="Rectangle 37"/>
            <p:cNvSpPr/>
            <p:nvPr/>
          </p:nvSpPr>
          <p:spPr>
            <a:xfrm>
              <a:off x="6599903" y="221226"/>
              <a:ext cx="1592826" cy="1364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7010400" y="819150"/>
              <a:ext cx="533400" cy="381000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</a:t>
              </a:r>
              <a:endParaRPr lang="en-US" dirty="0"/>
            </a:p>
          </p:txBody>
        </p:sp>
      </p:grpSp>
      <p:pic>
        <p:nvPicPr>
          <p:cNvPr id="1026" name="Picture 2" descr="C:\Users\Megha\Pictures\768px-User_icon_2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00150"/>
            <a:ext cx="457200" cy="4572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04800" y="165735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After 12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students</a:t>
            </a:r>
            <a:endParaRPr lang="en-US" sz="1200" dirty="0" smtClean="0"/>
          </a:p>
        </p:txBody>
      </p:sp>
      <p:pic>
        <p:nvPicPr>
          <p:cNvPr id="8" name="Picture 2" descr="C:\Users\Megha\Pictures\768px-User_icon_2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00350"/>
            <a:ext cx="457200" cy="4572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04800" y="325755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College Student</a:t>
            </a:r>
            <a:endParaRPr lang="en-US" sz="1200" dirty="0" smtClean="0"/>
          </a:p>
        </p:txBody>
      </p:sp>
      <p:pic>
        <p:nvPicPr>
          <p:cNvPr id="10" name="Picture 2" descr="C:\Users\Megha\Pictures\768px-User_icon_2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164564"/>
            <a:ext cx="457200" cy="4572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81000" y="4621764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College Admin </a:t>
            </a:r>
            <a:endParaRPr lang="en-US" sz="1200" dirty="0" smtClean="0"/>
          </a:p>
        </p:txBody>
      </p:sp>
      <p:sp>
        <p:nvSpPr>
          <p:cNvPr id="12" name="Right Arrow 11"/>
          <p:cNvSpPr/>
          <p:nvPr/>
        </p:nvSpPr>
        <p:spPr>
          <a:xfrm>
            <a:off x="914400" y="135255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19200" y="1200150"/>
            <a:ext cx="1295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Input criteria and marks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3"/>
          </p:cNvCxnSpPr>
          <p:nvPr/>
        </p:nvCxnSpPr>
        <p:spPr>
          <a:xfrm flipV="1">
            <a:off x="2514600" y="971550"/>
            <a:ext cx="41148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>
            <a:off x="877529" y="2851969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19200" y="2724150"/>
            <a:ext cx="1302774" cy="350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Upload </a:t>
            </a:r>
            <a:r>
              <a:rPr lang="en-US" sz="1200" dirty="0" smtClean="0">
                <a:solidFill>
                  <a:schemeClr val="tx1"/>
                </a:solidFill>
              </a:rPr>
              <a:t>Notes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2521974" y="1592826"/>
            <a:ext cx="4225413" cy="13067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ight Arrow 28"/>
          <p:cNvSpPr/>
          <p:nvPr/>
        </p:nvSpPr>
        <p:spPr>
          <a:xfrm>
            <a:off x="990600" y="4316964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95400" y="4012164"/>
            <a:ext cx="1295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Verify pending 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students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2590800" y="4240764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83889" y="4610100"/>
            <a:ext cx="2015614" cy="337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Upload college </a:t>
            </a:r>
            <a:r>
              <a:rPr lang="en-US" sz="1200" dirty="0" smtClean="0">
                <a:solidFill>
                  <a:schemeClr val="tx1"/>
                </a:solidFill>
              </a:rPr>
              <a:t>cutoffs, info documents etc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5508523" y="3045542"/>
            <a:ext cx="3156154" cy="2507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3"/>
          </p:cNvCxnSpPr>
          <p:nvPr/>
        </p:nvCxnSpPr>
        <p:spPr>
          <a:xfrm flipV="1">
            <a:off x="3399503" y="4726858"/>
            <a:ext cx="3613355" cy="522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922639" y="3990041"/>
            <a:ext cx="1219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View students reports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281948" y="1091995"/>
            <a:ext cx="243840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276600" y="1657350"/>
            <a:ext cx="990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KNN</a:t>
            </a:r>
            <a:endParaRPr lang="en-US" sz="1100" dirty="0"/>
          </a:p>
        </p:txBody>
      </p:sp>
      <p:sp>
        <p:nvSpPr>
          <p:cNvPr id="49" name="Rectangle 48"/>
          <p:cNvSpPr/>
          <p:nvPr/>
        </p:nvSpPr>
        <p:spPr>
          <a:xfrm>
            <a:off x="1600200" y="1732935"/>
            <a:ext cx="1356852" cy="686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View recommended colleges and details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Left Arrow 49"/>
          <p:cNvSpPr/>
          <p:nvPr/>
        </p:nvSpPr>
        <p:spPr>
          <a:xfrm>
            <a:off x="2895600" y="2038350"/>
            <a:ext cx="3810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990600" y="1657350"/>
            <a:ext cx="53340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253612" y="3156769"/>
            <a:ext cx="1275736" cy="677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View notes uploaded by other students and notes owner details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40" idx="3"/>
          </p:cNvCxnSpPr>
          <p:nvPr/>
        </p:nvCxnSpPr>
        <p:spPr>
          <a:xfrm flipV="1">
            <a:off x="2529348" y="1578077"/>
            <a:ext cx="4557252" cy="19175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4144297" y="1592826"/>
            <a:ext cx="3023419" cy="25072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2" name="Picture 2" descr="C:\Users\Megha\Pictures\768px-User_icon_2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61439" y="3719654"/>
            <a:ext cx="457200" cy="457200"/>
          </a:xfrm>
          <a:prstGeom prst="rect">
            <a:avLst/>
          </a:prstGeom>
          <a:noFill/>
        </p:spPr>
      </p:pic>
      <p:sp>
        <p:nvSpPr>
          <p:cNvPr id="63" name="TextBox 62"/>
          <p:cNvSpPr txBox="1"/>
          <p:nvPr/>
        </p:nvSpPr>
        <p:spPr>
          <a:xfrm>
            <a:off x="8303342" y="4162106"/>
            <a:ext cx="666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Admin </a:t>
            </a:r>
            <a:endParaRPr lang="en-US" sz="1200" dirty="0" smtClean="0"/>
          </a:p>
        </p:txBody>
      </p:sp>
      <p:sp>
        <p:nvSpPr>
          <p:cNvPr id="64" name="Right Arrow 63"/>
          <p:cNvSpPr/>
          <p:nvPr/>
        </p:nvSpPr>
        <p:spPr>
          <a:xfrm flipH="1">
            <a:off x="8283677" y="3886803"/>
            <a:ext cx="299883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234084" y="3758983"/>
            <a:ext cx="1047136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Verify pending </a:t>
            </a:r>
            <a:r>
              <a:rPr lang="en-US" sz="1200" dirty="0" smtClean="0">
                <a:solidFill>
                  <a:schemeClr val="tx1"/>
                </a:solidFill>
              </a:rPr>
              <a:t> colleges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38" idx="2"/>
          </p:cNvCxnSpPr>
          <p:nvPr/>
        </p:nvCxnSpPr>
        <p:spPr>
          <a:xfrm rot="16200000" flipH="1">
            <a:off x="6352867" y="2628901"/>
            <a:ext cx="2227009" cy="1401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On-screen Show (16:9)</PresentationFormat>
  <Paragraphs>117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Unifo Application</vt:lpstr>
      <vt:lpstr>Objectives</vt:lpstr>
      <vt:lpstr>Algorithms</vt:lpstr>
      <vt:lpstr>Modules</vt:lpstr>
      <vt:lpstr>Admin panel </vt:lpstr>
      <vt:lpstr>College admin panel </vt:lpstr>
      <vt:lpstr>Colleges recommendation </vt:lpstr>
      <vt:lpstr>Notes circulation module</vt:lpstr>
      <vt:lpstr>Working</vt:lpstr>
      <vt:lpstr>DFD: Admin </vt:lpstr>
      <vt:lpstr>DFD:college Admin </vt:lpstr>
      <vt:lpstr>DFD: college student</vt:lpstr>
      <vt:lpstr>DFD: other student</vt:lpstr>
      <vt:lpstr>Technologies required (.Java)</vt:lpstr>
      <vt:lpstr>Python  for Algorithms</vt:lpstr>
      <vt:lpstr>Android 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2024-01-29T06:57:45Z</dcterms:modified>
</cp:coreProperties>
</file>