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87" r:id="rId18"/>
    <p:sldId id="274" r:id="rId19"/>
    <p:sldId id="275" r:id="rId20"/>
    <p:sldId id="278" r:id="rId21"/>
    <p:sldId id="280" r:id="rId22"/>
    <p:sldId id="284" r:id="rId23"/>
    <p:sldId id="282" r:id="rId24"/>
    <p:sldId id="281" r:id="rId25"/>
    <p:sldId id="283" r:id="rId26"/>
    <p:sldId id="286" r:id="rId27"/>
  </p:sldIdLst>
  <p:sldSz cx="3060700" cy="1803400"/>
  <p:notesSz cx="3060700" cy="180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9" autoAdjust="0"/>
    <p:restoredTop sz="94660"/>
  </p:normalViewPr>
  <p:slideViewPr>
    <p:cSldViewPr>
      <p:cViewPr varScale="1">
        <p:scale>
          <a:sx n="242" d="100"/>
          <a:sy n="242" d="100"/>
        </p:scale>
        <p:origin x="1146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325563" cy="90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733550" y="0"/>
            <a:ext cx="1327150" cy="90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58680-F08F-48D0-BF23-C892656B305F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225425"/>
            <a:ext cx="1031875" cy="6080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06388" y="868363"/>
            <a:ext cx="2447925" cy="709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712913"/>
            <a:ext cx="1325563" cy="90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733550" y="1712913"/>
            <a:ext cx="1327150" cy="90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3FEC2-4F03-4A4D-9218-4E5DDDB1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5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FEC2-4F03-4A4D-9218-4E5DDDB1B1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9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FEC2-4F03-4A4D-9218-4E5DDDB1B1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6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9552" y="559054"/>
            <a:ext cx="2601595" cy="378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9105" y="1009904"/>
            <a:ext cx="2142490" cy="450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Roboto Condensed"/>
                <a:cs typeface="Roboto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Roboto Condensed"/>
                <a:cs typeface="Roboto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3035" y="414782"/>
            <a:ext cx="1331404" cy="11902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576260" y="414782"/>
            <a:ext cx="1331404" cy="11902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057525" cy="1800225"/>
          </a:xfrm>
          <a:custGeom>
            <a:avLst/>
            <a:gdLst/>
            <a:ahLst/>
            <a:cxnLst/>
            <a:rect l="l" t="t" r="r" b="b"/>
            <a:pathLst>
              <a:path w="3057525" h="1800225">
                <a:moveTo>
                  <a:pt x="3057524" y="1800224"/>
                </a:moveTo>
                <a:lnTo>
                  <a:pt x="0" y="1800224"/>
                </a:lnTo>
                <a:lnTo>
                  <a:pt x="0" y="0"/>
                </a:lnTo>
                <a:lnTo>
                  <a:pt x="3057524" y="0"/>
                </a:lnTo>
                <a:lnTo>
                  <a:pt x="3057524" y="1800224"/>
                </a:lnTo>
                <a:close/>
              </a:path>
            </a:pathLst>
          </a:custGeom>
          <a:solidFill>
            <a:srgbClr val="15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882550" y="0"/>
            <a:ext cx="1174974" cy="7209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155341"/>
            <a:ext cx="1627396" cy="644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177" y="988194"/>
            <a:ext cx="78156" cy="78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Roboto Condensed"/>
                <a:cs typeface="Roboto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057525" cy="18002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558" y="42265"/>
            <a:ext cx="684530" cy="208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Roboto Condensed"/>
                <a:cs typeface="Roboto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3035" y="414782"/>
            <a:ext cx="2754630" cy="11902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40638" y="1677162"/>
            <a:ext cx="979424" cy="90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3035" y="1677162"/>
            <a:ext cx="703961" cy="90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203704" y="1677162"/>
            <a:ext cx="703961" cy="90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486" y="129254"/>
            <a:ext cx="1447165" cy="65278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470"/>
              </a:spcBef>
            </a:pPr>
            <a:r>
              <a:rPr sz="2200" b="1" spc="-10" dirty="0">
                <a:solidFill>
                  <a:srgbClr val="F70040"/>
                </a:solidFill>
                <a:latin typeface="Verdana"/>
                <a:cs typeface="Verdana"/>
              </a:rPr>
              <a:t>K</a:t>
            </a:r>
            <a:r>
              <a:rPr sz="2200" b="1" spc="-25" dirty="0">
                <a:solidFill>
                  <a:srgbClr val="F70040"/>
                </a:solidFill>
                <a:latin typeface="Verdana"/>
                <a:cs typeface="Verdana"/>
              </a:rPr>
              <a:t>A</a:t>
            </a:r>
            <a:r>
              <a:rPr sz="2200" b="1" spc="-204" dirty="0">
                <a:solidFill>
                  <a:srgbClr val="F70040"/>
                </a:solidFill>
                <a:latin typeface="Verdana"/>
                <a:cs typeface="Verdana"/>
              </a:rPr>
              <a:t>L</a:t>
            </a:r>
            <a:r>
              <a:rPr sz="2200" b="1" spc="-190" dirty="0">
                <a:solidFill>
                  <a:srgbClr val="F70040"/>
                </a:solidFill>
                <a:latin typeface="Verdana"/>
                <a:cs typeface="Verdana"/>
              </a:rPr>
              <a:t>P</a:t>
            </a:r>
            <a:r>
              <a:rPr sz="2200" b="1" spc="-25" dirty="0">
                <a:solidFill>
                  <a:srgbClr val="F70040"/>
                </a:solidFill>
                <a:latin typeface="Verdana"/>
                <a:cs typeface="Verdana"/>
              </a:rPr>
              <a:t>A</a:t>
            </a:r>
            <a:r>
              <a:rPr sz="2200" b="1" spc="-90" dirty="0">
                <a:solidFill>
                  <a:srgbClr val="F70040"/>
                </a:solidFill>
                <a:latin typeface="Verdana"/>
                <a:cs typeface="Verdana"/>
              </a:rPr>
              <a:t>N</a:t>
            </a:r>
            <a:r>
              <a:rPr sz="2200" b="1" spc="10" dirty="0">
                <a:solidFill>
                  <a:srgbClr val="F70040"/>
                </a:solidFill>
                <a:latin typeface="Verdana"/>
                <a:cs typeface="Verdana"/>
              </a:rPr>
              <a:t>A  </a:t>
            </a:r>
            <a:r>
              <a:rPr sz="2200" b="1" spc="-80" dirty="0">
                <a:solidFill>
                  <a:srgbClr val="F70040"/>
                </a:solidFill>
                <a:latin typeface="Verdana"/>
                <a:cs typeface="Verdana"/>
              </a:rPr>
              <a:t>RANGRA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4151" y="1504768"/>
            <a:ext cx="1442170" cy="11477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5" dirty="0" smtClean="0">
                <a:solidFill>
                  <a:srgbClr val="F1F1F1"/>
                </a:solidFill>
                <a:latin typeface="Roboto Condensed"/>
                <a:cs typeface="Roboto Condensed"/>
              </a:rPr>
              <a:t>S</a:t>
            </a:r>
            <a:r>
              <a:rPr lang="en-US" sz="650" spc="5" dirty="0" smtClean="0">
                <a:solidFill>
                  <a:srgbClr val="F1F1F1"/>
                </a:solidFill>
                <a:latin typeface="Roboto Condensed"/>
                <a:cs typeface="Roboto Condensed"/>
              </a:rPr>
              <a:t>CRUM </a:t>
            </a:r>
            <a:r>
              <a:rPr lang="en-US" sz="650" spc="25" dirty="0" smtClean="0">
                <a:solidFill>
                  <a:srgbClr val="F1F1F1"/>
                </a:solidFill>
                <a:latin typeface="Roboto Condensed"/>
                <a:cs typeface="Roboto Condensed"/>
              </a:rPr>
              <a:t> AND AGILE</a:t>
            </a:r>
            <a:endParaRPr sz="650" dirty="0">
              <a:latin typeface="Roboto Condensed"/>
              <a:cs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0603"/>
            <a:ext cx="991235" cy="991235"/>
          </a:xfrm>
          <a:custGeom>
            <a:avLst/>
            <a:gdLst/>
            <a:ahLst/>
            <a:cxnLst/>
            <a:rect l="l" t="t" r="r" b="b"/>
            <a:pathLst>
              <a:path w="991235" h="991235">
                <a:moveTo>
                  <a:pt x="495514" y="991028"/>
                </a:moveTo>
                <a:lnTo>
                  <a:pt x="446945" y="988641"/>
                </a:lnTo>
                <a:lnTo>
                  <a:pt x="398843" y="981506"/>
                </a:lnTo>
                <a:lnTo>
                  <a:pt x="351674" y="969691"/>
                </a:lnTo>
                <a:lnTo>
                  <a:pt x="305888" y="953309"/>
                </a:lnTo>
                <a:lnTo>
                  <a:pt x="261930" y="932517"/>
                </a:lnTo>
                <a:lnTo>
                  <a:pt x="220220" y="907518"/>
                </a:lnTo>
                <a:lnTo>
                  <a:pt x="181163" y="878552"/>
                </a:lnTo>
                <a:lnTo>
                  <a:pt x="145132" y="845896"/>
                </a:lnTo>
                <a:lnTo>
                  <a:pt x="112476" y="809864"/>
                </a:lnTo>
                <a:lnTo>
                  <a:pt x="83509" y="770807"/>
                </a:lnTo>
                <a:lnTo>
                  <a:pt x="58509" y="729097"/>
                </a:lnTo>
                <a:lnTo>
                  <a:pt x="37718" y="685139"/>
                </a:lnTo>
                <a:lnTo>
                  <a:pt x="21336" y="639353"/>
                </a:lnTo>
                <a:lnTo>
                  <a:pt x="9521" y="592184"/>
                </a:lnTo>
                <a:lnTo>
                  <a:pt x="2386" y="544082"/>
                </a:lnTo>
                <a:lnTo>
                  <a:pt x="0" y="495514"/>
                </a:lnTo>
                <a:lnTo>
                  <a:pt x="149" y="483349"/>
                </a:lnTo>
                <a:lnTo>
                  <a:pt x="3726" y="434854"/>
                </a:lnTo>
                <a:lnTo>
                  <a:pt x="12040" y="386942"/>
                </a:lnTo>
                <a:lnTo>
                  <a:pt x="25010" y="340077"/>
                </a:lnTo>
                <a:lnTo>
                  <a:pt x="42511" y="294708"/>
                </a:lnTo>
                <a:lnTo>
                  <a:pt x="64375" y="251273"/>
                </a:lnTo>
                <a:lnTo>
                  <a:pt x="90391" y="210189"/>
                </a:lnTo>
                <a:lnTo>
                  <a:pt x="120308" y="171854"/>
                </a:lnTo>
                <a:lnTo>
                  <a:pt x="153839" y="136636"/>
                </a:lnTo>
                <a:lnTo>
                  <a:pt x="190661" y="104874"/>
                </a:lnTo>
                <a:lnTo>
                  <a:pt x="230417" y="76875"/>
                </a:lnTo>
                <a:lnTo>
                  <a:pt x="272728" y="52907"/>
                </a:lnTo>
                <a:lnTo>
                  <a:pt x="317184" y="33201"/>
                </a:lnTo>
                <a:lnTo>
                  <a:pt x="363357" y="17948"/>
                </a:lnTo>
                <a:lnTo>
                  <a:pt x="410803" y="7294"/>
                </a:lnTo>
                <a:lnTo>
                  <a:pt x="459065" y="1342"/>
                </a:lnTo>
                <a:lnTo>
                  <a:pt x="495514" y="0"/>
                </a:lnTo>
                <a:lnTo>
                  <a:pt x="507678" y="149"/>
                </a:lnTo>
                <a:lnTo>
                  <a:pt x="556174" y="3726"/>
                </a:lnTo>
                <a:lnTo>
                  <a:pt x="604085" y="12040"/>
                </a:lnTo>
                <a:lnTo>
                  <a:pt x="650950" y="25010"/>
                </a:lnTo>
                <a:lnTo>
                  <a:pt x="696320" y="42511"/>
                </a:lnTo>
                <a:lnTo>
                  <a:pt x="739755" y="64375"/>
                </a:lnTo>
                <a:lnTo>
                  <a:pt x="780838" y="90391"/>
                </a:lnTo>
                <a:lnTo>
                  <a:pt x="819173" y="120308"/>
                </a:lnTo>
                <a:lnTo>
                  <a:pt x="854391" y="153839"/>
                </a:lnTo>
                <a:lnTo>
                  <a:pt x="886153" y="190661"/>
                </a:lnTo>
                <a:lnTo>
                  <a:pt x="914152" y="230417"/>
                </a:lnTo>
                <a:lnTo>
                  <a:pt x="938120" y="272728"/>
                </a:lnTo>
                <a:lnTo>
                  <a:pt x="957826" y="317184"/>
                </a:lnTo>
                <a:lnTo>
                  <a:pt x="973080" y="363357"/>
                </a:lnTo>
                <a:lnTo>
                  <a:pt x="983734" y="410803"/>
                </a:lnTo>
                <a:lnTo>
                  <a:pt x="989686" y="459065"/>
                </a:lnTo>
                <a:lnTo>
                  <a:pt x="991028" y="495514"/>
                </a:lnTo>
                <a:lnTo>
                  <a:pt x="990879" y="507678"/>
                </a:lnTo>
                <a:lnTo>
                  <a:pt x="987301" y="556174"/>
                </a:lnTo>
                <a:lnTo>
                  <a:pt x="978987" y="604085"/>
                </a:lnTo>
                <a:lnTo>
                  <a:pt x="966017" y="650950"/>
                </a:lnTo>
                <a:lnTo>
                  <a:pt x="948516" y="696320"/>
                </a:lnTo>
                <a:lnTo>
                  <a:pt x="926652" y="739755"/>
                </a:lnTo>
                <a:lnTo>
                  <a:pt x="900636" y="780838"/>
                </a:lnTo>
                <a:lnTo>
                  <a:pt x="870719" y="819173"/>
                </a:lnTo>
                <a:lnTo>
                  <a:pt x="837189" y="854391"/>
                </a:lnTo>
                <a:lnTo>
                  <a:pt x="800366" y="886153"/>
                </a:lnTo>
                <a:lnTo>
                  <a:pt x="760610" y="914152"/>
                </a:lnTo>
                <a:lnTo>
                  <a:pt x="718299" y="938120"/>
                </a:lnTo>
                <a:lnTo>
                  <a:pt x="673843" y="957826"/>
                </a:lnTo>
                <a:lnTo>
                  <a:pt x="627670" y="973080"/>
                </a:lnTo>
                <a:lnTo>
                  <a:pt x="580224" y="983734"/>
                </a:lnTo>
                <a:lnTo>
                  <a:pt x="531962" y="989686"/>
                </a:lnTo>
                <a:lnTo>
                  <a:pt x="495514" y="991028"/>
                </a:lnTo>
                <a:close/>
              </a:path>
            </a:pathLst>
          </a:custGeom>
          <a:solidFill>
            <a:srgbClr val="F7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6076" y="100603"/>
            <a:ext cx="991235" cy="991235"/>
          </a:xfrm>
          <a:custGeom>
            <a:avLst/>
            <a:gdLst/>
            <a:ahLst/>
            <a:cxnLst/>
            <a:rect l="l" t="t" r="r" b="b"/>
            <a:pathLst>
              <a:path w="991235" h="991235">
                <a:moveTo>
                  <a:pt x="495514" y="991028"/>
                </a:moveTo>
                <a:lnTo>
                  <a:pt x="446945" y="988641"/>
                </a:lnTo>
                <a:lnTo>
                  <a:pt x="398843" y="981506"/>
                </a:lnTo>
                <a:lnTo>
                  <a:pt x="351674" y="969691"/>
                </a:lnTo>
                <a:lnTo>
                  <a:pt x="305888" y="953309"/>
                </a:lnTo>
                <a:lnTo>
                  <a:pt x="261930" y="932517"/>
                </a:lnTo>
                <a:lnTo>
                  <a:pt x="220220" y="907518"/>
                </a:lnTo>
                <a:lnTo>
                  <a:pt x="181163" y="878552"/>
                </a:lnTo>
                <a:lnTo>
                  <a:pt x="145132" y="845896"/>
                </a:lnTo>
                <a:lnTo>
                  <a:pt x="112476" y="809864"/>
                </a:lnTo>
                <a:lnTo>
                  <a:pt x="83509" y="770807"/>
                </a:lnTo>
                <a:lnTo>
                  <a:pt x="58509" y="729097"/>
                </a:lnTo>
                <a:lnTo>
                  <a:pt x="37718" y="685139"/>
                </a:lnTo>
                <a:lnTo>
                  <a:pt x="21336" y="639353"/>
                </a:lnTo>
                <a:lnTo>
                  <a:pt x="9521" y="592184"/>
                </a:lnTo>
                <a:lnTo>
                  <a:pt x="2386" y="544082"/>
                </a:lnTo>
                <a:lnTo>
                  <a:pt x="0" y="495514"/>
                </a:lnTo>
                <a:lnTo>
                  <a:pt x="149" y="483349"/>
                </a:lnTo>
                <a:lnTo>
                  <a:pt x="3726" y="434854"/>
                </a:lnTo>
                <a:lnTo>
                  <a:pt x="12040" y="386942"/>
                </a:lnTo>
                <a:lnTo>
                  <a:pt x="25010" y="340077"/>
                </a:lnTo>
                <a:lnTo>
                  <a:pt x="42511" y="294708"/>
                </a:lnTo>
                <a:lnTo>
                  <a:pt x="64375" y="251273"/>
                </a:lnTo>
                <a:lnTo>
                  <a:pt x="90391" y="210189"/>
                </a:lnTo>
                <a:lnTo>
                  <a:pt x="120308" y="171854"/>
                </a:lnTo>
                <a:lnTo>
                  <a:pt x="153839" y="136636"/>
                </a:lnTo>
                <a:lnTo>
                  <a:pt x="190661" y="104874"/>
                </a:lnTo>
                <a:lnTo>
                  <a:pt x="230417" y="76875"/>
                </a:lnTo>
                <a:lnTo>
                  <a:pt x="272728" y="52907"/>
                </a:lnTo>
                <a:lnTo>
                  <a:pt x="317184" y="33201"/>
                </a:lnTo>
                <a:lnTo>
                  <a:pt x="363357" y="17948"/>
                </a:lnTo>
                <a:lnTo>
                  <a:pt x="410803" y="7294"/>
                </a:lnTo>
                <a:lnTo>
                  <a:pt x="459065" y="1342"/>
                </a:lnTo>
                <a:lnTo>
                  <a:pt x="495514" y="0"/>
                </a:lnTo>
                <a:lnTo>
                  <a:pt x="507678" y="149"/>
                </a:lnTo>
                <a:lnTo>
                  <a:pt x="556174" y="3726"/>
                </a:lnTo>
                <a:lnTo>
                  <a:pt x="604085" y="12040"/>
                </a:lnTo>
                <a:lnTo>
                  <a:pt x="650950" y="25010"/>
                </a:lnTo>
                <a:lnTo>
                  <a:pt x="696320" y="42511"/>
                </a:lnTo>
                <a:lnTo>
                  <a:pt x="739755" y="64375"/>
                </a:lnTo>
                <a:lnTo>
                  <a:pt x="780838" y="90391"/>
                </a:lnTo>
                <a:lnTo>
                  <a:pt x="819173" y="120308"/>
                </a:lnTo>
                <a:lnTo>
                  <a:pt x="854391" y="153839"/>
                </a:lnTo>
                <a:lnTo>
                  <a:pt x="886153" y="190661"/>
                </a:lnTo>
                <a:lnTo>
                  <a:pt x="914152" y="230417"/>
                </a:lnTo>
                <a:lnTo>
                  <a:pt x="938120" y="272728"/>
                </a:lnTo>
                <a:lnTo>
                  <a:pt x="957826" y="317184"/>
                </a:lnTo>
                <a:lnTo>
                  <a:pt x="973080" y="363357"/>
                </a:lnTo>
                <a:lnTo>
                  <a:pt x="983734" y="410803"/>
                </a:lnTo>
                <a:lnTo>
                  <a:pt x="989686" y="459065"/>
                </a:lnTo>
                <a:lnTo>
                  <a:pt x="991028" y="495514"/>
                </a:lnTo>
                <a:lnTo>
                  <a:pt x="990879" y="507678"/>
                </a:lnTo>
                <a:lnTo>
                  <a:pt x="987301" y="556174"/>
                </a:lnTo>
                <a:lnTo>
                  <a:pt x="978987" y="604085"/>
                </a:lnTo>
                <a:lnTo>
                  <a:pt x="966017" y="650950"/>
                </a:lnTo>
                <a:lnTo>
                  <a:pt x="948516" y="696320"/>
                </a:lnTo>
                <a:lnTo>
                  <a:pt x="926652" y="739755"/>
                </a:lnTo>
                <a:lnTo>
                  <a:pt x="900636" y="780838"/>
                </a:lnTo>
                <a:lnTo>
                  <a:pt x="870719" y="819173"/>
                </a:lnTo>
                <a:lnTo>
                  <a:pt x="837189" y="854391"/>
                </a:lnTo>
                <a:lnTo>
                  <a:pt x="800366" y="886153"/>
                </a:lnTo>
                <a:lnTo>
                  <a:pt x="760610" y="914152"/>
                </a:lnTo>
                <a:lnTo>
                  <a:pt x="718299" y="938120"/>
                </a:lnTo>
                <a:lnTo>
                  <a:pt x="673843" y="957826"/>
                </a:lnTo>
                <a:lnTo>
                  <a:pt x="627670" y="973080"/>
                </a:lnTo>
                <a:lnTo>
                  <a:pt x="580224" y="983734"/>
                </a:lnTo>
                <a:lnTo>
                  <a:pt x="531962" y="989686"/>
                </a:lnTo>
                <a:lnTo>
                  <a:pt x="495514" y="991028"/>
                </a:lnTo>
                <a:close/>
              </a:path>
            </a:pathLst>
          </a:custGeom>
          <a:solidFill>
            <a:srgbClr val="F7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2149" y="100603"/>
            <a:ext cx="985519" cy="991235"/>
          </a:xfrm>
          <a:custGeom>
            <a:avLst/>
            <a:gdLst/>
            <a:ahLst/>
            <a:cxnLst/>
            <a:rect l="l" t="t" r="r" b="b"/>
            <a:pathLst>
              <a:path w="985519" h="991235">
                <a:moveTo>
                  <a:pt x="495514" y="991028"/>
                </a:moveTo>
                <a:lnTo>
                  <a:pt x="446945" y="988641"/>
                </a:lnTo>
                <a:lnTo>
                  <a:pt x="398843" y="981506"/>
                </a:lnTo>
                <a:lnTo>
                  <a:pt x="351674" y="969691"/>
                </a:lnTo>
                <a:lnTo>
                  <a:pt x="305888" y="953309"/>
                </a:lnTo>
                <a:lnTo>
                  <a:pt x="261930" y="932517"/>
                </a:lnTo>
                <a:lnTo>
                  <a:pt x="220220" y="907518"/>
                </a:lnTo>
                <a:lnTo>
                  <a:pt x="181163" y="878552"/>
                </a:lnTo>
                <a:lnTo>
                  <a:pt x="145132" y="845896"/>
                </a:lnTo>
                <a:lnTo>
                  <a:pt x="112476" y="809864"/>
                </a:lnTo>
                <a:lnTo>
                  <a:pt x="83509" y="770807"/>
                </a:lnTo>
                <a:lnTo>
                  <a:pt x="58509" y="729097"/>
                </a:lnTo>
                <a:lnTo>
                  <a:pt x="37718" y="685139"/>
                </a:lnTo>
                <a:lnTo>
                  <a:pt x="21336" y="639353"/>
                </a:lnTo>
                <a:lnTo>
                  <a:pt x="9521" y="592184"/>
                </a:lnTo>
                <a:lnTo>
                  <a:pt x="2386" y="544082"/>
                </a:lnTo>
                <a:lnTo>
                  <a:pt x="0" y="495514"/>
                </a:lnTo>
                <a:lnTo>
                  <a:pt x="149" y="483349"/>
                </a:lnTo>
                <a:lnTo>
                  <a:pt x="3726" y="434854"/>
                </a:lnTo>
                <a:lnTo>
                  <a:pt x="12040" y="386942"/>
                </a:lnTo>
                <a:lnTo>
                  <a:pt x="25010" y="340077"/>
                </a:lnTo>
                <a:lnTo>
                  <a:pt x="42511" y="294708"/>
                </a:lnTo>
                <a:lnTo>
                  <a:pt x="64375" y="251273"/>
                </a:lnTo>
                <a:lnTo>
                  <a:pt x="90391" y="210189"/>
                </a:lnTo>
                <a:lnTo>
                  <a:pt x="120308" y="171854"/>
                </a:lnTo>
                <a:lnTo>
                  <a:pt x="153839" y="136636"/>
                </a:lnTo>
                <a:lnTo>
                  <a:pt x="190661" y="104874"/>
                </a:lnTo>
                <a:lnTo>
                  <a:pt x="230417" y="76875"/>
                </a:lnTo>
                <a:lnTo>
                  <a:pt x="272728" y="52907"/>
                </a:lnTo>
                <a:lnTo>
                  <a:pt x="317184" y="33201"/>
                </a:lnTo>
                <a:lnTo>
                  <a:pt x="363357" y="17948"/>
                </a:lnTo>
                <a:lnTo>
                  <a:pt x="410803" y="7294"/>
                </a:lnTo>
                <a:lnTo>
                  <a:pt x="459065" y="1342"/>
                </a:lnTo>
                <a:lnTo>
                  <a:pt x="495514" y="0"/>
                </a:lnTo>
                <a:lnTo>
                  <a:pt x="507678" y="149"/>
                </a:lnTo>
                <a:lnTo>
                  <a:pt x="556174" y="3726"/>
                </a:lnTo>
                <a:lnTo>
                  <a:pt x="604085" y="12040"/>
                </a:lnTo>
                <a:lnTo>
                  <a:pt x="650950" y="25010"/>
                </a:lnTo>
                <a:lnTo>
                  <a:pt x="696320" y="42511"/>
                </a:lnTo>
                <a:lnTo>
                  <a:pt x="739755" y="64375"/>
                </a:lnTo>
                <a:lnTo>
                  <a:pt x="780838" y="90391"/>
                </a:lnTo>
                <a:lnTo>
                  <a:pt x="819173" y="120308"/>
                </a:lnTo>
                <a:lnTo>
                  <a:pt x="854391" y="153839"/>
                </a:lnTo>
                <a:lnTo>
                  <a:pt x="886153" y="190661"/>
                </a:lnTo>
                <a:lnTo>
                  <a:pt x="914152" y="230417"/>
                </a:lnTo>
                <a:lnTo>
                  <a:pt x="938120" y="272728"/>
                </a:lnTo>
                <a:lnTo>
                  <a:pt x="957826" y="317184"/>
                </a:lnTo>
                <a:lnTo>
                  <a:pt x="973079" y="363357"/>
                </a:lnTo>
                <a:lnTo>
                  <a:pt x="983734" y="410803"/>
                </a:lnTo>
                <a:lnTo>
                  <a:pt x="985375" y="421004"/>
                </a:lnTo>
                <a:lnTo>
                  <a:pt x="985375" y="570023"/>
                </a:lnTo>
                <a:lnTo>
                  <a:pt x="976178" y="615914"/>
                </a:lnTo>
                <a:lnTo>
                  <a:pt x="962062" y="662447"/>
                </a:lnTo>
                <a:lnTo>
                  <a:pt x="943453" y="707373"/>
                </a:lnTo>
                <a:lnTo>
                  <a:pt x="920530" y="750259"/>
                </a:lnTo>
                <a:lnTo>
                  <a:pt x="893514" y="790691"/>
                </a:lnTo>
                <a:lnTo>
                  <a:pt x="862665" y="828281"/>
                </a:lnTo>
                <a:lnTo>
                  <a:pt x="828281" y="862665"/>
                </a:lnTo>
                <a:lnTo>
                  <a:pt x="790691" y="893514"/>
                </a:lnTo>
                <a:lnTo>
                  <a:pt x="750259" y="920530"/>
                </a:lnTo>
                <a:lnTo>
                  <a:pt x="707373" y="943453"/>
                </a:lnTo>
                <a:lnTo>
                  <a:pt x="662447" y="962062"/>
                </a:lnTo>
                <a:lnTo>
                  <a:pt x="615914" y="976178"/>
                </a:lnTo>
                <a:lnTo>
                  <a:pt x="568221" y="985665"/>
                </a:lnTo>
                <a:lnTo>
                  <a:pt x="519828" y="990431"/>
                </a:lnTo>
                <a:lnTo>
                  <a:pt x="495514" y="991028"/>
                </a:lnTo>
                <a:close/>
              </a:path>
            </a:pathLst>
          </a:custGeom>
          <a:solidFill>
            <a:srgbClr val="F7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255" y="522215"/>
            <a:ext cx="646430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dirty="0">
                <a:solidFill>
                  <a:srgbClr val="FFFFFF"/>
                </a:solidFill>
                <a:latin typeface="Noto Sans"/>
                <a:cs typeface="Noto Sans"/>
              </a:rPr>
              <a:t>Transparency</a:t>
            </a:r>
            <a:endParaRPr sz="75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2411" y="521830"/>
            <a:ext cx="558800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5" dirty="0">
                <a:solidFill>
                  <a:srgbClr val="FFFFFF"/>
                </a:solidFill>
                <a:latin typeface="Noto Sans"/>
                <a:cs typeface="Noto Sans"/>
              </a:rPr>
              <a:t>Adaptation</a:t>
            </a:r>
            <a:endParaRPr sz="80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3681" y="517867"/>
            <a:ext cx="5175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5" dirty="0">
                <a:solidFill>
                  <a:srgbClr val="FFFFFF"/>
                </a:solidFill>
                <a:latin typeface="Noto Sans"/>
                <a:cs typeface="Noto Sans"/>
              </a:rPr>
              <a:t>Inspection</a:t>
            </a:r>
            <a:endParaRPr sz="80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994" y="1232925"/>
            <a:ext cx="1704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FFFFFF"/>
                </a:solidFill>
                <a:latin typeface="Noto Sans"/>
                <a:cs typeface="Noto Sans"/>
              </a:rPr>
              <a:t>SCRUM</a:t>
            </a:r>
            <a:r>
              <a:rPr sz="1400" b="1" spc="-4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Noto Sans"/>
                <a:cs typeface="Noto Sans"/>
              </a:rPr>
              <a:t>THEORY</a:t>
            </a:r>
            <a:endParaRPr sz="1400" dirty="0">
              <a:latin typeface="Noto Sans"/>
              <a:cs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558" y="42265"/>
            <a:ext cx="129139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Transparancy</a:t>
            </a:r>
          </a:p>
        </p:txBody>
      </p:sp>
      <p:sp>
        <p:nvSpPr>
          <p:cNvPr id="3" name="object 3"/>
          <p:cNvSpPr/>
          <p:nvPr/>
        </p:nvSpPr>
        <p:spPr>
          <a:xfrm>
            <a:off x="146933" y="441404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16198" y="28604"/>
                </a:moveTo>
                <a:lnTo>
                  <a:pt x="12405" y="28604"/>
                </a:lnTo>
                <a:lnTo>
                  <a:pt x="10581" y="28241"/>
                </a:lnTo>
                <a:lnTo>
                  <a:pt x="0" y="16198"/>
                </a:lnTo>
                <a:lnTo>
                  <a:pt x="0" y="12405"/>
                </a:lnTo>
                <a:lnTo>
                  <a:pt x="12405" y="0"/>
                </a:lnTo>
                <a:lnTo>
                  <a:pt x="16198" y="0"/>
                </a:lnTo>
                <a:lnTo>
                  <a:pt x="28604" y="12405"/>
                </a:lnTo>
                <a:lnTo>
                  <a:pt x="28604" y="16198"/>
                </a:lnTo>
                <a:lnTo>
                  <a:pt x="18023" y="282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933" y="841869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16198" y="28604"/>
                </a:moveTo>
                <a:lnTo>
                  <a:pt x="12405" y="28604"/>
                </a:lnTo>
                <a:lnTo>
                  <a:pt x="10581" y="28241"/>
                </a:lnTo>
                <a:lnTo>
                  <a:pt x="0" y="16198"/>
                </a:lnTo>
                <a:lnTo>
                  <a:pt x="0" y="12405"/>
                </a:lnTo>
                <a:lnTo>
                  <a:pt x="12405" y="0"/>
                </a:lnTo>
                <a:lnTo>
                  <a:pt x="16198" y="0"/>
                </a:lnTo>
                <a:lnTo>
                  <a:pt x="28604" y="12405"/>
                </a:lnTo>
                <a:lnTo>
                  <a:pt x="28604" y="16198"/>
                </a:lnTo>
                <a:lnTo>
                  <a:pt x="18023" y="282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558" y="220195"/>
            <a:ext cx="2766695" cy="101951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Ensures:</a:t>
            </a:r>
            <a:endParaRPr sz="600" dirty="0">
              <a:latin typeface="Roboto Condensed"/>
              <a:cs typeface="Roboto Condensed"/>
            </a:endParaRPr>
          </a:p>
          <a:p>
            <a:pPr marL="356870" marR="5080" indent="-171450">
              <a:lnSpc>
                <a:spcPct val="109500"/>
              </a:lnSpc>
              <a:buFont typeface="Wingdings" panose="05000000000000000000" pitchFamily="2" charset="2"/>
              <a:buChar char="Ø"/>
            </a:pPr>
            <a:r>
              <a:rPr sz="600" spc="-5" dirty="0">
                <a:solidFill>
                  <a:srgbClr val="FFFFFF"/>
                </a:solidFill>
                <a:latin typeface="Roboto Condensed"/>
                <a:cs typeface="Roboto Condensed"/>
              </a:rPr>
              <a:t>The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important aspects </a:t>
            </a:r>
            <a:r>
              <a:rPr sz="600" spc="5" dirty="0">
                <a:solidFill>
                  <a:srgbClr val="FFFFFF"/>
                </a:solidFill>
                <a:latin typeface="Roboto Condensed"/>
                <a:cs typeface="Roboto Condensed"/>
              </a:rPr>
              <a:t>of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the processes related to </a:t>
            </a:r>
            <a:r>
              <a:rPr sz="600" spc="-5" dirty="0">
                <a:solidFill>
                  <a:srgbClr val="FFFFFF"/>
                </a:solidFill>
                <a:latin typeface="Roboto Condensed"/>
                <a:cs typeface="Roboto Condensed"/>
              </a:rPr>
              <a:t>any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business  are </a:t>
            </a:r>
            <a:r>
              <a:rPr sz="600" spc="5" dirty="0">
                <a:solidFill>
                  <a:srgbClr val="FFFFFF"/>
                </a:solidFill>
                <a:latin typeface="Roboto Condensed"/>
                <a:cs typeface="Roboto Condensed"/>
              </a:rPr>
              <a:t>visible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to those </a:t>
            </a:r>
            <a:r>
              <a:rPr sz="600" spc="-5" dirty="0">
                <a:solidFill>
                  <a:srgbClr val="FFFFFF"/>
                </a:solidFill>
                <a:latin typeface="Roboto Condensed"/>
                <a:cs typeface="Roboto Condensed"/>
              </a:rPr>
              <a:t>who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are responsible for the</a:t>
            </a:r>
            <a:r>
              <a:rPr sz="600" spc="5" dirty="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outcome</a:t>
            </a:r>
            <a:r>
              <a:rPr sz="600" dirty="0" smtClean="0">
                <a:solidFill>
                  <a:srgbClr val="FFFFFF"/>
                </a:solidFill>
                <a:latin typeface="Roboto Condensed"/>
                <a:cs typeface="Roboto Condensed"/>
              </a:rPr>
              <a:t>.</a:t>
            </a:r>
            <a:endParaRPr lang="en-US" sz="600" dirty="0" smtClean="0">
              <a:solidFill>
                <a:srgbClr val="FFFFFF"/>
              </a:solidFill>
              <a:latin typeface="Roboto Condensed"/>
              <a:cs typeface="Roboto Condensed"/>
            </a:endParaRPr>
          </a:p>
          <a:p>
            <a:pPr marL="356870" marR="5080" indent="-171450">
              <a:lnSpc>
                <a:spcPct val="109500"/>
              </a:lnSpc>
              <a:buFont typeface="Wingdings" panose="05000000000000000000" pitchFamily="2" charset="2"/>
              <a:buChar char="Ø"/>
            </a:pPr>
            <a:endParaRPr sz="600" dirty="0">
              <a:latin typeface="Roboto Condensed"/>
              <a:cs typeface="Roboto Condensed"/>
            </a:endParaRPr>
          </a:p>
          <a:p>
            <a:pPr marL="356870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600" dirty="0">
                <a:solidFill>
                  <a:srgbClr val="FFFFFF"/>
                </a:solidFill>
                <a:latin typeface="Roboto Condensed"/>
                <a:cs typeface="Roboto Condensed"/>
              </a:rPr>
              <a:t>A</a:t>
            </a:r>
            <a:r>
              <a:rPr sz="600" dirty="0" smtClean="0">
                <a:solidFill>
                  <a:srgbClr val="FFFFFF"/>
                </a:solidFill>
                <a:latin typeface="Roboto Condensed"/>
                <a:cs typeface="Roboto Condensed"/>
              </a:rPr>
              <a:t>spects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are defined using </a:t>
            </a:r>
            <a:r>
              <a:rPr sz="600" spc="5" dirty="0">
                <a:solidFill>
                  <a:srgbClr val="FFFFFF"/>
                </a:solidFill>
                <a:latin typeface="Roboto Condensed"/>
                <a:cs typeface="Roboto Condensed"/>
              </a:rPr>
              <a:t>a </a:t>
            </a:r>
            <a:r>
              <a:rPr sz="600" spc="-5" dirty="0">
                <a:solidFill>
                  <a:srgbClr val="FFFFFF"/>
                </a:solidFill>
                <a:latin typeface="Roboto Condensed"/>
                <a:cs typeface="Roboto Condensed"/>
              </a:rPr>
              <a:t>common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standard</a:t>
            </a:r>
            <a:r>
              <a:rPr sz="600" dirty="0" smtClean="0">
                <a:solidFill>
                  <a:srgbClr val="FFFFFF"/>
                </a:solidFill>
                <a:latin typeface="Roboto Condensed"/>
                <a:cs typeface="Roboto Condensed"/>
              </a:rPr>
              <a:t>.</a:t>
            </a:r>
            <a:endParaRPr lang="en-US" sz="600" dirty="0" smtClean="0">
              <a:solidFill>
                <a:srgbClr val="FFFFFF"/>
              </a:solidFill>
              <a:latin typeface="Roboto Condensed"/>
              <a:cs typeface="Roboto Condensed"/>
            </a:endParaRPr>
          </a:p>
          <a:p>
            <a:pPr marL="356870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sz="600" dirty="0">
              <a:latin typeface="Roboto Condensed"/>
              <a:cs typeface="Roboto Condensed"/>
            </a:endParaRPr>
          </a:p>
          <a:p>
            <a:pPr marL="356870" indent="-171450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600" spc="5" dirty="0">
                <a:solidFill>
                  <a:srgbClr val="FFFFFF"/>
                </a:solidFill>
                <a:latin typeface="Roboto Condensed"/>
                <a:cs typeface="Roboto Condensed"/>
              </a:rPr>
              <a:t>A</a:t>
            </a:r>
            <a:r>
              <a:rPr sz="600" spc="5" dirty="0" smtClean="0">
                <a:solidFill>
                  <a:srgbClr val="FFFFFF"/>
                </a:solidFill>
                <a:latin typeface="Roboto Condensed"/>
                <a:cs typeface="Roboto Condensed"/>
              </a:rPr>
              <a:t>ll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the observers understand the aspects </a:t>
            </a:r>
            <a:r>
              <a:rPr sz="600" spc="5" dirty="0">
                <a:solidFill>
                  <a:srgbClr val="FFFFFF"/>
                </a:solidFill>
                <a:latin typeface="Roboto Condensed"/>
                <a:cs typeface="Roboto Condensed"/>
              </a:rPr>
              <a:t>in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the same</a:t>
            </a:r>
            <a:r>
              <a:rPr sz="600" spc="-25" dirty="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way</a:t>
            </a:r>
            <a:r>
              <a:rPr sz="600" dirty="0" smtClean="0">
                <a:solidFill>
                  <a:srgbClr val="FFFFFF"/>
                </a:solidFill>
                <a:latin typeface="Roboto Condensed"/>
                <a:cs typeface="Roboto Condensed"/>
              </a:rPr>
              <a:t>.</a:t>
            </a:r>
            <a:endParaRPr lang="en-US" sz="600" dirty="0" smtClean="0">
              <a:solidFill>
                <a:srgbClr val="FFFFFF"/>
              </a:solidFill>
              <a:latin typeface="Roboto Condensed"/>
              <a:cs typeface="Roboto Condensed"/>
            </a:endParaRPr>
          </a:p>
          <a:p>
            <a:pPr marL="356870" indent="-171450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endParaRPr lang="en-US" sz="600" dirty="0" smtClean="0">
              <a:solidFill>
                <a:srgbClr val="FFFFFF"/>
              </a:solidFill>
              <a:latin typeface="Roboto Condensed"/>
              <a:cs typeface="Roboto Condensed"/>
            </a:endParaRPr>
          </a:p>
          <a:p>
            <a:pPr marL="356870" marR="91440" indent="-171450">
              <a:lnSpc>
                <a:spcPct val="109500"/>
              </a:lnSpc>
              <a:buFont typeface="Wingdings" panose="05000000000000000000" pitchFamily="2" charset="2"/>
              <a:buChar char="Ø"/>
            </a:pPr>
            <a:r>
              <a:rPr lang="en-US" sz="600" dirty="0">
                <a:solidFill>
                  <a:srgbClr val="FFFFFF"/>
                </a:solidFill>
                <a:latin typeface="Roboto Condensed"/>
                <a:cs typeface="Roboto Condensed"/>
              </a:rPr>
              <a:t>D</a:t>
            </a:r>
            <a:r>
              <a:rPr sz="600" dirty="0" smtClean="0">
                <a:solidFill>
                  <a:srgbClr val="FFFFFF"/>
                </a:solidFill>
                <a:latin typeface="Roboto Condensed"/>
                <a:cs typeface="Roboto Condensed"/>
              </a:rPr>
              <a:t>efinition </a:t>
            </a:r>
            <a:r>
              <a:rPr sz="600" spc="5" dirty="0">
                <a:solidFill>
                  <a:srgbClr val="FFFFFF"/>
                </a:solidFill>
                <a:latin typeface="Roboto Condensed"/>
                <a:cs typeface="Roboto Condensed"/>
              </a:rPr>
              <a:t>of ‘Done’ is </a:t>
            </a:r>
            <a:r>
              <a:rPr sz="600" spc="-5" dirty="0">
                <a:solidFill>
                  <a:srgbClr val="FFFFFF"/>
                </a:solidFill>
                <a:latin typeface="Roboto Condensed"/>
                <a:cs typeface="Roboto Condensed"/>
              </a:rPr>
              <a:t>common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for </a:t>
            </a:r>
            <a:r>
              <a:rPr sz="600" spc="-5" dirty="0">
                <a:solidFill>
                  <a:srgbClr val="FFFFFF"/>
                </a:solidFill>
                <a:latin typeface="Roboto Condensed"/>
                <a:cs typeface="Roboto Condensed"/>
              </a:rPr>
              <a:t>who </a:t>
            </a:r>
            <a:r>
              <a:rPr sz="600" spc="5" dirty="0">
                <a:solidFill>
                  <a:srgbClr val="FFFFFF"/>
                </a:solidFill>
                <a:latin typeface="Roboto Condensed"/>
                <a:cs typeface="Roboto Condensed"/>
              </a:rPr>
              <a:t>do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the work and those  </a:t>
            </a:r>
            <a:r>
              <a:rPr sz="600" spc="-5" dirty="0">
                <a:solidFill>
                  <a:srgbClr val="FFFFFF"/>
                </a:solidFill>
                <a:latin typeface="Roboto Condensed"/>
                <a:cs typeface="Roboto Condensed"/>
              </a:rPr>
              <a:t>who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evaluate the results.</a:t>
            </a:r>
            <a:endParaRPr sz="600" dirty="0">
              <a:latin typeface="Roboto Condensed"/>
              <a:cs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558" y="42265"/>
            <a:ext cx="167239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</a:t>
            </a:r>
            <a:r>
              <a:rPr spc="-5" dirty="0"/>
              <a:t>n</a:t>
            </a:r>
            <a:r>
              <a:rPr spc="5" dirty="0"/>
              <a:t>s</a:t>
            </a:r>
            <a:r>
              <a:rPr dirty="0"/>
              <a:t>p</a:t>
            </a:r>
            <a:r>
              <a:rPr spc="5" dirty="0"/>
              <a:t>ec</a:t>
            </a:r>
            <a:r>
              <a:rPr dirty="0"/>
              <a:t>t</a:t>
            </a:r>
            <a:r>
              <a:rPr spc="15" dirty="0"/>
              <a:t>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558" y="220194"/>
            <a:ext cx="2596515" cy="111363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Ensures:</a:t>
            </a:r>
            <a:endParaRPr sz="600" dirty="0">
              <a:latin typeface="Roboto Condensed"/>
              <a:cs typeface="Roboto Condensed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To detect variances that </a:t>
            </a:r>
            <a:r>
              <a:rPr sz="600" spc="-5" dirty="0">
                <a:solidFill>
                  <a:srgbClr val="FFFFFF"/>
                </a:solidFill>
                <a:latin typeface="Roboto Condensed"/>
                <a:cs typeface="Roboto Condensed"/>
              </a:rPr>
              <a:t>may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affect the</a:t>
            </a:r>
            <a:r>
              <a:rPr sz="600" spc="5" dirty="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sz="600" dirty="0" smtClean="0">
                <a:solidFill>
                  <a:srgbClr val="FFFFFF"/>
                </a:solidFill>
                <a:latin typeface="Roboto Condensed"/>
                <a:cs typeface="Roboto Condensed"/>
              </a:rPr>
              <a:t>process.</a:t>
            </a:r>
            <a:endParaRPr lang="en-US" sz="600" dirty="0" smtClean="0">
              <a:solidFill>
                <a:srgbClr val="FFFFFF"/>
              </a:solidFill>
              <a:latin typeface="Roboto Condensed"/>
              <a:cs typeface="Roboto Condensed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endParaRPr lang="en-US" sz="600" dirty="0">
              <a:latin typeface="Roboto Condensed"/>
              <a:cs typeface="Roboto Condensed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sz="600" spc="-5" dirty="0" smtClean="0">
                <a:solidFill>
                  <a:srgbClr val="FFFFFF"/>
                </a:solidFill>
                <a:latin typeface="Roboto Condensed"/>
                <a:cs typeface="Roboto Condensed"/>
              </a:rPr>
              <a:t>Scrum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users should inspect the </a:t>
            </a:r>
            <a:r>
              <a:rPr sz="600" spc="-5" dirty="0">
                <a:solidFill>
                  <a:srgbClr val="FFFFFF"/>
                </a:solidFill>
                <a:latin typeface="Roboto Condensed"/>
                <a:cs typeface="Roboto Condensed"/>
              </a:rPr>
              <a:t>Scrum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artifacts and progress at  frequent</a:t>
            </a:r>
            <a:r>
              <a:rPr sz="600" spc="-5" dirty="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intervals.</a:t>
            </a:r>
            <a:endParaRPr sz="600" dirty="0">
              <a:latin typeface="Roboto Condensed"/>
              <a:cs typeface="Roboto Condensed"/>
            </a:endParaRPr>
          </a:p>
          <a:p>
            <a:pPr marL="184150" marR="742315" indent="-171450">
              <a:lnSpc>
                <a:spcPct val="219000"/>
              </a:lnSpc>
              <a:buFont typeface="Wingdings" panose="05000000000000000000" pitchFamily="2" charset="2"/>
              <a:buChar char="Ø"/>
            </a:pP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Inspection doesn’t affect the </a:t>
            </a:r>
            <a:r>
              <a:rPr sz="600" dirty="0" smtClean="0">
                <a:solidFill>
                  <a:srgbClr val="FFFFFF"/>
                </a:solidFill>
                <a:latin typeface="Roboto Condensed"/>
                <a:cs typeface="Roboto Condensed"/>
              </a:rPr>
              <a:t>actual</a:t>
            </a:r>
            <a:r>
              <a:rPr lang="en-US" sz="600" dirty="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lang="en-US" sz="600" dirty="0" smtClean="0">
                <a:solidFill>
                  <a:srgbClr val="FFFFFF"/>
                </a:solidFill>
                <a:latin typeface="Roboto Condensed"/>
                <a:cs typeface="Roboto Condensed"/>
              </a:rPr>
              <a:t>workflow</a:t>
            </a:r>
            <a:r>
              <a:rPr sz="600" dirty="0" smtClean="0">
                <a:solidFill>
                  <a:srgbClr val="FFFFFF"/>
                </a:solidFill>
                <a:latin typeface="Roboto Condensed"/>
                <a:cs typeface="Roboto Condensed"/>
              </a:rPr>
              <a:t>. </a:t>
            </a:r>
            <a:endParaRPr lang="en-US" sz="600" dirty="0" smtClean="0">
              <a:solidFill>
                <a:srgbClr val="FFFFFF"/>
              </a:solidFill>
              <a:latin typeface="Roboto Condensed"/>
              <a:cs typeface="Roboto Condensed"/>
            </a:endParaRPr>
          </a:p>
          <a:p>
            <a:pPr marL="184150" marR="742315" indent="-171450">
              <a:lnSpc>
                <a:spcPct val="219000"/>
              </a:lnSpc>
              <a:buFont typeface="Wingdings" panose="05000000000000000000" pitchFamily="2" charset="2"/>
              <a:buChar char="Ø"/>
            </a:pPr>
            <a:r>
              <a:rPr sz="600" dirty="0" smtClean="0">
                <a:solidFill>
                  <a:srgbClr val="FFFFFF"/>
                </a:solidFill>
                <a:latin typeface="Roboto Condensed"/>
                <a:cs typeface="Roboto Condensed"/>
              </a:rPr>
              <a:t>Suitably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experienced</a:t>
            </a:r>
            <a:r>
              <a:rPr sz="600" spc="-5" dirty="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inspectors</a:t>
            </a:r>
            <a:endParaRPr sz="600" dirty="0">
              <a:latin typeface="Roboto Condensed"/>
              <a:cs typeface="Roboto Condensed"/>
            </a:endParaRPr>
          </a:p>
          <a:p>
            <a:pPr marL="171450" indent="-171450">
              <a:lnSpc>
                <a:spcPct val="100000"/>
              </a:lnSpc>
              <a:spcBef>
                <a:spcPts val="20"/>
              </a:spcBef>
              <a:buFont typeface="Wingdings" panose="05000000000000000000" pitchFamily="2" charset="2"/>
              <a:buChar char="Ø"/>
            </a:pPr>
            <a:endParaRPr sz="600" dirty="0">
              <a:latin typeface="Roboto Condensed"/>
              <a:cs typeface="Roboto Condensed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sz="600" spc="-5" dirty="0">
                <a:solidFill>
                  <a:srgbClr val="FFFFFF"/>
                </a:solidFill>
                <a:latin typeface="Roboto Condensed"/>
                <a:cs typeface="Roboto Condensed"/>
              </a:rPr>
              <a:t>Carry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out the inspection process to derive value out </a:t>
            </a:r>
            <a:r>
              <a:rPr sz="600" spc="5" dirty="0">
                <a:solidFill>
                  <a:srgbClr val="FFFFFF"/>
                </a:solidFill>
                <a:latin typeface="Roboto Condensed"/>
                <a:cs typeface="Roboto Condensed"/>
              </a:rPr>
              <a:t>of</a:t>
            </a:r>
            <a:r>
              <a:rPr sz="600" spc="15" dirty="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Roboto Condensed"/>
                <a:cs typeface="Roboto Condensed"/>
              </a:rPr>
              <a:t>it.</a:t>
            </a:r>
            <a:endParaRPr sz="600" dirty="0">
              <a:latin typeface="Roboto Condensed"/>
              <a:cs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558" y="42265"/>
            <a:ext cx="121519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Adaptation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558" y="220194"/>
            <a:ext cx="2740025" cy="134498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800" dirty="0">
                <a:solidFill>
                  <a:srgbClr val="FFFFFF"/>
                </a:solidFill>
                <a:latin typeface="Roboto Condensed"/>
                <a:cs typeface="Roboto Condensed"/>
              </a:rPr>
              <a:t>Ensures</a:t>
            </a:r>
            <a:r>
              <a:rPr sz="800" dirty="0" smtClean="0">
                <a:solidFill>
                  <a:srgbClr val="FFFFFF"/>
                </a:solidFill>
                <a:latin typeface="Roboto Condensed"/>
                <a:cs typeface="Roboto Condensed"/>
              </a:rPr>
              <a:t>:</a:t>
            </a:r>
            <a:endParaRPr lang="en-US" sz="800" dirty="0" smtClean="0">
              <a:solidFill>
                <a:srgbClr val="FFFFFF"/>
              </a:solidFill>
              <a:latin typeface="Roboto Condensed"/>
              <a:cs typeface="Roboto Condensed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endParaRPr sz="800" dirty="0">
              <a:latin typeface="Roboto Condensed"/>
              <a:cs typeface="Roboto Condensed"/>
            </a:endParaRPr>
          </a:p>
          <a:p>
            <a:pPr marL="184150" marR="13970" indent="-171450">
              <a:lnSpc>
                <a:spcPct val="109500"/>
              </a:lnSpc>
              <a:buFont typeface="Wingdings" panose="05000000000000000000" pitchFamily="2" charset="2"/>
              <a:buChar char="Ø"/>
            </a:pPr>
            <a:r>
              <a:rPr sz="800" dirty="0">
                <a:solidFill>
                  <a:srgbClr val="FFFFFF"/>
                </a:solidFill>
                <a:latin typeface="Roboto Condensed"/>
                <a:cs typeface="Roboto Condensed"/>
              </a:rPr>
              <a:t>Inspector </a:t>
            </a:r>
            <a:r>
              <a:rPr sz="800" spc="5" dirty="0">
                <a:solidFill>
                  <a:srgbClr val="FFFFFF"/>
                </a:solidFill>
                <a:latin typeface="Roboto Condensed"/>
                <a:cs typeface="Roboto Condensed"/>
              </a:rPr>
              <a:t>identifies </a:t>
            </a:r>
            <a:r>
              <a:rPr sz="800" dirty="0">
                <a:solidFill>
                  <a:srgbClr val="FFFFFF"/>
                </a:solidFill>
                <a:latin typeface="Roboto Condensed"/>
                <a:cs typeface="Roboto Condensed"/>
              </a:rPr>
              <a:t>that </a:t>
            </a:r>
            <a:r>
              <a:rPr sz="800" spc="-5" dirty="0">
                <a:solidFill>
                  <a:srgbClr val="FFFFFF"/>
                </a:solidFill>
                <a:latin typeface="Roboto Condensed"/>
                <a:cs typeface="Roboto Condensed"/>
              </a:rPr>
              <a:t>any </a:t>
            </a:r>
            <a:r>
              <a:rPr sz="800" dirty="0">
                <a:solidFill>
                  <a:srgbClr val="FFFFFF"/>
                </a:solidFill>
                <a:latin typeface="Roboto Condensed"/>
                <a:cs typeface="Roboto Condensed"/>
              </a:rPr>
              <a:t>deviation </a:t>
            </a:r>
            <a:r>
              <a:rPr sz="800" spc="5" dirty="0">
                <a:solidFill>
                  <a:srgbClr val="FFFFFF"/>
                </a:solidFill>
                <a:latin typeface="Roboto Condensed"/>
                <a:cs typeface="Roboto Condensed"/>
              </a:rPr>
              <a:t>in </a:t>
            </a:r>
            <a:r>
              <a:rPr sz="800" spc="-5" dirty="0">
                <a:solidFill>
                  <a:srgbClr val="FFFFFF"/>
                </a:solidFill>
                <a:latin typeface="Roboto Condensed"/>
                <a:cs typeface="Roboto Condensed"/>
              </a:rPr>
              <a:t>any </a:t>
            </a:r>
            <a:r>
              <a:rPr sz="800" spc="5" dirty="0">
                <a:solidFill>
                  <a:srgbClr val="FFFFFF"/>
                </a:solidFill>
                <a:latin typeface="Roboto Condensed"/>
                <a:cs typeface="Roboto Condensed"/>
              </a:rPr>
              <a:t>of </a:t>
            </a:r>
            <a:r>
              <a:rPr sz="800" dirty="0">
                <a:solidFill>
                  <a:srgbClr val="FFFFFF"/>
                </a:solidFill>
                <a:latin typeface="Roboto Condensed"/>
                <a:cs typeface="Roboto Condensed"/>
              </a:rPr>
              <a:t>the process aspects  makes the product</a:t>
            </a:r>
            <a:r>
              <a:rPr sz="800" spc="-5" dirty="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sz="800" dirty="0">
                <a:solidFill>
                  <a:srgbClr val="FFFFFF"/>
                </a:solidFill>
                <a:latin typeface="Roboto Condensed"/>
                <a:cs typeface="Roboto Condensed"/>
              </a:rPr>
              <a:t>unacceptable.</a:t>
            </a:r>
            <a:endParaRPr sz="800" dirty="0">
              <a:latin typeface="Roboto Condensed"/>
              <a:cs typeface="Roboto Condensed"/>
            </a:endParaRPr>
          </a:p>
          <a:p>
            <a:pPr marL="171450" indent="-171450">
              <a:lnSpc>
                <a:spcPct val="100000"/>
              </a:lnSpc>
              <a:spcBef>
                <a:spcPts val="20"/>
              </a:spcBef>
              <a:buFont typeface="Wingdings" panose="05000000000000000000" pitchFamily="2" charset="2"/>
              <a:buChar char="Ø"/>
            </a:pPr>
            <a:endParaRPr sz="850" dirty="0">
              <a:latin typeface="Roboto Condensed"/>
              <a:cs typeface="Roboto Condensed"/>
            </a:endParaRPr>
          </a:p>
          <a:p>
            <a:pPr marL="184150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800" dirty="0">
                <a:solidFill>
                  <a:srgbClr val="FFFFFF"/>
                </a:solidFill>
                <a:latin typeface="Roboto Condensed"/>
                <a:cs typeface="Roboto Condensed"/>
              </a:rPr>
              <a:t>Adjustments </a:t>
            </a:r>
            <a:r>
              <a:rPr sz="800" spc="5" dirty="0">
                <a:solidFill>
                  <a:srgbClr val="FFFFFF"/>
                </a:solidFill>
                <a:latin typeface="Roboto Condensed"/>
                <a:cs typeface="Roboto Condensed"/>
              </a:rPr>
              <a:t>in </a:t>
            </a:r>
            <a:r>
              <a:rPr sz="800" dirty="0">
                <a:solidFill>
                  <a:srgbClr val="FFFFFF"/>
                </a:solidFill>
                <a:latin typeface="Roboto Condensed"/>
                <a:cs typeface="Roboto Condensed"/>
              </a:rPr>
              <a:t>that process should be</a:t>
            </a:r>
            <a:r>
              <a:rPr sz="800" spc="-10" dirty="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sz="800" dirty="0">
                <a:solidFill>
                  <a:srgbClr val="FFFFFF"/>
                </a:solidFill>
                <a:latin typeface="Roboto Condensed"/>
                <a:cs typeface="Roboto Condensed"/>
              </a:rPr>
              <a:t>made.</a:t>
            </a:r>
            <a:endParaRPr sz="800" dirty="0">
              <a:latin typeface="Roboto Condensed"/>
              <a:cs typeface="Roboto Condensed"/>
            </a:endParaRPr>
          </a:p>
          <a:p>
            <a:pPr marL="171450" indent="-171450">
              <a:lnSpc>
                <a:spcPct val="100000"/>
              </a:lnSpc>
              <a:spcBef>
                <a:spcPts val="60"/>
              </a:spcBef>
              <a:buFont typeface="Wingdings" panose="05000000000000000000" pitchFamily="2" charset="2"/>
              <a:buChar char="Ø"/>
            </a:pPr>
            <a:endParaRPr sz="750" dirty="0">
              <a:latin typeface="Roboto Condensed"/>
              <a:cs typeface="Roboto Condensed"/>
            </a:endParaRPr>
          </a:p>
          <a:p>
            <a:pPr marL="184150" marR="5080" indent="-171450">
              <a:lnSpc>
                <a:spcPct val="109500"/>
              </a:lnSpc>
              <a:buFont typeface="Wingdings" panose="05000000000000000000" pitchFamily="2" charset="2"/>
              <a:buChar char="Ø"/>
            </a:pPr>
            <a:r>
              <a:rPr sz="800" dirty="0">
                <a:solidFill>
                  <a:srgbClr val="FFFFFF"/>
                </a:solidFill>
                <a:latin typeface="Roboto Condensed"/>
                <a:cs typeface="Roboto Condensed"/>
              </a:rPr>
              <a:t>This </a:t>
            </a:r>
            <a:r>
              <a:rPr sz="800" spc="-5" dirty="0">
                <a:solidFill>
                  <a:srgbClr val="FFFFFF"/>
                </a:solidFill>
                <a:latin typeface="Roboto Condensed"/>
                <a:cs typeface="Roboto Condensed"/>
              </a:rPr>
              <a:t>adjustment </a:t>
            </a:r>
            <a:r>
              <a:rPr sz="800" dirty="0">
                <a:solidFill>
                  <a:srgbClr val="FFFFFF"/>
                </a:solidFill>
                <a:latin typeface="Roboto Condensed"/>
                <a:cs typeface="Roboto Condensed"/>
              </a:rPr>
              <a:t>should be done as soon as the defective process </a:t>
            </a:r>
            <a:r>
              <a:rPr sz="800" spc="5" dirty="0">
                <a:solidFill>
                  <a:srgbClr val="FFFFFF"/>
                </a:solidFill>
                <a:latin typeface="Roboto Condensed"/>
                <a:cs typeface="Roboto Condensed"/>
              </a:rPr>
              <a:t>is  </a:t>
            </a:r>
            <a:r>
              <a:rPr sz="800" dirty="0">
                <a:solidFill>
                  <a:srgbClr val="FFFFFF"/>
                </a:solidFill>
                <a:latin typeface="Roboto Condensed"/>
                <a:cs typeface="Roboto Condensed"/>
              </a:rPr>
              <a:t>identified, </a:t>
            </a:r>
            <a:r>
              <a:rPr sz="800" spc="5" dirty="0">
                <a:solidFill>
                  <a:srgbClr val="FFFFFF"/>
                </a:solidFill>
                <a:latin typeface="Roboto Condensed"/>
                <a:cs typeface="Roboto Condensed"/>
              </a:rPr>
              <a:t>so </a:t>
            </a:r>
            <a:r>
              <a:rPr sz="800" dirty="0">
                <a:solidFill>
                  <a:srgbClr val="FFFFFF"/>
                </a:solidFill>
                <a:latin typeface="Roboto Condensed"/>
                <a:cs typeface="Roboto Condensed"/>
              </a:rPr>
              <a:t>that further deviations can be</a:t>
            </a:r>
            <a:r>
              <a:rPr sz="800" spc="-10" dirty="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Roboto Condensed"/>
                <a:cs typeface="Roboto Condensed"/>
              </a:rPr>
              <a:t>avoided.</a:t>
            </a:r>
            <a:endParaRPr sz="800" dirty="0">
              <a:latin typeface="Roboto Condensed"/>
              <a:cs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057525" cy="1800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8665" y="249159"/>
            <a:ext cx="1995805" cy="1473835"/>
          </a:xfrm>
          <a:custGeom>
            <a:avLst/>
            <a:gdLst/>
            <a:ahLst/>
            <a:cxnLst/>
            <a:rect l="l" t="t" r="r" b="b"/>
            <a:pathLst>
              <a:path w="1995805" h="1473835">
                <a:moveTo>
                  <a:pt x="1570830" y="1473274"/>
                </a:moveTo>
                <a:lnTo>
                  <a:pt x="424907" y="1473274"/>
                </a:lnTo>
                <a:lnTo>
                  <a:pt x="0" y="736637"/>
                </a:lnTo>
                <a:lnTo>
                  <a:pt x="424907" y="0"/>
                </a:lnTo>
                <a:lnTo>
                  <a:pt x="1570830" y="0"/>
                </a:lnTo>
                <a:lnTo>
                  <a:pt x="1995737" y="736637"/>
                </a:lnTo>
                <a:lnTo>
                  <a:pt x="1570830" y="1473274"/>
                </a:lnTo>
                <a:close/>
              </a:path>
            </a:pathLst>
          </a:custGeom>
          <a:solidFill>
            <a:srgbClr val="F7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6950" y="499596"/>
            <a:ext cx="1371600" cy="798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FFFF"/>
                </a:solidFill>
                <a:latin typeface="Roboto Condensed"/>
                <a:cs typeface="Roboto Condensed"/>
              </a:rPr>
              <a:t>Sprint</a:t>
            </a:r>
            <a:r>
              <a:rPr sz="800" spc="-15" dirty="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sz="800" dirty="0">
                <a:solidFill>
                  <a:srgbClr val="FFFFFF"/>
                </a:solidFill>
                <a:latin typeface="Roboto Condensed"/>
                <a:cs typeface="Roboto Condensed"/>
              </a:rPr>
              <a:t>Planning</a:t>
            </a:r>
            <a:endParaRPr sz="800" dirty="0">
              <a:latin typeface="Roboto Condensed"/>
              <a:cs typeface="Roboto Condensed"/>
            </a:endParaRPr>
          </a:p>
          <a:p>
            <a:pPr marL="145415" marR="138430" algn="ctr">
              <a:lnSpc>
                <a:spcPct val="219000"/>
              </a:lnSpc>
            </a:pPr>
            <a:r>
              <a:rPr sz="800" dirty="0">
                <a:solidFill>
                  <a:srgbClr val="FFFFFF"/>
                </a:solidFill>
                <a:latin typeface="Roboto Condensed"/>
                <a:cs typeface="Roboto Condensed"/>
              </a:rPr>
              <a:t>Daily </a:t>
            </a:r>
            <a:r>
              <a:rPr sz="800" spc="-5" dirty="0">
                <a:solidFill>
                  <a:srgbClr val="FFFFFF"/>
                </a:solidFill>
                <a:latin typeface="Roboto Condensed"/>
                <a:cs typeface="Roboto Condensed"/>
              </a:rPr>
              <a:t>Scrum </a:t>
            </a:r>
            <a:endParaRPr lang="en-US" sz="800" spc="-5" dirty="0" smtClean="0">
              <a:solidFill>
                <a:srgbClr val="FFFFFF"/>
              </a:solidFill>
              <a:latin typeface="Roboto Condensed"/>
              <a:cs typeface="Roboto Condensed"/>
            </a:endParaRPr>
          </a:p>
          <a:p>
            <a:pPr marL="145415" marR="138430" algn="ctr">
              <a:lnSpc>
                <a:spcPct val="219000"/>
              </a:lnSpc>
            </a:pPr>
            <a:r>
              <a:rPr sz="800" spc="-5" dirty="0" smtClean="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sz="800" dirty="0" smtClean="0">
                <a:solidFill>
                  <a:srgbClr val="FFFFFF"/>
                </a:solidFill>
                <a:latin typeface="Roboto Condensed"/>
                <a:cs typeface="Roboto Condensed"/>
              </a:rPr>
              <a:t>Sprint</a:t>
            </a:r>
            <a:r>
              <a:rPr sz="800" spc="-65" dirty="0" smtClean="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sz="800" spc="-5" dirty="0" smtClean="0">
                <a:solidFill>
                  <a:srgbClr val="FFFFFF"/>
                </a:solidFill>
                <a:latin typeface="Roboto Condensed"/>
                <a:cs typeface="Roboto Condensed"/>
              </a:rPr>
              <a:t>Review</a:t>
            </a:r>
            <a:endParaRPr lang="en-US" sz="850" dirty="0" smtClean="0">
              <a:latin typeface="Roboto Condensed"/>
              <a:cs typeface="Roboto Condensed"/>
            </a:endParaRPr>
          </a:p>
          <a:p>
            <a:pPr algn="ctr">
              <a:lnSpc>
                <a:spcPct val="100000"/>
              </a:lnSpc>
            </a:pPr>
            <a:r>
              <a:rPr sz="800" dirty="0" smtClean="0">
                <a:solidFill>
                  <a:srgbClr val="FFFFFF"/>
                </a:solidFill>
                <a:latin typeface="Roboto Condensed"/>
                <a:cs typeface="Roboto Condensed"/>
              </a:rPr>
              <a:t>Sprint</a:t>
            </a:r>
            <a:r>
              <a:rPr sz="800" spc="-50" dirty="0" smtClean="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sz="800" dirty="0">
                <a:solidFill>
                  <a:srgbClr val="FFFFFF"/>
                </a:solidFill>
                <a:latin typeface="Roboto Condensed"/>
                <a:cs typeface="Roboto Condensed"/>
              </a:rPr>
              <a:t>Retrospective</a:t>
            </a:r>
            <a:endParaRPr sz="800" dirty="0">
              <a:latin typeface="Roboto Condensed"/>
              <a:cs typeface="Roboto Condense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8750" y="28332"/>
            <a:ext cx="245075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/>
              <a:t>Events </a:t>
            </a:r>
            <a:r>
              <a:rPr sz="1000" spc="10" dirty="0"/>
              <a:t>in </a:t>
            </a:r>
            <a:r>
              <a:rPr sz="1000" spc="5" dirty="0"/>
              <a:t>inspection </a:t>
            </a:r>
            <a:r>
              <a:rPr sz="1000" dirty="0"/>
              <a:t>and</a:t>
            </a:r>
            <a:r>
              <a:rPr sz="1000" spc="-50" dirty="0"/>
              <a:t> </a:t>
            </a:r>
            <a:r>
              <a:rPr sz="1000" spc="5" dirty="0"/>
              <a:t>Adaptation</a:t>
            </a:r>
            <a:endParaRPr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292100"/>
            <a:ext cx="2743200" cy="1460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8750" y="63500"/>
            <a:ext cx="2743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SCRUM VALUES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4747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58" y="42265"/>
            <a:ext cx="1748592" cy="369332"/>
          </a:xfrm>
        </p:spPr>
        <p:txBody>
          <a:bodyPr/>
          <a:lstStyle/>
          <a:p>
            <a:r>
              <a:rPr lang="en-US" dirty="0" smtClean="0"/>
              <a:t>SCRUM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5707" y="226931"/>
            <a:ext cx="1331404" cy="1200329"/>
          </a:xfrm>
          <a:solidFill>
            <a:srgbClr val="FF0066"/>
          </a:solidFill>
        </p:spPr>
        <p:txBody>
          <a:bodyPr/>
          <a:lstStyle/>
          <a:p>
            <a:r>
              <a:rPr lang="en-US" sz="600" dirty="0">
                <a:solidFill>
                  <a:schemeClr val="bg1"/>
                </a:solidFill>
              </a:rPr>
              <a:t>Commitment: </a:t>
            </a:r>
            <a:endParaRPr lang="en-US" sz="600" dirty="0" smtClean="0">
              <a:solidFill>
                <a:schemeClr val="bg1"/>
              </a:solidFill>
            </a:endParaRPr>
          </a:p>
          <a:p>
            <a:r>
              <a:rPr lang="en-US" sz="600" dirty="0" smtClean="0">
                <a:solidFill>
                  <a:schemeClr val="bg1"/>
                </a:solidFill>
              </a:rPr>
              <a:t>People </a:t>
            </a:r>
            <a:r>
              <a:rPr lang="en-US" sz="600" dirty="0">
                <a:solidFill>
                  <a:schemeClr val="bg1"/>
                </a:solidFill>
              </a:rPr>
              <a:t>should be committed to achieving the goals</a:t>
            </a:r>
            <a:r>
              <a:rPr lang="en-US" sz="600" dirty="0" smtClean="0">
                <a:solidFill>
                  <a:schemeClr val="bg1"/>
                </a:solidFill>
              </a:rPr>
              <a:t>.</a:t>
            </a:r>
          </a:p>
          <a:p>
            <a:endParaRPr lang="en-US" sz="600" dirty="0">
              <a:solidFill>
                <a:schemeClr val="bg1"/>
              </a:solidFill>
            </a:endParaRPr>
          </a:p>
          <a:p>
            <a:r>
              <a:rPr lang="en-US" sz="600" dirty="0" smtClean="0">
                <a:solidFill>
                  <a:schemeClr val="bg1"/>
                </a:solidFill>
              </a:rPr>
              <a:t>Courage</a:t>
            </a:r>
            <a:r>
              <a:rPr lang="en-US" sz="600" dirty="0">
                <a:solidFill>
                  <a:schemeClr val="bg1"/>
                </a:solidFill>
              </a:rPr>
              <a:t>: </a:t>
            </a:r>
            <a:endParaRPr lang="en-US" sz="600" dirty="0" smtClean="0">
              <a:solidFill>
                <a:schemeClr val="bg1"/>
              </a:solidFill>
            </a:endParaRPr>
          </a:p>
          <a:p>
            <a:r>
              <a:rPr lang="en-US" sz="600" dirty="0" smtClean="0">
                <a:solidFill>
                  <a:schemeClr val="bg1"/>
                </a:solidFill>
              </a:rPr>
              <a:t>The </a:t>
            </a:r>
            <a:r>
              <a:rPr lang="en-US" sz="600" dirty="0">
                <a:solidFill>
                  <a:schemeClr val="bg1"/>
                </a:solidFill>
              </a:rPr>
              <a:t>Scrum Team members have courage to do the right thing and work on tough</a:t>
            </a:r>
          </a:p>
          <a:p>
            <a:r>
              <a:rPr lang="en-US" sz="600" dirty="0">
                <a:solidFill>
                  <a:schemeClr val="bg1"/>
                </a:solidFill>
              </a:rPr>
              <a:t>problems</a:t>
            </a:r>
            <a:r>
              <a:rPr lang="en-US" sz="600" dirty="0" smtClean="0">
                <a:solidFill>
                  <a:schemeClr val="bg1"/>
                </a:solidFill>
              </a:rPr>
              <a:t>.</a:t>
            </a:r>
          </a:p>
          <a:p>
            <a:endParaRPr lang="en-US" sz="600" dirty="0">
              <a:solidFill>
                <a:schemeClr val="bg1"/>
              </a:solidFill>
            </a:endParaRPr>
          </a:p>
          <a:p>
            <a:r>
              <a:rPr lang="en-US" sz="600" dirty="0" smtClean="0">
                <a:solidFill>
                  <a:schemeClr val="bg1"/>
                </a:solidFill>
              </a:rPr>
              <a:t> </a:t>
            </a:r>
            <a:r>
              <a:rPr lang="en-US" sz="600" dirty="0">
                <a:solidFill>
                  <a:schemeClr val="bg1"/>
                </a:solidFill>
              </a:rPr>
              <a:t>Focus</a:t>
            </a:r>
            <a:r>
              <a:rPr lang="en-US" sz="6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 </a:t>
            </a:r>
            <a:r>
              <a:rPr lang="en-US" sz="600" dirty="0">
                <a:solidFill>
                  <a:schemeClr val="bg1"/>
                </a:solidFill>
              </a:rPr>
              <a:t>Everyone focuses on the work of the Sprint and the goals of the Scrum Team.</a:t>
            </a:r>
          </a:p>
          <a:p>
            <a:endParaRPr lang="en-US" sz="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1576260" y="226931"/>
            <a:ext cx="1331404" cy="830997"/>
          </a:xfrm>
          <a:solidFill>
            <a:srgbClr val="FF0066"/>
          </a:solidFill>
        </p:spPr>
        <p:txBody>
          <a:bodyPr/>
          <a:lstStyle/>
          <a:p>
            <a:r>
              <a:rPr lang="en-US" sz="600" dirty="0">
                <a:solidFill>
                  <a:schemeClr val="bg1"/>
                </a:solidFill>
              </a:rPr>
              <a:t>Openness: </a:t>
            </a:r>
            <a:endParaRPr lang="en-US" sz="600" dirty="0" smtClean="0">
              <a:solidFill>
                <a:schemeClr val="bg1"/>
              </a:solidFill>
            </a:endParaRPr>
          </a:p>
          <a:p>
            <a:r>
              <a:rPr lang="en-US" sz="600" dirty="0" smtClean="0">
                <a:solidFill>
                  <a:schemeClr val="bg1"/>
                </a:solidFill>
              </a:rPr>
              <a:t>The </a:t>
            </a:r>
            <a:r>
              <a:rPr lang="en-US" sz="600" dirty="0">
                <a:solidFill>
                  <a:schemeClr val="bg1"/>
                </a:solidFill>
              </a:rPr>
              <a:t>Scrum Team and its stakeholders agree to be open about all the work and</a:t>
            </a:r>
          </a:p>
          <a:p>
            <a:r>
              <a:rPr lang="en-US" sz="600" dirty="0">
                <a:solidFill>
                  <a:schemeClr val="bg1"/>
                </a:solidFill>
              </a:rPr>
              <a:t>the challenges with performing the work</a:t>
            </a:r>
            <a:r>
              <a:rPr lang="en-US" sz="600" dirty="0" smtClean="0">
                <a:solidFill>
                  <a:schemeClr val="bg1"/>
                </a:solidFill>
              </a:rPr>
              <a:t>.</a:t>
            </a:r>
          </a:p>
          <a:p>
            <a:endParaRPr lang="en-US" sz="600" dirty="0">
              <a:solidFill>
                <a:schemeClr val="bg1"/>
              </a:solidFill>
            </a:endParaRPr>
          </a:p>
          <a:p>
            <a:r>
              <a:rPr lang="en-US" sz="600" dirty="0" smtClean="0">
                <a:solidFill>
                  <a:schemeClr val="bg1"/>
                </a:solidFill>
              </a:rPr>
              <a:t>Respect</a:t>
            </a:r>
            <a:r>
              <a:rPr lang="en-US" sz="600" dirty="0">
                <a:solidFill>
                  <a:schemeClr val="bg1"/>
                </a:solidFill>
              </a:rPr>
              <a:t>: </a:t>
            </a:r>
            <a:endParaRPr lang="en-US" sz="600" dirty="0" smtClean="0">
              <a:solidFill>
                <a:schemeClr val="bg1"/>
              </a:solidFill>
            </a:endParaRPr>
          </a:p>
          <a:p>
            <a:r>
              <a:rPr lang="en-US" sz="600" dirty="0" smtClean="0">
                <a:solidFill>
                  <a:schemeClr val="bg1"/>
                </a:solidFill>
              </a:rPr>
              <a:t>Scrum </a:t>
            </a:r>
            <a:r>
              <a:rPr lang="en-US" sz="600" dirty="0">
                <a:solidFill>
                  <a:schemeClr val="bg1"/>
                </a:solidFill>
              </a:rPr>
              <a:t>Team members respect each other to be capable, independent people.</a:t>
            </a:r>
          </a:p>
          <a:p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82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58" y="42265"/>
            <a:ext cx="684530" cy="369332"/>
          </a:xfrm>
        </p:spPr>
        <p:txBody>
          <a:bodyPr/>
          <a:lstStyle/>
          <a:p>
            <a:r>
              <a:rPr lang="en-US" dirty="0" smtClean="0"/>
              <a:t>SCRUM ROLES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8" y="444500"/>
            <a:ext cx="2926356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94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673100"/>
            <a:ext cx="2978150" cy="990600"/>
            <a:chOff x="82550" y="63500"/>
            <a:chExt cx="2978150" cy="990600"/>
          </a:xfrm>
          <a:solidFill>
            <a:srgbClr val="FF0066"/>
          </a:solidFill>
        </p:grpSpPr>
        <p:sp>
          <p:nvSpPr>
            <p:cNvPr id="3" name="Oval 2"/>
            <p:cNvSpPr/>
            <p:nvPr/>
          </p:nvSpPr>
          <p:spPr>
            <a:xfrm>
              <a:off x="82550" y="63500"/>
              <a:ext cx="914400" cy="6927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Product Owner</a:t>
              </a:r>
              <a:endParaRPr lang="en-US" sz="800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1114425" y="83645"/>
              <a:ext cx="914400" cy="6927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Scrum Master</a:t>
              </a:r>
              <a:endParaRPr lang="en-US" sz="8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146300" y="83645"/>
              <a:ext cx="914400" cy="6927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Development</a:t>
              </a:r>
            </a:p>
            <a:p>
              <a:pPr algn="ctr"/>
              <a:r>
                <a:rPr lang="en-US" sz="600" dirty="0" smtClean="0"/>
                <a:t> Team</a:t>
              </a:r>
              <a:endParaRPr lang="en-US" sz="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2550" y="825500"/>
              <a:ext cx="8382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Holder of Product</a:t>
              </a:r>
              <a:endParaRPr lang="en-US" sz="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36541" y="852572"/>
              <a:ext cx="8382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Servant Leader</a:t>
              </a:r>
              <a:endParaRPr lang="en-US" sz="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84400" y="852572"/>
              <a:ext cx="838200" cy="2015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Self organizing Group</a:t>
              </a:r>
              <a:endParaRPr lang="en-US" sz="600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" y="70427"/>
            <a:ext cx="831850" cy="533400"/>
          </a:xfrm>
          <a:prstGeom prst="rect">
            <a:avLst/>
          </a:prstGeom>
        </p:spPr>
      </p:pic>
      <p:pic>
        <p:nvPicPr>
          <p:cNvPr id="11" name="Picture 10" descr="C:\Users\krangra\AppData\Local\Microsoft\Windows\INetCache\Content.MSO\D271DE6.t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33626"/>
            <a:ext cx="873125" cy="607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:\Users\krangra\AppData\Local\Microsoft\Windows\INetCache\Content.MSO\F1FACAE4.tmp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0" y="33626"/>
            <a:ext cx="876300" cy="607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138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0" y="63500"/>
            <a:ext cx="1687873" cy="1676400"/>
          </a:xfrm>
          <a:prstGeom prst="rect">
            <a:avLst/>
          </a:prstGeom>
        </p:spPr>
      </p:pic>
      <p:sp>
        <p:nvSpPr>
          <p:cNvPr id="3" name="Isosceles Triangle 2"/>
          <p:cNvSpPr/>
          <p:nvPr/>
        </p:nvSpPr>
        <p:spPr>
          <a:xfrm>
            <a:off x="234950" y="37225"/>
            <a:ext cx="990600" cy="517634"/>
          </a:xfrm>
          <a:prstGeom prst="triangle">
            <a:avLst>
              <a:gd name="adj" fmla="val 4554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Product </a:t>
            </a:r>
            <a:r>
              <a:rPr lang="en-US" sz="400" dirty="0" smtClean="0"/>
              <a:t>Owner</a:t>
            </a:r>
            <a:endParaRPr lang="en-US" sz="400" dirty="0"/>
          </a:p>
        </p:txBody>
      </p:sp>
      <p:sp>
        <p:nvSpPr>
          <p:cNvPr id="4" name="Isosceles Triangle 3"/>
          <p:cNvSpPr/>
          <p:nvPr/>
        </p:nvSpPr>
        <p:spPr>
          <a:xfrm>
            <a:off x="234950" y="604783"/>
            <a:ext cx="990600" cy="517634"/>
          </a:xfrm>
          <a:prstGeom prst="triangle">
            <a:avLst>
              <a:gd name="adj" fmla="val 4554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Scrum Master</a:t>
            </a:r>
            <a:endParaRPr lang="en-US" sz="400" dirty="0"/>
          </a:p>
        </p:txBody>
      </p:sp>
      <p:sp>
        <p:nvSpPr>
          <p:cNvPr id="5" name="Isosceles Triangle 4"/>
          <p:cNvSpPr/>
          <p:nvPr/>
        </p:nvSpPr>
        <p:spPr>
          <a:xfrm>
            <a:off x="234950" y="1222266"/>
            <a:ext cx="990600" cy="517634"/>
          </a:xfrm>
          <a:prstGeom prst="triangle">
            <a:avLst>
              <a:gd name="adj" fmla="val 4554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Development Team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61954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7841" y="456855"/>
            <a:ext cx="1073150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/>
          <p:cNvSpPr txBox="1"/>
          <p:nvPr/>
        </p:nvSpPr>
        <p:spPr>
          <a:xfrm>
            <a:off x="82550" y="156044"/>
            <a:ext cx="2133600" cy="1099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" algn="just">
              <a:lnSpc>
                <a:spcPct val="114700"/>
              </a:lnSpc>
              <a:spcBef>
                <a:spcPts val="100"/>
              </a:spcBef>
            </a:pPr>
            <a:endParaRPr sz="600" dirty="0">
              <a:latin typeface="Noto Sans"/>
              <a:cs typeface="Noto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549" y="63500"/>
            <a:ext cx="191529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sz="800" dirty="0" smtClean="0">
                <a:solidFill>
                  <a:srgbClr val="222222"/>
                </a:solidFill>
              </a:rPr>
              <a:t>“Agile </a:t>
            </a:r>
            <a:r>
              <a:rPr lang="en-US" sz="800" dirty="0">
                <a:solidFill>
                  <a:srgbClr val="222222"/>
                </a:solidFill>
              </a:rPr>
              <a:t>software development refers to software development methodologies centered round the idea of iterative development, where requirements and solutions evolve </a:t>
            </a:r>
            <a:r>
              <a:rPr lang="en-US" sz="800" dirty="0" smtClean="0">
                <a:solidFill>
                  <a:srgbClr val="222222"/>
                </a:solidFill>
              </a:rPr>
              <a:t>through collaboration between </a:t>
            </a:r>
            <a:r>
              <a:rPr lang="en-US" sz="800" b="1" dirty="0" smtClean="0">
                <a:solidFill>
                  <a:srgbClr val="222222"/>
                </a:solidFill>
              </a:rPr>
              <a:t>self</a:t>
            </a:r>
            <a:r>
              <a:rPr lang="en-US" sz="800" dirty="0" smtClean="0">
                <a:solidFill>
                  <a:srgbClr val="222222"/>
                </a:solidFill>
              </a:rPr>
              <a:t>-organizing cross-functional teams.”</a:t>
            </a:r>
            <a:endParaRPr lang="en-US" sz="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673"/>
            <a:ext cx="2971800" cy="1066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550" y="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Sprints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03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58" y="42265"/>
            <a:ext cx="1519992" cy="738664"/>
          </a:xfrm>
        </p:spPr>
        <p:txBody>
          <a:bodyPr/>
          <a:lstStyle/>
          <a:p>
            <a:r>
              <a:rPr lang="en-US" dirty="0"/>
              <a:t>SCRUM    ARTIFACTS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444500"/>
            <a:ext cx="2438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4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58" y="42265"/>
            <a:ext cx="1443792" cy="369332"/>
          </a:xfrm>
        </p:spPr>
        <p:txBody>
          <a:bodyPr/>
          <a:lstStyle/>
          <a:p>
            <a:r>
              <a:rPr lang="en-US" dirty="0" smtClean="0"/>
              <a:t>SCRUM ARTIFACTS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035" y="414782"/>
            <a:ext cx="2754630" cy="1231106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chemeClr val="bg1"/>
                </a:solidFill>
              </a:rPr>
              <a:t>Product backlog is a list of the desired functionalities in the order of priority</a:t>
            </a:r>
            <a:r>
              <a:rPr lang="en-US" sz="800" dirty="0" smtClean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800" dirty="0" smtClean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chemeClr val="bg1"/>
                </a:solidFill>
              </a:rPr>
              <a:t>Sprint backlog is the set of PBIs selected for the Sprint, along with the plan to realize </a:t>
            </a:r>
            <a:r>
              <a:rPr lang="en-US" sz="800" dirty="0" smtClean="0">
                <a:solidFill>
                  <a:schemeClr val="bg1"/>
                </a:solidFill>
              </a:rPr>
              <a:t>the Sprint </a:t>
            </a:r>
            <a:r>
              <a:rPr lang="en-US" sz="800" dirty="0">
                <a:solidFill>
                  <a:schemeClr val="bg1"/>
                </a:solidFill>
              </a:rPr>
              <a:t>goal</a:t>
            </a:r>
            <a:r>
              <a:rPr lang="en-US" sz="800" dirty="0" smtClean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800" dirty="0" smtClean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800" dirty="0">
                <a:solidFill>
                  <a:schemeClr val="bg1"/>
                </a:solidFill>
              </a:rPr>
              <a:t>Increment refers to the sum of all the product backlog items completed during a Sprint </a:t>
            </a:r>
            <a:r>
              <a:rPr lang="en-US" sz="800" dirty="0" smtClean="0">
                <a:solidFill>
                  <a:schemeClr val="bg1"/>
                </a:solidFill>
              </a:rPr>
              <a:t>and the </a:t>
            </a:r>
            <a:r>
              <a:rPr lang="en-US" sz="800" dirty="0">
                <a:solidFill>
                  <a:schemeClr val="bg1"/>
                </a:solidFill>
              </a:rPr>
              <a:t>value of the increments of all the previous Sprints.</a:t>
            </a:r>
            <a:endParaRPr lang="en-US" sz="800" dirty="0" smtClean="0">
              <a:solidFill>
                <a:schemeClr val="bg1"/>
              </a:solidFill>
            </a:endParaRP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2351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58" y="42265"/>
            <a:ext cx="684530" cy="369332"/>
          </a:xfrm>
        </p:spPr>
        <p:txBody>
          <a:bodyPr/>
          <a:lstStyle/>
          <a:p>
            <a:r>
              <a:rPr lang="en-US" dirty="0" smtClean="0"/>
              <a:t>SCRUM 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Hexagon 5"/>
          <p:cNvSpPr/>
          <p:nvPr/>
        </p:nvSpPr>
        <p:spPr>
          <a:xfrm>
            <a:off x="501650" y="368300"/>
            <a:ext cx="2057400" cy="1236726"/>
          </a:xfrm>
          <a:prstGeom prst="hexagon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Sprint Planning</a:t>
            </a:r>
          </a:p>
          <a:p>
            <a:pPr algn="ctr"/>
            <a:endParaRPr lang="en-US" sz="800" dirty="0" smtClean="0"/>
          </a:p>
          <a:p>
            <a:pPr algn="ctr"/>
            <a:r>
              <a:rPr lang="en-US" sz="800" dirty="0" smtClean="0"/>
              <a:t>Daily Scrum</a:t>
            </a:r>
          </a:p>
          <a:p>
            <a:pPr algn="ctr"/>
            <a:endParaRPr lang="en-US" sz="800" dirty="0" smtClean="0"/>
          </a:p>
          <a:p>
            <a:pPr algn="ctr"/>
            <a:r>
              <a:rPr lang="en-US" sz="800" dirty="0" smtClean="0"/>
              <a:t>Sprint Review</a:t>
            </a:r>
          </a:p>
          <a:p>
            <a:pPr algn="ctr"/>
            <a:endParaRPr lang="en-US" sz="800" dirty="0" smtClean="0"/>
          </a:p>
          <a:p>
            <a:pPr algn="ctr"/>
            <a:r>
              <a:rPr lang="en-US" sz="800" dirty="0" smtClean="0"/>
              <a:t>Sprint Retrospective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1886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58" y="42265"/>
            <a:ext cx="684530" cy="184666"/>
          </a:xfrm>
        </p:spPr>
        <p:txBody>
          <a:bodyPr/>
          <a:lstStyle/>
          <a:p>
            <a:r>
              <a:rPr lang="en-US" dirty="0" smtClean="0"/>
              <a:t>Sprints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9" y="520700"/>
            <a:ext cx="2795587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4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58" y="42265"/>
            <a:ext cx="684530" cy="369332"/>
          </a:xfrm>
        </p:spPr>
        <p:txBody>
          <a:bodyPr/>
          <a:lstStyle/>
          <a:p>
            <a:r>
              <a:rPr lang="en-US" dirty="0" smtClean="0"/>
              <a:t>SCRUM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53035" y="414783"/>
            <a:ext cx="1331404" cy="1661993"/>
          </a:xfrm>
        </p:spPr>
        <p:txBody>
          <a:bodyPr/>
          <a:lstStyle/>
          <a:p>
            <a:r>
              <a:rPr lang="en-US" sz="600" b="1" i="1" u="sng" dirty="0" smtClean="0">
                <a:solidFill>
                  <a:schemeClr val="bg1"/>
                </a:solidFill>
              </a:rPr>
              <a:t>Sprint Planning</a:t>
            </a:r>
            <a:endParaRPr lang="en-US" sz="600" b="1" i="1" u="sng" dirty="0">
              <a:solidFill>
                <a:schemeClr val="bg1"/>
              </a:solidFill>
            </a:endParaRPr>
          </a:p>
          <a:p>
            <a:r>
              <a:rPr lang="en-US" sz="600" dirty="0">
                <a:solidFill>
                  <a:schemeClr val="bg1"/>
                </a:solidFill>
              </a:rPr>
              <a:t>Sprint is planned and finalized. The Sprint</a:t>
            </a:r>
          </a:p>
          <a:p>
            <a:r>
              <a:rPr lang="en-US" sz="600" dirty="0">
                <a:solidFill>
                  <a:schemeClr val="bg1"/>
                </a:solidFill>
              </a:rPr>
              <a:t>Goal is also finalized during the sprint planning meeting. This plan is devised collaboratively</a:t>
            </a:r>
          </a:p>
          <a:p>
            <a:r>
              <a:rPr lang="en-US" sz="600" dirty="0">
                <a:solidFill>
                  <a:schemeClr val="bg1"/>
                </a:solidFill>
              </a:rPr>
              <a:t>by the Scrum Team</a:t>
            </a:r>
            <a:r>
              <a:rPr lang="en-US" sz="600" dirty="0" smtClean="0">
                <a:solidFill>
                  <a:schemeClr val="bg1"/>
                </a:solidFill>
              </a:rPr>
              <a:t>.</a:t>
            </a:r>
          </a:p>
          <a:p>
            <a:endParaRPr lang="en-US" sz="600" u="sng" dirty="0">
              <a:solidFill>
                <a:schemeClr val="bg1"/>
              </a:solidFill>
            </a:endParaRPr>
          </a:p>
          <a:p>
            <a:r>
              <a:rPr lang="en-US" sz="600" b="1" i="1" u="sng" dirty="0">
                <a:solidFill>
                  <a:schemeClr val="bg1"/>
                </a:solidFill>
              </a:rPr>
              <a:t>The Daily Scrum</a:t>
            </a:r>
          </a:p>
          <a:p>
            <a:r>
              <a:rPr lang="en-US" sz="600" dirty="0">
                <a:solidFill>
                  <a:schemeClr val="bg1"/>
                </a:solidFill>
              </a:rPr>
              <a:t>Conducted for the Development Team everyday of the Sprint. 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Team shares the </a:t>
            </a:r>
            <a:r>
              <a:rPr lang="en-US" sz="600" dirty="0">
                <a:solidFill>
                  <a:schemeClr val="bg1"/>
                </a:solidFill>
              </a:rPr>
              <a:t>work done on the previous day</a:t>
            </a:r>
          </a:p>
          <a:p>
            <a:r>
              <a:rPr lang="en-US" sz="600" dirty="0">
                <a:solidFill>
                  <a:schemeClr val="bg1"/>
                </a:solidFill>
              </a:rPr>
              <a:t>15-minute time-boxed event.</a:t>
            </a:r>
          </a:p>
          <a:p>
            <a:r>
              <a:rPr lang="en-US" sz="600" dirty="0">
                <a:solidFill>
                  <a:schemeClr val="bg1"/>
                </a:solidFill>
              </a:rPr>
              <a:t>Development Team plans work for the next 24 hours.</a:t>
            </a:r>
          </a:p>
          <a:p>
            <a:endParaRPr lang="en-US" sz="600" dirty="0" smtClean="0">
              <a:solidFill>
                <a:schemeClr val="bg1"/>
              </a:solidFill>
            </a:endParaRPr>
          </a:p>
          <a:p>
            <a:endParaRPr lang="en-US" sz="600" dirty="0">
              <a:solidFill>
                <a:schemeClr val="bg1"/>
              </a:solidFill>
            </a:endParaRPr>
          </a:p>
          <a:p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1576260" y="414782"/>
            <a:ext cx="1331404" cy="923330"/>
          </a:xfrm>
        </p:spPr>
        <p:txBody>
          <a:bodyPr/>
          <a:lstStyle/>
          <a:p>
            <a:r>
              <a:rPr lang="en-US" sz="600" b="1" i="1" u="sng" dirty="0" smtClean="0">
                <a:solidFill>
                  <a:schemeClr val="bg1"/>
                </a:solidFill>
              </a:rPr>
              <a:t>Sprint Review: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The </a:t>
            </a:r>
            <a:r>
              <a:rPr lang="en-US" sz="600" dirty="0">
                <a:solidFill>
                  <a:schemeClr val="bg1"/>
                </a:solidFill>
              </a:rPr>
              <a:t>purpose of </a:t>
            </a:r>
            <a:r>
              <a:rPr lang="en-US" sz="600" dirty="0" smtClean="0">
                <a:solidFill>
                  <a:schemeClr val="bg1"/>
                </a:solidFill>
              </a:rPr>
              <a:t>this meeting </a:t>
            </a:r>
            <a:r>
              <a:rPr lang="en-US" sz="600" dirty="0">
                <a:solidFill>
                  <a:schemeClr val="bg1"/>
                </a:solidFill>
              </a:rPr>
              <a:t>is to check the Increment and based on the feedback, to adapt the Product </a:t>
            </a:r>
            <a:r>
              <a:rPr lang="en-US" sz="600" dirty="0" smtClean="0">
                <a:solidFill>
                  <a:schemeClr val="bg1"/>
                </a:solidFill>
              </a:rPr>
              <a:t>backlog</a:t>
            </a:r>
          </a:p>
          <a:p>
            <a:endParaRPr lang="en-US" sz="600" dirty="0" smtClean="0">
              <a:solidFill>
                <a:schemeClr val="bg1"/>
              </a:solidFill>
            </a:endParaRPr>
          </a:p>
          <a:p>
            <a:r>
              <a:rPr lang="en-US" sz="600" b="1" i="1" u="sng" dirty="0" smtClean="0">
                <a:solidFill>
                  <a:schemeClr val="bg1"/>
                </a:solidFill>
              </a:rPr>
              <a:t>Sprint retrospective</a:t>
            </a:r>
          </a:p>
          <a:p>
            <a:r>
              <a:rPr lang="en-US" sz="600" dirty="0" smtClean="0">
                <a:solidFill>
                  <a:schemeClr val="bg1"/>
                </a:solidFill>
              </a:rPr>
              <a:t>The </a:t>
            </a:r>
            <a:r>
              <a:rPr lang="en-US" sz="600" dirty="0">
                <a:solidFill>
                  <a:schemeClr val="bg1"/>
                </a:solidFill>
              </a:rPr>
              <a:t>team inspects itself and creates a plan for improvements</a:t>
            </a:r>
          </a:p>
          <a:p>
            <a:r>
              <a:rPr lang="en-US" sz="600" dirty="0">
                <a:solidFill>
                  <a:schemeClr val="bg1"/>
                </a:solidFill>
              </a:rPr>
              <a:t>that are to be implemented during the next Sprint.</a:t>
            </a:r>
          </a:p>
        </p:txBody>
      </p:sp>
    </p:spTree>
    <p:extLst>
      <p:ext uri="{BB962C8B-B14F-4D97-AF65-F5344CB8AC3E}">
        <p14:creationId xmlns:p14="http://schemas.microsoft.com/office/powerpoint/2010/main" val="217901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550" y="0"/>
            <a:ext cx="762000" cy="184666"/>
          </a:xfrm>
        </p:spPr>
        <p:txBody>
          <a:bodyPr/>
          <a:lstStyle/>
          <a:p>
            <a:pPr algn="ctr"/>
            <a:r>
              <a:rPr lang="en-US" dirty="0" smtClean="0"/>
              <a:t>QUERIES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90" y="215900"/>
            <a:ext cx="1371719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3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535" y="180187"/>
            <a:ext cx="2622093" cy="1439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95400" y="78440"/>
            <a:ext cx="2322195" cy="13506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5" dirty="0">
                <a:solidFill>
                  <a:srgbClr val="FFFFFF"/>
                </a:solidFill>
                <a:latin typeface="Roboto Condensed"/>
                <a:cs typeface="Roboto Condensed"/>
              </a:rPr>
              <a:t>Agile </a:t>
            </a:r>
            <a:endParaRPr lang="en-US" sz="600" spc="5" dirty="0" smtClean="0">
              <a:solidFill>
                <a:srgbClr val="FFFFFF"/>
              </a:solidFill>
              <a:latin typeface="Roboto Condensed"/>
              <a:cs typeface="Roboto Condensed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600" dirty="0">
                <a:solidFill>
                  <a:srgbClr val="FFFFFF"/>
                </a:solidFill>
                <a:latin typeface="Roboto Condensed"/>
                <a:cs typeface="Roboto Condensed"/>
              </a:rPr>
              <a:t>S</a:t>
            </a:r>
            <a:r>
              <a:rPr sz="600" dirty="0" smtClean="0">
                <a:solidFill>
                  <a:srgbClr val="FFFFFF"/>
                </a:solidFill>
                <a:latin typeface="Roboto Condensed"/>
                <a:cs typeface="Roboto Condensed"/>
              </a:rPr>
              <a:t>uggests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shorter</a:t>
            </a:r>
            <a:r>
              <a:rPr sz="600" spc="-10" dirty="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iterations</a:t>
            </a:r>
            <a:endParaRPr sz="600" dirty="0">
              <a:latin typeface="Roboto Condensed"/>
              <a:cs typeface="Roboto Condensed"/>
            </a:endParaRPr>
          </a:p>
          <a:p>
            <a:pPr marL="184150" marR="143510" indent="-171450">
              <a:lnSpc>
                <a:spcPct val="229500"/>
              </a:lnSpc>
              <a:buFont typeface="Wingdings" panose="05000000000000000000" pitchFamily="2" charset="2"/>
              <a:buChar char="Ø"/>
            </a:pPr>
            <a:r>
              <a:rPr lang="en-US" sz="600" dirty="0">
                <a:solidFill>
                  <a:srgbClr val="FFFFFF"/>
                </a:solidFill>
                <a:latin typeface="Roboto Condensed"/>
                <a:cs typeface="Roboto Condensed"/>
              </a:rPr>
              <a:t>E</a:t>
            </a:r>
            <a:r>
              <a:rPr sz="600" dirty="0" smtClean="0">
                <a:solidFill>
                  <a:srgbClr val="FFFFFF"/>
                </a:solidFill>
                <a:latin typeface="Roboto Condensed"/>
                <a:cs typeface="Roboto Condensed"/>
              </a:rPr>
              <a:t>nables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change </a:t>
            </a:r>
            <a:r>
              <a:rPr sz="600" spc="5" dirty="0">
                <a:solidFill>
                  <a:srgbClr val="FFFFFF"/>
                </a:solidFill>
                <a:latin typeface="Roboto Condensed"/>
                <a:cs typeface="Roboto Condensed"/>
              </a:rPr>
              <a:t>in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priorities from iteration to iteration</a:t>
            </a:r>
            <a:r>
              <a:rPr sz="600" dirty="0" smtClean="0">
                <a:solidFill>
                  <a:srgbClr val="FFFFFF"/>
                </a:solidFill>
                <a:latin typeface="Roboto Condensed"/>
                <a:cs typeface="Roboto Condensed"/>
              </a:rPr>
              <a:t>.</a:t>
            </a:r>
            <a:endParaRPr lang="en-US" sz="600" dirty="0" smtClean="0">
              <a:solidFill>
                <a:srgbClr val="FFFFFF"/>
              </a:solidFill>
              <a:latin typeface="Roboto Condensed"/>
              <a:cs typeface="Roboto Condensed"/>
            </a:endParaRPr>
          </a:p>
          <a:p>
            <a:pPr marL="184150" marR="143510" indent="-171450">
              <a:lnSpc>
                <a:spcPct val="229500"/>
              </a:lnSpc>
              <a:buFont typeface="Wingdings" panose="05000000000000000000" pitchFamily="2" charset="2"/>
              <a:buChar char="Ø"/>
            </a:pPr>
            <a:r>
              <a:rPr sz="600" dirty="0" smtClean="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lang="en-US" sz="600" dirty="0">
                <a:solidFill>
                  <a:srgbClr val="FFFFFF"/>
                </a:solidFill>
                <a:latin typeface="Roboto Condensed"/>
                <a:cs typeface="Roboto Condensed"/>
              </a:rPr>
              <a:t>A</a:t>
            </a:r>
            <a:r>
              <a:rPr sz="600" dirty="0" smtClean="0">
                <a:solidFill>
                  <a:srgbClr val="FFFFFF"/>
                </a:solidFill>
                <a:latin typeface="Roboto Condensed"/>
                <a:cs typeface="Roboto Condensed"/>
              </a:rPr>
              <a:t>ccording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to the customer’s</a:t>
            </a:r>
            <a:r>
              <a:rPr sz="600" spc="-10" dirty="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requirements</a:t>
            </a:r>
            <a:endParaRPr sz="600" dirty="0">
              <a:latin typeface="Roboto Condensed"/>
              <a:cs typeface="Roboto Condensed"/>
            </a:endParaRPr>
          </a:p>
          <a:p>
            <a:pPr marL="171450" indent="-171450">
              <a:lnSpc>
                <a:spcPct val="100000"/>
              </a:lnSpc>
              <a:spcBef>
                <a:spcPts val="45"/>
              </a:spcBef>
              <a:buFont typeface="Wingdings" panose="05000000000000000000" pitchFamily="2" charset="2"/>
              <a:buChar char="Ø"/>
            </a:pPr>
            <a:endParaRPr sz="600" dirty="0">
              <a:latin typeface="Roboto Condensed"/>
              <a:cs typeface="Roboto Condensed"/>
            </a:endParaRPr>
          </a:p>
          <a:p>
            <a:pPr marL="184150" marR="5080" indent="-171450">
              <a:lnSpc>
                <a:spcPct val="114799"/>
              </a:lnSpc>
              <a:buFont typeface="Wingdings" panose="05000000000000000000" pitchFamily="2" charset="2"/>
              <a:buChar char="Ø"/>
            </a:pP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There </a:t>
            </a:r>
            <a:r>
              <a:rPr sz="600" spc="5" dirty="0">
                <a:solidFill>
                  <a:srgbClr val="FFFFFF"/>
                </a:solidFill>
                <a:latin typeface="Roboto Condensed"/>
                <a:cs typeface="Roboto Condensed"/>
              </a:rPr>
              <a:t>is </a:t>
            </a:r>
            <a:r>
              <a:rPr sz="600" spc="-5" dirty="0">
                <a:solidFill>
                  <a:srgbClr val="FFFFFF"/>
                </a:solidFill>
                <a:latin typeface="Roboto Condensed"/>
                <a:cs typeface="Roboto Condensed"/>
              </a:rPr>
              <a:t>room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for the addition </a:t>
            </a:r>
            <a:r>
              <a:rPr sz="600" spc="5" dirty="0">
                <a:solidFill>
                  <a:srgbClr val="FFFFFF"/>
                </a:solidFill>
                <a:latin typeface="Roboto Condensed"/>
                <a:cs typeface="Roboto Condensed"/>
              </a:rPr>
              <a:t>of </a:t>
            </a:r>
            <a:r>
              <a:rPr sz="600" spc="-5" dirty="0">
                <a:solidFill>
                  <a:srgbClr val="FFFFFF"/>
                </a:solidFill>
                <a:latin typeface="Roboto Condensed"/>
                <a:cs typeface="Roboto Condensed"/>
              </a:rPr>
              <a:t>new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features </a:t>
            </a:r>
            <a:r>
              <a:rPr sz="600" spc="5" dirty="0">
                <a:solidFill>
                  <a:srgbClr val="FFFFFF"/>
                </a:solidFill>
                <a:latin typeface="Roboto Condensed"/>
                <a:cs typeface="Roboto Condensed"/>
              </a:rPr>
              <a:t>in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the next  iteration, without having </a:t>
            </a:r>
            <a:r>
              <a:rPr sz="600" spc="-5" dirty="0">
                <a:solidFill>
                  <a:srgbClr val="FFFFFF"/>
                </a:solidFill>
                <a:latin typeface="Roboto Condensed"/>
                <a:cs typeface="Roboto Condensed"/>
              </a:rPr>
              <a:t>any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dependency on the previous  iteration.</a:t>
            </a:r>
            <a:endParaRPr sz="600" dirty="0">
              <a:latin typeface="Roboto Condensed"/>
              <a:cs typeface="Roboto Condensed"/>
            </a:endParaRPr>
          </a:p>
          <a:p>
            <a:pPr marL="171450" indent="-171450">
              <a:lnSpc>
                <a:spcPct val="100000"/>
              </a:lnSpc>
              <a:spcBef>
                <a:spcPts val="45"/>
              </a:spcBef>
              <a:buFont typeface="Wingdings" panose="05000000000000000000" pitchFamily="2" charset="2"/>
              <a:buChar char="Ø"/>
            </a:pPr>
            <a:endParaRPr sz="600" dirty="0">
              <a:latin typeface="Roboto Condensed"/>
              <a:cs typeface="Roboto Condensed"/>
            </a:endParaRPr>
          </a:p>
          <a:p>
            <a:pPr marL="184150" marR="198755" indent="-171450">
              <a:lnSpc>
                <a:spcPct val="114799"/>
              </a:lnSpc>
              <a:buFont typeface="Wingdings" panose="05000000000000000000" pitchFamily="2" charset="2"/>
              <a:buChar char="Ø"/>
            </a:pPr>
            <a:r>
              <a:rPr sz="600" spc="5" dirty="0">
                <a:solidFill>
                  <a:srgbClr val="FFFFFF"/>
                </a:solidFill>
                <a:latin typeface="Roboto Condensed"/>
                <a:cs typeface="Roboto Condensed"/>
              </a:rPr>
              <a:t>Agile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views change as </a:t>
            </a:r>
            <a:r>
              <a:rPr sz="600" spc="5" dirty="0">
                <a:solidFill>
                  <a:srgbClr val="FFFFFF"/>
                </a:solidFill>
                <a:latin typeface="Roboto Condensed"/>
                <a:cs typeface="Roboto Condensed"/>
              </a:rPr>
              <a:t>a </a:t>
            </a:r>
            <a:r>
              <a:rPr sz="600" spc="-5" dirty="0">
                <a:solidFill>
                  <a:srgbClr val="FFFFFF"/>
                </a:solidFill>
                <a:latin typeface="Roboto Condensed"/>
                <a:cs typeface="Roboto Condensed"/>
              </a:rPr>
              <a:t>means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for </a:t>
            </a:r>
            <a:r>
              <a:rPr sz="600" spc="-5" dirty="0">
                <a:solidFill>
                  <a:srgbClr val="FFFFFF"/>
                </a:solidFill>
                <a:latin typeface="Roboto Condensed"/>
                <a:cs typeface="Roboto Condensed"/>
              </a:rPr>
              <a:t>improvement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and  believes that </a:t>
            </a:r>
            <a:r>
              <a:rPr sz="600" spc="5" dirty="0">
                <a:solidFill>
                  <a:srgbClr val="FFFFFF"/>
                </a:solidFill>
                <a:latin typeface="Roboto Condensed"/>
                <a:cs typeface="Roboto Condensed"/>
              </a:rPr>
              <a:t>a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change adds value to the</a:t>
            </a:r>
            <a:r>
              <a:rPr sz="600" spc="-5" dirty="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product.</a:t>
            </a:r>
            <a:endParaRPr sz="600" dirty="0">
              <a:latin typeface="Roboto Condensed"/>
              <a:cs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0696" y="43860"/>
            <a:ext cx="1266828" cy="1754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1751" y="0"/>
            <a:ext cx="8248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20" dirty="0">
                <a:latin typeface="Noto Sans"/>
                <a:cs typeface="Noto Sans"/>
              </a:rPr>
              <a:t>Manifesto</a:t>
            </a:r>
          </a:p>
        </p:txBody>
      </p:sp>
      <p:sp>
        <p:nvSpPr>
          <p:cNvPr id="4" name="object 4"/>
          <p:cNvSpPr/>
          <p:nvPr/>
        </p:nvSpPr>
        <p:spPr>
          <a:xfrm>
            <a:off x="40045" y="236034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4041" y="22006"/>
                </a:moveTo>
                <a:lnTo>
                  <a:pt x="7964" y="22006"/>
                </a:lnTo>
                <a:lnTo>
                  <a:pt x="5371" y="20931"/>
                </a:lnTo>
                <a:lnTo>
                  <a:pt x="1074" y="16634"/>
                </a:lnTo>
                <a:lnTo>
                  <a:pt x="0" y="14041"/>
                </a:lnTo>
                <a:lnTo>
                  <a:pt x="0" y="7964"/>
                </a:lnTo>
                <a:lnTo>
                  <a:pt x="1074" y="5371"/>
                </a:lnTo>
                <a:lnTo>
                  <a:pt x="5371" y="1074"/>
                </a:lnTo>
                <a:lnTo>
                  <a:pt x="7964" y="0"/>
                </a:lnTo>
                <a:lnTo>
                  <a:pt x="14041" y="0"/>
                </a:lnTo>
                <a:lnTo>
                  <a:pt x="16635" y="1074"/>
                </a:lnTo>
                <a:lnTo>
                  <a:pt x="20932" y="5371"/>
                </a:lnTo>
                <a:lnTo>
                  <a:pt x="22006" y="7964"/>
                </a:lnTo>
                <a:lnTo>
                  <a:pt x="22006" y="14041"/>
                </a:lnTo>
                <a:lnTo>
                  <a:pt x="20932" y="16634"/>
                </a:lnTo>
                <a:lnTo>
                  <a:pt x="16635" y="20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045" y="500110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4041" y="22006"/>
                </a:moveTo>
                <a:lnTo>
                  <a:pt x="7964" y="22006"/>
                </a:lnTo>
                <a:lnTo>
                  <a:pt x="5371" y="20932"/>
                </a:lnTo>
                <a:lnTo>
                  <a:pt x="1074" y="16634"/>
                </a:lnTo>
                <a:lnTo>
                  <a:pt x="0" y="14042"/>
                </a:lnTo>
                <a:lnTo>
                  <a:pt x="0" y="7964"/>
                </a:lnTo>
                <a:lnTo>
                  <a:pt x="1074" y="5371"/>
                </a:lnTo>
                <a:lnTo>
                  <a:pt x="5371" y="1073"/>
                </a:lnTo>
                <a:lnTo>
                  <a:pt x="7964" y="0"/>
                </a:lnTo>
                <a:lnTo>
                  <a:pt x="14041" y="0"/>
                </a:lnTo>
                <a:lnTo>
                  <a:pt x="16635" y="1073"/>
                </a:lnTo>
                <a:lnTo>
                  <a:pt x="20932" y="5371"/>
                </a:lnTo>
                <a:lnTo>
                  <a:pt x="22006" y="7964"/>
                </a:lnTo>
                <a:lnTo>
                  <a:pt x="22006" y="14042"/>
                </a:lnTo>
                <a:lnTo>
                  <a:pt x="20932" y="16634"/>
                </a:lnTo>
                <a:lnTo>
                  <a:pt x="16635" y="20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045" y="764185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4041" y="22006"/>
                </a:moveTo>
                <a:lnTo>
                  <a:pt x="7964" y="22006"/>
                </a:lnTo>
                <a:lnTo>
                  <a:pt x="5371" y="20932"/>
                </a:lnTo>
                <a:lnTo>
                  <a:pt x="1074" y="16634"/>
                </a:lnTo>
                <a:lnTo>
                  <a:pt x="0" y="14042"/>
                </a:lnTo>
                <a:lnTo>
                  <a:pt x="0" y="7964"/>
                </a:lnTo>
                <a:lnTo>
                  <a:pt x="1074" y="5371"/>
                </a:lnTo>
                <a:lnTo>
                  <a:pt x="5371" y="1073"/>
                </a:lnTo>
                <a:lnTo>
                  <a:pt x="7964" y="0"/>
                </a:lnTo>
                <a:lnTo>
                  <a:pt x="14041" y="0"/>
                </a:lnTo>
                <a:lnTo>
                  <a:pt x="16635" y="1073"/>
                </a:lnTo>
                <a:lnTo>
                  <a:pt x="20932" y="5371"/>
                </a:lnTo>
                <a:lnTo>
                  <a:pt x="22006" y="7964"/>
                </a:lnTo>
                <a:lnTo>
                  <a:pt x="22006" y="14042"/>
                </a:lnTo>
                <a:lnTo>
                  <a:pt x="20932" y="16634"/>
                </a:lnTo>
                <a:lnTo>
                  <a:pt x="16635" y="20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045" y="1028260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4041" y="22006"/>
                </a:moveTo>
                <a:lnTo>
                  <a:pt x="7964" y="22006"/>
                </a:lnTo>
                <a:lnTo>
                  <a:pt x="5371" y="20932"/>
                </a:lnTo>
                <a:lnTo>
                  <a:pt x="1074" y="16634"/>
                </a:lnTo>
                <a:lnTo>
                  <a:pt x="0" y="14042"/>
                </a:lnTo>
                <a:lnTo>
                  <a:pt x="0" y="7964"/>
                </a:lnTo>
                <a:lnTo>
                  <a:pt x="1074" y="5371"/>
                </a:lnTo>
                <a:lnTo>
                  <a:pt x="5371" y="1073"/>
                </a:lnTo>
                <a:lnTo>
                  <a:pt x="7964" y="0"/>
                </a:lnTo>
                <a:lnTo>
                  <a:pt x="14041" y="0"/>
                </a:lnTo>
                <a:lnTo>
                  <a:pt x="16635" y="1073"/>
                </a:lnTo>
                <a:lnTo>
                  <a:pt x="20932" y="5371"/>
                </a:lnTo>
                <a:lnTo>
                  <a:pt x="22006" y="7964"/>
                </a:lnTo>
                <a:lnTo>
                  <a:pt x="22006" y="14042"/>
                </a:lnTo>
                <a:lnTo>
                  <a:pt x="20932" y="16634"/>
                </a:lnTo>
                <a:lnTo>
                  <a:pt x="16635" y="20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351" y="133637"/>
            <a:ext cx="1746250" cy="147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220979">
              <a:lnSpc>
                <a:spcPct val="108300"/>
              </a:lnSpc>
              <a:spcBef>
                <a:spcPts val="100"/>
              </a:spcBef>
            </a:pPr>
            <a:r>
              <a:rPr sz="800" spc="5" dirty="0">
                <a:solidFill>
                  <a:srgbClr val="FFFFFF"/>
                </a:solidFill>
                <a:latin typeface="Roboto Condensed"/>
                <a:cs typeface="Roboto Condensed"/>
              </a:rPr>
              <a:t>“Individuals </a:t>
            </a:r>
            <a:r>
              <a:rPr sz="800" dirty="0">
                <a:solidFill>
                  <a:srgbClr val="FFFFFF"/>
                </a:solidFill>
                <a:latin typeface="Roboto Condensed"/>
                <a:cs typeface="Roboto Condensed"/>
              </a:rPr>
              <a:t>and interactions over  processes and</a:t>
            </a:r>
            <a:r>
              <a:rPr sz="800" spc="-10" dirty="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sz="800" spc="5" dirty="0">
                <a:solidFill>
                  <a:srgbClr val="FFFFFF"/>
                </a:solidFill>
                <a:latin typeface="Roboto Condensed"/>
                <a:cs typeface="Roboto Condensed"/>
              </a:rPr>
              <a:t>tools.</a:t>
            </a:r>
            <a:endParaRPr sz="800">
              <a:latin typeface="Roboto Condensed"/>
              <a:cs typeface="Roboto Condensed"/>
            </a:endParaRPr>
          </a:p>
          <a:p>
            <a:pPr marL="184785" marR="22860">
              <a:lnSpc>
                <a:spcPct val="108300"/>
              </a:lnSpc>
            </a:pPr>
            <a:r>
              <a:rPr sz="800" dirty="0">
                <a:solidFill>
                  <a:srgbClr val="FFFFFF"/>
                </a:solidFill>
                <a:latin typeface="Roboto Condensed"/>
                <a:cs typeface="Roboto Condensed"/>
              </a:rPr>
              <a:t>Working software over comprehensive  documentation.</a:t>
            </a:r>
            <a:endParaRPr sz="800">
              <a:latin typeface="Roboto Condensed"/>
              <a:cs typeface="Roboto Condensed"/>
            </a:endParaRPr>
          </a:p>
          <a:p>
            <a:pPr marL="184785" marR="62865">
              <a:lnSpc>
                <a:spcPct val="108300"/>
              </a:lnSpc>
            </a:pPr>
            <a:r>
              <a:rPr sz="800" spc="-5" dirty="0">
                <a:solidFill>
                  <a:srgbClr val="FFFFFF"/>
                </a:solidFill>
                <a:latin typeface="Roboto Condensed"/>
                <a:cs typeface="Roboto Condensed"/>
              </a:rPr>
              <a:t>Customer </a:t>
            </a:r>
            <a:r>
              <a:rPr sz="800" dirty="0">
                <a:solidFill>
                  <a:srgbClr val="FFFFFF"/>
                </a:solidFill>
                <a:latin typeface="Roboto Condensed"/>
                <a:cs typeface="Roboto Condensed"/>
              </a:rPr>
              <a:t>collaboration over contract  negotiation.</a:t>
            </a:r>
            <a:endParaRPr sz="800">
              <a:latin typeface="Roboto Condensed"/>
              <a:cs typeface="Roboto Condensed"/>
            </a:endParaRPr>
          </a:p>
          <a:p>
            <a:pPr marL="184785" marR="5080">
              <a:lnSpc>
                <a:spcPct val="108300"/>
              </a:lnSpc>
            </a:pPr>
            <a:r>
              <a:rPr sz="800" dirty="0">
                <a:solidFill>
                  <a:srgbClr val="FFFFFF"/>
                </a:solidFill>
                <a:latin typeface="Roboto Condensed"/>
                <a:cs typeface="Roboto Condensed"/>
              </a:rPr>
              <a:t>Responding to change over following </a:t>
            </a:r>
            <a:r>
              <a:rPr sz="800" spc="5" dirty="0">
                <a:solidFill>
                  <a:srgbClr val="FFFFFF"/>
                </a:solidFill>
                <a:latin typeface="Roboto Condensed"/>
                <a:cs typeface="Roboto Condensed"/>
              </a:rPr>
              <a:t>a  </a:t>
            </a:r>
            <a:r>
              <a:rPr sz="800" spc="10" dirty="0">
                <a:solidFill>
                  <a:srgbClr val="FFFFFF"/>
                </a:solidFill>
                <a:latin typeface="Roboto Condensed"/>
                <a:cs typeface="Roboto Condensed"/>
              </a:rPr>
              <a:t>plan.”</a:t>
            </a:r>
            <a:endParaRPr sz="800">
              <a:latin typeface="Roboto Condensed"/>
              <a:cs typeface="Roboto Condensed"/>
            </a:endParaRPr>
          </a:p>
          <a:p>
            <a:pPr marL="12700" marR="52705">
              <a:lnSpc>
                <a:spcPct val="108300"/>
              </a:lnSpc>
            </a:pPr>
            <a:r>
              <a:rPr sz="800" spc="5" dirty="0">
                <a:solidFill>
                  <a:srgbClr val="FFFFFF"/>
                </a:solidFill>
                <a:latin typeface="Roboto Condensed"/>
                <a:cs typeface="Roboto Condensed"/>
              </a:rPr>
              <a:t>“That is, </a:t>
            </a:r>
            <a:r>
              <a:rPr sz="800" dirty="0">
                <a:solidFill>
                  <a:srgbClr val="FFFFFF"/>
                </a:solidFill>
                <a:latin typeface="Roboto Condensed"/>
                <a:cs typeface="Roboto Condensed"/>
              </a:rPr>
              <a:t>while there </a:t>
            </a:r>
            <a:r>
              <a:rPr sz="800" spc="5" dirty="0">
                <a:solidFill>
                  <a:srgbClr val="FFFFFF"/>
                </a:solidFill>
                <a:latin typeface="Roboto Condensed"/>
                <a:cs typeface="Roboto Condensed"/>
              </a:rPr>
              <a:t>is </a:t>
            </a:r>
            <a:r>
              <a:rPr sz="800" dirty="0">
                <a:solidFill>
                  <a:srgbClr val="FFFFFF"/>
                </a:solidFill>
                <a:latin typeface="Roboto Condensed"/>
                <a:cs typeface="Roboto Condensed"/>
              </a:rPr>
              <a:t>value </a:t>
            </a:r>
            <a:r>
              <a:rPr sz="800" spc="5" dirty="0">
                <a:solidFill>
                  <a:srgbClr val="FFFFFF"/>
                </a:solidFill>
                <a:latin typeface="Roboto Condensed"/>
                <a:cs typeface="Roboto Condensed"/>
              </a:rPr>
              <a:t>in </a:t>
            </a:r>
            <a:r>
              <a:rPr sz="800" dirty="0">
                <a:solidFill>
                  <a:srgbClr val="FFFFFF"/>
                </a:solidFill>
                <a:latin typeface="Roboto Condensed"/>
                <a:cs typeface="Roboto Condensed"/>
              </a:rPr>
              <a:t>the items  on the right, we value the items on the </a:t>
            </a:r>
            <a:r>
              <a:rPr sz="800" spc="5" dirty="0">
                <a:solidFill>
                  <a:srgbClr val="FFFFFF"/>
                </a:solidFill>
                <a:latin typeface="Roboto Condensed"/>
                <a:cs typeface="Roboto Condensed"/>
              </a:rPr>
              <a:t>left  more.”le </a:t>
            </a:r>
            <a:r>
              <a:rPr sz="800" dirty="0">
                <a:solidFill>
                  <a:srgbClr val="FFFFFF"/>
                </a:solidFill>
                <a:latin typeface="Roboto Condensed"/>
                <a:cs typeface="Roboto Condensed"/>
              </a:rPr>
              <a:t>bit </a:t>
            </a:r>
            <a:r>
              <a:rPr sz="800" spc="5" dirty="0">
                <a:solidFill>
                  <a:srgbClr val="FFFFFF"/>
                </a:solidFill>
                <a:latin typeface="Roboto Condensed"/>
                <a:cs typeface="Roboto Condensed"/>
              </a:rPr>
              <a:t>of </a:t>
            </a:r>
            <a:r>
              <a:rPr sz="800" dirty="0">
                <a:solidFill>
                  <a:srgbClr val="FFFFFF"/>
                </a:solidFill>
                <a:latin typeface="Roboto Condensed"/>
                <a:cs typeface="Roboto Condensed"/>
              </a:rPr>
              <a:t>body</a:t>
            </a:r>
            <a:r>
              <a:rPr sz="800" spc="-15" dirty="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sz="800" dirty="0">
                <a:solidFill>
                  <a:srgbClr val="FFFFFF"/>
                </a:solidFill>
                <a:latin typeface="Roboto Condensed"/>
                <a:cs typeface="Roboto Condensed"/>
              </a:rPr>
              <a:t>text</a:t>
            </a:r>
            <a:endParaRPr sz="800">
              <a:latin typeface="Roboto Condensed"/>
              <a:cs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466" y="180187"/>
            <a:ext cx="2164421" cy="1439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1183" y="103132"/>
            <a:ext cx="1036341" cy="715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563" y="156112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4">
                <a:moveTo>
                  <a:pt x="21101" y="37261"/>
                </a:moveTo>
                <a:lnTo>
                  <a:pt x="16160" y="37261"/>
                </a:lnTo>
                <a:lnTo>
                  <a:pt x="13783" y="36788"/>
                </a:lnTo>
                <a:lnTo>
                  <a:pt x="0" y="21101"/>
                </a:lnTo>
                <a:lnTo>
                  <a:pt x="0" y="16160"/>
                </a:lnTo>
                <a:lnTo>
                  <a:pt x="16160" y="0"/>
                </a:lnTo>
                <a:lnTo>
                  <a:pt x="21101" y="0"/>
                </a:lnTo>
                <a:lnTo>
                  <a:pt x="37261" y="16160"/>
                </a:lnTo>
                <a:lnTo>
                  <a:pt x="37261" y="21101"/>
                </a:lnTo>
                <a:lnTo>
                  <a:pt x="23477" y="367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563" y="528725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101" y="37261"/>
                </a:moveTo>
                <a:lnTo>
                  <a:pt x="16160" y="37261"/>
                </a:lnTo>
                <a:lnTo>
                  <a:pt x="13783" y="36788"/>
                </a:lnTo>
                <a:lnTo>
                  <a:pt x="0" y="21101"/>
                </a:lnTo>
                <a:lnTo>
                  <a:pt x="0" y="16160"/>
                </a:lnTo>
                <a:lnTo>
                  <a:pt x="16160" y="0"/>
                </a:lnTo>
                <a:lnTo>
                  <a:pt x="21101" y="0"/>
                </a:lnTo>
                <a:lnTo>
                  <a:pt x="37261" y="16160"/>
                </a:lnTo>
                <a:lnTo>
                  <a:pt x="37261" y="21101"/>
                </a:lnTo>
                <a:lnTo>
                  <a:pt x="23477" y="367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63" y="901339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101" y="37261"/>
                </a:moveTo>
                <a:lnTo>
                  <a:pt x="16160" y="37261"/>
                </a:lnTo>
                <a:lnTo>
                  <a:pt x="13783" y="36788"/>
                </a:lnTo>
                <a:lnTo>
                  <a:pt x="0" y="21101"/>
                </a:lnTo>
                <a:lnTo>
                  <a:pt x="0" y="16160"/>
                </a:lnTo>
                <a:lnTo>
                  <a:pt x="16160" y="0"/>
                </a:lnTo>
                <a:lnTo>
                  <a:pt x="21101" y="0"/>
                </a:lnTo>
                <a:lnTo>
                  <a:pt x="37261" y="16160"/>
                </a:lnTo>
                <a:lnTo>
                  <a:pt x="37261" y="21101"/>
                </a:lnTo>
                <a:lnTo>
                  <a:pt x="23477" y="367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563" y="1460260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21101" y="37261"/>
                </a:moveTo>
                <a:lnTo>
                  <a:pt x="16160" y="37261"/>
                </a:lnTo>
                <a:lnTo>
                  <a:pt x="13783" y="36788"/>
                </a:lnTo>
                <a:lnTo>
                  <a:pt x="0" y="21101"/>
                </a:lnTo>
                <a:lnTo>
                  <a:pt x="0" y="16160"/>
                </a:lnTo>
                <a:lnTo>
                  <a:pt x="16160" y="0"/>
                </a:lnTo>
                <a:lnTo>
                  <a:pt x="21101" y="0"/>
                </a:lnTo>
                <a:lnTo>
                  <a:pt x="37261" y="16160"/>
                </a:lnTo>
                <a:lnTo>
                  <a:pt x="37261" y="21101"/>
                </a:lnTo>
                <a:lnTo>
                  <a:pt x="23477" y="367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5119" y="14674"/>
            <a:ext cx="1818639" cy="17207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800"/>
              </a:lnSpc>
              <a:spcBef>
                <a:spcPts val="100"/>
              </a:spcBef>
            </a:pP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Most popular and widely used frameworks to  implement </a:t>
            </a:r>
            <a:r>
              <a:rPr sz="600" spc="5" dirty="0">
                <a:solidFill>
                  <a:srgbClr val="FFFFFF"/>
                </a:solidFill>
                <a:latin typeface="Roboto Condensed"/>
                <a:cs typeface="Roboto Condensed"/>
              </a:rPr>
              <a:t>Agile in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industry</a:t>
            </a:r>
            <a:r>
              <a:rPr sz="600" spc="-20" dirty="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projects</a:t>
            </a:r>
            <a:r>
              <a:rPr sz="600" dirty="0" smtClean="0">
                <a:solidFill>
                  <a:srgbClr val="FFFFFF"/>
                </a:solidFill>
                <a:latin typeface="Roboto Condensed"/>
                <a:cs typeface="Roboto Condensed"/>
              </a:rPr>
              <a:t>.</a:t>
            </a:r>
            <a:endParaRPr lang="en-US" sz="600" dirty="0" smtClean="0">
              <a:solidFill>
                <a:srgbClr val="FFFFFF"/>
              </a:solidFill>
              <a:latin typeface="Roboto Condensed"/>
              <a:cs typeface="Roboto Condensed"/>
            </a:endParaRPr>
          </a:p>
          <a:p>
            <a:pPr marL="12700" marR="5080">
              <a:lnSpc>
                <a:spcPct val="152800"/>
              </a:lnSpc>
              <a:spcBef>
                <a:spcPts val="100"/>
              </a:spcBef>
            </a:pPr>
            <a:endParaRPr sz="600" dirty="0">
              <a:latin typeface="Roboto Condensed"/>
              <a:cs typeface="Roboto Condensed"/>
            </a:endParaRPr>
          </a:p>
          <a:p>
            <a:pPr marL="12700" marR="160020">
              <a:lnSpc>
                <a:spcPct val="152800"/>
              </a:lnSpc>
            </a:pP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It </a:t>
            </a:r>
            <a:r>
              <a:rPr sz="600" spc="5" dirty="0">
                <a:solidFill>
                  <a:srgbClr val="FFFFFF"/>
                </a:solidFill>
                <a:latin typeface="Roboto Condensed"/>
                <a:cs typeface="Roboto Condensed"/>
              </a:rPr>
              <a:t>is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used </a:t>
            </a:r>
            <a:r>
              <a:rPr sz="600" spc="-5" dirty="0">
                <a:solidFill>
                  <a:srgbClr val="FFFFFF"/>
                </a:solidFill>
                <a:latin typeface="Roboto Condensed"/>
                <a:cs typeface="Roboto Condensed"/>
              </a:rPr>
              <a:t>synonymously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with </a:t>
            </a:r>
            <a:r>
              <a:rPr sz="600" spc="5" dirty="0">
                <a:solidFill>
                  <a:srgbClr val="FFFFFF"/>
                </a:solidFill>
                <a:latin typeface="Roboto Condensed"/>
                <a:cs typeface="Roboto Condensed"/>
              </a:rPr>
              <a:t>Agile,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but </a:t>
            </a:r>
            <a:r>
              <a:rPr sz="600" spc="5" dirty="0">
                <a:solidFill>
                  <a:srgbClr val="FFFFFF"/>
                </a:solidFill>
                <a:latin typeface="Roboto Condensed"/>
                <a:cs typeface="Roboto Condensed"/>
              </a:rPr>
              <a:t>in 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reality </a:t>
            </a:r>
            <a:r>
              <a:rPr sz="600" spc="-5" dirty="0">
                <a:solidFill>
                  <a:srgbClr val="FFFFFF"/>
                </a:solidFill>
                <a:latin typeface="Roboto Condensed"/>
                <a:cs typeface="Roboto Condensed"/>
              </a:rPr>
              <a:t>they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are different</a:t>
            </a:r>
            <a:r>
              <a:rPr sz="600" dirty="0" smtClean="0">
                <a:solidFill>
                  <a:srgbClr val="FFFFFF"/>
                </a:solidFill>
                <a:latin typeface="Roboto Condensed"/>
                <a:cs typeface="Roboto Condensed"/>
              </a:rPr>
              <a:t>.</a:t>
            </a:r>
            <a:endParaRPr lang="en-US" sz="600" dirty="0" smtClean="0">
              <a:solidFill>
                <a:srgbClr val="FFFFFF"/>
              </a:solidFill>
              <a:latin typeface="Roboto Condensed"/>
              <a:cs typeface="Roboto Condensed"/>
            </a:endParaRPr>
          </a:p>
          <a:p>
            <a:pPr marL="12700" marR="160020">
              <a:lnSpc>
                <a:spcPct val="152800"/>
              </a:lnSpc>
            </a:pPr>
            <a:endParaRPr sz="600" dirty="0">
              <a:latin typeface="Roboto Condensed"/>
              <a:cs typeface="Roboto Condensed"/>
            </a:endParaRPr>
          </a:p>
          <a:p>
            <a:pPr marL="12700" marR="10795">
              <a:lnSpc>
                <a:spcPct val="152800"/>
              </a:lnSpc>
            </a:pPr>
            <a:r>
              <a:rPr sz="600" spc="-5" dirty="0">
                <a:solidFill>
                  <a:srgbClr val="FFFFFF"/>
                </a:solidFill>
                <a:latin typeface="Roboto Condensed"/>
                <a:cs typeface="Roboto Condensed"/>
              </a:rPr>
              <a:t>Scrum </a:t>
            </a:r>
            <a:r>
              <a:rPr sz="600" spc="5" dirty="0">
                <a:solidFill>
                  <a:srgbClr val="FFFFFF"/>
                </a:solidFill>
                <a:latin typeface="Roboto Condensed"/>
                <a:cs typeface="Roboto Condensed"/>
              </a:rPr>
              <a:t>is a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framework used for incremental  product development </a:t>
            </a:r>
            <a:r>
              <a:rPr sz="600" spc="-5" dirty="0">
                <a:solidFill>
                  <a:srgbClr val="FFFFFF"/>
                </a:solidFill>
                <a:latin typeface="Roboto Condensed"/>
                <a:cs typeface="Roboto Condensed"/>
              </a:rPr>
              <a:t>by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deploying one or  </a:t>
            </a:r>
            <a:r>
              <a:rPr sz="600" spc="-5" dirty="0">
                <a:solidFill>
                  <a:srgbClr val="FFFFFF"/>
                </a:solidFill>
                <a:latin typeface="Roboto Condensed"/>
                <a:cs typeface="Roboto Condensed"/>
              </a:rPr>
              <a:t>more </a:t>
            </a:r>
            <a:r>
              <a:rPr sz="600" dirty="0" smtClean="0">
                <a:solidFill>
                  <a:srgbClr val="FFFFFF"/>
                </a:solidFill>
                <a:latin typeface="Roboto Condensed"/>
                <a:cs typeface="Roboto Condensed"/>
              </a:rPr>
              <a:t>cross</a:t>
            </a:r>
            <a:r>
              <a:rPr lang="en-US" sz="600" dirty="0" smtClean="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sz="600" dirty="0" smtClean="0">
                <a:solidFill>
                  <a:srgbClr val="FFFFFF"/>
                </a:solidFill>
                <a:latin typeface="Roboto Condensed"/>
                <a:cs typeface="Roboto Condensed"/>
              </a:rPr>
              <a:t>functional,</a:t>
            </a:r>
            <a:r>
              <a:rPr lang="en-US" sz="600" dirty="0" smtClean="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sz="600" dirty="0" smtClean="0">
                <a:solidFill>
                  <a:srgbClr val="FFFFFF"/>
                </a:solidFill>
                <a:latin typeface="Roboto Condensed"/>
                <a:cs typeface="Roboto Condensed"/>
              </a:rPr>
              <a:t>self-organizing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teams</a:t>
            </a:r>
            <a:r>
              <a:rPr sz="600" dirty="0" smtClean="0">
                <a:solidFill>
                  <a:srgbClr val="FFFFFF"/>
                </a:solidFill>
                <a:latin typeface="Roboto Condensed"/>
                <a:cs typeface="Roboto Condensed"/>
              </a:rPr>
              <a:t>.</a:t>
            </a:r>
            <a:endParaRPr lang="en-US" sz="600" dirty="0" smtClean="0">
              <a:solidFill>
                <a:srgbClr val="FFFFFF"/>
              </a:solidFill>
              <a:latin typeface="Roboto Condensed"/>
              <a:cs typeface="Roboto Condensed"/>
            </a:endParaRPr>
          </a:p>
          <a:p>
            <a:pPr marL="12700" marR="10795">
              <a:lnSpc>
                <a:spcPct val="152800"/>
              </a:lnSpc>
            </a:pPr>
            <a:endParaRPr lang="en-US" sz="600" dirty="0">
              <a:solidFill>
                <a:srgbClr val="FFFFFF"/>
              </a:solidFill>
              <a:latin typeface="Roboto Condensed"/>
              <a:cs typeface="Roboto Condensed"/>
            </a:endParaRPr>
          </a:p>
          <a:p>
            <a:pPr marL="12700" marR="10795">
              <a:lnSpc>
                <a:spcPct val="152800"/>
              </a:lnSpc>
            </a:pPr>
            <a:r>
              <a:rPr sz="600" dirty="0" smtClean="0">
                <a:solidFill>
                  <a:srgbClr val="FFFFFF"/>
                </a:solidFill>
                <a:latin typeface="Roboto Condensed"/>
                <a:cs typeface="Roboto Condensed"/>
              </a:rPr>
              <a:t> 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Using </a:t>
            </a:r>
            <a:r>
              <a:rPr sz="600" spc="-5" dirty="0">
                <a:solidFill>
                  <a:srgbClr val="FFFFFF"/>
                </a:solidFill>
                <a:latin typeface="Roboto Condensed"/>
                <a:cs typeface="Roboto Condensed"/>
              </a:rPr>
              <a:t>scrum,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product development </a:t>
            </a:r>
            <a:r>
              <a:rPr sz="600" spc="5" dirty="0">
                <a:solidFill>
                  <a:srgbClr val="FFFFFF"/>
                </a:solidFill>
                <a:latin typeface="Roboto Condensed"/>
                <a:cs typeface="Roboto Condensed"/>
              </a:rPr>
              <a:t>is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carried  out </a:t>
            </a:r>
            <a:r>
              <a:rPr sz="600" spc="5" dirty="0">
                <a:solidFill>
                  <a:srgbClr val="FFFFFF"/>
                </a:solidFill>
                <a:latin typeface="Roboto Condensed"/>
                <a:cs typeface="Roboto Condensed"/>
              </a:rPr>
              <a:t>in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small, fixed-length iterations,</a:t>
            </a:r>
            <a:r>
              <a:rPr sz="600" spc="-10" dirty="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sz="600" dirty="0">
                <a:solidFill>
                  <a:srgbClr val="FFFFFF"/>
                </a:solidFill>
                <a:latin typeface="Roboto Condensed"/>
                <a:cs typeface="Roboto Condensed"/>
              </a:rPr>
              <a:t>sprints.</a:t>
            </a:r>
            <a:endParaRPr sz="600" dirty="0">
              <a:latin typeface="Roboto Condensed"/>
              <a:cs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558" y="341229"/>
            <a:ext cx="2950210" cy="1278255"/>
            <a:chOff x="41558" y="341229"/>
            <a:chExt cx="2950210" cy="1278255"/>
          </a:xfrm>
        </p:grpSpPr>
        <p:sp>
          <p:nvSpPr>
            <p:cNvPr id="3" name="object 3"/>
            <p:cNvSpPr/>
            <p:nvPr/>
          </p:nvSpPr>
          <p:spPr>
            <a:xfrm>
              <a:off x="41558" y="341229"/>
              <a:ext cx="591162" cy="1277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6574" y="458342"/>
              <a:ext cx="2355119" cy="522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8635" y="56308"/>
            <a:ext cx="11563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45" dirty="0">
                <a:latin typeface="Noto Sans"/>
                <a:cs typeface="Noto Sans"/>
              </a:rPr>
              <a:t>WHY</a:t>
            </a:r>
            <a:r>
              <a:rPr sz="1400" b="1" spc="-55" dirty="0">
                <a:latin typeface="Noto Sans"/>
                <a:cs typeface="Noto Sans"/>
              </a:rPr>
              <a:t> </a:t>
            </a:r>
            <a:r>
              <a:rPr sz="1400" b="1" spc="15" dirty="0">
                <a:latin typeface="Noto Sans"/>
                <a:cs typeface="Noto Sans"/>
              </a:rPr>
              <a:t>SCRUM</a:t>
            </a:r>
            <a:endParaRPr sz="1400">
              <a:latin typeface="Noto Sans"/>
              <a:cs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368300"/>
            <a:ext cx="2743200" cy="13685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8750" y="28028"/>
            <a:ext cx="2667000" cy="228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Scrum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9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</TotalTime>
  <Words>720</Words>
  <Application>Microsoft Office PowerPoint</Application>
  <PresentationFormat>Custom</PresentationFormat>
  <Paragraphs>127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Noto Sans</vt:lpstr>
      <vt:lpstr>Roboto Condensed</vt:lpstr>
      <vt:lpstr>Verdana</vt:lpstr>
      <vt:lpstr>Wingdings</vt:lpstr>
      <vt:lpstr>Office Theme</vt:lpstr>
      <vt:lpstr>KALPANA  RANGRA</vt:lpstr>
      <vt:lpstr>PowerPoint Presentation</vt:lpstr>
      <vt:lpstr>PowerPoint Presentation</vt:lpstr>
      <vt:lpstr>PowerPoint Presentation</vt:lpstr>
      <vt:lpstr>Manifesto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Transparancy</vt:lpstr>
      <vt:lpstr>Inspection</vt:lpstr>
      <vt:lpstr>Adaptation</vt:lpstr>
      <vt:lpstr>Events in inspection and Adaptation</vt:lpstr>
      <vt:lpstr>PowerPoint Presentation</vt:lpstr>
      <vt:lpstr>SCRUM VALUES</vt:lpstr>
      <vt:lpstr>SCRUM ROLES</vt:lpstr>
      <vt:lpstr>PowerPoint Presentation</vt:lpstr>
      <vt:lpstr>PowerPoint Presentation</vt:lpstr>
      <vt:lpstr>PowerPoint Presentation</vt:lpstr>
      <vt:lpstr>SCRUM    ARTIFACTS </vt:lpstr>
      <vt:lpstr>SCRUM ARTIFACTS</vt:lpstr>
      <vt:lpstr>SCRUM EVENTS</vt:lpstr>
      <vt:lpstr>Sprints</vt:lpstr>
      <vt:lpstr>SCRUM EVENTS</vt:lpstr>
      <vt:lpstr>QUERIES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KALPANA  RANGRA</dc:title>
  <dc:creator>Kalpana Rangra</dc:creator>
  <cp:lastModifiedBy>Kalpana Rangra</cp:lastModifiedBy>
  <cp:revision>21</cp:revision>
  <dcterms:created xsi:type="dcterms:W3CDTF">2020-07-20T16:15:25Z</dcterms:created>
  <dcterms:modified xsi:type="dcterms:W3CDTF">2020-08-01T09:57:44Z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2020-07-20T00:00:00Z</vt:filetime>
  </property>
</Properties>
</file>