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65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84826" y="2070354"/>
            <a:ext cx="3455035" cy="1859280"/>
          </a:xfrm>
          <a:custGeom>
            <a:avLst/>
            <a:gdLst/>
            <a:ahLst/>
            <a:cxnLst/>
            <a:rect l="l" t="t" r="r" b="b"/>
            <a:pathLst>
              <a:path w="3455034" h="1859279">
                <a:moveTo>
                  <a:pt x="0" y="1859280"/>
                </a:moveTo>
                <a:lnTo>
                  <a:pt x="3454908" y="1859280"/>
                </a:lnTo>
                <a:lnTo>
                  <a:pt x="3454908" y="0"/>
                </a:lnTo>
                <a:lnTo>
                  <a:pt x="0" y="0"/>
                </a:lnTo>
                <a:lnTo>
                  <a:pt x="0" y="1859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84826" y="2070354"/>
            <a:ext cx="3455035" cy="1859280"/>
          </a:xfrm>
          <a:custGeom>
            <a:avLst/>
            <a:gdLst/>
            <a:ahLst/>
            <a:cxnLst/>
            <a:rect l="l" t="t" r="r" b="b"/>
            <a:pathLst>
              <a:path w="3455034" h="1859279">
                <a:moveTo>
                  <a:pt x="0" y="1859280"/>
                </a:moveTo>
                <a:lnTo>
                  <a:pt x="3454908" y="1859280"/>
                </a:lnTo>
                <a:lnTo>
                  <a:pt x="3454908" y="0"/>
                </a:lnTo>
                <a:lnTo>
                  <a:pt x="0" y="0"/>
                </a:lnTo>
                <a:lnTo>
                  <a:pt x="0" y="185928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6798" y="461899"/>
            <a:ext cx="24704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425" y="461899"/>
            <a:ext cx="615315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261"/>
            <a:ext cx="8072119" cy="246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2581" y="3622920"/>
            <a:ext cx="6260465" cy="886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434"/>
              </a:spcBef>
            </a:pPr>
            <a:endParaRPr sz="5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757" y="5353608"/>
            <a:ext cx="1833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1995" y="5869330"/>
            <a:ext cx="2685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baseline="-2604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31507" y="188976"/>
            <a:ext cx="2179320" cy="1280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EXTREME PROGRAMMING MODEL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898" y="2771901"/>
            <a:ext cx="2120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9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/>
          <p:nvPr/>
        </p:nvSpPr>
        <p:spPr>
          <a:xfrm>
            <a:off x="1975587" y="1650284"/>
            <a:ext cx="5011789" cy="459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04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dirty="0">
                <a:latin typeface="Calibri"/>
                <a:cs typeface="Calibri"/>
              </a:rPr>
              <a:t>assumption of </a:t>
            </a:r>
            <a:r>
              <a:rPr sz="3200" spc="5" dirty="0">
                <a:latin typeface="Calibri"/>
                <a:cs typeface="Calibri"/>
              </a:rPr>
              <a:t>XP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046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dirty="0">
                <a:latin typeface="Calibri"/>
                <a:cs typeface="Calibri"/>
              </a:rPr>
              <a:t>assumption of </a:t>
            </a:r>
            <a:r>
              <a:rPr sz="3200" spc="5" dirty="0">
                <a:latin typeface="Calibri"/>
                <a:cs typeface="Calibri"/>
              </a:rPr>
              <a:t>XP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5414" y="3280029"/>
            <a:ext cx="53143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spc="-15" dirty="0">
                <a:latin typeface="Calibri"/>
                <a:cs typeface="Calibri"/>
              </a:rPr>
              <a:t>Embrace</a:t>
            </a:r>
            <a:r>
              <a:rPr sz="6000" b="1" i="1" spc="-70" dirty="0">
                <a:latin typeface="Calibri"/>
                <a:cs typeface="Calibri"/>
              </a:rPr>
              <a:t> </a:t>
            </a:r>
            <a:r>
              <a:rPr sz="6000" b="1" i="1" dirty="0">
                <a:latin typeface="Calibri"/>
                <a:cs typeface="Calibri"/>
              </a:rPr>
              <a:t>Change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2493264"/>
            <a:ext cx="7848600" cy="2807335"/>
          </a:xfrm>
          <a:custGeom>
            <a:avLst/>
            <a:gdLst/>
            <a:ahLst/>
            <a:cxnLst/>
            <a:rect l="l" t="t" r="r" b="b"/>
            <a:pathLst>
              <a:path w="7848600" h="2807335">
                <a:moveTo>
                  <a:pt x="0" y="1403604"/>
                </a:moveTo>
                <a:lnTo>
                  <a:pt x="995299" y="1300480"/>
                </a:lnTo>
                <a:lnTo>
                  <a:pt x="75387" y="1129792"/>
                </a:lnTo>
                <a:lnTo>
                  <a:pt x="1107820" y="1098041"/>
                </a:lnTo>
                <a:lnTo>
                  <a:pt x="298716" y="866521"/>
                </a:lnTo>
                <a:lnTo>
                  <a:pt x="1328674" y="907414"/>
                </a:lnTo>
                <a:lnTo>
                  <a:pt x="661416" y="623824"/>
                </a:lnTo>
                <a:lnTo>
                  <a:pt x="1649221" y="735838"/>
                </a:lnTo>
                <a:lnTo>
                  <a:pt x="1149350" y="411099"/>
                </a:lnTo>
                <a:lnTo>
                  <a:pt x="2057145" y="589914"/>
                </a:lnTo>
                <a:lnTo>
                  <a:pt x="1744090" y="236600"/>
                </a:lnTo>
                <a:lnTo>
                  <a:pt x="2536825" y="475234"/>
                </a:lnTo>
                <a:lnTo>
                  <a:pt x="2422525" y="106807"/>
                </a:lnTo>
                <a:lnTo>
                  <a:pt x="3069971" y="396239"/>
                </a:lnTo>
                <a:lnTo>
                  <a:pt x="3158743" y="26924"/>
                </a:lnTo>
                <a:lnTo>
                  <a:pt x="3635755" y="355981"/>
                </a:lnTo>
                <a:lnTo>
                  <a:pt x="3924300" y="0"/>
                </a:lnTo>
                <a:lnTo>
                  <a:pt x="4212844" y="355981"/>
                </a:lnTo>
                <a:lnTo>
                  <a:pt x="4689856" y="26924"/>
                </a:lnTo>
                <a:lnTo>
                  <a:pt x="4778629" y="396239"/>
                </a:lnTo>
                <a:lnTo>
                  <a:pt x="5426075" y="106807"/>
                </a:lnTo>
                <a:lnTo>
                  <a:pt x="5311775" y="475234"/>
                </a:lnTo>
                <a:lnTo>
                  <a:pt x="6104508" y="236600"/>
                </a:lnTo>
                <a:lnTo>
                  <a:pt x="5791454" y="589914"/>
                </a:lnTo>
                <a:lnTo>
                  <a:pt x="6699250" y="411099"/>
                </a:lnTo>
                <a:lnTo>
                  <a:pt x="6199378" y="735838"/>
                </a:lnTo>
                <a:lnTo>
                  <a:pt x="7187183" y="623824"/>
                </a:lnTo>
                <a:lnTo>
                  <a:pt x="6519926" y="907414"/>
                </a:lnTo>
                <a:lnTo>
                  <a:pt x="7549896" y="866521"/>
                </a:lnTo>
                <a:lnTo>
                  <a:pt x="6740779" y="1098041"/>
                </a:lnTo>
                <a:lnTo>
                  <a:pt x="7773161" y="1129792"/>
                </a:lnTo>
                <a:lnTo>
                  <a:pt x="6853301" y="1300480"/>
                </a:lnTo>
                <a:lnTo>
                  <a:pt x="7848600" y="1403604"/>
                </a:lnTo>
                <a:lnTo>
                  <a:pt x="6853301" y="1506728"/>
                </a:lnTo>
                <a:lnTo>
                  <a:pt x="7773161" y="1677416"/>
                </a:lnTo>
                <a:lnTo>
                  <a:pt x="6740779" y="1709166"/>
                </a:lnTo>
                <a:lnTo>
                  <a:pt x="7549896" y="1940687"/>
                </a:lnTo>
                <a:lnTo>
                  <a:pt x="6519926" y="1899793"/>
                </a:lnTo>
                <a:lnTo>
                  <a:pt x="7187183" y="2183384"/>
                </a:lnTo>
                <a:lnTo>
                  <a:pt x="6199378" y="2071370"/>
                </a:lnTo>
                <a:lnTo>
                  <a:pt x="6699250" y="2396109"/>
                </a:lnTo>
                <a:lnTo>
                  <a:pt x="5791454" y="2217293"/>
                </a:lnTo>
                <a:lnTo>
                  <a:pt x="6104508" y="2570607"/>
                </a:lnTo>
                <a:lnTo>
                  <a:pt x="5311775" y="2331974"/>
                </a:lnTo>
                <a:lnTo>
                  <a:pt x="5426075" y="2700401"/>
                </a:lnTo>
                <a:lnTo>
                  <a:pt x="4778629" y="2410968"/>
                </a:lnTo>
                <a:lnTo>
                  <a:pt x="4689856" y="2780284"/>
                </a:lnTo>
                <a:lnTo>
                  <a:pt x="4212844" y="2451227"/>
                </a:lnTo>
                <a:lnTo>
                  <a:pt x="3924300" y="2807208"/>
                </a:lnTo>
                <a:lnTo>
                  <a:pt x="3635755" y="2451227"/>
                </a:lnTo>
                <a:lnTo>
                  <a:pt x="3158743" y="2780284"/>
                </a:lnTo>
                <a:lnTo>
                  <a:pt x="3069971" y="2410968"/>
                </a:lnTo>
                <a:lnTo>
                  <a:pt x="2422525" y="2700401"/>
                </a:lnTo>
                <a:lnTo>
                  <a:pt x="2536825" y="2331974"/>
                </a:lnTo>
                <a:lnTo>
                  <a:pt x="1744090" y="2570607"/>
                </a:lnTo>
                <a:lnTo>
                  <a:pt x="2057145" y="2217293"/>
                </a:lnTo>
                <a:lnTo>
                  <a:pt x="1149350" y="2396109"/>
                </a:lnTo>
                <a:lnTo>
                  <a:pt x="1649221" y="2071370"/>
                </a:lnTo>
                <a:lnTo>
                  <a:pt x="661416" y="2183384"/>
                </a:lnTo>
                <a:lnTo>
                  <a:pt x="1328674" y="1899793"/>
                </a:lnTo>
                <a:lnTo>
                  <a:pt x="298716" y="1940687"/>
                </a:lnTo>
                <a:lnTo>
                  <a:pt x="1107820" y="1709166"/>
                </a:lnTo>
                <a:lnTo>
                  <a:pt x="75387" y="1677416"/>
                </a:lnTo>
                <a:lnTo>
                  <a:pt x="995299" y="1506728"/>
                </a:lnTo>
                <a:lnTo>
                  <a:pt x="0" y="1403604"/>
                </a:lnTo>
                <a:close/>
              </a:path>
            </a:pathLst>
          </a:custGeom>
          <a:ln w="579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8042275" cy="43281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Start </a:t>
            </a:r>
            <a:r>
              <a:rPr sz="3200" dirty="0">
                <a:latin typeface="Calibri"/>
                <a:cs typeface="Calibri"/>
              </a:rPr>
              <a:t>with the </a:t>
            </a:r>
            <a:r>
              <a:rPr sz="3200" i="1" spc="-5" dirty="0">
                <a:latin typeface="Calibri"/>
                <a:cs typeface="Calibri"/>
              </a:rPr>
              <a:t>Planning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Game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game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meeting </a:t>
            </a:r>
            <a:r>
              <a:rPr sz="2800" spc="-10" dirty="0">
                <a:latin typeface="Calibri"/>
                <a:cs typeface="Calibri"/>
              </a:rPr>
              <a:t>that occurs </a:t>
            </a:r>
            <a:r>
              <a:rPr sz="2800" spc="-5" dirty="0">
                <a:latin typeface="Calibri"/>
                <a:cs typeface="Calibri"/>
              </a:rPr>
              <a:t>once </a:t>
            </a:r>
            <a:r>
              <a:rPr sz="2800" spc="-10" dirty="0">
                <a:latin typeface="Calibri"/>
                <a:cs typeface="Calibri"/>
              </a:rPr>
              <a:t>per </a:t>
            </a:r>
            <a:r>
              <a:rPr sz="2800" spc="-15" dirty="0">
                <a:latin typeface="Calibri"/>
                <a:cs typeface="Calibri"/>
              </a:rPr>
              <a:t>iteration,  </a:t>
            </a:r>
            <a:r>
              <a:rPr sz="2800" spc="-10" dirty="0">
                <a:latin typeface="Calibri"/>
                <a:cs typeface="Calibri"/>
              </a:rPr>
              <a:t>typically </a:t>
            </a:r>
            <a:r>
              <a:rPr sz="2800" spc="-5" dirty="0">
                <a:latin typeface="Calibri"/>
                <a:cs typeface="Calibri"/>
              </a:rPr>
              <a:t>once a </a:t>
            </a:r>
            <a:r>
              <a:rPr sz="2800" spc="-10" dirty="0">
                <a:latin typeface="Calibri"/>
                <a:cs typeface="Calibri"/>
              </a:rPr>
              <a:t>week. The planning process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divided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parts:</a:t>
            </a:r>
            <a:endParaRPr sz="2800">
              <a:latin typeface="Calibri"/>
              <a:cs typeface="Calibri"/>
            </a:endParaRPr>
          </a:p>
          <a:p>
            <a:pPr marL="756285" marR="416559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10" dirty="0">
                <a:latin typeface="Calibri"/>
                <a:cs typeface="Calibri"/>
              </a:rPr>
              <a:t>Release </a:t>
            </a:r>
            <a:r>
              <a:rPr sz="2400" i="1" dirty="0">
                <a:latin typeface="Calibri"/>
                <a:cs typeface="Calibri"/>
              </a:rPr>
              <a:t>Planning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focused </a:t>
            </a:r>
            <a:r>
              <a:rPr sz="2400" spc="-5" dirty="0">
                <a:latin typeface="Calibri"/>
                <a:cs typeface="Calibri"/>
              </a:rPr>
              <a:t>on determining </a:t>
            </a:r>
            <a:r>
              <a:rPr sz="2400" spc="-10" dirty="0">
                <a:latin typeface="Calibri"/>
                <a:cs typeface="Calibri"/>
              </a:rPr>
              <a:t>what  requirements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included in which </a:t>
            </a:r>
            <a:r>
              <a:rPr sz="2400" spc="-10" dirty="0">
                <a:latin typeface="Calibri"/>
                <a:cs typeface="Calibri"/>
              </a:rPr>
              <a:t>near-term </a:t>
            </a:r>
            <a:r>
              <a:rPr sz="2400" spc="-5" dirty="0">
                <a:latin typeface="Calibri"/>
                <a:cs typeface="Calibri"/>
              </a:rPr>
              <a:t>releases,  </a:t>
            </a:r>
            <a:r>
              <a:rPr sz="2400" dirty="0">
                <a:latin typeface="Calibri"/>
                <a:cs typeface="Calibri"/>
              </a:rPr>
              <a:t>and when they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spc="-10" dirty="0">
                <a:latin typeface="Calibri"/>
                <a:cs typeface="Calibri"/>
              </a:rPr>
              <a:t>delivered.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customers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developers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both part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Calibri"/>
                <a:cs typeface="Calibri"/>
              </a:rPr>
              <a:t>Iteration </a:t>
            </a:r>
            <a:r>
              <a:rPr sz="2400" i="1" dirty="0">
                <a:latin typeface="Calibri"/>
                <a:cs typeface="Calibri"/>
              </a:rPr>
              <a:t>Planning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This plans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activities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tasks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developers.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customer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529"/>
            <a:ext cx="7896859" cy="43078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done</a:t>
            </a:r>
            <a:r>
              <a:rPr sz="3000" spc="-10" dirty="0">
                <a:latin typeface="Calibri"/>
                <a:cs typeface="Calibri"/>
              </a:rPr>
              <a:t> by: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Emphasis on continuous </a:t>
            </a:r>
            <a:r>
              <a:rPr sz="2600" spc="-10" dirty="0">
                <a:latin typeface="Calibri"/>
                <a:cs typeface="Calibri"/>
              </a:rPr>
              <a:t>feedback from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customer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Short </a:t>
            </a:r>
            <a:r>
              <a:rPr sz="2600" spc="-10" dirty="0">
                <a:latin typeface="Calibri"/>
                <a:cs typeface="Calibri"/>
              </a:rPr>
              <a:t>iterations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Design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redesign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Coding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testing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frequently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Eliminating </a:t>
            </a:r>
            <a:r>
              <a:rPr sz="2600" spc="-15" dirty="0">
                <a:latin typeface="Calibri"/>
                <a:cs typeface="Calibri"/>
              </a:rPr>
              <a:t>defects </a:t>
            </a:r>
            <a:r>
              <a:rPr sz="2600" spc="-30" dirty="0">
                <a:latin typeface="Calibri"/>
                <a:cs typeface="Calibri"/>
              </a:rPr>
              <a:t>early, </a:t>
            </a:r>
            <a:r>
              <a:rPr sz="2600" dirty="0">
                <a:latin typeface="Calibri"/>
                <a:cs typeface="Calibri"/>
              </a:rPr>
              <a:t>thus </a:t>
            </a:r>
            <a:r>
              <a:rPr sz="2600" spc="-5" dirty="0">
                <a:latin typeface="Calibri"/>
                <a:cs typeface="Calibri"/>
              </a:rPr>
              <a:t>reducing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</a:t>
            </a:r>
            <a:endParaRPr sz="2600">
              <a:latin typeface="Calibri"/>
              <a:cs typeface="Calibri"/>
            </a:endParaRPr>
          </a:p>
          <a:p>
            <a:pPr marL="756285" marR="87312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Keeping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customer </a:t>
            </a:r>
            <a:r>
              <a:rPr sz="2600" spc="-15" dirty="0">
                <a:latin typeface="Calibri"/>
                <a:cs typeface="Calibri"/>
              </a:rPr>
              <a:t>involved </a:t>
            </a:r>
            <a:r>
              <a:rPr sz="2600" spc="-10" dirty="0">
                <a:latin typeface="Calibri"/>
                <a:cs typeface="Calibri"/>
              </a:rPr>
              <a:t>throughout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development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Delivering </a:t>
            </a:r>
            <a:r>
              <a:rPr sz="2600" spc="-10" dirty="0">
                <a:latin typeface="Calibri"/>
                <a:cs typeface="Calibri"/>
              </a:rPr>
              <a:t>working product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customer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473"/>
            <a:ext cx="8005445" cy="4400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Management-Practices</a:t>
            </a:r>
            <a:endParaRPr sz="2600">
              <a:latin typeface="Calibri"/>
              <a:cs typeface="Calibri"/>
            </a:endParaRPr>
          </a:p>
          <a:p>
            <a:pPr marL="756285" marR="214629" lvl="1" indent="-2870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libri"/>
                <a:cs typeface="Calibri"/>
              </a:rPr>
              <a:t>On-Site Customer: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central </a:t>
            </a:r>
            <a:r>
              <a:rPr sz="2200" spc="-10" dirty="0">
                <a:latin typeface="Calibri"/>
                <a:cs typeface="Calibri"/>
              </a:rPr>
              <a:t>customer </a:t>
            </a:r>
            <a:r>
              <a:rPr sz="2200" spc="-15" dirty="0">
                <a:latin typeface="Calibri"/>
                <a:cs typeface="Calibri"/>
              </a:rPr>
              <a:t>contact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20" dirty="0">
                <a:latin typeface="Calibri"/>
                <a:cs typeface="Calibri"/>
              </a:rPr>
              <a:t>always </a:t>
            </a:r>
            <a:r>
              <a:rPr sz="2200" spc="-10" dirty="0">
                <a:latin typeface="Calibri"/>
                <a:cs typeface="Calibri"/>
              </a:rPr>
              <a:t>be  </a:t>
            </a:r>
            <a:r>
              <a:rPr sz="2200" spc="-5" dirty="0">
                <a:latin typeface="Calibri"/>
                <a:cs typeface="Calibri"/>
              </a:rPr>
              <a:t>accessible in </a:t>
            </a:r>
            <a:r>
              <a:rPr sz="2200" spc="-10" dirty="0">
                <a:latin typeface="Calibri"/>
                <a:cs typeface="Calibri"/>
              </a:rPr>
              <a:t>order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clarify </a:t>
            </a:r>
            <a:r>
              <a:rPr sz="2200" spc="-10" dirty="0">
                <a:latin typeface="Calibri"/>
                <a:cs typeface="Calibri"/>
              </a:rPr>
              <a:t>requirements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questions  </a:t>
            </a:r>
            <a:r>
              <a:rPr sz="2200" spc="-25" dirty="0">
                <a:latin typeface="Calibri"/>
                <a:cs typeface="Calibri"/>
              </a:rPr>
              <a:t>directly.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libri"/>
                <a:cs typeface="Calibri"/>
              </a:rPr>
              <a:t>Planning Game: </a:t>
            </a:r>
            <a:r>
              <a:rPr sz="2200" spc="-10" dirty="0">
                <a:latin typeface="Calibri"/>
                <a:cs typeface="Calibri"/>
              </a:rPr>
              <a:t>Projects,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accordance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95" dirty="0">
                <a:latin typeface="Calibri"/>
                <a:cs typeface="Calibri"/>
              </a:rPr>
              <a:t>XP, </a:t>
            </a:r>
            <a:r>
              <a:rPr sz="2200" spc="-5" dirty="0">
                <a:latin typeface="Calibri"/>
                <a:cs typeface="Calibri"/>
              </a:rPr>
              <a:t>run </a:t>
            </a:r>
            <a:r>
              <a:rPr sz="2200" spc="-15" dirty="0">
                <a:latin typeface="Calibri"/>
                <a:cs typeface="Calibri"/>
              </a:rPr>
              <a:t>iteratively  </a:t>
            </a:r>
            <a:r>
              <a:rPr sz="2200" spc="-10" dirty="0">
                <a:latin typeface="Calibri"/>
                <a:cs typeface="Calibri"/>
              </a:rPr>
              <a:t>(repeatedly)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incrementally (gradually build </a:t>
            </a:r>
            <a:r>
              <a:rPr sz="2200" spc="-5" dirty="0">
                <a:latin typeface="Calibri"/>
                <a:cs typeface="Calibri"/>
              </a:rPr>
              <a:t>on each other). 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contents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next step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planned </a:t>
            </a:r>
            <a:r>
              <a:rPr sz="2200" spc="-25" dirty="0">
                <a:latin typeface="Calibri"/>
                <a:cs typeface="Calibri"/>
              </a:rPr>
              <a:t>before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spc="-15" dirty="0">
                <a:latin typeface="Calibri"/>
                <a:cs typeface="Calibri"/>
              </a:rPr>
              <a:t>iteration. 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5" dirty="0">
                <a:latin typeface="Calibri"/>
                <a:cs typeface="Calibri"/>
              </a:rPr>
              <a:t>project members </a:t>
            </a:r>
            <a:r>
              <a:rPr sz="2200" spc="-5" dirty="0">
                <a:latin typeface="Calibri"/>
                <a:cs typeface="Calibri"/>
              </a:rPr>
              <a:t>(incl. </a:t>
            </a:r>
            <a:r>
              <a:rPr sz="2200" spc="-10" dirty="0">
                <a:latin typeface="Calibri"/>
                <a:cs typeface="Calibri"/>
              </a:rPr>
              <a:t>the customer)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participate.</a:t>
            </a:r>
            <a:endParaRPr sz="2200">
              <a:latin typeface="Calibri"/>
              <a:cs typeface="Calibri"/>
            </a:endParaRPr>
          </a:p>
          <a:p>
            <a:pPr marL="756285" marR="801370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alibri"/>
                <a:cs typeface="Calibri"/>
              </a:rPr>
              <a:t>Short </a:t>
            </a:r>
            <a:r>
              <a:rPr sz="2200" b="1" spc="-15" dirty="0">
                <a:latin typeface="Calibri"/>
                <a:cs typeface="Calibri"/>
              </a:rPr>
              <a:t>Releases: </a:t>
            </a:r>
            <a:r>
              <a:rPr sz="2200" spc="-10" dirty="0">
                <a:latin typeface="Calibri"/>
                <a:cs typeface="Calibri"/>
              </a:rPr>
              <a:t>New deliveries </a:t>
            </a:r>
            <a:r>
              <a:rPr sz="2200" spc="-5" dirty="0">
                <a:latin typeface="Calibri"/>
                <a:cs typeface="Calibri"/>
              </a:rPr>
              <a:t>should be made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short  </a:t>
            </a:r>
            <a:r>
              <a:rPr sz="2200" spc="-10" dirty="0">
                <a:latin typeface="Calibri"/>
                <a:cs typeface="Calibri"/>
              </a:rPr>
              <a:t>intervals. </a:t>
            </a:r>
            <a:r>
              <a:rPr sz="2200" spc="-20" dirty="0">
                <a:latin typeface="Calibri"/>
                <a:cs typeface="Calibri"/>
              </a:rPr>
              <a:t>Consequently, </a:t>
            </a:r>
            <a:r>
              <a:rPr sz="2200" spc="-15" dirty="0">
                <a:latin typeface="Calibri"/>
                <a:cs typeface="Calibri"/>
              </a:rPr>
              <a:t>customers receive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required  </a:t>
            </a:r>
            <a:r>
              <a:rPr sz="2200" spc="-5" dirty="0">
                <a:latin typeface="Calibri"/>
                <a:cs typeface="Calibri"/>
              </a:rPr>
              <a:t>functions </a:t>
            </a:r>
            <a:r>
              <a:rPr sz="2200" spc="-20" dirty="0">
                <a:latin typeface="Calibri"/>
                <a:cs typeface="Calibri"/>
              </a:rPr>
              <a:t>quicker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therefore </a:t>
            </a:r>
            <a:r>
              <a:rPr sz="2200" spc="-10" dirty="0">
                <a:latin typeface="Calibri"/>
                <a:cs typeface="Calibri"/>
              </a:rPr>
              <a:t>give feedback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 development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quicker.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2771901"/>
            <a:ext cx="4041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12 </a:t>
            </a:r>
            <a:r>
              <a:rPr spc="-10" dirty="0"/>
              <a:t>Practices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XP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7473"/>
            <a:ext cx="8005445" cy="4400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Management-Practices</a:t>
            </a:r>
            <a:endParaRPr sz="2600">
              <a:latin typeface="Calibri"/>
              <a:cs typeface="Calibri"/>
            </a:endParaRPr>
          </a:p>
          <a:p>
            <a:pPr marL="756285" marR="214629" lvl="1" indent="-28702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libri"/>
                <a:cs typeface="Calibri"/>
              </a:rPr>
              <a:t>On-Site Customer: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central </a:t>
            </a:r>
            <a:r>
              <a:rPr sz="2200" spc="-10" dirty="0">
                <a:latin typeface="Calibri"/>
                <a:cs typeface="Calibri"/>
              </a:rPr>
              <a:t>customer </a:t>
            </a:r>
            <a:r>
              <a:rPr sz="2200" spc="-15" dirty="0">
                <a:latin typeface="Calibri"/>
                <a:cs typeface="Calibri"/>
              </a:rPr>
              <a:t>contact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20" dirty="0">
                <a:latin typeface="Calibri"/>
                <a:cs typeface="Calibri"/>
              </a:rPr>
              <a:t>always </a:t>
            </a:r>
            <a:r>
              <a:rPr sz="2200" spc="-10" dirty="0">
                <a:latin typeface="Calibri"/>
                <a:cs typeface="Calibri"/>
              </a:rPr>
              <a:t>be  </a:t>
            </a:r>
            <a:r>
              <a:rPr sz="2200" spc="-5" dirty="0">
                <a:latin typeface="Calibri"/>
                <a:cs typeface="Calibri"/>
              </a:rPr>
              <a:t>accessible in </a:t>
            </a:r>
            <a:r>
              <a:rPr sz="2200" spc="-10" dirty="0">
                <a:latin typeface="Calibri"/>
                <a:cs typeface="Calibri"/>
              </a:rPr>
              <a:t>order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clarify </a:t>
            </a:r>
            <a:r>
              <a:rPr sz="2200" spc="-10" dirty="0">
                <a:latin typeface="Calibri"/>
                <a:cs typeface="Calibri"/>
              </a:rPr>
              <a:t>requirements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questions  </a:t>
            </a:r>
            <a:r>
              <a:rPr sz="2200" spc="-25" dirty="0">
                <a:latin typeface="Calibri"/>
                <a:cs typeface="Calibri"/>
              </a:rPr>
              <a:t>directly.</a:t>
            </a:r>
            <a:endParaRPr sz="2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Calibri"/>
                <a:cs typeface="Calibri"/>
              </a:rPr>
              <a:t>Planning Game: </a:t>
            </a:r>
            <a:r>
              <a:rPr sz="2200" spc="-10" dirty="0">
                <a:latin typeface="Calibri"/>
                <a:cs typeface="Calibri"/>
              </a:rPr>
              <a:t>Projects,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accordance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95" dirty="0">
                <a:latin typeface="Calibri"/>
                <a:cs typeface="Calibri"/>
              </a:rPr>
              <a:t>XP, </a:t>
            </a:r>
            <a:r>
              <a:rPr sz="2200" spc="-5" dirty="0">
                <a:latin typeface="Calibri"/>
                <a:cs typeface="Calibri"/>
              </a:rPr>
              <a:t>run </a:t>
            </a:r>
            <a:r>
              <a:rPr sz="2200" spc="-15" dirty="0">
                <a:latin typeface="Calibri"/>
                <a:cs typeface="Calibri"/>
              </a:rPr>
              <a:t>iteratively  </a:t>
            </a:r>
            <a:r>
              <a:rPr sz="2200" spc="-10" dirty="0">
                <a:latin typeface="Calibri"/>
                <a:cs typeface="Calibri"/>
              </a:rPr>
              <a:t>(repeatedly)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incrementally (gradually build </a:t>
            </a:r>
            <a:r>
              <a:rPr sz="2200" spc="-5" dirty="0">
                <a:latin typeface="Calibri"/>
                <a:cs typeface="Calibri"/>
              </a:rPr>
              <a:t>on each other). 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contents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next step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planned </a:t>
            </a:r>
            <a:r>
              <a:rPr sz="2200" spc="-25" dirty="0">
                <a:latin typeface="Calibri"/>
                <a:cs typeface="Calibri"/>
              </a:rPr>
              <a:t>before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spc="-15" dirty="0">
                <a:latin typeface="Calibri"/>
                <a:cs typeface="Calibri"/>
              </a:rPr>
              <a:t>iteration. 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5" dirty="0">
                <a:latin typeface="Calibri"/>
                <a:cs typeface="Calibri"/>
              </a:rPr>
              <a:t>project members </a:t>
            </a:r>
            <a:r>
              <a:rPr sz="2200" spc="-5" dirty="0">
                <a:latin typeface="Calibri"/>
                <a:cs typeface="Calibri"/>
              </a:rPr>
              <a:t>(incl. </a:t>
            </a:r>
            <a:r>
              <a:rPr sz="2200" spc="-10" dirty="0">
                <a:latin typeface="Calibri"/>
                <a:cs typeface="Calibri"/>
              </a:rPr>
              <a:t>the customer)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participate.</a:t>
            </a:r>
            <a:endParaRPr sz="2200">
              <a:latin typeface="Calibri"/>
              <a:cs typeface="Calibri"/>
            </a:endParaRPr>
          </a:p>
          <a:p>
            <a:pPr marL="756285" marR="801370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Calibri"/>
                <a:cs typeface="Calibri"/>
              </a:rPr>
              <a:t>Short </a:t>
            </a:r>
            <a:r>
              <a:rPr sz="2200" b="1" spc="-15" dirty="0">
                <a:latin typeface="Calibri"/>
                <a:cs typeface="Calibri"/>
              </a:rPr>
              <a:t>Releases: </a:t>
            </a:r>
            <a:r>
              <a:rPr sz="2200" spc="-10" dirty="0">
                <a:latin typeface="Calibri"/>
                <a:cs typeface="Calibri"/>
              </a:rPr>
              <a:t>New deliveries </a:t>
            </a:r>
            <a:r>
              <a:rPr sz="2200" spc="-5" dirty="0">
                <a:latin typeface="Calibri"/>
                <a:cs typeface="Calibri"/>
              </a:rPr>
              <a:t>should be made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short  </a:t>
            </a:r>
            <a:r>
              <a:rPr sz="2200" spc="-10" dirty="0">
                <a:latin typeface="Calibri"/>
                <a:cs typeface="Calibri"/>
              </a:rPr>
              <a:t>intervals. </a:t>
            </a:r>
            <a:r>
              <a:rPr sz="2200" spc="-20" dirty="0">
                <a:latin typeface="Calibri"/>
                <a:cs typeface="Calibri"/>
              </a:rPr>
              <a:t>Consequently, </a:t>
            </a:r>
            <a:r>
              <a:rPr sz="2200" spc="-15" dirty="0">
                <a:latin typeface="Calibri"/>
                <a:cs typeface="Calibri"/>
              </a:rPr>
              <a:t>customers receive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required  </a:t>
            </a:r>
            <a:r>
              <a:rPr sz="2200" spc="-5" dirty="0">
                <a:latin typeface="Calibri"/>
                <a:cs typeface="Calibri"/>
              </a:rPr>
              <a:t>functions </a:t>
            </a:r>
            <a:r>
              <a:rPr sz="2200" spc="-20" dirty="0">
                <a:latin typeface="Calibri"/>
                <a:cs typeface="Calibri"/>
              </a:rPr>
              <a:t>quicker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therefore </a:t>
            </a:r>
            <a:r>
              <a:rPr sz="2200" spc="-10" dirty="0">
                <a:latin typeface="Calibri"/>
                <a:cs typeface="Calibri"/>
              </a:rPr>
              <a:t>give feedback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 development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quicker.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345"/>
            <a:ext cx="8049259" cy="43065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Team-Practices</a:t>
            </a:r>
            <a:endParaRPr sz="2400">
              <a:latin typeface="Calibri"/>
              <a:cs typeface="Calibri"/>
            </a:endParaRPr>
          </a:p>
          <a:p>
            <a:pPr marL="756285" marR="175895" lvl="1" indent="-287020">
              <a:lnSpc>
                <a:spcPct val="901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Metaphor: </a:t>
            </a:r>
            <a:r>
              <a:rPr sz="2000" dirty="0">
                <a:latin typeface="Calibri"/>
                <a:cs typeface="Calibri"/>
              </a:rPr>
              <a:t>Only a </a:t>
            </a:r>
            <a:r>
              <a:rPr sz="2000" spc="-25" dirty="0">
                <a:latin typeface="Calibri"/>
                <a:cs typeface="Calibri"/>
              </a:rPr>
              <a:t>few </a:t>
            </a:r>
            <a:r>
              <a:rPr sz="2000" dirty="0">
                <a:latin typeface="Calibri"/>
                <a:cs typeface="Calibri"/>
              </a:rPr>
              <a:t>clear </a:t>
            </a:r>
            <a:r>
              <a:rPr sz="2000" spc="-10" dirty="0">
                <a:latin typeface="Calibri"/>
                <a:cs typeface="Calibri"/>
              </a:rPr>
              <a:t>metaphors </a:t>
            </a:r>
            <a:r>
              <a:rPr sz="2000" spc="-5" dirty="0">
                <a:latin typeface="Calibri"/>
                <a:cs typeface="Calibri"/>
              </a:rPr>
              <a:t>should describe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 </a:t>
            </a:r>
            <a:r>
              <a:rPr sz="2000" spc="-5" dirty="0">
                <a:latin typeface="Calibri"/>
                <a:cs typeface="Calibri"/>
              </a:rPr>
              <a:t>being </a:t>
            </a:r>
            <a:r>
              <a:rPr sz="2000" spc="-10" dirty="0">
                <a:latin typeface="Calibri"/>
                <a:cs typeface="Calibri"/>
              </a:rPr>
              <a:t>developed </a:t>
            </a:r>
            <a:r>
              <a:rPr sz="2000" spc="-5" dirty="0">
                <a:latin typeface="Calibri"/>
                <a:cs typeface="Calibri"/>
              </a:rPr>
              <a:t>so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nitty-gritty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is clear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of 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 members.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Collective </a:t>
            </a:r>
            <a:r>
              <a:rPr sz="2000" b="1" spc="-5" dirty="0">
                <a:latin typeface="Calibri"/>
                <a:cs typeface="Calibri"/>
              </a:rPr>
              <a:t>Ownership: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whole </a:t>
            </a:r>
            <a:r>
              <a:rPr sz="2000" spc="-5" dirty="0">
                <a:latin typeface="Calibri"/>
                <a:cs typeface="Calibri"/>
              </a:rPr>
              <a:t>team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responsible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system,  </a:t>
            </a:r>
            <a:r>
              <a:rPr sz="2000" spc="-5" dirty="0">
                <a:latin typeface="Calibri"/>
                <a:cs typeface="Calibri"/>
              </a:rPr>
              <a:t>not individuals. </a:t>
            </a:r>
            <a:r>
              <a:rPr sz="2000" spc="-10" dirty="0">
                <a:latin typeface="Calibri"/>
                <a:cs typeface="Calibri"/>
              </a:rPr>
              <a:t>Each developer must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access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lines of code so  that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developer </a:t>
            </a:r>
            <a:r>
              <a:rPr sz="2000" dirty="0">
                <a:latin typeface="Calibri"/>
                <a:cs typeface="Calibri"/>
              </a:rPr>
              <a:t>is able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20" dirty="0">
                <a:latin typeface="Calibri"/>
                <a:cs typeface="Calibri"/>
              </a:rPr>
              <a:t>take </a:t>
            </a: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task </a:t>
            </a:r>
            <a:r>
              <a:rPr sz="2000" dirty="0">
                <a:latin typeface="Calibri"/>
                <a:cs typeface="Calibri"/>
              </a:rPr>
              <a:t>of another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developer.</a:t>
            </a:r>
            <a:endParaRPr sz="2000">
              <a:latin typeface="Calibri"/>
              <a:cs typeface="Calibri"/>
            </a:endParaRPr>
          </a:p>
          <a:p>
            <a:pPr marL="756285" marR="93345" lvl="1" indent="-287020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Continuous </a:t>
            </a:r>
            <a:r>
              <a:rPr sz="2000" b="1" spc="-10" dirty="0">
                <a:latin typeface="Calibri"/>
                <a:cs typeface="Calibri"/>
              </a:rPr>
              <a:t>Integration: </a:t>
            </a:r>
            <a:r>
              <a:rPr sz="2000" dirty="0">
                <a:latin typeface="Calibri"/>
                <a:cs typeface="Calibri"/>
              </a:rPr>
              <a:t>All changes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15" dirty="0">
                <a:latin typeface="Calibri"/>
                <a:cs typeface="Calibri"/>
              </a:rPr>
              <a:t>integrated  </a:t>
            </a:r>
            <a:r>
              <a:rPr sz="2000" spc="-10" dirty="0">
                <a:latin typeface="Calibri"/>
                <a:cs typeface="Calibri"/>
              </a:rPr>
              <a:t>promptly </a:t>
            </a:r>
            <a:r>
              <a:rPr sz="2000" spc="-5" dirty="0">
                <a:latin typeface="Calibri"/>
                <a:cs typeface="Calibri"/>
              </a:rPr>
              <a:t>so that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too many </a:t>
            </a:r>
            <a:r>
              <a:rPr sz="2000" spc="-5" dirty="0">
                <a:latin typeface="Calibri"/>
                <a:cs typeface="Calibri"/>
              </a:rPr>
              <a:t>dependencies between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occur.</a:t>
            </a:r>
            <a:endParaRPr sz="2000">
              <a:latin typeface="Calibri"/>
              <a:cs typeface="Calibri"/>
            </a:endParaRPr>
          </a:p>
          <a:p>
            <a:pPr marL="756285" marR="106045" lvl="1" indent="-287020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Coding Standards: </a:t>
            </a:r>
            <a:r>
              <a:rPr sz="2000" spc="-15" dirty="0">
                <a:latin typeface="Calibri"/>
                <a:cs typeface="Calibri"/>
              </a:rPr>
              <a:t>Regarding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common responsibility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code,  there should be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given common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writing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 marL="756285" marR="187960" lvl="1" indent="-287020">
              <a:lnSpc>
                <a:spcPct val="90100"/>
              </a:lnSpc>
              <a:spcBef>
                <a:spcPts val="4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Sustainable </a:t>
            </a:r>
            <a:r>
              <a:rPr sz="2000" b="1" spc="-10" dirty="0">
                <a:latin typeface="Calibri"/>
                <a:cs typeface="Calibri"/>
              </a:rPr>
              <a:t>Pace: </a:t>
            </a:r>
            <a:r>
              <a:rPr sz="2000" dirty="0">
                <a:latin typeface="Calibri"/>
                <a:cs typeface="Calibri"/>
              </a:rPr>
              <a:t>XP </a:t>
            </a:r>
            <a:r>
              <a:rPr sz="2000" spc="-5" dirty="0">
                <a:latin typeface="Calibri"/>
                <a:cs typeface="Calibri"/>
              </a:rPr>
              <a:t>builds </a:t>
            </a:r>
            <a:r>
              <a:rPr sz="2000" dirty="0">
                <a:latin typeface="Calibri"/>
                <a:cs typeface="Calibri"/>
              </a:rPr>
              <a:t>on the </a:t>
            </a:r>
            <a:r>
              <a:rPr sz="2000" spc="-5" dirty="0">
                <a:latin typeface="Calibri"/>
                <a:cs typeface="Calibri"/>
              </a:rPr>
              <a:t>creativity </a:t>
            </a:r>
            <a:r>
              <a:rPr sz="2000" dirty="0">
                <a:latin typeface="Calibri"/>
                <a:cs typeface="Calibri"/>
              </a:rPr>
              <a:t>of the individual </a:t>
            </a:r>
            <a:r>
              <a:rPr sz="2000" spc="-10" dirty="0">
                <a:latin typeface="Calibri"/>
                <a:cs typeface="Calibri"/>
              </a:rPr>
              <a:t>project  members. </a:t>
            </a:r>
            <a:r>
              <a:rPr sz="2000" spc="-5" dirty="0">
                <a:latin typeface="Calibri"/>
                <a:cs typeface="Calibri"/>
              </a:rPr>
              <a:t>This creativity </a:t>
            </a:r>
            <a:r>
              <a:rPr sz="2000" dirty="0">
                <a:latin typeface="Calibri"/>
                <a:cs typeface="Calibri"/>
              </a:rPr>
              <a:t>cannot </a:t>
            </a:r>
            <a:r>
              <a:rPr sz="2000" spc="-5" dirty="0">
                <a:latin typeface="Calibri"/>
                <a:cs typeface="Calibri"/>
              </a:rPr>
              <a:t>be achieved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10" dirty="0">
                <a:latin typeface="Calibri"/>
                <a:cs typeface="Calibri"/>
              </a:rPr>
              <a:t>project team  constantly </a:t>
            </a:r>
            <a:r>
              <a:rPr sz="2000" spc="-15" dirty="0">
                <a:latin typeface="Calibri"/>
                <a:cs typeface="Calibri"/>
              </a:rPr>
              <a:t>works </a:t>
            </a:r>
            <a:r>
              <a:rPr sz="2000" spc="-10" dirty="0">
                <a:latin typeface="Calibri"/>
                <a:cs typeface="Calibri"/>
              </a:rPr>
              <a:t>overtime. </a:t>
            </a:r>
            <a:r>
              <a:rPr sz="2000" spc="-5" dirty="0">
                <a:latin typeface="Calibri"/>
                <a:cs typeface="Calibri"/>
              </a:rPr>
              <a:t>Overtime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avoided.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43400" y="1149095"/>
            <a:ext cx="4800600" cy="455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304800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bject 3"/>
          <p:cNvSpPr txBox="1"/>
          <p:nvPr/>
        </p:nvSpPr>
        <p:spPr>
          <a:xfrm>
            <a:off x="498764" y="1482436"/>
            <a:ext cx="3616036" cy="436080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4F81BC"/>
                </a:solidFill>
                <a:latin typeface="Calibri"/>
                <a:cs typeface="Calibri"/>
              </a:rPr>
              <a:t>Overview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Details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solidFill>
                  <a:srgbClr val="CCCC00"/>
                </a:solidFill>
                <a:latin typeface="Calibri"/>
                <a:cs typeface="Calibri"/>
              </a:rPr>
              <a:t>Advantages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 smtClean="0">
                <a:solidFill>
                  <a:srgbClr val="FF0000"/>
                </a:solidFill>
                <a:latin typeface="Calibri"/>
                <a:cs typeface="Calibri"/>
              </a:rPr>
              <a:t>Disadvantages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Interesting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Reflection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Review</a:t>
            </a:r>
            <a:endParaRPr sz="3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solidFill>
                  <a:srgbClr val="4F81BC"/>
                </a:solidFill>
                <a:latin typeface="Calibri"/>
                <a:cs typeface="Calibri"/>
              </a:rPr>
              <a:t>Summary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819401" y="533400"/>
            <a:ext cx="2286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endParaRPr lang="en-US" sz="4800" kern="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81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CONTENT</a:t>
            </a:r>
            <a:endParaRPr lang="en-US" sz="5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686"/>
            <a:ext cx="8067675" cy="41306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Programming-Practices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30" dirty="0">
                <a:latin typeface="Calibri"/>
                <a:cs typeface="Calibri"/>
              </a:rPr>
              <a:t>Testing: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developments must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tested.</a:t>
            </a:r>
            <a:endParaRPr sz="2400">
              <a:latin typeface="Calibri"/>
              <a:cs typeface="Calibri"/>
            </a:endParaRPr>
          </a:p>
          <a:p>
            <a:pPr marL="756285" marR="318135" lvl="1" indent="-287020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latin typeface="Calibri"/>
                <a:cs typeface="Calibri"/>
              </a:rPr>
              <a:t>Simple Design: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should be designed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simply 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possible 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is easier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understand, </a:t>
            </a:r>
            <a:r>
              <a:rPr sz="2400" dirty="0">
                <a:latin typeface="Calibri"/>
                <a:cs typeface="Calibri"/>
              </a:rPr>
              <a:t>modify and  </a:t>
            </a:r>
            <a:r>
              <a:rPr sz="2400" spc="-10" dirty="0">
                <a:latin typeface="Calibri"/>
                <a:cs typeface="Calibri"/>
              </a:rPr>
              <a:t>test.</a:t>
            </a:r>
            <a:endParaRPr sz="2400">
              <a:latin typeface="Calibri"/>
              <a:cs typeface="Calibri"/>
            </a:endParaRPr>
          </a:p>
          <a:p>
            <a:pPr marL="756285" marR="24447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Refactoring: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soon </a:t>
            </a:r>
            <a:r>
              <a:rPr sz="2400" dirty="0">
                <a:latin typeface="Calibri"/>
                <a:cs typeface="Calibri"/>
              </a:rPr>
              <a:t>as it </a:t>
            </a:r>
            <a:r>
              <a:rPr sz="2400" spc="-10" dirty="0">
                <a:latin typeface="Calibri"/>
                <a:cs typeface="Calibri"/>
              </a:rPr>
              <a:t>becomes </a:t>
            </a:r>
            <a:r>
              <a:rPr sz="2400" dirty="0">
                <a:latin typeface="Calibri"/>
                <a:cs typeface="Calibri"/>
              </a:rPr>
              <a:t>necessary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alter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implemented.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Pair </a:t>
            </a:r>
            <a:r>
              <a:rPr sz="2400" b="1" spc="-10" dirty="0">
                <a:latin typeface="Calibri"/>
                <a:cs typeface="Calibri"/>
              </a:rPr>
              <a:t>Programming: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always </a:t>
            </a:r>
            <a:r>
              <a:rPr sz="2400" spc="-10" dirty="0">
                <a:latin typeface="Calibri"/>
                <a:cs typeface="Calibri"/>
              </a:rPr>
              <a:t>two developers sitting 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front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order to </a:t>
            </a:r>
            <a:r>
              <a:rPr sz="2400" spc="-5" dirty="0">
                <a:latin typeface="Calibri"/>
                <a:cs typeface="Calibri"/>
              </a:rPr>
              <a:t>increase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quality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knowledge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better.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861934" cy="4221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09791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Project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30" dirty="0">
                <a:latin typeface="Calibri"/>
                <a:cs typeface="Calibri"/>
              </a:rPr>
              <a:t>broken </a:t>
            </a:r>
            <a:r>
              <a:rPr sz="3200" spc="-5" dirty="0">
                <a:latin typeface="Calibri"/>
                <a:cs typeface="Calibri"/>
              </a:rPr>
              <a:t>down </a:t>
            </a:r>
            <a:r>
              <a:rPr sz="3200" spc="-15" dirty="0">
                <a:latin typeface="Calibri"/>
                <a:cs typeface="Calibri"/>
              </a:rPr>
              <a:t>into 1-2 </a:t>
            </a:r>
            <a:r>
              <a:rPr sz="3200" spc="-5" dirty="0">
                <a:latin typeface="Calibri"/>
                <a:cs typeface="Calibri"/>
              </a:rPr>
              <a:t>week  </a:t>
            </a:r>
            <a:r>
              <a:rPr sz="3200" spc="-10" dirty="0">
                <a:latin typeface="Calibri"/>
                <a:cs typeface="Calibri"/>
              </a:rPr>
              <a:t>iterations.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5" dirty="0">
                <a:latin typeface="Calibri"/>
                <a:cs typeface="Calibri"/>
              </a:rPr>
              <a:t>changes </a:t>
            </a:r>
            <a:r>
              <a:rPr sz="3200" dirty="0">
                <a:latin typeface="Calibri"/>
                <a:cs typeface="Calibri"/>
              </a:rPr>
              <a:t>occur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 middle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iteration,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team are </a:t>
            </a:r>
            <a:r>
              <a:rPr sz="3200" spc="-5" dirty="0">
                <a:latin typeface="Calibri"/>
                <a:cs typeface="Calibri"/>
              </a:rPr>
              <a:t>capable of reacting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them, as  long as the </a:t>
            </a:r>
            <a:r>
              <a:rPr sz="3200" spc="-10" dirty="0">
                <a:latin typeface="Calibri"/>
                <a:cs typeface="Calibri"/>
              </a:rPr>
              <a:t>team </a:t>
            </a:r>
            <a:r>
              <a:rPr sz="3200" spc="-5" dirty="0">
                <a:latin typeface="Calibri"/>
                <a:cs typeface="Calibri"/>
              </a:rPr>
              <a:t>hasn’t </a:t>
            </a:r>
            <a:r>
              <a:rPr sz="3200" spc="-15" dirty="0">
                <a:latin typeface="Calibri"/>
                <a:cs typeface="Calibri"/>
              </a:rPr>
              <a:t>started </a:t>
            </a:r>
            <a:r>
              <a:rPr sz="3200" spc="-5" dirty="0">
                <a:latin typeface="Calibri"/>
                <a:cs typeface="Calibri"/>
              </a:rPr>
              <a:t>work </a:t>
            </a:r>
            <a:r>
              <a:rPr sz="3200" dirty="0">
                <a:latin typeface="Calibri"/>
                <a:cs typeface="Calibri"/>
              </a:rPr>
              <a:t>on a 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feature.</a:t>
            </a:r>
            <a:endParaRPr sz="3200">
              <a:latin typeface="Calibri"/>
              <a:cs typeface="Calibri"/>
            </a:endParaRPr>
          </a:p>
          <a:p>
            <a:pPr marL="355600" marR="152400" indent="-342900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Extreme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spc="-5" dirty="0">
                <a:latin typeface="Calibri"/>
                <a:cs typeface="Calibri"/>
              </a:rPr>
              <a:t>teams </a:t>
            </a:r>
            <a:r>
              <a:rPr sz="3200" spc="-10" dirty="0">
                <a:latin typeface="Calibri"/>
                <a:cs typeface="Calibri"/>
              </a:rPr>
              <a:t>work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10" dirty="0">
                <a:latin typeface="Calibri"/>
                <a:cs typeface="Calibri"/>
              </a:rPr>
              <a:t>strict  </a:t>
            </a:r>
            <a:r>
              <a:rPr sz="3200" spc="-5" dirty="0">
                <a:latin typeface="Calibri"/>
                <a:cs typeface="Calibri"/>
              </a:rPr>
              <a:t>priority </a:t>
            </a:r>
            <a:r>
              <a:rPr sz="3200" spc="-65" dirty="0">
                <a:latin typeface="Calibri"/>
                <a:cs typeface="Calibri"/>
              </a:rPr>
              <a:t>order. </a:t>
            </a:r>
            <a:r>
              <a:rPr sz="3200" spc="-15" dirty="0">
                <a:latin typeface="Calibri"/>
                <a:cs typeface="Calibri"/>
              </a:rPr>
              <a:t>Features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developed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10" dirty="0">
                <a:latin typeface="Calibri"/>
                <a:cs typeface="Calibri"/>
              </a:rPr>
              <a:t>prioritized by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customer.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860030" cy="3775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Design</a:t>
            </a:r>
            <a:endParaRPr sz="3200">
              <a:latin typeface="Calibri"/>
              <a:cs typeface="Calibri"/>
            </a:endParaRPr>
          </a:p>
          <a:p>
            <a:pPr marL="756285" marR="217804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Writing </a:t>
            </a:r>
            <a:r>
              <a:rPr sz="2800" spc="-10" dirty="0">
                <a:latin typeface="Calibri"/>
                <a:cs typeface="Calibri"/>
              </a:rPr>
              <a:t>unit </a:t>
            </a:r>
            <a:r>
              <a:rPr sz="2800" spc="-20" dirty="0">
                <a:latin typeface="Calibri"/>
                <a:cs typeface="Calibri"/>
              </a:rPr>
              <a:t>tests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20" dirty="0">
                <a:latin typeface="Calibri"/>
                <a:cs typeface="Calibri"/>
              </a:rPr>
              <a:t>programming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keeping </a:t>
            </a:r>
            <a:r>
              <a:rPr sz="2800" spc="-5" dirty="0">
                <a:latin typeface="Calibri"/>
                <a:cs typeface="Calibri"/>
              </a:rPr>
              <a:t>all of the </a:t>
            </a:r>
            <a:r>
              <a:rPr sz="2800" spc="-20" dirty="0">
                <a:latin typeface="Calibri"/>
                <a:cs typeface="Calibri"/>
              </a:rPr>
              <a:t>tests </a:t>
            </a:r>
            <a:r>
              <a:rPr sz="2800" spc="-10" dirty="0">
                <a:latin typeface="Calibri"/>
                <a:cs typeface="Calibri"/>
              </a:rPr>
              <a:t>running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all times. </a:t>
            </a:r>
            <a:r>
              <a:rPr sz="2800" spc="-10" dirty="0">
                <a:latin typeface="Calibri"/>
                <a:cs typeface="Calibri"/>
              </a:rPr>
              <a:t>The  unit </a:t>
            </a:r>
            <a:r>
              <a:rPr sz="2800" spc="-20" dirty="0">
                <a:latin typeface="Calibri"/>
                <a:cs typeface="Calibri"/>
              </a:rPr>
              <a:t>tests are </a:t>
            </a:r>
            <a:r>
              <a:rPr sz="2800" spc="-15" dirty="0">
                <a:latin typeface="Calibri"/>
                <a:cs typeface="Calibri"/>
              </a:rPr>
              <a:t>automated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eliminates </a:t>
            </a:r>
            <a:r>
              <a:rPr sz="2800" spc="-20" dirty="0">
                <a:latin typeface="Calibri"/>
                <a:cs typeface="Calibri"/>
              </a:rPr>
              <a:t>defects  </a:t>
            </a:r>
            <a:r>
              <a:rPr sz="2800" spc="-40" dirty="0">
                <a:latin typeface="Calibri"/>
                <a:cs typeface="Calibri"/>
              </a:rPr>
              <a:t>early, </a:t>
            </a:r>
            <a:r>
              <a:rPr sz="2800" spc="-5" dirty="0">
                <a:latin typeface="Calibri"/>
                <a:cs typeface="Calibri"/>
              </a:rPr>
              <a:t>thus </a:t>
            </a:r>
            <a:r>
              <a:rPr sz="2800" spc="-10" dirty="0">
                <a:latin typeface="Calibri"/>
                <a:cs typeface="Calibri"/>
              </a:rPr>
              <a:t>reducing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costs.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Starting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simple design </a:t>
            </a:r>
            <a:r>
              <a:rPr sz="2800" spc="-15" dirty="0">
                <a:latin typeface="Calibri"/>
                <a:cs typeface="Calibri"/>
              </a:rPr>
              <a:t>just </a:t>
            </a:r>
            <a:r>
              <a:rPr sz="2800" spc="-5" dirty="0">
                <a:latin typeface="Calibri"/>
                <a:cs typeface="Calibri"/>
              </a:rPr>
              <a:t>enough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code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features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hand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redesigning </a:t>
            </a:r>
            <a:r>
              <a:rPr sz="2800" spc="-5" dirty="0">
                <a:latin typeface="Calibri"/>
                <a:cs typeface="Calibri"/>
              </a:rPr>
              <a:t>when  </a:t>
            </a:r>
            <a:r>
              <a:rPr sz="2800" spc="-15" dirty="0">
                <a:latin typeface="Calibri"/>
                <a:cs typeface="Calibri"/>
              </a:rPr>
              <a:t>required.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668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Design: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Stories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4401" y="2620853"/>
            <a:ext cx="5176822" cy="3577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989570" cy="3775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Programming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pairs </a:t>
            </a:r>
            <a:r>
              <a:rPr sz="2800" spc="-10" dirty="0">
                <a:latin typeface="Calibri"/>
                <a:cs typeface="Calibri"/>
              </a:rPr>
              <a:t>(called pair </a:t>
            </a:r>
            <a:r>
              <a:rPr sz="2800" spc="-15" dirty="0">
                <a:latin typeface="Calibri"/>
                <a:cs typeface="Calibri"/>
              </a:rPr>
              <a:t>programming), 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programmers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one screen, taking </a:t>
            </a:r>
            <a:r>
              <a:rPr sz="2800" spc="-5" dirty="0">
                <a:latin typeface="Calibri"/>
                <a:cs typeface="Calibri"/>
              </a:rPr>
              <a:t>turns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keyboard. </a:t>
            </a:r>
            <a:r>
              <a:rPr sz="2800" spc="-10" dirty="0">
                <a:latin typeface="Calibri"/>
                <a:cs typeface="Calibri"/>
              </a:rPr>
              <a:t>While one </a:t>
            </a:r>
            <a:r>
              <a:rPr sz="2800" spc="-5" dirty="0">
                <a:latin typeface="Calibri"/>
                <a:cs typeface="Calibri"/>
              </a:rPr>
              <a:t>of them is </a:t>
            </a:r>
            <a:r>
              <a:rPr sz="2800" spc="-1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0" dirty="0">
                <a:latin typeface="Calibri"/>
                <a:cs typeface="Calibri"/>
              </a:rPr>
              <a:t>keyboard, </a:t>
            </a:r>
            <a:r>
              <a:rPr sz="2800" spc="-5" dirty="0">
                <a:latin typeface="Calibri"/>
                <a:cs typeface="Calibri"/>
              </a:rPr>
              <a:t>the other </a:t>
            </a:r>
            <a:r>
              <a:rPr sz="2800" spc="-20" dirty="0">
                <a:latin typeface="Calibri"/>
                <a:cs typeface="Calibri"/>
              </a:rPr>
              <a:t>constantly reviews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inputs.</a:t>
            </a:r>
            <a:endParaRPr sz="2800">
              <a:latin typeface="Calibri"/>
              <a:cs typeface="Calibri"/>
            </a:endParaRPr>
          </a:p>
          <a:p>
            <a:pPr marL="756285" marR="25971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Integrating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testing </a:t>
            </a:r>
            <a:r>
              <a:rPr sz="2800" spc="-5" dirty="0">
                <a:latin typeface="Calibri"/>
                <a:cs typeface="Calibri"/>
              </a:rPr>
              <a:t>the whole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several  </a:t>
            </a:r>
            <a:r>
              <a:rPr sz="2800" spc="-5" dirty="0">
                <a:latin typeface="Calibri"/>
                <a:cs typeface="Calibri"/>
              </a:rPr>
              <a:t>times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2100072"/>
            <a:ext cx="8065134" cy="4281170"/>
          </a:xfrm>
          <a:custGeom>
            <a:avLst/>
            <a:gdLst/>
            <a:ahLst/>
            <a:cxnLst/>
            <a:rect l="l" t="t" r="r" b="b"/>
            <a:pathLst>
              <a:path w="8065134" h="4281170">
                <a:moveTo>
                  <a:pt x="0" y="713486"/>
                </a:moveTo>
                <a:lnTo>
                  <a:pt x="1646" y="664632"/>
                </a:lnTo>
                <a:lnTo>
                  <a:pt x="6513" y="616663"/>
                </a:lnTo>
                <a:lnTo>
                  <a:pt x="14495" y="569684"/>
                </a:lnTo>
                <a:lnTo>
                  <a:pt x="25486" y="523801"/>
                </a:lnTo>
                <a:lnTo>
                  <a:pt x="39380" y="479121"/>
                </a:lnTo>
                <a:lnTo>
                  <a:pt x="56069" y="435750"/>
                </a:lnTo>
                <a:lnTo>
                  <a:pt x="75449" y="393795"/>
                </a:lnTo>
                <a:lnTo>
                  <a:pt x="97412" y="353361"/>
                </a:lnTo>
                <a:lnTo>
                  <a:pt x="121853" y="314554"/>
                </a:lnTo>
                <a:lnTo>
                  <a:pt x="148665" y="277481"/>
                </a:lnTo>
                <a:lnTo>
                  <a:pt x="177741" y="242249"/>
                </a:lnTo>
                <a:lnTo>
                  <a:pt x="208976" y="208962"/>
                </a:lnTo>
                <a:lnTo>
                  <a:pt x="242264" y="177728"/>
                </a:lnTo>
                <a:lnTo>
                  <a:pt x="277497" y="148653"/>
                </a:lnTo>
                <a:lnTo>
                  <a:pt x="314571" y="121843"/>
                </a:lnTo>
                <a:lnTo>
                  <a:pt x="353377" y="97404"/>
                </a:lnTo>
                <a:lnTo>
                  <a:pt x="393811" y="75442"/>
                </a:lnTo>
                <a:lnTo>
                  <a:pt x="435766" y="56064"/>
                </a:lnTo>
                <a:lnTo>
                  <a:pt x="479136" y="39376"/>
                </a:lnTo>
                <a:lnTo>
                  <a:pt x="523814" y="25484"/>
                </a:lnTo>
                <a:lnTo>
                  <a:pt x="569694" y="14494"/>
                </a:lnTo>
                <a:lnTo>
                  <a:pt x="616671" y="6512"/>
                </a:lnTo>
                <a:lnTo>
                  <a:pt x="664636" y="1645"/>
                </a:lnTo>
                <a:lnTo>
                  <a:pt x="713486" y="0"/>
                </a:lnTo>
                <a:lnTo>
                  <a:pt x="7351522" y="0"/>
                </a:lnTo>
                <a:lnTo>
                  <a:pt x="7400375" y="1645"/>
                </a:lnTo>
                <a:lnTo>
                  <a:pt x="7448344" y="6512"/>
                </a:lnTo>
                <a:lnTo>
                  <a:pt x="7495323" y="14494"/>
                </a:lnTo>
                <a:lnTo>
                  <a:pt x="7541206" y="25484"/>
                </a:lnTo>
                <a:lnTo>
                  <a:pt x="7585886" y="39376"/>
                </a:lnTo>
                <a:lnTo>
                  <a:pt x="7629257" y="56064"/>
                </a:lnTo>
                <a:lnTo>
                  <a:pt x="7671212" y="75442"/>
                </a:lnTo>
                <a:lnTo>
                  <a:pt x="7711646" y="97404"/>
                </a:lnTo>
                <a:lnTo>
                  <a:pt x="7750453" y="121843"/>
                </a:lnTo>
                <a:lnTo>
                  <a:pt x="7787526" y="148653"/>
                </a:lnTo>
                <a:lnTo>
                  <a:pt x="7822758" y="177728"/>
                </a:lnTo>
                <a:lnTo>
                  <a:pt x="7856045" y="208962"/>
                </a:lnTo>
                <a:lnTo>
                  <a:pt x="7887279" y="242249"/>
                </a:lnTo>
                <a:lnTo>
                  <a:pt x="7916354" y="277481"/>
                </a:lnTo>
                <a:lnTo>
                  <a:pt x="7943164" y="314554"/>
                </a:lnTo>
                <a:lnTo>
                  <a:pt x="7967603" y="353361"/>
                </a:lnTo>
                <a:lnTo>
                  <a:pt x="7989565" y="393795"/>
                </a:lnTo>
                <a:lnTo>
                  <a:pt x="8008943" y="435750"/>
                </a:lnTo>
                <a:lnTo>
                  <a:pt x="8025631" y="479121"/>
                </a:lnTo>
                <a:lnTo>
                  <a:pt x="8039523" y="523801"/>
                </a:lnTo>
                <a:lnTo>
                  <a:pt x="8050513" y="569684"/>
                </a:lnTo>
                <a:lnTo>
                  <a:pt x="8058495" y="616663"/>
                </a:lnTo>
                <a:lnTo>
                  <a:pt x="8063362" y="664632"/>
                </a:lnTo>
                <a:lnTo>
                  <a:pt x="8065008" y="713486"/>
                </a:lnTo>
                <a:lnTo>
                  <a:pt x="8065008" y="3567417"/>
                </a:lnTo>
                <a:lnTo>
                  <a:pt x="8063362" y="3616267"/>
                </a:lnTo>
                <a:lnTo>
                  <a:pt x="8058495" y="3664235"/>
                </a:lnTo>
                <a:lnTo>
                  <a:pt x="8050513" y="3711212"/>
                </a:lnTo>
                <a:lnTo>
                  <a:pt x="8039523" y="3757093"/>
                </a:lnTo>
                <a:lnTo>
                  <a:pt x="8025631" y="3801773"/>
                </a:lnTo>
                <a:lnTo>
                  <a:pt x="8008943" y="3845143"/>
                </a:lnTo>
                <a:lnTo>
                  <a:pt x="7989565" y="3887099"/>
                </a:lnTo>
                <a:lnTo>
                  <a:pt x="7967603" y="3927534"/>
                </a:lnTo>
                <a:lnTo>
                  <a:pt x="7943164" y="3966341"/>
                </a:lnTo>
                <a:lnTo>
                  <a:pt x="7916354" y="4003415"/>
                </a:lnTo>
                <a:lnTo>
                  <a:pt x="7887279" y="4038649"/>
                </a:lnTo>
                <a:lnTo>
                  <a:pt x="7856045" y="4071937"/>
                </a:lnTo>
                <a:lnTo>
                  <a:pt x="7822758" y="4103173"/>
                </a:lnTo>
                <a:lnTo>
                  <a:pt x="7787526" y="4132249"/>
                </a:lnTo>
                <a:lnTo>
                  <a:pt x="7750453" y="4159061"/>
                </a:lnTo>
                <a:lnTo>
                  <a:pt x="7711646" y="4183502"/>
                </a:lnTo>
                <a:lnTo>
                  <a:pt x="7671212" y="4205466"/>
                </a:lnTo>
                <a:lnTo>
                  <a:pt x="7629257" y="4224845"/>
                </a:lnTo>
                <a:lnTo>
                  <a:pt x="7585886" y="4241535"/>
                </a:lnTo>
                <a:lnTo>
                  <a:pt x="7541206" y="4255429"/>
                </a:lnTo>
                <a:lnTo>
                  <a:pt x="7495323" y="4266420"/>
                </a:lnTo>
                <a:lnTo>
                  <a:pt x="7448344" y="4274402"/>
                </a:lnTo>
                <a:lnTo>
                  <a:pt x="7400375" y="4279269"/>
                </a:lnTo>
                <a:lnTo>
                  <a:pt x="7351522" y="4280916"/>
                </a:lnTo>
                <a:lnTo>
                  <a:pt x="713486" y="4280916"/>
                </a:lnTo>
                <a:lnTo>
                  <a:pt x="664636" y="4279269"/>
                </a:lnTo>
                <a:lnTo>
                  <a:pt x="616671" y="4274402"/>
                </a:lnTo>
                <a:lnTo>
                  <a:pt x="569694" y="4266420"/>
                </a:lnTo>
                <a:lnTo>
                  <a:pt x="523814" y="4255429"/>
                </a:lnTo>
                <a:lnTo>
                  <a:pt x="479136" y="4241535"/>
                </a:lnTo>
                <a:lnTo>
                  <a:pt x="435766" y="4224845"/>
                </a:lnTo>
                <a:lnTo>
                  <a:pt x="393811" y="4205466"/>
                </a:lnTo>
                <a:lnTo>
                  <a:pt x="353377" y="4183502"/>
                </a:lnTo>
                <a:lnTo>
                  <a:pt x="314571" y="4159061"/>
                </a:lnTo>
                <a:lnTo>
                  <a:pt x="277497" y="4132249"/>
                </a:lnTo>
                <a:lnTo>
                  <a:pt x="242264" y="4103173"/>
                </a:lnTo>
                <a:lnTo>
                  <a:pt x="208976" y="4071937"/>
                </a:lnTo>
                <a:lnTo>
                  <a:pt x="177741" y="4038649"/>
                </a:lnTo>
                <a:lnTo>
                  <a:pt x="148665" y="4003415"/>
                </a:lnTo>
                <a:lnTo>
                  <a:pt x="121853" y="3966341"/>
                </a:lnTo>
                <a:lnTo>
                  <a:pt x="97412" y="3927534"/>
                </a:lnTo>
                <a:lnTo>
                  <a:pt x="75449" y="3887099"/>
                </a:lnTo>
                <a:lnTo>
                  <a:pt x="56069" y="3845143"/>
                </a:lnTo>
                <a:lnTo>
                  <a:pt x="39380" y="3801773"/>
                </a:lnTo>
                <a:lnTo>
                  <a:pt x="25486" y="3757093"/>
                </a:lnTo>
                <a:lnTo>
                  <a:pt x="14495" y="3711212"/>
                </a:lnTo>
                <a:lnTo>
                  <a:pt x="6513" y="3664235"/>
                </a:lnTo>
                <a:lnTo>
                  <a:pt x="1646" y="3616267"/>
                </a:lnTo>
                <a:lnTo>
                  <a:pt x="0" y="3567417"/>
                </a:lnTo>
                <a:lnTo>
                  <a:pt x="0" y="713486"/>
                </a:lnTo>
                <a:close/>
              </a:path>
            </a:pathLst>
          </a:custGeom>
          <a:ln w="762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580382"/>
            <a:ext cx="7757159" cy="31286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Pair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Programming</a:t>
            </a:r>
            <a:endParaRPr sz="3200">
              <a:latin typeface="Calibri"/>
              <a:cs typeface="Calibri"/>
            </a:endParaRPr>
          </a:p>
          <a:p>
            <a:pPr marL="756285" marR="1278890" lvl="1" indent="-287020" algn="just">
              <a:lnSpc>
                <a:spcPts val="3030"/>
              </a:lnSpc>
              <a:spcBef>
                <a:spcPts val="73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programmers </a:t>
            </a:r>
            <a:r>
              <a:rPr sz="2800" spc="-10" dirty="0">
                <a:latin typeface="Calibri"/>
                <a:cs typeface="Calibri"/>
              </a:rPr>
              <a:t>work together at one  </a:t>
            </a:r>
            <a:r>
              <a:rPr sz="2800" spc="-20" dirty="0">
                <a:latin typeface="Calibri"/>
                <a:cs typeface="Calibri"/>
              </a:rPr>
              <a:t>workstation.</a:t>
            </a:r>
            <a:endParaRPr sz="28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302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One,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i="1" spc="-5" dirty="0">
                <a:latin typeface="Calibri"/>
                <a:cs typeface="Calibri"/>
              </a:rPr>
              <a:t>driver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writes code </a:t>
            </a:r>
            <a:r>
              <a:rPr sz="2800" spc="-5" dirty="0">
                <a:latin typeface="Calibri"/>
                <a:cs typeface="Calibri"/>
              </a:rPr>
              <a:t>while the </a:t>
            </a:r>
            <a:r>
              <a:rPr sz="2800" spc="-50" dirty="0">
                <a:latin typeface="Calibri"/>
                <a:cs typeface="Calibri"/>
              </a:rPr>
              <a:t>other,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b="1" i="1" spc="-5" dirty="0">
                <a:latin typeface="Calibri"/>
                <a:cs typeface="Calibri"/>
              </a:rPr>
              <a:t>observer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b="1" i="1" spc="-10" dirty="0">
                <a:latin typeface="Calibri"/>
                <a:cs typeface="Calibri"/>
              </a:rPr>
              <a:t>navigator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reviews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line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code  </a:t>
            </a:r>
            <a:r>
              <a:rPr sz="2800" spc="-5" dirty="0">
                <a:latin typeface="Calibri"/>
                <a:cs typeface="Calibri"/>
              </a:rPr>
              <a:t>as it is typed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in.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two </a:t>
            </a:r>
            <a:r>
              <a:rPr sz="2800" spc="-20" dirty="0">
                <a:latin typeface="Calibri"/>
                <a:cs typeface="Calibri"/>
              </a:rPr>
              <a:t>programmers </a:t>
            </a:r>
            <a:r>
              <a:rPr sz="2800" spc="-15" dirty="0">
                <a:latin typeface="Calibri"/>
                <a:cs typeface="Calibri"/>
              </a:rPr>
              <a:t>switch </a:t>
            </a:r>
            <a:r>
              <a:rPr sz="2800" spc="-20" dirty="0">
                <a:latin typeface="Calibri"/>
                <a:cs typeface="Calibri"/>
              </a:rPr>
              <a:t>roles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frequently.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4144" y="1341119"/>
            <a:ext cx="3186683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2100072"/>
            <a:ext cx="8065134" cy="4281170"/>
          </a:xfrm>
          <a:custGeom>
            <a:avLst/>
            <a:gdLst/>
            <a:ahLst/>
            <a:cxnLst/>
            <a:rect l="l" t="t" r="r" b="b"/>
            <a:pathLst>
              <a:path w="8065134" h="4281170">
                <a:moveTo>
                  <a:pt x="0" y="713486"/>
                </a:moveTo>
                <a:lnTo>
                  <a:pt x="1646" y="664632"/>
                </a:lnTo>
                <a:lnTo>
                  <a:pt x="6513" y="616663"/>
                </a:lnTo>
                <a:lnTo>
                  <a:pt x="14495" y="569684"/>
                </a:lnTo>
                <a:lnTo>
                  <a:pt x="25486" y="523801"/>
                </a:lnTo>
                <a:lnTo>
                  <a:pt x="39380" y="479121"/>
                </a:lnTo>
                <a:lnTo>
                  <a:pt x="56069" y="435750"/>
                </a:lnTo>
                <a:lnTo>
                  <a:pt x="75449" y="393795"/>
                </a:lnTo>
                <a:lnTo>
                  <a:pt x="97412" y="353361"/>
                </a:lnTo>
                <a:lnTo>
                  <a:pt x="121853" y="314554"/>
                </a:lnTo>
                <a:lnTo>
                  <a:pt x="148665" y="277481"/>
                </a:lnTo>
                <a:lnTo>
                  <a:pt x="177741" y="242249"/>
                </a:lnTo>
                <a:lnTo>
                  <a:pt x="208976" y="208962"/>
                </a:lnTo>
                <a:lnTo>
                  <a:pt x="242264" y="177728"/>
                </a:lnTo>
                <a:lnTo>
                  <a:pt x="277497" y="148653"/>
                </a:lnTo>
                <a:lnTo>
                  <a:pt x="314571" y="121843"/>
                </a:lnTo>
                <a:lnTo>
                  <a:pt x="353377" y="97404"/>
                </a:lnTo>
                <a:lnTo>
                  <a:pt x="393811" y="75442"/>
                </a:lnTo>
                <a:lnTo>
                  <a:pt x="435766" y="56064"/>
                </a:lnTo>
                <a:lnTo>
                  <a:pt x="479136" y="39376"/>
                </a:lnTo>
                <a:lnTo>
                  <a:pt x="523814" y="25484"/>
                </a:lnTo>
                <a:lnTo>
                  <a:pt x="569694" y="14494"/>
                </a:lnTo>
                <a:lnTo>
                  <a:pt x="616671" y="6512"/>
                </a:lnTo>
                <a:lnTo>
                  <a:pt x="664636" y="1645"/>
                </a:lnTo>
                <a:lnTo>
                  <a:pt x="713486" y="0"/>
                </a:lnTo>
                <a:lnTo>
                  <a:pt x="7351522" y="0"/>
                </a:lnTo>
                <a:lnTo>
                  <a:pt x="7400375" y="1645"/>
                </a:lnTo>
                <a:lnTo>
                  <a:pt x="7448344" y="6512"/>
                </a:lnTo>
                <a:lnTo>
                  <a:pt x="7495323" y="14494"/>
                </a:lnTo>
                <a:lnTo>
                  <a:pt x="7541206" y="25484"/>
                </a:lnTo>
                <a:lnTo>
                  <a:pt x="7585886" y="39376"/>
                </a:lnTo>
                <a:lnTo>
                  <a:pt x="7629257" y="56064"/>
                </a:lnTo>
                <a:lnTo>
                  <a:pt x="7671212" y="75442"/>
                </a:lnTo>
                <a:lnTo>
                  <a:pt x="7711646" y="97404"/>
                </a:lnTo>
                <a:lnTo>
                  <a:pt x="7750453" y="121843"/>
                </a:lnTo>
                <a:lnTo>
                  <a:pt x="7787526" y="148653"/>
                </a:lnTo>
                <a:lnTo>
                  <a:pt x="7822758" y="177728"/>
                </a:lnTo>
                <a:lnTo>
                  <a:pt x="7856045" y="208962"/>
                </a:lnTo>
                <a:lnTo>
                  <a:pt x="7887279" y="242249"/>
                </a:lnTo>
                <a:lnTo>
                  <a:pt x="7916354" y="277481"/>
                </a:lnTo>
                <a:lnTo>
                  <a:pt x="7943164" y="314554"/>
                </a:lnTo>
                <a:lnTo>
                  <a:pt x="7967603" y="353361"/>
                </a:lnTo>
                <a:lnTo>
                  <a:pt x="7989565" y="393795"/>
                </a:lnTo>
                <a:lnTo>
                  <a:pt x="8008943" y="435750"/>
                </a:lnTo>
                <a:lnTo>
                  <a:pt x="8025631" y="479121"/>
                </a:lnTo>
                <a:lnTo>
                  <a:pt x="8039523" y="523801"/>
                </a:lnTo>
                <a:lnTo>
                  <a:pt x="8050513" y="569684"/>
                </a:lnTo>
                <a:lnTo>
                  <a:pt x="8058495" y="616663"/>
                </a:lnTo>
                <a:lnTo>
                  <a:pt x="8063362" y="664632"/>
                </a:lnTo>
                <a:lnTo>
                  <a:pt x="8065008" y="713486"/>
                </a:lnTo>
                <a:lnTo>
                  <a:pt x="8065008" y="3567417"/>
                </a:lnTo>
                <a:lnTo>
                  <a:pt x="8063362" y="3616267"/>
                </a:lnTo>
                <a:lnTo>
                  <a:pt x="8058495" y="3664235"/>
                </a:lnTo>
                <a:lnTo>
                  <a:pt x="8050513" y="3711212"/>
                </a:lnTo>
                <a:lnTo>
                  <a:pt x="8039523" y="3757093"/>
                </a:lnTo>
                <a:lnTo>
                  <a:pt x="8025631" y="3801773"/>
                </a:lnTo>
                <a:lnTo>
                  <a:pt x="8008943" y="3845143"/>
                </a:lnTo>
                <a:lnTo>
                  <a:pt x="7989565" y="3887099"/>
                </a:lnTo>
                <a:lnTo>
                  <a:pt x="7967603" y="3927534"/>
                </a:lnTo>
                <a:lnTo>
                  <a:pt x="7943164" y="3966341"/>
                </a:lnTo>
                <a:lnTo>
                  <a:pt x="7916354" y="4003415"/>
                </a:lnTo>
                <a:lnTo>
                  <a:pt x="7887279" y="4038649"/>
                </a:lnTo>
                <a:lnTo>
                  <a:pt x="7856045" y="4071937"/>
                </a:lnTo>
                <a:lnTo>
                  <a:pt x="7822758" y="4103173"/>
                </a:lnTo>
                <a:lnTo>
                  <a:pt x="7787526" y="4132249"/>
                </a:lnTo>
                <a:lnTo>
                  <a:pt x="7750453" y="4159061"/>
                </a:lnTo>
                <a:lnTo>
                  <a:pt x="7711646" y="4183502"/>
                </a:lnTo>
                <a:lnTo>
                  <a:pt x="7671212" y="4205466"/>
                </a:lnTo>
                <a:lnTo>
                  <a:pt x="7629257" y="4224845"/>
                </a:lnTo>
                <a:lnTo>
                  <a:pt x="7585886" y="4241535"/>
                </a:lnTo>
                <a:lnTo>
                  <a:pt x="7541206" y="4255429"/>
                </a:lnTo>
                <a:lnTo>
                  <a:pt x="7495323" y="4266420"/>
                </a:lnTo>
                <a:lnTo>
                  <a:pt x="7448344" y="4274402"/>
                </a:lnTo>
                <a:lnTo>
                  <a:pt x="7400375" y="4279269"/>
                </a:lnTo>
                <a:lnTo>
                  <a:pt x="7351522" y="4280916"/>
                </a:lnTo>
                <a:lnTo>
                  <a:pt x="713486" y="4280916"/>
                </a:lnTo>
                <a:lnTo>
                  <a:pt x="664636" y="4279269"/>
                </a:lnTo>
                <a:lnTo>
                  <a:pt x="616671" y="4274402"/>
                </a:lnTo>
                <a:lnTo>
                  <a:pt x="569694" y="4266420"/>
                </a:lnTo>
                <a:lnTo>
                  <a:pt x="523814" y="4255429"/>
                </a:lnTo>
                <a:lnTo>
                  <a:pt x="479136" y="4241535"/>
                </a:lnTo>
                <a:lnTo>
                  <a:pt x="435766" y="4224845"/>
                </a:lnTo>
                <a:lnTo>
                  <a:pt x="393811" y="4205466"/>
                </a:lnTo>
                <a:lnTo>
                  <a:pt x="353377" y="4183502"/>
                </a:lnTo>
                <a:lnTo>
                  <a:pt x="314571" y="4159061"/>
                </a:lnTo>
                <a:lnTo>
                  <a:pt x="277497" y="4132249"/>
                </a:lnTo>
                <a:lnTo>
                  <a:pt x="242264" y="4103173"/>
                </a:lnTo>
                <a:lnTo>
                  <a:pt x="208976" y="4071937"/>
                </a:lnTo>
                <a:lnTo>
                  <a:pt x="177741" y="4038649"/>
                </a:lnTo>
                <a:lnTo>
                  <a:pt x="148665" y="4003415"/>
                </a:lnTo>
                <a:lnTo>
                  <a:pt x="121853" y="3966341"/>
                </a:lnTo>
                <a:lnTo>
                  <a:pt x="97412" y="3927534"/>
                </a:lnTo>
                <a:lnTo>
                  <a:pt x="75449" y="3887099"/>
                </a:lnTo>
                <a:lnTo>
                  <a:pt x="56069" y="3845143"/>
                </a:lnTo>
                <a:lnTo>
                  <a:pt x="39380" y="3801773"/>
                </a:lnTo>
                <a:lnTo>
                  <a:pt x="25486" y="3757093"/>
                </a:lnTo>
                <a:lnTo>
                  <a:pt x="14495" y="3711212"/>
                </a:lnTo>
                <a:lnTo>
                  <a:pt x="6513" y="3664235"/>
                </a:lnTo>
                <a:lnTo>
                  <a:pt x="1646" y="3616267"/>
                </a:lnTo>
                <a:lnTo>
                  <a:pt x="0" y="3567417"/>
                </a:lnTo>
                <a:lnTo>
                  <a:pt x="0" y="713486"/>
                </a:lnTo>
                <a:close/>
              </a:path>
            </a:pathLst>
          </a:custGeom>
          <a:ln w="762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580382"/>
            <a:ext cx="8045450" cy="34270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Pair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Programming</a:t>
            </a:r>
            <a:endParaRPr sz="3200">
              <a:latin typeface="Calibri"/>
              <a:cs typeface="Calibri"/>
            </a:endParaRPr>
          </a:p>
          <a:p>
            <a:pPr marL="756285" marR="6985" lvl="1" indent="-287020">
              <a:lnSpc>
                <a:spcPct val="9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While reviewing,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observer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considers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0" dirty="0">
                <a:latin typeface="Calibri"/>
                <a:cs typeface="Calibri"/>
              </a:rPr>
              <a:t>"strategic" </a:t>
            </a:r>
            <a:r>
              <a:rPr sz="2800" spc="-10" dirty="0">
                <a:latin typeface="Calibri"/>
                <a:cs typeface="Calibri"/>
              </a:rPr>
              <a:t>direction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work, </a:t>
            </a:r>
            <a:r>
              <a:rPr sz="2800" spc="-15" dirty="0">
                <a:latin typeface="Calibri"/>
                <a:cs typeface="Calibri"/>
              </a:rPr>
              <a:t>coming </a:t>
            </a:r>
            <a:r>
              <a:rPr sz="2800" spc="-5" dirty="0">
                <a:latin typeface="Calibri"/>
                <a:cs typeface="Calibri"/>
              </a:rPr>
              <a:t>up with  ideas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improvements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likely </a:t>
            </a:r>
            <a:r>
              <a:rPr sz="2800" spc="-15" dirty="0">
                <a:latin typeface="Calibri"/>
                <a:cs typeface="Calibri"/>
              </a:rPr>
              <a:t>future problems 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address.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frees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driver </a:t>
            </a:r>
            <a:r>
              <a:rPr sz="2800" spc="-20" dirty="0">
                <a:latin typeface="Calibri"/>
                <a:cs typeface="Calibri"/>
              </a:rPr>
              <a:t>to focus </a:t>
            </a:r>
            <a:r>
              <a:rPr sz="2800" spc="-5" dirty="0">
                <a:latin typeface="Calibri"/>
                <a:cs typeface="Calibri"/>
              </a:rPr>
              <a:t>all of their </a:t>
            </a:r>
            <a:r>
              <a:rPr sz="2800" spc="-20" dirty="0">
                <a:latin typeface="Calibri"/>
                <a:cs typeface="Calibri"/>
              </a:rPr>
              <a:t>attention 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"tactical" </a:t>
            </a:r>
            <a:r>
              <a:rPr sz="2800" spc="-5" dirty="0">
                <a:latin typeface="Calibri"/>
                <a:cs typeface="Calibri"/>
              </a:rPr>
              <a:t>aspects of </a:t>
            </a:r>
            <a:r>
              <a:rPr sz="2800" spc="-10" dirty="0">
                <a:latin typeface="Calibri"/>
                <a:cs typeface="Calibri"/>
              </a:rPr>
              <a:t>completing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current  </a:t>
            </a:r>
            <a:r>
              <a:rPr sz="2800" spc="-10" dirty="0">
                <a:latin typeface="Calibri"/>
                <a:cs typeface="Calibri"/>
              </a:rPr>
              <a:t>task, 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observer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20" dirty="0">
                <a:latin typeface="Calibri"/>
                <a:cs typeface="Calibri"/>
              </a:rPr>
              <a:t>safety </a:t>
            </a:r>
            <a:r>
              <a:rPr sz="2800" spc="-15" dirty="0">
                <a:latin typeface="Calibri"/>
                <a:cs typeface="Calibri"/>
              </a:rPr>
              <a:t>net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guide.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4144" y="1341119"/>
            <a:ext cx="3186683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2100072"/>
            <a:ext cx="8065134" cy="4281170"/>
          </a:xfrm>
          <a:custGeom>
            <a:avLst/>
            <a:gdLst/>
            <a:ahLst/>
            <a:cxnLst/>
            <a:rect l="l" t="t" r="r" b="b"/>
            <a:pathLst>
              <a:path w="8065134" h="4281170">
                <a:moveTo>
                  <a:pt x="0" y="713486"/>
                </a:moveTo>
                <a:lnTo>
                  <a:pt x="1646" y="664632"/>
                </a:lnTo>
                <a:lnTo>
                  <a:pt x="6513" y="616663"/>
                </a:lnTo>
                <a:lnTo>
                  <a:pt x="14495" y="569684"/>
                </a:lnTo>
                <a:lnTo>
                  <a:pt x="25486" y="523801"/>
                </a:lnTo>
                <a:lnTo>
                  <a:pt x="39380" y="479121"/>
                </a:lnTo>
                <a:lnTo>
                  <a:pt x="56069" y="435750"/>
                </a:lnTo>
                <a:lnTo>
                  <a:pt x="75449" y="393795"/>
                </a:lnTo>
                <a:lnTo>
                  <a:pt x="97412" y="353361"/>
                </a:lnTo>
                <a:lnTo>
                  <a:pt x="121853" y="314554"/>
                </a:lnTo>
                <a:lnTo>
                  <a:pt x="148665" y="277481"/>
                </a:lnTo>
                <a:lnTo>
                  <a:pt x="177741" y="242249"/>
                </a:lnTo>
                <a:lnTo>
                  <a:pt x="208976" y="208962"/>
                </a:lnTo>
                <a:lnTo>
                  <a:pt x="242264" y="177728"/>
                </a:lnTo>
                <a:lnTo>
                  <a:pt x="277497" y="148653"/>
                </a:lnTo>
                <a:lnTo>
                  <a:pt x="314571" y="121843"/>
                </a:lnTo>
                <a:lnTo>
                  <a:pt x="353377" y="97404"/>
                </a:lnTo>
                <a:lnTo>
                  <a:pt x="393811" y="75442"/>
                </a:lnTo>
                <a:lnTo>
                  <a:pt x="435766" y="56064"/>
                </a:lnTo>
                <a:lnTo>
                  <a:pt x="479136" y="39376"/>
                </a:lnTo>
                <a:lnTo>
                  <a:pt x="523814" y="25484"/>
                </a:lnTo>
                <a:lnTo>
                  <a:pt x="569694" y="14494"/>
                </a:lnTo>
                <a:lnTo>
                  <a:pt x="616671" y="6512"/>
                </a:lnTo>
                <a:lnTo>
                  <a:pt x="664636" y="1645"/>
                </a:lnTo>
                <a:lnTo>
                  <a:pt x="713486" y="0"/>
                </a:lnTo>
                <a:lnTo>
                  <a:pt x="7351522" y="0"/>
                </a:lnTo>
                <a:lnTo>
                  <a:pt x="7400375" y="1645"/>
                </a:lnTo>
                <a:lnTo>
                  <a:pt x="7448344" y="6512"/>
                </a:lnTo>
                <a:lnTo>
                  <a:pt x="7495323" y="14494"/>
                </a:lnTo>
                <a:lnTo>
                  <a:pt x="7541206" y="25484"/>
                </a:lnTo>
                <a:lnTo>
                  <a:pt x="7585886" y="39376"/>
                </a:lnTo>
                <a:lnTo>
                  <a:pt x="7629257" y="56064"/>
                </a:lnTo>
                <a:lnTo>
                  <a:pt x="7671212" y="75442"/>
                </a:lnTo>
                <a:lnTo>
                  <a:pt x="7711646" y="97404"/>
                </a:lnTo>
                <a:lnTo>
                  <a:pt x="7750453" y="121843"/>
                </a:lnTo>
                <a:lnTo>
                  <a:pt x="7787526" y="148653"/>
                </a:lnTo>
                <a:lnTo>
                  <a:pt x="7822758" y="177728"/>
                </a:lnTo>
                <a:lnTo>
                  <a:pt x="7856045" y="208962"/>
                </a:lnTo>
                <a:lnTo>
                  <a:pt x="7887279" y="242249"/>
                </a:lnTo>
                <a:lnTo>
                  <a:pt x="7916354" y="277481"/>
                </a:lnTo>
                <a:lnTo>
                  <a:pt x="7943164" y="314554"/>
                </a:lnTo>
                <a:lnTo>
                  <a:pt x="7967603" y="353361"/>
                </a:lnTo>
                <a:lnTo>
                  <a:pt x="7989565" y="393795"/>
                </a:lnTo>
                <a:lnTo>
                  <a:pt x="8008943" y="435750"/>
                </a:lnTo>
                <a:lnTo>
                  <a:pt x="8025631" y="479121"/>
                </a:lnTo>
                <a:lnTo>
                  <a:pt x="8039523" y="523801"/>
                </a:lnTo>
                <a:lnTo>
                  <a:pt x="8050513" y="569684"/>
                </a:lnTo>
                <a:lnTo>
                  <a:pt x="8058495" y="616663"/>
                </a:lnTo>
                <a:lnTo>
                  <a:pt x="8063362" y="664632"/>
                </a:lnTo>
                <a:lnTo>
                  <a:pt x="8065008" y="713486"/>
                </a:lnTo>
                <a:lnTo>
                  <a:pt x="8065008" y="3567417"/>
                </a:lnTo>
                <a:lnTo>
                  <a:pt x="8063362" y="3616267"/>
                </a:lnTo>
                <a:lnTo>
                  <a:pt x="8058495" y="3664235"/>
                </a:lnTo>
                <a:lnTo>
                  <a:pt x="8050513" y="3711212"/>
                </a:lnTo>
                <a:lnTo>
                  <a:pt x="8039523" y="3757093"/>
                </a:lnTo>
                <a:lnTo>
                  <a:pt x="8025631" y="3801773"/>
                </a:lnTo>
                <a:lnTo>
                  <a:pt x="8008943" y="3845143"/>
                </a:lnTo>
                <a:lnTo>
                  <a:pt x="7989565" y="3887099"/>
                </a:lnTo>
                <a:lnTo>
                  <a:pt x="7967603" y="3927534"/>
                </a:lnTo>
                <a:lnTo>
                  <a:pt x="7943164" y="3966341"/>
                </a:lnTo>
                <a:lnTo>
                  <a:pt x="7916354" y="4003415"/>
                </a:lnTo>
                <a:lnTo>
                  <a:pt x="7887279" y="4038649"/>
                </a:lnTo>
                <a:lnTo>
                  <a:pt x="7856045" y="4071937"/>
                </a:lnTo>
                <a:lnTo>
                  <a:pt x="7822758" y="4103173"/>
                </a:lnTo>
                <a:lnTo>
                  <a:pt x="7787526" y="4132249"/>
                </a:lnTo>
                <a:lnTo>
                  <a:pt x="7750453" y="4159061"/>
                </a:lnTo>
                <a:lnTo>
                  <a:pt x="7711646" y="4183502"/>
                </a:lnTo>
                <a:lnTo>
                  <a:pt x="7671212" y="4205466"/>
                </a:lnTo>
                <a:lnTo>
                  <a:pt x="7629257" y="4224845"/>
                </a:lnTo>
                <a:lnTo>
                  <a:pt x="7585886" y="4241535"/>
                </a:lnTo>
                <a:lnTo>
                  <a:pt x="7541206" y="4255429"/>
                </a:lnTo>
                <a:lnTo>
                  <a:pt x="7495323" y="4266420"/>
                </a:lnTo>
                <a:lnTo>
                  <a:pt x="7448344" y="4274402"/>
                </a:lnTo>
                <a:lnTo>
                  <a:pt x="7400375" y="4279269"/>
                </a:lnTo>
                <a:lnTo>
                  <a:pt x="7351522" y="4280916"/>
                </a:lnTo>
                <a:lnTo>
                  <a:pt x="713486" y="4280916"/>
                </a:lnTo>
                <a:lnTo>
                  <a:pt x="664636" y="4279269"/>
                </a:lnTo>
                <a:lnTo>
                  <a:pt x="616671" y="4274402"/>
                </a:lnTo>
                <a:lnTo>
                  <a:pt x="569694" y="4266420"/>
                </a:lnTo>
                <a:lnTo>
                  <a:pt x="523814" y="4255429"/>
                </a:lnTo>
                <a:lnTo>
                  <a:pt x="479136" y="4241535"/>
                </a:lnTo>
                <a:lnTo>
                  <a:pt x="435766" y="4224845"/>
                </a:lnTo>
                <a:lnTo>
                  <a:pt x="393811" y="4205466"/>
                </a:lnTo>
                <a:lnTo>
                  <a:pt x="353377" y="4183502"/>
                </a:lnTo>
                <a:lnTo>
                  <a:pt x="314571" y="4159061"/>
                </a:lnTo>
                <a:lnTo>
                  <a:pt x="277497" y="4132249"/>
                </a:lnTo>
                <a:lnTo>
                  <a:pt x="242264" y="4103173"/>
                </a:lnTo>
                <a:lnTo>
                  <a:pt x="208976" y="4071937"/>
                </a:lnTo>
                <a:lnTo>
                  <a:pt x="177741" y="4038649"/>
                </a:lnTo>
                <a:lnTo>
                  <a:pt x="148665" y="4003415"/>
                </a:lnTo>
                <a:lnTo>
                  <a:pt x="121853" y="3966341"/>
                </a:lnTo>
                <a:lnTo>
                  <a:pt x="97412" y="3927534"/>
                </a:lnTo>
                <a:lnTo>
                  <a:pt x="75449" y="3887099"/>
                </a:lnTo>
                <a:lnTo>
                  <a:pt x="56069" y="3845143"/>
                </a:lnTo>
                <a:lnTo>
                  <a:pt x="39380" y="3801773"/>
                </a:lnTo>
                <a:lnTo>
                  <a:pt x="25486" y="3757093"/>
                </a:lnTo>
                <a:lnTo>
                  <a:pt x="14495" y="3711212"/>
                </a:lnTo>
                <a:lnTo>
                  <a:pt x="6513" y="3664235"/>
                </a:lnTo>
                <a:lnTo>
                  <a:pt x="1646" y="3616267"/>
                </a:lnTo>
                <a:lnTo>
                  <a:pt x="0" y="3567417"/>
                </a:lnTo>
                <a:lnTo>
                  <a:pt x="0" y="713486"/>
                </a:lnTo>
                <a:close/>
              </a:path>
            </a:pathLst>
          </a:custGeom>
          <a:ln w="762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678222"/>
            <a:ext cx="7912734" cy="33477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Pair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Programming</a:t>
            </a:r>
            <a:endParaRPr sz="3200">
              <a:latin typeface="Calibri"/>
              <a:cs typeface="Calibri"/>
            </a:endParaRPr>
          </a:p>
          <a:p>
            <a:pPr marL="756285" marR="61849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Pair programming </a:t>
            </a:r>
            <a:r>
              <a:rPr sz="2800" spc="-10" dirty="0">
                <a:latin typeface="Calibri"/>
                <a:cs typeface="Calibri"/>
              </a:rPr>
              <a:t>increases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man-hours 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deliver code </a:t>
            </a:r>
            <a:r>
              <a:rPr sz="2800" spc="-15" dirty="0">
                <a:latin typeface="Calibri"/>
                <a:cs typeface="Calibri"/>
              </a:rPr>
              <a:t>compared </a:t>
            </a:r>
            <a:r>
              <a:rPr sz="2800" spc="-20" dirty="0">
                <a:latin typeface="Calibri"/>
                <a:cs typeface="Calibri"/>
              </a:rPr>
              <a:t>to  programmers </a:t>
            </a:r>
            <a:r>
              <a:rPr sz="2800" spc="-10" dirty="0">
                <a:latin typeface="Calibri"/>
                <a:cs typeface="Calibri"/>
              </a:rPr>
              <a:t>working individually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up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15% 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100%.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5" dirty="0">
                <a:latin typeface="Calibri"/>
                <a:cs typeface="Calibri"/>
              </a:rPr>
              <a:t>However,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resulting code has </a:t>
            </a:r>
            <a:r>
              <a:rPr sz="2800" spc="-5" dirty="0">
                <a:latin typeface="Calibri"/>
                <a:cs typeface="Calibri"/>
              </a:rPr>
              <a:t>about 15% </a:t>
            </a:r>
            <a:r>
              <a:rPr sz="2800" spc="-25" dirty="0">
                <a:latin typeface="Calibri"/>
                <a:cs typeface="Calibri"/>
              </a:rPr>
              <a:t>fewer  </a:t>
            </a:r>
            <a:r>
              <a:rPr sz="2800" spc="-20" dirty="0">
                <a:latin typeface="Calibri"/>
                <a:cs typeface="Calibri"/>
              </a:rPr>
              <a:t>defects.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4144" y="1341119"/>
            <a:ext cx="3186683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555230" cy="29222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Production</a:t>
            </a:r>
            <a:endParaRPr sz="3200">
              <a:latin typeface="Calibri"/>
              <a:cs typeface="Calibri"/>
            </a:endParaRPr>
          </a:p>
          <a:p>
            <a:pPr marL="756285" marR="15494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Putting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minimal working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production </a:t>
            </a:r>
            <a:r>
              <a:rPr sz="2800" spc="-10" dirty="0">
                <a:latin typeface="Calibri"/>
                <a:cs typeface="Calibri"/>
              </a:rPr>
              <a:t>quickly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upgrading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whenever  </a:t>
            </a:r>
            <a:r>
              <a:rPr sz="2800" spc="-15" dirty="0">
                <a:latin typeface="Calibri"/>
                <a:cs typeface="Calibri"/>
              </a:rPr>
              <a:t>required.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Keeping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customer </a:t>
            </a:r>
            <a:r>
              <a:rPr sz="2800" spc="-20" dirty="0">
                <a:latin typeface="Calibri"/>
                <a:cs typeface="Calibri"/>
              </a:rPr>
              <a:t>involved </a:t>
            </a:r>
            <a:r>
              <a:rPr sz="2800" spc="-5" dirty="0">
                <a:latin typeface="Calibri"/>
                <a:cs typeface="Calibri"/>
              </a:rPr>
              <a:t>all the time and  </a:t>
            </a:r>
            <a:r>
              <a:rPr sz="2800" spc="-15" dirty="0">
                <a:latin typeface="Calibri"/>
                <a:cs typeface="Calibri"/>
              </a:rPr>
              <a:t>obtaining </a:t>
            </a:r>
            <a:r>
              <a:rPr sz="2800" spc="-20" dirty="0">
                <a:latin typeface="Calibri"/>
                <a:cs typeface="Calibri"/>
              </a:rPr>
              <a:t>constant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feedback.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 </a:t>
            </a:r>
            <a:r>
              <a:rPr spc="-15" dirty="0"/>
              <a:t>Programming</a:t>
            </a:r>
            <a:r>
              <a:rPr spc="-70" dirty="0"/>
              <a:t> </a:t>
            </a:r>
            <a:r>
              <a:rPr spc="-5" dirty="0"/>
              <a:t>(XP)</a:t>
            </a:r>
          </a:p>
        </p:txBody>
      </p:sp>
      <p:sp>
        <p:nvSpPr>
          <p:cNvPr id="3" name="object 3"/>
          <p:cNvSpPr/>
          <p:nvPr/>
        </p:nvSpPr>
        <p:spPr>
          <a:xfrm>
            <a:off x="554736" y="2133599"/>
            <a:ext cx="7996268" cy="342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242" y="2771901"/>
            <a:ext cx="2729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8498" y="2771901"/>
            <a:ext cx="3204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3.</a:t>
            </a:r>
            <a:r>
              <a:rPr spc="-45" dirty="0"/>
              <a:t> </a:t>
            </a:r>
            <a:r>
              <a:rPr spc="-20" dirty="0"/>
              <a:t>Advantages</a:t>
            </a:r>
          </a:p>
        </p:txBody>
      </p:sp>
      <p:sp>
        <p:nvSpPr>
          <p:cNvPr id="4" name="object 4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461899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32282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Large </a:t>
            </a:r>
            <a:r>
              <a:rPr sz="3200" spc="-10" dirty="0">
                <a:latin typeface="Calibri"/>
                <a:cs typeface="Calibri"/>
              </a:rPr>
              <a:t>project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divided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manageable  </a:t>
            </a:r>
            <a:r>
              <a:rPr sz="3200" spc="-5" dirty="0">
                <a:latin typeface="Calibri"/>
                <a:cs typeface="Calibri"/>
              </a:rPr>
              <a:t>amounts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461899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61873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Reduced </a:t>
            </a:r>
            <a:r>
              <a:rPr sz="3200" spc="-15" dirty="0">
                <a:latin typeface="Calibri"/>
                <a:cs typeface="Calibri"/>
              </a:rPr>
              <a:t>costs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required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project  </a:t>
            </a:r>
            <a:r>
              <a:rPr sz="3200" spc="-10" dirty="0">
                <a:latin typeface="Calibri"/>
                <a:cs typeface="Calibri"/>
              </a:rPr>
              <a:t>realization.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461899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12978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Extreme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spc="-5" dirty="0">
                <a:latin typeface="Calibri"/>
                <a:cs typeface="Calibri"/>
              </a:rPr>
              <a:t>teams </a:t>
            </a:r>
            <a:r>
              <a:rPr sz="3200" spc="-20" dirty="0">
                <a:latin typeface="Calibri"/>
                <a:cs typeface="Calibri"/>
              </a:rPr>
              <a:t>save </a:t>
            </a:r>
            <a:r>
              <a:rPr sz="3200" dirty="0">
                <a:latin typeface="Calibri"/>
                <a:cs typeface="Calibri"/>
              </a:rPr>
              <a:t>lots </a:t>
            </a:r>
            <a:r>
              <a:rPr sz="3200" spc="5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money because they don’t use </a:t>
            </a:r>
            <a:r>
              <a:rPr sz="3200" spc="-10" dirty="0">
                <a:latin typeface="Calibri"/>
                <a:cs typeface="Calibri"/>
              </a:rPr>
              <a:t>too </a:t>
            </a:r>
            <a:r>
              <a:rPr sz="3200" dirty="0">
                <a:latin typeface="Calibri"/>
                <a:cs typeface="Calibri"/>
              </a:rPr>
              <a:t>much  </a:t>
            </a:r>
            <a:r>
              <a:rPr sz="3200" spc="-10" dirty="0">
                <a:latin typeface="Calibri"/>
                <a:cs typeface="Calibri"/>
              </a:rPr>
              <a:t>documentation.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461899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42315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Simplicity </a:t>
            </a:r>
            <a:r>
              <a:rPr sz="3200" dirty="0">
                <a:latin typeface="Calibri"/>
                <a:cs typeface="Calibri"/>
              </a:rPr>
              <a:t>is another </a:t>
            </a:r>
            <a:r>
              <a:rPr sz="3200" spc="-15" dirty="0">
                <a:latin typeface="Calibri"/>
                <a:cs typeface="Calibri"/>
              </a:rPr>
              <a:t>advantage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Extreme  </a:t>
            </a:r>
            <a:r>
              <a:rPr sz="3200" spc="-10" dirty="0">
                <a:latin typeface="Calibri"/>
                <a:cs typeface="Calibri"/>
              </a:rPr>
              <a:t>Programming</a:t>
            </a:r>
            <a:r>
              <a:rPr sz="3200" spc="-5" dirty="0">
                <a:latin typeface="Calibri"/>
                <a:cs typeface="Calibri"/>
              </a:rPr>
              <a:t> projects.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461899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79716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is </a:t>
            </a:r>
            <a:r>
              <a:rPr sz="3200" spc="-5" dirty="0">
                <a:latin typeface="Calibri"/>
                <a:cs typeface="Calibri"/>
              </a:rPr>
              <a:t>reduces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risks </a:t>
            </a:r>
            <a:r>
              <a:rPr sz="3200" spc="-15" dirty="0">
                <a:latin typeface="Calibri"/>
                <a:cs typeface="Calibri"/>
              </a:rPr>
              <a:t>related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programming. </a:t>
            </a:r>
            <a:r>
              <a:rPr sz="3200" dirty="0">
                <a:latin typeface="Calibri"/>
                <a:cs typeface="Calibri"/>
              </a:rPr>
              <a:t>Normally </a:t>
            </a:r>
            <a:r>
              <a:rPr sz="3200" spc="-10" dirty="0">
                <a:latin typeface="Calibri"/>
                <a:cs typeface="Calibri"/>
              </a:rPr>
              <a:t>programming  </a:t>
            </a:r>
            <a:r>
              <a:rPr sz="3200" spc="-5" dirty="0">
                <a:latin typeface="Calibri"/>
                <a:cs typeface="Calibri"/>
              </a:rPr>
              <a:t>depends </a:t>
            </a:r>
            <a:r>
              <a:rPr sz="3200" dirty="0">
                <a:latin typeface="Calibri"/>
                <a:cs typeface="Calibri"/>
              </a:rPr>
              <a:t>a lot on individuals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spc="-10" dirty="0">
                <a:latin typeface="Calibri"/>
                <a:cs typeface="Calibri"/>
              </a:rPr>
              <a:t>team  members.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30" dirty="0">
                <a:latin typeface="Calibri"/>
                <a:cs typeface="Calibri"/>
              </a:rPr>
              <a:t>XP,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dirty="0">
                <a:latin typeface="Calibri"/>
                <a:cs typeface="Calibri"/>
              </a:rPr>
              <a:t>module </a:t>
            </a:r>
            <a:r>
              <a:rPr sz="3200" spc="-10" dirty="0">
                <a:latin typeface="Calibri"/>
                <a:cs typeface="Calibri"/>
              </a:rPr>
              <a:t>structure,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5" dirty="0">
                <a:latin typeface="Calibri"/>
                <a:cs typeface="Calibri"/>
              </a:rPr>
              <a:t>pair </a:t>
            </a:r>
            <a:r>
              <a:rPr sz="3200" spc="-10" dirty="0">
                <a:latin typeface="Calibri"/>
                <a:cs typeface="Calibri"/>
              </a:rPr>
              <a:t>programing </a:t>
            </a:r>
            <a:r>
              <a:rPr sz="3200" spc="-5" dirty="0">
                <a:latin typeface="Calibri"/>
                <a:cs typeface="Calibri"/>
              </a:rPr>
              <a:t>XP </a:t>
            </a:r>
            <a:r>
              <a:rPr sz="3200" spc="-10" dirty="0">
                <a:latin typeface="Calibri"/>
                <a:cs typeface="Calibri"/>
              </a:rPr>
              <a:t>spreads </a:t>
            </a:r>
            <a:r>
              <a:rPr sz="3200" dirty="0">
                <a:latin typeface="Calibri"/>
                <a:cs typeface="Calibri"/>
              </a:rPr>
              <a:t>the risk and  </a:t>
            </a:r>
            <a:r>
              <a:rPr sz="3200" spc="-15" dirty="0">
                <a:latin typeface="Calibri"/>
                <a:cs typeface="Calibri"/>
              </a:rPr>
              <a:t>mitigate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dependence 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461899"/>
            <a:ext cx="265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67016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874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5" dirty="0">
                <a:latin typeface="Calibri"/>
                <a:cs typeface="Calibri"/>
              </a:rPr>
              <a:t>simplicity </a:t>
            </a:r>
            <a:r>
              <a:rPr sz="3200" spc="-20" dirty="0">
                <a:latin typeface="Calibri"/>
                <a:cs typeface="Calibri"/>
              </a:rPr>
              <a:t>always </a:t>
            </a:r>
            <a:r>
              <a:rPr sz="3200" spc="-5" dirty="0">
                <a:latin typeface="Calibri"/>
                <a:cs typeface="Calibri"/>
              </a:rPr>
              <a:t>brings quality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contributes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robustness.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bringing  </a:t>
            </a:r>
            <a:r>
              <a:rPr sz="3200" spc="-25" dirty="0">
                <a:latin typeface="Calibri"/>
                <a:cs typeface="Calibri"/>
              </a:rPr>
              <a:t>simplicity, </a:t>
            </a:r>
            <a:r>
              <a:rPr sz="3200" spc="-5" dirty="0">
                <a:latin typeface="Calibri"/>
                <a:cs typeface="Calibri"/>
              </a:rPr>
              <a:t>XP </a:t>
            </a:r>
            <a:r>
              <a:rPr sz="3200" dirty="0">
                <a:latin typeface="Calibri"/>
                <a:cs typeface="Calibri"/>
              </a:rPr>
              <a:t>manages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create </a:t>
            </a:r>
            <a:r>
              <a:rPr sz="3200" spc="-25" dirty="0">
                <a:latin typeface="Calibri"/>
                <a:cs typeface="Calibri"/>
              </a:rPr>
              <a:t>faster 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with less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defects.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spc="-80" dirty="0">
                <a:latin typeface="Calibri"/>
                <a:cs typeface="Calibri"/>
              </a:rPr>
              <a:t>Test </a:t>
            </a:r>
            <a:r>
              <a:rPr sz="3200" spc="-10" dirty="0">
                <a:latin typeface="Calibri"/>
                <a:cs typeface="Calibri"/>
              </a:rPr>
              <a:t>driven </a:t>
            </a:r>
            <a:r>
              <a:rPr sz="3200" spc="-5" dirty="0">
                <a:latin typeface="Calibri"/>
                <a:cs typeface="Calibri"/>
              </a:rPr>
              <a:t>development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coding </a:t>
            </a:r>
            <a:r>
              <a:rPr sz="3200" spc="-20" dirty="0">
                <a:latin typeface="Calibri"/>
                <a:cs typeface="Calibri"/>
              </a:rPr>
              <a:t>stage 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customer </a:t>
            </a:r>
            <a:r>
              <a:rPr sz="3200" spc="-110" dirty="0">
                <a:latin typeface="Calibri"/>
                <a:cs typeface="Calibri"/>
              </a:rPr>
              <a:t>UAT </a:t>
            </a:r>
            <a:r>
              <a:rPr sz="3200" spc="-10" dirty="0">
                <a:latin typeface="Calibri"/>
                <a:cs typeface="Calibri"/>
              </a:rPr>
              <a:t>validation </a:t>
            </a:r>
            <a:r>
              <a:rPr sz="3200" dirty="0">
                <a:latin typeface="Calibri"/>
                <a:cs typeface="Calibri"/>
              </a:rPr>
              <a:t>leads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successful development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completion.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9982" y="2771901"/>
            <a:ext cx="3837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</a:t>
            </a:r>
            <a:r>
              <a:rPr spc="-70" dirty="0"/>
              <a:t> </a:t>
            </a:r>
            <a:r>
              <a:rPr spc="-15" dirty="0"/>
              <a:t>Disadvantages</a:t>
            </a:r>
          </a:p>
        </p:txBody>
      </p:sp>
      <p:sp>
        <p:nvSpPr>
          <p:cNvPr id="4" name="object 4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842" y="461899"/>
            <a:ext cx="3288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85685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Extreme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focused </a:t>
            </a:r>
            <a:r>
              <a:rPr sz="3200" dirty="0">
                <a:latin typeface="Calibri"/>
                <a:cs typeface="Calibri"/>
              </a:rPr>
              <a:t>on the </a:t>
            </a:r>
            <a:r>
              <a:rPr sz="3200" spc="-10" dirty="0">
                <a:latin typeface="Calibri"/>
                <a:cs typeface="Calibri"/>
              </a:rPr>
              <a:t>code  </a:t>
            </a:r>
            <a:r>
              <a:rPr sz="3200" spc="-15" dirty="0">
                <a:latin typeface="Calibri"/>
                <a:cs typeface="Calibri"/>
              </a:rPr>
              <a:t>rather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842" y="461899"/>
            <a:ext cx="3288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96226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960755" algn="l"/>
              </a:tabLst>
            </a:pPr>
            <a:r>
              <a:rPr sz="3200" spc="5" dirty="0">
                <a:latin typeface="Calibri"/>
                <a:cs typeface="Calibri"/>
              </a:rPr>
              <a:t>XP	</a:t>
            </a:r>
            <a:r>
              <a:rPr sz="3200" spc="-10" dirty="0">
                <a:latin typeface="Calibri"/>
                <a:cs typeface="Calibri"/>
              </a:rPr>
              <a:t>requires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detailed </a:t>
            </a:r>
            <a:r>
              <a:rPr sz="3200" spc="-5" dirty="0">
                <a:latin typeface="Calibri"/>
                <a:cs typeface="Calibri"/>
              </a:rPr>
              <a:t>planning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start  </a:t>
            </a:r>
            <a:r>
              <a:rPr sz="3200" spc="-5" dirty="0">
                <a:latin typeface="Calibri"/>
                <a:cs typeface="Calibri"/>
              </a:rPr>
              <a:t>due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changing </a:t>
            </a:r>
            <a:r>
              <a:rPr sz="3200" spc="-15" dirty="0">
                <a:latin typeface="Calibri"/>
                <a:cs typeface="Calibri"/>
              </a:rPr>
              <a:t>costs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102" y="461899"/>
            <a:ext cx="2177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45" dirty="0"/>
              <a:t>v</a:t>
            </a:r>
            <a:r>
              <a:rPr dirty="0"/>
              <a:t>e</a:t>
            </a:r>
            <a:r>
              <a:rPr spc="35" dirty="0"/>
              <a:t>r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86003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“Extreme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spc="-5" dirty="0">
                <a:latin typeface="Calibri"/>
                <a:cs typeface="Calibri"/>
              </a:rPr>
              <a:t>(XP) </a:t>
            </a:r>
            <a:r>
              <a:rPr sz="3200" dirty="0">
                <a:latin typeface="Calibri"/>
                <a:cs typeface="Calibri"/>
              </a:rPr>
              <a:t>Model” is a  model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represents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method as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how 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developed.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842" y="461899"/>
            <a:ext cx="3288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99909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</a:t>
            </a:r>
            <a:r>
              <a:rPr sz="3200" spc="-5" dirty="0">
                <a:latin typeface="Calibri"/>
                <a:cs typeface="Calibri"/>
              </a:rPr>
              <a:t>doesn't measure/plan </a:t>
            </a:r>
            <a:r>
              <a:rPr sz="3200" dirty="0">
                <a:latin typeface="Calibri"/>
                <a:cs typeface="Calibri"/>
              </a:rPr>
              <a:t>Quality </a:t>
            </a:r>
            <a:r>
              <a:rPr sz="3200" spc="-10" dirty="0">
                <a:latin typeface="Calibri"/>
                <a:cs typeface="Calibri"/>
              </a:rPr>
              <a:t>Assurance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coding.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842" y="461899"/>
            <a:ext cx="3288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62762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350135" algn="l"/>
                <a:tab pos="495427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convince developers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accept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tough  practice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always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easy.	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requires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  </a:t>
            </a:r>
            <a:r>
              <a:rPr sz="3200" spc="-5" dirty="0">
                <a:latin typeface="Calibri"/>
                <a:cs typeface="Calibri"/>
              </a:rPr>
              <a:t>discipline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team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devotion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your  customers.	</a:t>
            </a:r>
            <a:r>
              <a:rPr sz="3200" spc="-10" dirty="0">
                <a:latin typeface="Calibri"/>
                <a:cs typeface="Calibri"/>
              </a:rPr>
              <a:t>Project </a:t>
            </a:r>
            <a:r>
              <a:rPr sz="3200" spc="-5" dirty="0">
                <a:latin typeface="Calibri"/>
                <a:cs typeface="Calibri"/>
              </a:rPr>
              <a:t>management might  experience </a:t>
            </a:r>
            <a:r>
              <a:rPr sz="3200" spc="-10" dirty="0">
                <a:latin typeface="Calibri"/>
                <a:cs typeface="Calibri"/>
              </a:rPr>
              <a:t>difficulties </a:t>
            </a:r>
            <a:r>
              <a:rPr sz="3200" spc="-15" dirty="0">
                <a:latin typeface="Calibri"/>
                <a:cs typeface="Calibri"/>
              </a:rPr>
              <a:t>related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endParaRPr sz="3200">
              <a:latin typeface="Calibri"/>
              <a:cs typeface="Calibri"/>
            </a:endParaRPr>
          </a:p>
          <a:p>
            <a:pPr marL="355600" marR="511809">
              <a:lnSpc>
                <a:spcPct val="100000"/>
              </a:lnSpc>
              <a:spcBef>
                <a:spcPts val="5"/>
              </a:spcBef>
              <a:tabLst>
                <a:tab pos="1091565" algn="l"/>
                <a:tab pos="4801870" algn="l"/>
              </a:tabLst>
            </a:pPr>
            <a:r>
              <a:rPr sz="3200" dirty="0">
                <a:latin typeface="Calibri"/>
                <a:cs typeface="Calibri"/>
              </a:rPr>
              <a:t>the	</a:t>
            </a:r>
            <a:r>
              <a:rPr sz="3200" spc="-10" dirty="0">
                <a:latin typeface="Calibri"/>
                <a:cs typeface="Calibri"/>
              </a:rPr>
              <a:t>practice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changes	during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life  </a:t>
            </a:r>
            <a:r>
              <a:rPr sz="3200" spc="-5" dirty="0">
                <a:latin typeface="Calibri"/>
                <a:cs typeface="Calibri"/>
              </a:rPr>
              <a:t>cycle.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842" y="461899"/>
            <a:ext cx="3288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85622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496695" algn="l"/>
              </a:tabLst>
            </a:pPr>
            <a:r>
              <a:rPr sz="3200" dirty="0">
                <a:latin typeface="Calibri"/>
                <a:cs typeface="Calibri"/>
              </a:rPr>
              <a:t>XP is </a:t>
            </a:r>
            <a:r>
              <a:rPr sz="3200" spc="-10" dirty="0">
                <a:latin typeface="Calibri"/>
                <a:cs typeface="Calibri"/>
              </a:rPr>
              <a:t>practiced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pair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dirty="0">
                <a:latin typeface="Calibri"/>
                <a:cs typeface="Calibri"/>
              </a:rPr>
              <a:t>which  </a:t>
            </a:r>
            <a:r>
              <a:rPr sz="3200" spc="-5" dirty="0">
                <a:latin typeface="Calibri"/>
                <a:cs typeface="Calibri"/>
              </a:rPr>
              <a:t>might usually </a:t>
            </a:r>
            <a:r>
              <a:rPr sz="3200" dirty="0">
                <a:latin typeface="Calibri"/>
                <a:cs typeface="Calibri"/>
              </a:rPr>
              <a:t>lead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too </a:t>
            </a:r>
            <a:r>
              <a:rPr sz="3200" dirty="0">
                <a:latin typeface="Calibri"/>
                <a:cs typeface="Calibri"/>
              </a:rPr>
              <a:t>much </a:t>
            </a:r>
            <a:r>
              <a:rPr sz="3200" spc="-10" dirty="0">
                <a:latin typeface="Calibri"/>
                <a:cs typeface="Calibri"/>
              </a:rPr>
              <a:t>duplication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codes	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938" y="2771901"/>
            <a:ext cx="3019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</a:t>
            </a:r>
            <a:r>
              <a:rPr spc="-50" dirty="0"/>
              <a:t> </a:t>
            </a:r>
            <a:r>
              <a:rPr spc="-20" dirty="0"/>
              <a:t>Interesting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461899"/>
            <a:ext cx="246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78319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engineering </a:t>
            </a:r>
            <a:r>
              <a:rPr sz="3200" spc="-10" dirty="0">
                <a:latin typeface="Calibri"/>
                <a:cs typeface="Calibri"/>
              </a:rPr>
              <a:t>practices </a:t>
            </a:r>
            <a:r>
              <a:rPr sz="3200" spc="-5" dirty="0">
                <a:latin typeface="Calibri"/>
                <a:cs typeface="Calibri"/>
              </a:rPr>
              <a:t>include things </a:t>
            </a:r>
            <a:r>
              <a:rPr sz="3200" spc="-30" dirty="0">
                <a:latin typeface="Calibri"/>
                <a:cs typeface="Calibri"/>
              </a:rPr>
              <a:t>like  </a:t>
            </a:r>
            <a:r>
              <a:rPr sz="3200" spc="-15" dirty="0">
                <a:latin typeface="Calibri"/>
                <a:cs typeface="Calibri"/>
              </a:rPr>
              <a:t>test-driven </a:t>
            </a:r>
            <a:r>
              <a:rPr sz="3200" spc="-10" dirty="0">
                <a:latin typeface="Calibri"/>
                <a:cs typeface="Calibri"/>
              </a:rPr>
              <a:t>development, </a:t>
            </a:r>
            <a:r>
              <a:rPr sz="3200" spc="-15" dirty="0">
                <a:latin typeface="Calibri"/>
                <a:cs typeface="Calibri"/>
              </a:rPr>
              <a:t>automated </a:t>
            </a:r>
            <a:r>
              <a:rPr sz="3200" spc="-5" dirty="0">
                <a:latin typeface="Calibri"/>
                <a:cs typeface="Calibri"/>
              </a:rPr>
              <a:t>testing,  pair programming, simple design,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5" dirty="0">
                <a:latin typeface="Calibri"/>
                <a:cs typeface="Calibri"/>
              </a:rPr>
              <a:t>refactoring.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461899"/>
            <a:ext cx="246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795259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</a:t>
            </a:r>
            <a:r>
              <a:rPr sz="3200" spc="-25" dirty="0">
                <a:latin typeface="Calibri"/>
                <a:cs typeface="Calibri"/>
              </a:rPr>
              <a:t>says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dirty="0">
                <a:latin typeface="Calibri"/>
                <a:cs typeface="Calibri"/>
              </a:rPr>
              <a:t>truly </a:t>
            </a:r>
            <a:r>
              <a:rPr sz="3200" spc="-5" dirty="0">
                <a:latin typeface="Calibri"/>
                <a:cs typeface="Calibri"/>
              </a:rPr>
              <a:t>important </a:t>
            </a:r>
            <a:r>
              <a:rPr sz="3200" spc="-10" dirty="0">
                <a:latin typeface="Calibri"/>
                <a:cs typeface="Calibri"/>
              </a:rPr>
              <a:t>product 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development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461899"/>
            <a:ext cx="246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70572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Coding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help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communicate  </a:t>
            </a:r>
            <a:r>
              <a:rPr sz="3200" spc="-5" dirty="0">
                <a:latin typeface="Calibri"/>
                <a:cs typeface="Calibri"/>
              </a:rPr>
              <a:t>thoughts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10" dirty="0">
                <a:latin typeface="Calibri"/>
                <a:cs typeface="Calibri"/>
              </a:rPr>
              <a:t>programming problems.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programmer </a:t>
            </a:r>
            <a:r>
              <a:rPr sz="3200" spc="-5" dirty="0">
                <a:latin typeface="Calibri"/>
                <a:cs typeface="Calibri"/>
              </a:rPr>
              <a:t>dealing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15" dirty="0">
                <a:latin typeface="Calibri"/>
                <a:cs typeface="Calibri"/>
              </a:rPr>
              <a:t>complex  </a:t>
            </a:r>
            <a:r>
              <a:rPr sz="3200" spc="-10" dirty="0">
                <a:latin typeface="Calibri"/>
                <a:cs typeface="Calibri"/>
              </a:rPr>
              <a:t>programming problem,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finding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hard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explain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solution </a:t>
            </a:r>
            <a:r>
              <a:rPr sz="3200" spc="-20" dirty="0">
                <a:latin typeface="Calibri"/>
                <a:cs typeface="Calibri"/>
              </a:rPr>
              <a:t>to fellow </a:t>
            </a:r>
            <a:r>
              <a:rPr sz="3200" spc="-15" dirty="0">
                <a:latin typeface="Calibri"/>
                <a:cs typeface="Calibri"/>
              </a:rPr>
              <a:t>programmers,  </a:t>
            </a:r>
            <a:r>
              <a:rPr sz="3200" spc="-5" dirty="0">
                <a:latin typeface="Calibri"/>
                <a:cs typeface="Calibri"/>
              </a:rPr>
              <a:t>might </a:t>
            </a:r>
            <a:r>
              <a:rPr sz="3200" spc="-10" dirty="0">
                <a:latin typeface="Calibri"/>
                <a:cs typeface="Calibri"/>
              </a:rPr>
              <a:t>code it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5" dirty="0">
                <a:latin typeface="Calibri"/>
                <a:cs typeface="Calibri"/>
              </a:rPr>
              <a:t>simplified </a:t>
            </a:r>
            <a:r>
              <a:rPr sz="3200" dirty="0">
                <a:latin typeface="Calibri"/>
                <a:cs typeface="Calibri"/>
              </a:rPr>
              <a:t>manner and </a:t>
            </a:r>
            <a:r>
              <a:rPr sz="3200" spc="-5" dirty="0">
                <a:latin typeface="Calibri"/>
                <a:cs typeface="Calibri"/>
              </a:rPr>
              <a:t>use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code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demonstrate </a:t>
            </a:r>
            <a:r>
              <a:rPr sz="3200" spc="-5" dirty="0">
                <a:latin typeface="Calibri"/>
                <a:cs typeface="Calibri"/>
              </a:rPr>
              <a:t>what she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461899"/>
            <a:ext cx="246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80288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System-wide integration testing </a:t>
            </a:r>
            <a:r>
              <a:rPr sz="3200" spc="-5" dirty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encouraged, </a:t>
            </a:r>
            <a:r>
              <a:rPr sz="3200" spc="-25" dirty="0">
                <a:latin typeface="Calibri"/>
                <a:cs typeface="Calibri"/>
              </a:rPr>
              <a:t>initially,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weekly </a:t>
            </a:r>
            <a:r>
              <a:rPr sz="3200" spc="-30" dirty="0">
                <a:latin typeface="Calibri"/>
                <a:cs typeface="Calibri"/>
              </a:rPr>
              <a:t>activity, for  </a:t>
            </a:r>
            <a:r>
              <a:rPr sz="3200" dirty="0">
                <a:latin typeface="Calibri"/>
                <a:cs typeface="Calibri"/>
              </a:rPr>
              <a:t>early </a:t>
            </a:r>
            <a:r>
              <a:rPr sz="3200" spc="-5" dirty="0">
                <a:latin typeface="Calibri"/>
                <a:cs typeface="Calibri"/>
              </a:rPr>
              <a:t>detection of incompatible </a:t>
            </a:r>
            <a:r>
              <a:rPr sz="3200" spc="-15" dirty="0">
                <a:latin typeface="Calibri"/>
                <a:cs typeface="Calibri"/>
              </a:rPr>
              <a:t>interfaces,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reconnect </a:t>
            </a:r>
            <a:r>
              <a:rPr sz="3200" spc="-25" dirty="0">
                <a:latin typeface="Calibri"/>
                <a:cs typeface="Calibri"/>
              </a:rPr>
              <a:t>before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separate </a:t>
            </a:r>
            <a:r>
              <a:rPr sz="3200" spc="-5" dirty="0">
                <a:latin typeface="Calibri"/>
                <a:cs typeface="Calibri"/>
              </a:rPr>
              <a:t>sections  </a:t>
            </a:r>
            <a:r>
              <a:rPr sz="3200" spc="-15" dirty="0">
                <a:latin typeface="Calibri"/>
                <a:cs typeface="Calibri"/>
              </a:rPr>
              <a:t>diverged </a:t>
            </a:r>
            <a:r>
              <a:rPr sz="3200" dirty="0">
                <a:latin typeface="Calibri"/>
                <a:cs typeface="Calibri"/>
              </a:rPr>
              <a:t>widely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coherent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functionality.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461899"/>
            <a:ext cx="246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98258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Listening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45" dirty="0">
                <a:latin typeface="Calibri"/>
                <a:cs typeface="Calibri"/>
              </a:rPr>
              <a:t>key </a:t>
            </a:r>
            <a:r>
              <a:rPr sz="3200" spc="-5" dirty="0">
                <a:latin typeface="Calibri"/>
                <a:cs typeface="Calibri"/>
              </a:rPr>
              <a:t>element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35" dirty="0">
                <a:latin typeface="Calibri"/>
                <a:cs typeface="Calibri"/>
              </a:rPr>
              <a:t>XP, </a:t>
            </a:r>
            <a:r>
              <a:rPr sz="3200" spc="-15" dirty="0">
                <a:latin typeface="Calibri"/>
                <a:cs typeface="Calibri"/>
              </a:rPr>
              <a:t>programmers 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15" dirty="0">
                <a:latin typeface="Calibri"/>
                <a:cs typeface="Calibri"/>
              </a:rPr>
              <a:t>listen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customers </a:t>
            </a:r>
            <a:r>
              <a:rPr sz="3200" spc="-5" dirty="0">
                <a:latin typeface="Calibri"/>
                <a:cs typeface="Calibri"/>
              </a:rPr>
              <a:t>need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do, </a:t>
            </a: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"business logic" is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8321" y="461899"/>
            <a:ext cx="246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73874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is </a:t>
            </a:r>
            <a:r>
              <a:rPr sz="3200" spc="-15" dirty="0">
                <a:latin typeface="Calibri"/>
                <a:cs typeface="Calibri"/>
              </a:rPr>
              <a:t>still </a:t>
            </a:r>
            <a:r>
              <a:rPr sz="3200" spc="-5" dirty="0">
                <a:latin typeface="Calibri"/>
                <a:cs typeface="Calibri"/>
              </a:rPr>
              <a:t>evolving, assimilating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lessons 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experiences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field.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second  </a:t>
            </a:r>
            <a:r>
              <a:rPr sz="3200" spc="-5" dirty="0">
                <a:latin typeface="Calibri"/>
                <a:cs typeface="Calibri"/>
              </a:rPr>
              <a:t>edition of </a:t>
            </a:r>
            <a:r>
              <a:rPr sz="3200" i="1" dirty="0">
                <a:latin typeface="Calibri"/>
                <a:cs typeface="Calibri"/>
              </a:rPr>
              <a:t>Extreme Programming </a:t>
            </a:r>
            <a:r>
              <a:rPr sz="3200" i="1" spc="-5" dirty="0">
                <a:latin typeface="Calibri"/>
                <a:cs typeface="Calibri"/>
              </a:rPr>
              <a:t>Explained</a:t>
            </a:r>
            <a:r>
              <a:rPr sz="3200" spc="-5" dirty="0">
                <a:latin typeface="Calibri"/>
                <a:cs typeface="Calibri"/>
              </a:rPr>
              <a:t>,  </a:t>
            </a:r>
            <a:r>
              <a:rPr sz="3200" spc="-15" dirty="0">
                <a:latin typeface="Calibri"/>
                <a:cs typeface="Calibri"/>
              </a:rPr>
              <a:t>five years after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spc="-5" dirty="0">
                <a:latin typeface="Calibri"/>
                <a:cs typeface="Calibri"/>
              </a:rPr>
              <a:t>edition, </a:t>
            </a:r>
            <a:r>
              <a:rPr sz="3200" dirty="0">
                <a:latin typeface="Calibri"/>
                <a:cs typeface="Calibri"/>
              </a:rPr>
              <a:t>Beck added  </a:t>
            </a:r>
            <a:r>
              <a:rPr sz="3200" spc="-10" dirty="0">
                <a:latin typeface="Calibri"/>
                <a:cs typeface="Calibri"/>
              </a:rPr>
              <a:t>more values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practices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differentiated  </a:t>
            </a:r>
            <a:r>
              <a:rPr sz="3200" spc="-5" dirty="0">
                <a:latin typeface="Calibri"/>
                <a:cs typeface="Calibri"/>
              </a:rPr>
              <a:t>between primary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corollary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practices.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4569" y="461899"/>
            <a:ext cx="6125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Timeline of</a:t>
            </a:r>
            <a:r>
              <a:rPr spc="-45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967" y="2511932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1950s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623" y="2511932"/>
            <a:ext cx="156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3023997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1960s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9623" y="3023997"/>
            <a:ext cx="3922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Design-Code-Test-Maintain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967" y="3536441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1970s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623" y="3536441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Waterfall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967" y="4048505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1980s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9623" y="4048505"/>
            <a:ext cx="1840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Spiral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967" y="4560570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1990s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9623" y="4560570"/>
            <a:ext cx="597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apid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pplication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evelopment,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967" y="5072888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2000s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9623" y="5072888"/>
            <a:ext cx="2115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Agile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91639" y="2278379"/>
            <a:ext cx="937260" cy="4319270"/>
          </a:xfrm>
          <a:custGeom>
            <a:avLst/>
            <a:gdLst/>
            <a:ahLst/>
            <a:cxnLst/>
            <a:rect l="l" t="t" r="r" b="b"/>
            <a:pathLst>
              <a:path w="937260" h="4319270">
                <a:moveTo>
                  <a:pt x="937260" y="3238373"/>
                </a:moveTo>
                <a:lnTo>
                  <a:pt x="0" y="3238373"/>
                </a:lnTo>
                <a:lnTo>
                  <a:pt x="468630" y="4319016"/>
                </a:lnTo>
                <a:lnTo>
                  <a:pt x="937260" y="3238373"/>
                </a:lnTo>
                <a:close/>
              </a:path>
              <a:path w="937260" h="4319270">
                <a:moveTo>
                  <a:pt x="702945" y="0"/>
                </a:moveTo>
                <a:lnTo>
                  <a:pt x="234315" y="0"/>
                </a:lnTo>
                <a:lnTo>
                  <a:pt x="234315" y="3238373"/>
                </a:lnTo>
                <a:lnTo>
                  <a:pt x="702945" y="3238373"/>
                </a:lnTo>
                <a:lnTo>
                  <a:pt x="70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1639" y="2278379"/>
            <a:ext cx="937260" cy="4319270"/>
          </a:xfrm>
          <a:custGeom>
            <a:avLst/>
            <a:gdLst/>
            <a:ahLst/>
            <a:cxnLst/>
            <a:rect l="l" t="t" r="r" b="b"/>
            <a:pathLst>
              <a:path w="937260" h="4319270">
                <a:moveTo>
                  <a:pt x="0" y="3238373"/>
                </a:moveTo>
                <a:lnTo>
                  <a:pt x="234315" y="3238373"/>
                </a:lnTo>
                <a:lnTo>
                  <a:pt x="234315" y="0"/>
                </a:lnTo>
                <a:lnTo>
                  <a:pt x="702945" y="0"/>
                </a:lnTo>
                <a:lnTo>
                  <a:pt x="702945" y="3238373"/>
                </a:lnTo>
                <a:lnTo>
                  <a:pt x="937260" y="3238373"/>
                </a:lnTo>
                <a:lnTo>
                  <a:pt x="468630" y="4319016"/>
                </a:lnTo>
                <a:lnTo>
                  <a:pt x="0" y="323837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683" y="2997707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683" y="3500628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683" y="4005071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683" y="4581144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683" y="5084064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8900"/>
            <a:ext cx="6395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There are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versions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2069592"/>
            <a:ext cx="4319016" cy="1859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4064" y="4084320"/>
            <a:ext cx="3454908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082796"/>
            <a:ext cx="4320540" cy="2592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6232" y="2069592"/>
            <a:ext cx="2113788" cy="1895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7933" y="2771901"/>
            <a:ext cx="3081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65" dirty="0"/>
              <a:t> </a:t>
            </a:r>
            <a:r>
              <a:rPr spc="-15" dirty="0"/>
              <a:t>Reflections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17" y="461899"/>
            <a:ext cx="253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Reflections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6226"/>
            <a:ext cx="7485380" cy="351980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is </a:t>
            </a:r>
            <a:r>
              <a:rPr sz="3200" spc="-5" dirty="0">
                <a:latin typeface="Calibri"/>
                <a:cs typeface="Calibri"/>
              </a:rPr>
              <a:t>very </a:t>
            </a:r>
            <a:r>
              <a:rPr sz="3200" spc="-10" dirty="0">
                <a:latin typeface="Calibri"/>
                <a:cs typeface="Calibri"/>
              </a:rPr>
              <a:t>useful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20" dirty="0">
                <a:latin typeface="Calibri"/>
                <a:cs typeface="Calibri"/>
              </a:rPr>
              <a:t>have: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Dynamically </a:t>
            </a:r>
            <a:r>
              <a:rPr sz="2800" spc="-5" dirty="0">
                <a:latin typeface="Calibri"/>
                <a:cs typeface="Calibri"/>
              </a:rPr>
              <a:t>changing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756285" marR="19240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Risks caused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20" dirty="0">
                <a:latin typeface="Calibri"/>
                <a:cs typeface="Calibri"/>
              </a:rPr>
              <a:t>fixed </a:t>
            </a: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projects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new  </a:t>
            </a:r>
            <a:r>
              <a:rPr sz="2800" spc="-5" dirty="0">
                <a:latin typeface="Calibri"/>
                <a:cs typeface="Calibri"/>
              </a:rPr>
              <a:t>technology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Small, </a:t>
            </a:r>
            <a:r>
              <a:rPr sz="2800" spc="-15" dirty="0">
                <a:latin typeface="Calibri"/>
                <a:cs typeface="Calibri"/>
              </a:rPr>
              <a:t>co-located extended development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756285" marR="10229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technology </a:t>
            </a:r>
            <a:r>
              <a:rPr sz="2800" spc="-20" dirty="0">
                <a:latin typeface="Calibri"/>
                <a:cs typeface="Calibri"/>
              </a:rPr>
              <a:t>you are </a:t>
            </a:r>
            <a:r>
              <a:rPr sz="2800" spc="-10" dirty="0">
                <a:latin typeface="Calibri"/>
                <a:cs typeface="Calibri"/>
              </a:rPr>
              <a:t>using allows </a:t>
            </a:r>
            <a:r>
              <a:rPr sz="2800" spc="-25" dirty="0">
                <a:latin typeface="Calibri"/>
                <a:cs typeface="Calibri"/>
              </a:rPr>
              <a:t>for  </a:t>
            </a:r>
            <a:r>
              <a:rPr sz="2800" spc="-15" dirty="0">
                <a:latin typeface="Calibri"/>
                <a:cs typeface="Calibri"/>
              </a:rPr>
              <a:t>automated </a:t>
            </a:r>
            <a:r>
              <a:rPr sz="2800" spc="-10" dirty="0">
                <a:latin typeface="Calibri"/>
                <a:cs typeface="Calibri"/>
              </a:rPr>
              <a:t>unit </a:t>
            </a:r>
            <a:r>
              <a:rPr sz="2800" spc="-5" dirty="0">
                <a:latin typeface="Calibri"/>
                <a:cs typeface="Calibri"/>
              </a:rPr>
              <a:t>and functional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17" y="461899"/>
            <a:ext cx="253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Reflections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88670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</a:t>
            </a:r>
            <a:r>
              <a:rPr sz="3200" spc="-5" dirty="0">
                <a:latin typeface="Calibri"/>
                <a:cs typeface="Calibri"/>
              </a:rPr>
              <a:t>sees </a:t>
            </a:r>
            <a:r>
              <a:rPr sz="3200" spc="-10" dirty="0">
                <a:latin typeface="Calibri"/>
                <a:cs typeface="Calibri"/>
              </a:rPr>
              <a:t>communication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vital </a:t>
            </a:r>
            <a:r>
              <a:rPr sz="3200" dirty="0">
                <a:latin typeface="Calibri"/>
                <a:cs typeface="Calibri"/>
              </a:rPr>
              <a:t>aspect </a:t>
            </a:r>
            <a:r>
              <a:rPr sz="3200" spc="5" dirty="0">
                <a:latin typeface="Calibri"/>
                <a:cs typeface="Calibri"/>
              </a:rPr>
              <a:t>of  </a:t>
            </a:r>
            <a:r>
              <a:rPr sz="3200" spc="-5" dirty="0">
                <a:latin typeface="Calibri"/>
                <a:cs typeface="Calibri"/>
              </a:rPr>
              <a:t>development,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people </a:t>
            </a:r>
            <a:r>
              <a:rPr sz="3200" spc="-10" dirty="0">
                <a:latin typeface="Calibri"/>
                <a:cs typeface="Calibri"/>
              </a:rPr>
              <a:t>agree that  </a:t>
            </a:r>
            <a:r>
              <a:rPr sz="3200" spc="-15" dirty="0">
                <a:latin typeface="Calibri"/>
                <a:cs typeface="Calibri"/>
              </a:rPr>
              <a:t>face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face conversation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best </a:t>
            </a:r>
            <a:r>
              <a:rPr sz="3200" spc="-20" dirty="0">
                <a:latin typeface="Calibri"/>
                <a:cs typeface="Calibri"/>
              </a:rPr>
              <a:t>form </a:t>
            </a:r>
            <a:r>
              <a:rPr sz="3200" spc="-5" dirty="0">
                <a:latin typeface="Calibri"/>
                <a:cs typeface="Calibri"/>
              </a:rPr>
              <a:t>of  </a:t>
            </a:r>
            <a:r>
              <a:rPr sz="3200" spc="-10" dirty="0">
                <a:latin typeface="Calibri"/>
                <a:cs typeface="Calibri"/>
              </a:rPr>
              <a:t>communication, </a:t>
            </a:r>
            <a:r>
              <a:rPr sz="3200" dirty="0">
                <a:latin typeface="Calibri"/>
                <a:cs typeface="Calibri"/>
              </a:rPr>
              <a:t>so XP </a:t>
            </a:r>
            <a:r>
              <a:rPr sz="3200" spc="-10" dirty="0">
                <a:latin typeface="Calibri"/>
                <a:cs typeface="Calibri"/>
              </a:rPr>
              <a:t>suggests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team  </a:t>
            </a:r>
            <a:r>
              <a:rPr sz="3200" spc="-5" dirty="0">
                <a:latin typeface="Calibri"/>
                <a:cs typeface="Calibri"/>
              </a:rPr>
              <a:t>sit </a:t>
            </a:r>
            <a:r>
              <a:rPr sz="3200" spc="-10" dirty="0">
                <a:latin typeface="Calibri"/>
                <a:cs typeface="Calibri"/>
              </a:rPr>
              <a:t>together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same space </a:t>
            </a:r>
            <a:r>
              <a:rPr sz="3200" dirty="0">
                <a:latin typeface="Calibri"/>
                <a:cs typeface="Calibri"/>
              </a:rPr>
              <a:t>without  </a:t>
            </a:r>
            <a:r>
              <a:rPr sz="3200" spc="-10" dirty="0">
                <a:latin typeface="Calibri"/>
                <a:cs typeface="Calibri"/>
              </a:rPr>
              <a:t>barriers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communication,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 cubicle  </a:t>
            </a:r>
            <a:r>
              <a:rPr sz="3200" spc="-5" dirty="0">
                <a:latin typeface="Calibri"/>
                <a:cs typeface="Calibri"/>
              </a:rPr>
              <a:t>walls.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17" y="461899"/>
            <a:ext cx="253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Reflections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8232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</a:t>
            </a:r>
            <a:r>
              <a:rPr sz="3200" spc="-10" dirty="0">
                <a:latin typeface="Calibri"/>
                <a:cs typeface="Calibri"/>
              </a:rPr>
              <a:t>tells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build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some slack, </a:t>
            </a:r>
            <a:r>
              <a:rPr sz="3200" dirty="0">
                <a:latin typeface="Calibri"/>
                <a:cs typeface="Calibri"/>
              </a:rPr>
              <a:t>the idea  </a:t>
            </a:r>
            <a:r>
              <a:rPr sz="3200" spc="-5" dirty="0">
                <a:latin typeface="Calibri"/>
                <a:cs typeface="Calibri"/>
              </a:rPr>
              <a:t>behind slack is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add </a:t>
            </a:r>
            <a:r>
              <a:rPr sz="3200" spc="-5" dirty="0">
                <a:latin typeface="Calibri"/>
                <a:cs typeface="Calibri"/>
              </a:rPr>
              <a:t>some low priority </a:t>
            </a:r>
            <a:r>
              <a:rPr sz="3200" spc="-15" dirty="0">
                <a:latin typeface="Calibri"/>
                <a:cs typeface="Calibri"/>
              </a:rPr>
              <a:t>tasks 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stories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weekly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quarterly cycles  that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dropped </a:t>
            </a:r>
            <a:r>
              <a:rPr sz="3200" dirty="0">
                <a:latin typeface="Calibri"/>
                <a:cs typeface="Calibri"/>
              </a:rPr>
              <a:t>if the </a:t>
            </a:r>
            <a:r>
              <a:rPr sz="3200" spc="-10" dirty="0">
                <a:latin typeface="Calibri"/>
                <a:cs typeface="Calibri"/>
              </a:rPr>
              <a:t>team </a:t>
            </a:r>
            <a:r>
              <a:rPr sz="3200" spc="-5" dirty="0">
                <a:latin typeface="Calibri"/>
                <a:cs typeface="Calibri"/>
              </a:rPr>
              <a:t>gets behind  on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5" dirty="0">
                <a:latin typeface="Calibri"/>
                <a:cs typeface="Calibri"/>
              </a:rPr>
              <a:t>important </a:t>
            </a:r>
            <a:r>
              <a:rPr sz="3200" spc="-15" dirty="0">
                <a:latin typeface="Calibri"/>
                <a:cs typeface="Calibri"/>
              </a:rPr>
              <a:t>tasks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stories.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17" y="461899"/>
            <a:ext cx="253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Reflections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805624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XP </a:t>
            </a:r>
            <a:r>
              <a:rPr sz="3200" spc="-15" dirty="0">
                <a:latin typeface="Calibri"/>
                <a:cs typeface="Calibri"/>
              </a:rPr>
              <a:t>focuses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practice excellence.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method  </a:t>
            </a:r>
            <a:r>
              <a:rPr sz="3200" spc="-5" dirty="0">
                <a:latin typeface="Calibri"/>
                <a:cs typeface="Calibri"/>
              </a:rPr>
              <a:t>prescribes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small number of </a:t>
            </a:r>
            <a:r>
              <a:rPr sz="3200" spc="-10" dirty="0">
                <a:latin typeface="Calibri"/>
                <a:cs typeface="Calibri"/>
              </a:rPr>
              <a:t>absolutely  </a:t>
            </a:r>
            <a:r>
              <a:rPr sz="3200" spc="-5" dirty="0">
                <a:latin typeface="Calibri"/>
                <a:cs typeface="Calibri"/>
              </a:rPr>
              <a:t>essential </a:t>
            </a:r>
            <a:r>
              <a:rPr sz="3200" spc="-10" dirty="0">
                <a:latin typeface="Calibri"/>
                <a:cs typeface="Calibri"/>
              </a:rPr>
              <a:t>practices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encourages teams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dirty="0">
                <a:latin typeface="Calibri"/>
                <a:cs typeface="Calibri"/>
              </a:rPr>
              <a:t>those </a:t>
            </a:r>
            <a:r>
              <a:rPr sz="3200" spc="-10" dirty="0">
                <a:latin typeface="Calibri"/>
                <a:cs typeface="Calibri"/>
              </a:rPr>
              <a:t>practices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good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they  possibly can, almost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extreme.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17" y="461899"/>
            <a:ext cx="253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Reflections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924811" y="1421891"/>
            <a:ext cx="5294376" cy="509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751" y="2771901"/>
            <a:ext cx="2202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7.</a:t>
            </a:r>
            <a:r>
              <a:rPr spc="-90" dirty="0"/>
              <a:t> </a:t>
            </a:r>
            <a:r>
              <a:rPr spc="-20" dirty="0"/>
              <a:t>Review</a:t>
            </a:r>
          </a:p>
        </p:txBody>
      </p:sp>
      <p:sp>
        <p:nvSpPr>
          <p:cNvPr id="3" name="object 3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753" y="461899"/>
            <a:ext cx="1651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25" dirty="0"/>
              <a:t>e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3598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What did </a:t>
            </a: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145" y="2771901"/>
            <a:ext cx="2740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8.</a:t>
            </a:r>
            <a:r>
              <a:rPr spc="-65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828294" y="1701545"/>
            <a:ext cx="7489190" cy="2952115"/>
          </a:xfrm>
          <a:custGeom>
            <a:avLst/>
            <a:gdLst/>
            <a:ahLst/>
            <a:cxnLst/>
            <a:rect l="l" t="t" r="r" b="b"/>
            <a:pathLst>
              <a:path w="7489190" h="2952115">
                <a:moveTo>
                  <a:pt x="0" y="553465"/>
                </a:moveTo>
                <a:lnTo>
                  <a:pt x="6590" y="504440"/>
                </a:lnTo>
                <a:lnTo>
                  <a:pt x="25188" y="460389"/>
                </a:lnTo>
                <a:lnTo>
                  <a:pt x="54036" y="423068"/>
                </a:lnTo>
                <a:lnTo>
                  <a:pt x="91376" y="394236"/>
                </a:lnTo>
                <a:lnTo>
                  <a:pt x="135447" y="375648"/>
                </a:lnTo>
                <a:lnTo>
                  <a:pt x="184492" y="369062"/>
                </a:lnTo>
                <a:lnTo>
                  <a:pt x="7119874" y="369062"/>
                </a:lnTo>
                <a:lnTo>
                  <a:pt x="7119874" y="184530"/>
                </a:lnTo>
                <a:lnTo>
                  <a:pt x="7126469" y="135451"/>
                </a:lnTo>
                <a:lnTo>
                  <a:pt x="7145081" y="91364"/>
                </a:lnTo>
                <a:lnTo>
                  <a:pt x="7173944" y="54022"/>
                </a:lnTo>
                <a:lnTo>
                  <a:pt x="7211295" y="25178"/>
                </a:lnTo>
                <a:lnTo>
                  <a:pt x="7255370" y="6586"/>
                </a:lnTo>
                <a:lnTo>
                  <a:pt x="7304405" y="0"/>
                </a:lnTo>
                <a:lnTo>
                  <a:pt x="7353484" y="6586"/>
                </a:lnTo>
                <a:lnTo>
                  <a:pt x="7397571" y="25178"/>
                </a:lnTo>
                <a:lnTo>
                  <a:pt x="7434913" y="54022"/>
                </a:lnTo>
                <a:lnTo>
                  <a:pt x="7463757" y="91364"/>
                </a:lnTo>
                <a:lnTo>
                  <a:pt x="7482349" y="135451"/>
                </a:lnTo>
                <a:lnTo>
                  <a:pt x="7488935" y="184530"/>
                </a:lnTo>
                <a:lnTo>
                  <a:pt x="7488935" y="2398522"/>
                </a:lnTo>
                <a:lnTo>
                  <a:pt x="7482349" y="2447547"/>
                </a:lnTo>
                <a:lnTo>
                  <a:pt x="7463757" y="2491598"/>
                </a:lnTo>
                <a:lnTo>
                  <a:pt x="7434913" y="2528919"/>
                </a:lnTo>
                <a:lnTo>
                  <a:pt x="7397571" y="2557751"/>
                </a:lnTo>
                <a:lnTo>
                  <a:pt x="7353484" y="2576339"/>
                </a:lnTo>
                <a:lnTo>
                  <a:pt x="7304405" y="2582926"/>
                </a:lnTo>
                <a:lnTo>
                  <a:pt x="368998" y="2582926"/>
                </a:lnTo>
                <a:lnTo>
                  <a:pt x="368998" y="2767456"/>
                </a:lnTo>
                <a:lnTo>
                  <a:pt x="362408" y="2816536"/>
                </a:lnTo>
                <a:lnTo>
                  <a:pt x="343809" y="2860623"/>
                </a:lnTo>
                <a:lnTo>
                  <a:pt x="314961" y="2897965"/>
                </a:lnTo>
                <a:lnTo>
                  <a:pt x="277622" y="2926809"/>
                </a:lnTo>
                <a:lnTo>
                  <a:pt x="233550" y="2945401"/>
                </a:lnTo>
                <a:lnTo>
                  <a:pt x="184505" y="2951987"/>
                </a:lnTo>
                <a:lnTo>
                  <a:pt x="135460" y="2945401"/>
                </a:lnTo>
                <a:lnTo>
                  <a:pt x="91388" y="2926809"/>
                </a:lnTo>
                <a:lnTo>
                  <a:pt x="54049" y="2897965"/>
                </a:lnTo>
                <a:lnTo>
                  <a:pt x="25201" y="2860623"/>
                </a:lnTo>
                <a:lnTo>
                  <a:pt x="6603" y="2816536"/>
                </a:lnTo>
                <a:lnTo>
                  <a:pt x="12" y="2767456"/>
                </a:lnTo>
                <a:lnTo>
                  <a:pt x="0" y="5534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8168" y="1886076"/>
            <a:ext cx="369570" cy="184785"/>
          </a:xfrm>
          <a:custGeom>
            <a:avLst/>
            <a:gdLst/>
            <a:ahLst/>
            <a:cxnLst/>
            <a:rect l="l" t="t" r="r" b="b"/>
            <a:pathLst>
              <a:path w="369570" h="184785">
                <a:moveTo>
                  <a:pt x="0" y="184531"/>
                </a:moveTo>
                <a:lnTo>
                  <a:pt x="184530" y="184531"/>
                </a:lnTo>
                <a:lnTo>
                  <a:pt x="233610" y="177935"/>
                </a:lnTo>
                <a:lnTo>
                  <a:pt x="277697" y="159323"/>
                </a:lnTo>
                <a:lnTo>
                  <a:pt x="315039" y="130460"/>
                </a:lnTo>
                <a:lnTo>
                  <a:pt x="343883" y="93109"/>
                </a:lnTo>
                <a:lnTo>
                  <a:pt x="362475" y="49034"/>
                </a:lnTo>
                <a:lnTo>
                  <a:pt x="3690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5214" y="1873123"/>
            <a:ext cx="210438" cy="21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8306" y="2162810"/>
            <a:ext cx="369570" cy="276860"/>
          </a:xfrm>
          <a:custGeom>
            <a:avLst/>
            <a:gdLst/>
            <a:ahLst/>
            <a:cxnLst/>
            <a:rect l="l" t="t" r="r" b="b"/>
            <a:pathLst>
              <a:path w="369569" h="276860">
                <a:moveTo>
                  <a:pt x="184480" y="276732"/>
                </a:moveTo>
                <a:lnTo>
                  <a:pt x="184480" y="92201"/>
                </a:lnTo>
                <a:lnTo>
                  <a:pt x="211499" y="27003"/>
                </a:lnTo>
                <a:lnTo>
                  <a:pt x="276732" y="0"/>
                </a:lnTo>
                <a:lnTo>
                  <a:pt x="312643" y="7244"/>
                </a:lnTo>
                <a:lnTo>
                  <a:pt x="341966" y="27003"/>
                </a:lnTo>
                <a:lnTo>
                  <a:pt x="361736" y="56310"/>
                </a:lnTo>
                <a:lnTo>
                  <a:pt x="368985" y="92201"/>
                </a:lnTo>
                <a:lnTo>
                  <a:pt x="362395" y="141281"/>
                </a:lnTo>
                <a:lnTo>
                  <a:pt x="343796" y="185368"/>
                </a:lnTo>
                <a:lnTo>
                  <a:pt x="314948" y="222710"/>
                </a:lnTo>
                <a:lnTo>
                  <a:pt x="277609" y="251554"/>
                </a:lnTo>
                <a:lnTo>
                  <a:pt x="233538" y="270146"/>
                </a:lnTo>
                <a:lnTo>
                  <a:pt x="184492" y="276732"/>
                </a:lnTo>
                <a:lnTo>
                  <a:pt x="135447" y="270146"/>
                </a:lnTo>
                <a:lnTo>
                  <a:pt x="91376" y="251554"/>
                </a:lnTo>
                <a:lnTo>
                  <a:pt x="54036" y="222710"/>
                </a:lnTo>
                <a:lnTo>
                  <a:pt x="25188" y="185368"/>
                </a:lnTo>
                <a:lnTo>
                  <a:pt x="6590" y="141281"/>
                </a:lnTo>
                <a:lnTo>
                  <a:pt x="0" y="9220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292" y="2255011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0"/>
                </a:moveTo>
                <a:lnTo>
                  <a:pt x="0" y="202946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4569" y="461899"/>
            <a:ext cx="6125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Timeline of</a:t>
            </a:r>
            <a:r>
              <a:rPr spc="-45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967" y="2511932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1950s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623" y="2511932"/>
            <a:ext cx="1567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3023997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1960s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9623" y="3023997"/>
            <a:ext cx="3922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Design-Code-Test-Maintain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967" y="3536441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1970s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9623" y="3536441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Waterfall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967" y="4048505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1980s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9623" y="4048505"/>
            <a:ext cx="1840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Spiral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967" y="4560570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1990s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9623" y="4560570"/>
            <a:ext cx="597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apid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pplication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evelopment,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967" y="5072888"/>
            <a:ext cx="88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2000s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9623" y="5072888"/>
            <a:ext cx="2115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Agile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91639" y="2278379"/>
            <a:ext cx="937260" cy="4319270"/>
          </a:xfrm>
          <a:custGeom>
            <a:avLst/>
            <a:gdLst/>
            <a:ahLst/>
            <a:cxnLst/>
            <a:rect l="l" t="t" r="r" b="b"/>
            <a:pathLst>
              <a:path w="937260" h="4319270">
                <a:moveTo>
                  <a:pt x="937260" y="3238373"/>
                </a:moveTo>
                <a:lnTo>
                  <a:pt x="0" y="3238373"/>
                </a:lnTo>
                <a:lnTo>
                  <a:pt x="468630" y="4319016"/>
                </a:lnTo>
                <a:lnTo>
                  <a:pt x="937260" y="3238373"/>
                </a:lnTo>
                <a:close/>
              </a:path>
              <a:path w="937260" h="4319270">
                <a:moveTo>
                  <a:pt x="702945" y="0"/>
                </a:moveTo>
                <a:lnTo>
                  <a:pt x="234315" y="0"/>
                </a:lnTo>
                <a:lnTo>
                  <a:pt x="234315" y="3238373"/>
                </a:lnTo>
                <a:lnTo>
                  <a:pt x="702945" y="3238373"/>
                </a:lnTo>
                <a:lnTo>
                  <a:pt x="70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1639" y="2278379"/>
            <a:ext cx="937260" cy="4319270"/>
          </a:xfrm>
          <a:custGeom>
            <a:avLst/>
            <a:gdLst/>
            <a:ahLst/>
            <a:cxnLst/>
            <a:rect l="l" t="t" r="r" b="b"/>
            <a:pathLst>
              <a:path w="937260" h="4319270">
                <a:moveTo>
                  <a:pt x="0" y="3238373"/>
                </a:moveTo>
                <a:lnTo>
                  <a:pt x="234315" y="3238373"/>
                </a:lnTo>
                <a:lnTo>
                  <a:pt x="234315" y="0"/>
                </a:lnTo>
                <a:lnTo>
                  <a:pt x="702945" y="0"/>
                </a:lnTo>
                <a:lnTo>
                  <a:pt x="702945" y="3238373"/>
                </a:lnTo>
                <a:lnTo>
                  <a:pt x="937260" y="3238373"/>
                </a:lnTo>
                <a:lnTo>
                  <a:pt x="468630" y="4319016"/>
                </a:lnTo>
                <a:lnTo>
                  <a:pt x="0" y="323837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683" y="2997707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683" y="3500628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683" y="4005071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683" y="4581144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683" y="5084064"/>
            <a:ext cx="7559040" cy="0"/>
          </a:xfrm>
          <a:custGeom>
            <a:avLst/>
            <a:gdLst/>
            <a:ahLst/>
            <a:cxnLst/>
            <a:rect l="l" t="t" r="r" b="b"/>
            <a:pathLst>
              <a:path w="7559040">
                <a:moveTo>
                  <a:pt x="0" y="0"/>
                </a:moveTo>
                <a:lnTo>
                  <a:pt x="755904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1304" y="5012435"/>
            <a:ext cx="3313429" cy="649605"/>
          </a:xfrm>
          <a:custGeom>
            <a:avLst/>
            <a:gdLst/>
            <a:ahLst/>
            <a:cxnLst/>
            <a:rect l="l" t="t" r="r" b="b"/>
            <a:pathLst>
              <a:path w="3313429" h="649604">
                <a:moveTo>
                  <a:pt x="0" y="324611"/>
                </a:moveTo>
                <a:lnTo>
                  <a:pt x="15122" y="280554"/>
                </a:lnTo>
                <a:lnTo>
                  <a:pt x="41398" y="252161"/>
                </a:lnTo>
                <a:lnTo>
                  <a:pt x="79946" y="224684"/>
                </a:lnTo>
                <a:lnTo>
                  <a:pt x="130182" y="198239"/>
                </a:lnTo>
                <a:lnTo>
                  <a:pt x="191522" y="172938"/>
                </a:lnTo>
                <a:lnTo>
                  <a:pt x="263379" y="148898"/>
                </a:lnTo>
                <a:lnTo>
                  <a:pt x="303070" y="137386"/>
                </a:lnTo>
                <a:lnTo>
                  <a:pt x="345171" y="126231"/>
                </a:lnTo>
                <a:lnTo>
                  <a:pt x="389608" y="115449"/>
                </a:lnTo>
                <a:lnTo>
                  <a:pt x="436310" y="105054"/>
                </a:lnTo>
                <a:lnTo>
                  <a:pt x="485203" y="95059"/>
                </a:lnTo>
                <a:lnTo>
                  <a:pt x="536214" y="85479"/>
                </a:lnTo>
                <a:lnTo>
                  <a:pt x="589269" y="76329"/>
                </a:lnTo>
                <a:lnTo>
                  <a:pt x="644296" y="67623"/>
                </a:lnTo>
                <a:lnTo>
                  <a:pt x="701222" y="59374"/>
                </a:lnTo>
                <a:lnTo>
                  <a:pt x="759973" y="51598"/>
                </a:lnTo>
                <a:lnTo>
                  <a:pt x="820476" y="44308"/>
                </a:lnTo>
                <a:lnTo>
                  <a:pt x="882658" y="37520"/>
                </a:lnTo>
                <a:lnTo>
                  <a:pt x="946447" y="31246"/>
                </a:lnTo>
                <a:lnTo>
                  <a:pt x="1011769" y="25503"/>
                </a:lnTo>
                <a:lnTo>
                  <a:pt x="1078550" y="20303"/>
                </a:lnTo>
                <a:lnTo>
                  <a:pt x="1146719" y="15661"/>
                </a:lnTo>
                <a:lnTo>
                  <a:pt x="1216201" y="11592"/>
                </a:lnTo>
                <a:lnTo>
                  <a:pt x="1286924" y="8109"/>
                </a:lnTo>
                <a:lnTo>
                  <a:pt x="1358814" y="5228"/>
                </a:lnTo>
                <a:lnTo>
                  <a:pt x="1431798" y="2962"/>
                </a:lnTo>
                <a:lnTo>
                  <a:pt x="1505804" y="1326"/>
                </a:lnTo>
                <a:lnTo>
                  <a:pt x="1580758" y="333"/>
                </a:lnTo>
                <a:lnTo>
                  <a:pt x="1656587" y="0"/>
                </a:lnTo>
                <a:lnTo>
                  <a:pt x="1732417" y="333"/>
                </a:lnTo>
                <a:lnTo>
                  <a:pt x="1807371" y="1326"/>
                </a:lnTo>
                <a:lnTo>
                  <a:pt x="1881377" y="2962"/>
                </a:lnTo>
                <a:lnTo>
                  <a:pt x="1954361" y="5228"/>
                </a:lnTo>
                <a:lnTo>
                  <a:pt x="2026251" y="8109"/>
                </a:lnTo>
                <a:lnTo>
                  <a:pt x="2096974" y="11592"/>
                </a:lnTo>
                <a:lnTo>
                  <a:pt x="2166456" y="15661"/>
                </a:lnTo>
                <a:lnTo>
                  <a:pt x="2234625" y="20303"/>
                </a:lnTo>
                <a:lnTo>
                  <a:pt x="2301406" y="25503"/>
                </a:lnTo>
                <a:lnTo>
                  <a:pt x="2366728" y="31246"/>
                </a:lnTo>
                <a:lnTo>
                  <a:pt x="2430517" y="37520"/>
                </a:lnTo>
                <a:lnTo>
                  <a:pt x="2492699" y="44308"/>
                </a:lnTo>
                <a:lnTo>
                  <a:pt x="2553202" y="51598"/>
                </a:lnTo>
                <a:lnTo>
                  <a:pt x="2611953" y="59374"/>
                </a:lnTo>
                <a:lnTo>
                  <a:pt x="2668879" y="67623"/>
                </a:lnTo>
                <a:lnTo>
                  <a:pt x="2723906" y="76329"/>
                </a:lnTo>
                <a:lnTo>
                  <a:pt x="2776961" y="85479"/>
                </a:lnTo>
                <a:lnTo>
                  <a:pt x="2827972" y="95059"/>
                </a:lnTo>
                <a:lnTo>
                  <a:pt x="2876865" y="105054"/>
                </a:lnTo>
                <a:lnTo>
                  <a:pt x="2923567" y="115449"/>
                </a:lnTo>
                <a:lnTo>
                  <a:pt x="2968004" y="126231"/>
                </a:lnTo>
                <a:lnTo>
                  <a:pt x="3010105" y="137386"/>
                </a:lnTo>
                <a:lnTo>
                  <a:pt x="3049796" y="148898"/>
                </a:lnTo>
                <a:lnTo>
                  <a:pt x="3087003" y="160753"/>
                </a:lnTo>
                <a:lnTo>
                  <a:pt x="3153674" y="185438"/>
                </a:lnTo>
                <a:lnTo>
                  <a:pt x="3209535" y="211325"/>
                </a:lnTo>
                <a:lnTo>
                  <a:pt x="3254001" y="238301"/>
                </a:lnTo>
                <a:lnTo>
                  <a:pt x="3286486" y="266250"/>
                </a:lnTo>
                <a:lnTo>
                  <a:pt x="3311471" y="309749"/>
                </a:lnTo>
                <a:lnTo>
                  <a:pt x="3313176" y="324611"/>
                </a:lnTo>
                <a:lnTo>
                  <a:pt x="3311471" y="339474"/>
                </a:lnTo>
                <a:lnTo>
                  <a:pt x="3286486" y="382973"/>
                </a:lnTo>
                <a:lnTo>
                  <a:pt x="3254001" y="410922"/>
                </a:lnTo>
                <a:lnTo>
                  <a:pt x="3209535" y="437898"/>
                </a:lnTo>
                <a:lnTo>
                  <a:pt x="3153674" y="463785"/>
                </a:lnTo>
                <a:lnTo>
                  <a:pt x="3087003" y="488470"/>
                </a:lnTo>
                <a:lnTo>
                  <a:pt x="3049796" y="500325"/>
                </a:lnTo>
                <a:lnTo>
                  <a:pt x="3010105" y="511837"/>
                </a:lnTo>
                <a:lnTo>
                  <a:pt x="2968004" y="522992"/>
                </a:lnTo>
                <a:lnTo>
                  <a:pt x="2923567" y="533774"/>
                </a:lnTo>
                <a:lnTo>
                  <a:pt x="2876865" y="544169"/>
                </a:lnTo>
                <a:lnTo>
                  <a:pt x="2827972" y="554164"/>
                </a:lnTo>
                <a:lnTo>
                  <a:pt x="2776961" y="563744"/>
                </a:lnTo>
                <a:lnTo>
                  <a:pt x="2723906" y="572894"/>
                </a:lnTo>
                <a:lnTo>
                  <a:pt x="2668879" y="581600"/>
                </a:lnTo>
                <a:lnTo>
                  <a:pt x="2611953" y="589849"/>
                </a:lnTo>
                <a:lnTo>
                  <a:pt x="2553202" y="597625"/>
                </a:lnTo>
                <a:lnTo>
                  <a:pt x="2492699" y="604915"/>
                </a:lnTo>
                <a:lnTo>
                  <a:pt x="2430517" y="611703"/>
                </a:lnTo>
                <a:lnTo>
                  <a:pt x="2366728" y="617977"/>
                </a:lnTo>
                <a:lnTo>
                  <a:pt x="2301406" y="623720"/>
                </a:lnTo>
                <a:lnTo>
                  <a:pt x="2234625" y="628920"/>
                </a:lnTo>
                <a:lnTo>
                  <a:pt x="2166456" y="633562"/>
                </a:lnTo>
                <a:lnTo>
                  <a:pt x="2096974" y="637631"/>
                </a:lnTo>
                <a:lnTo>
                  <a:pt x="2026251" y="641114"/>
                </a:lnTo>
                <a:lnTo>
                  <a:pt x="1954361" y="643995"/>
                </a:lnTo>
                <a:lnTo>
                  <a:pt x="1881377" y="646261"/>
                </a:lnTo>
                <a:lnTo>
                  <a:pt x="1807371" y="647897"/>
                </a:lnTo>
                <a:lnTo>
                  <a:pt x="1732417" y="648890"/>
                </a:lnTo>
                <a:lnTo>
                  <a:pt x="1656587" y="649223"/>
                </a:lnTo>
                <a:lnTo>
                  <a:pt x="1580758" y="648890"/>
                </a:lnTo>
                <a:lnTo>
                  <a:pt x="1505804" y="647897"/>
                </a:lnTo>
                <a:lnTo>
                  <a:pt x="1431798" y="646261"/>
                </a:lnTo>
                <a:lnTo>
                  <a:pt x="1358814" y="643995"/>
                </a:lnTo>
                <a:lnTo>
                  <a:pt x="1286924" y="641114"/>
                </a:lnTo>
                <a:lnTo>
                  <a:pt x="1216201" y="637631"/>
                </a:lnTo>
                <a:lnTo>
                  <a:pt x="1146719" y="633562"/>
                </a:lnTo>
                <a:lnTo>
                  <a:pt x="1078550" y="628920"/>
                </a:lnTo>
                <a:lnTo>
                  <a:pt x="1011769" y="623720"/>
                </a:lnTo>
                <a:lnTo>
                  <a:pt x="946447" y="617977"/>
                </a:lnTo>
                <a:lnTo>
                  <a:pt x="882658" y="611703"/>
                </a:lnTo>
                <a:lnTo>
                  <a:pt x="820476" y="604915"/>
                </a:lnTo>
                <a:lnTo>
                  <a:pt x="759973" y="597625"/>
                </a:lnTo>
                <a:lnTo>
                  <a:pt x="701222" y="589849"/>
                </a:lnTo>
                <a:lnTo>
                  <a:pt x="644296" y="581600"/>
                </a:lnTo>
                <a:lnTo>
                  <a:pt x="589269" y="572894"/>
                </a:lnTo>
                <a:lnTo>
                  <a:pt x="536214" y="563744"/>
                </a:lnTo>
                <a:lnTo>
                  <a:pt x="485203" y="554164"/>
                </a:lnTo>
                <a:lnTo>
                  <a:pt x="436310" y="544169"/>
                </a:lnTo>
                <a:lnTo>
                  <a:pt x="389608" y="533774"/>
                </a:lnTo>
                <a:lnTo>
                  <a:pt x="345171" y="522992"/>
                </a:lnTo>
                <a:lnTo>
                  <a:pt x="303070" y="511837"/>
                </a:lnTo>
                <a:lnTo>
                  <a:pt x="263379" y="500325"/>
                </a:lnTo>
                <a:lnTo>
                  <a:pt x="226172" y="488470"/>
                </a:lnTo>
                <a:lnTo>
                  <a:pt x="159501" y="463785"/>
                </a:lnTo>
                <a:lnTo>
                  <a:pt x="103640" y="437898"/>
                </a:lnTo>
                <a:lnTo>
                  <a:pt x="59174" y="410922"/>
                </a:lnTo>
                <a:lnTo>
                  <a:pt x="26689" y="382973"/>
                </a:lnTo>
                <a:lnTo>
                  <a:pt x="1704" y="339474"/>
                </a:lnTo>
                <a:lnTo>
                  <a:pt x="0" y="324611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7005" y="461899"/>
            <a:ext cx="2188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</a:t>
            </a:r>
            <a:r>
              <a:rPr spc="20" dirty="0"/>
              <a:t>r</a:t>
            </a:r>
            <a:r>
              <a:rPr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661160" y="1354836"/>
            <a:ext cx="5821680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0617" y="461899"/>
            <a:ext cx="2305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spc="-35" dirty="0"/>
              <a:t>e</a:t>
            </a:r>
            <a:r>
              <a:rPr spc="-110" dirty="0"/>
              <a:t>f</a:t>
            </a:r>
            <a:r>
              <a:rPr dirty="0"/>
              <a:t>e</a:t>
            </a:r>
            <a:r>
              <a:rPr spc="-60" dirty="0"/>
              <a:t>r</a:t>
            </a:r>
            <a:r>
              <a:rPr dirty="0"/>
              <a:t>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98957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Beck, K. </a:t>
            </a:r>
            <a:r>
              <a:rPr sz="3200" spc="-5" dirty="0">
                <a:latin typeface="Calibri"/>
                <a:cs typeface="Calibri"/>
              </a:rPr>
              <a:t>(1999) </a:t>
            </a:r>
            <a:r>
              <a:rPr sz="3200" dirty="0">
                <a:latin typeface="Calibri"/>
                <a:cs typeface="Calibri"/>
              </a:rPr>
              <a:t>“</a:t>
            </a:r>
            <a:r>
              <a:rPr sz="3200" i="1" dirty="0">
                <a:latin typeface="Calibri"/>
                <a:cs typeface="Calibri"/>
              </a:rPr>
              <a:t>Extreme Programming  </a:t>
            </a:r>
            <a:r>
              <a:rPr sz="3200" i="1" spc="-5" dirty="0">
                <a:latin typeface="Calibri"/>
                <a:cs typeface="Calibri"/>
              </a:rPr>
              <a:t>Explained: </a:t>
            </a:r>
            <a:r>
              <a:rPr sz="3200" i="1" spc="-10" dirty="0">
                <a:latin typeface="Calibri"/>
                <a:cs typeface="Calibri"/>
              </a:rPr>
              <a:t>Embrace </a:t>
            </a:r>
            <a:r>
              <a:rPr sz="3200" i="1" spc="-40" dirty="0">
                <a:latin typeface="Calibri"/>
                <a:cs typeface="Calibri"/>
              </a:rPr>
              <a:t>Change</a:t>
            </a:r>
            <a:r>
              <a:rPr sz="3200" spc="-40" dirty="0">
                <a:latin typeface="Calibri"/>
                <a:cs typeface="Calibri"/>
              </a:rPr>
              <a:t>”. </a:t>
            </a:r>
            <a:r>
              <a:rPr sz="3200" spc="-30" dirty="0">
                <a:latin typeface="Calibri"/>
                <a:cs typeface="Calibri"/>
              </a:rPr>
              <a:t>Addison-Wesley,  </a:t>
            </a:r>
            <a:r>
              <a:rPr sz="3200" dirty="0">
                <a:latin typeface="Calibri"/>
                <a:cs typeface="Calibri"/>
              </a:rPr>
              <a:t>ISBN</a:t>
            </a:r>
            <a:r>
              <a:rPr sz="3200" spc="-5" dirty="0">
                <a:latin typeface="Calibri"/>
                <a:cs typeface="Calibri"/>
              </a:rPr>
              <a:t> 978-0321278654.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102" y="461899"/>
            <a:ext cx="2177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45" dirty="0"/>
              <a:t>v</a:t>
            </a:r>
            <a:r>
              <a:rPr dirty="0"/>
              <a:t>e</a:t>
            </a:r>
            <a:r>
              <a:rPr spc="35" dirty="0"/>
              <a:t>r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1160" y="1354836"/>
            <a:ext cx="5821680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3102" y="461899"/>
            <a:ext cx="2177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45" dirty="0"/>
              <a:t>v</a:t>
            </a:r>
            <a:r>
              <a:rPr dirty="0"/>
              <a:t>e</a:t>
            </a:r>
            <a:r>
              <a:rPr spc="35" dirty="0"/>
              <a:t>r</a:t>
            </a:r>
            <a:r>
              <a:rPr dirty="0"/>
              <a:t>vi</a:t>
            </a:r>
            <a:r>
              <a:rPr spc="-25" dirty="0"/>
              <a:t>e</a:t>
            </a:r>
            <a:r>
              <a:rPr dirty="0"/>
              <a:t>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07261"/>
            <a:ext cx="7677784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Extreme </a:t>
            </a:r>
            <a:r>
              <a:rPr sz="3200" spc="-10" dirty="0">
                <a:latin typeface="Calibri"/>
                <a:cs typeface="Calibri"/>
              </a:rPr>
              <a:t>Programming </a:t>
            </a:r>
            <a:r>
              <a:rPr sz="3200" spc="-5" dirty="0">
                <a:latin typeface="Calibri"/>
                <a:cs typeface="Calibri"/>
              </a:rPr>
              <a:t>(XP) </a:t>
            </a:r>
            <a:r>
              <a:rPr sz="3200" spc="-10" dirty="0">
                <a:latin typeface="Calibri"/>
                <a:cs typeface="Calibri"/>
              </a:rPr>
              <a:t>was </a:t>
            </a:r>
            <a:r>
              <a:rPr sz="3200" spc="-15" dirty="0">
                <a:latin typeface="Calibri"/>
                <a:cs typeface="Calibri"/>
              </a:rPr>
              <a:t>created </a:t>
            </a:r>
            <a:r>
              <a:rPr sz="3200" spc="-10" dirty="0">
                <a:latin typeface="Calibri"/>
                <a:cs typeface="Calibri"/>
              </a:rPr>
              <a:t>by  </a:t>
            </a:r>
            <a:r>
              <a:rPr sz="3200" spc="-20" dirty="0">
                <a:latin typeface="Calibri"/>
                <a:cs typeface="Calibri"/>
              </a:rPr>
              <a:t>Kent </a:t>
            </a:r>
            <a:r>
              <a:rPr sz="3200" dirty="0">
                <a:latin typeface="Calibri"/>
                <a:cs typeface="Calibri"/>
              </a:rPr>
              <a:t>Beck </a:t>
            </a:r>
            <a:r>
              <a:rPr sz="3200" spc="-5" dirty="0">
                <a:latin typeface="Calibri"/>
                <a:cs typeface="Calibri"/>
              </a:rPr>
              <a:t>during his </a:t>
            </a:r>
            <a:r>
              <a:rPr sz="3200" spc="-10" dirty="0">
                <a:latin typeface="Calibri"/>
                <a:cs typeface="Calibri"/>
              </a:rPr>
              <a:t>work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C3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project.</a:t>
            </a:r>
            <a:endParaRPr sz="3200">
              <a:latin typeface="Calibri"/>
              <a:cs typeface="Calibri"/>
            </a:endParaRPr>
          </a:p>
          <a:p>
            <a:pPr marL="355600" marR="25844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Beck </a:t>
            </a:r>
            <a:r>
              <a:rPr sz="3200" spc="-5" dirty="0">
                <a:latin typeface="Calibri"/>
                <a:cs typeface="Calibri"/>
              </a:rPr>
              <a:t>became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C3 </a:t>
            </a:r>
            <a:r>
              <a:rPr sz="3200" spc="-10" dirty="0">
                <a:latin typeface="Calibri"/>
                <a:cs typeface="Calibri"/>
              </a:rPr>
              <a:t>project </a:t>
            </a:r>
            <a:r>
              <a:rPr sz="3200" dirty="0">
                <a:latin typeface="Calibri"/>
                <a:cs typeface="Calibri"/>
              </a:rPr>
              <a:t>leader in </a:t>
            </a:r>
            <a:r>
              <a:rPr sz="3200" spc="-5" dirty="0">
                <a:latin typeface="Calibri"/>
                <a:cs typeface="Calibri"/>
              </a:rPr>
              <a:t>1996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began to refine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development  </a:t>
            </a:r>
            <a:r>
              <a:rPr sz="3200" dirty="0">
                <a:latin typeface="Calibri"/>
                <a:cs typeface="Calibri"/>
              </a:rPr>
              <a:t>methodology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  <a:p>
            <a:pPr marL="355600" marR="3232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 </a:t>
            </a:r>
            <a:r>
              <a:rPr sz="3200" spc="-20" dirty="0">
                <a:latin typeface="Calibri"/>
                <a:cs typeface="Calibri"/>
              </a:rPr>
              <a:t>wrote </a:t>
            </a:r>
            <a:r>
              <a:rPr sz="3200" dirty="0">
                <a:latin typeface="Calibri"/>
                <a:cs typeface="Calibri"/>
              </a:rPr>
              <a:t>a book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methodology,  </a:t>
            </a:r>
            <a:r>
              <a:rPr sz="3200" spc="-5" dirty="0">
                <a:latin typeface="Calibri"/>
                <a:cs typeface="Calibri"/>
              </a:rPr>
              <a:t>published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October </a:t>
            </a:r>
            <a:r>
              <a:rPr sz="3200" dirty="0">
                <a:latin typeface="Calibri"/>
                <a:cs typeface="Calibri"/>
              </a:rPr>
              <a:t>1999,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i="1" dirty="0">
                <a:latin typeface="Calibri"/>
                <a:cs typeface="Calibri"/>
              </a:rPr>
              <a:t>Extreme  </a:t>
            </a:r>
            <a:r>
              <a:rPr sz="3200" i="1" spc="-5" dirty="0">
                <a:latin typeface="Calibri"/>
                <a:cs typeface="Calibri"/>
              </a:rPr>
              <a:t>Programming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Explained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953" y="461899"/>
            <a:ext cx="2261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Kent</a:t>
            </a:r>
            <a:r>
              <a:rPr spc="-75" dirty="0"/>
              <a:t> </a:t>
            </a:r>
            <a:r>
              <a:rPr dirty="0"/>
              <a:t>Beck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33118"/>
            <a:ext cx="3835400" cy="39096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Born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1961.</a:t>
            </a:r>
            <a:endParaRPr sz="2600">
              <a:latin typeface="Calibri"/>
              <a:cs typeface="Calibri"/>
            </a:endParaRPr>
          </a:p>
          <a:p>
            <a:pPr marL="355600" marR="116839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American </a:t>
            </a:r>
            <a:r>
              <a:rPr sz="2600" spc="-10" dirty="0">
                <a:latin typeface="Calibri"/>
                <a:cs typeface="Calibri"/>
              </a:rPr>
              <a:t>software  </a:t>
            </a:r>
            <a:r>
              <a:rPr sz="2600" dirty="0">
                <a:latin typeface="Calibri"/>
                <a:cs typeface="Calibri"/>
              </a:rPr>
              <a:t>engineer and the </a:t>
            </a:r>
            <a:r>
              <a:rPr sz="2600" spc="-15" dirty="0">
                <a:latin typeface="Calibri"/>
                <a:cs typeface="Calibri"/>
              </a:rPr>
              <a:t>creator  </a:t>
            </a:r>
            <a:r>
              <a:rPr sz="2600" spc="-5" dirty="0">
                <a:latin typeface="Calibri"/>
                <a:cs typeface="Calibri"/>
              </a:rPr>
              <a:t>of Extreme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Programming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was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of the 17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original  </a:t>
            </a:r>
            <a:r>
              <a:rPr sz="2600" spc="-10" dirty="0">
                <a:latin typeface="Calibri"/>
                <a:cs typeface="Calibri"/>
              </a:rPr>
              <a:t>signatories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Agile  </a:t>
            </a:r>
            <a:r>
              <a:rPr sz="2600" spc="-10" dirty="0">
                <a:latin typeface="Calibri"/>
                <a:cs typeface="Calibri"/>
              </a:rPr>
              <a:t>Manifesto</a:t>
            </a:r>
            <a:endParaRPr sz="2600">
              <a:latin typeface="Calibri"/>
              <a:cs typeface="Calibri"/>
            </a:endParaRPr>
          </a:p>
          <a:p>
            <a:pPr marL="355600" marR="762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leading </a:t>
            </a:r>
            <a:r>
              <a:rPr sz="2600" spc="-10" dirty="0">
                <a:latin typeface="Calibri"/>
                <a:cs typeface="Calibri"/>
              </a:rPr>
              <a:t>proponent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spc="-30" dirty="0">
                <a:latin typeface="Calibri"/>
                <a:cs typeface="Calibri"/>
              </a:rPr>
              <a:t>Test-Driven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3291" y="1417319"/>
            <a:ext cx="3296412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1845</Words>
  <Application>Microsoft Office PowerPoint</Application>
  <PresentationFormat>On-screen Show (4:3)</PresentationFormat>
  <Paragraphs>193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PowerPoint Presentation</vt:lpstr>
      <vt:lpstr>PowerPoint Presentation</vt:lpstr>
      <vt:lpstr>1. Overview</vt:lpstr>
      <vt:lpstr>Overview</vt:lpstr>
      <vt:lpstr>Timeline of Methodologies</vt:lpstr>
      <vt:lpstr>Timeline of Methodologies</vt:lpstr>
      <vt:lpstr>Overview</vt:lpstr>
      <vt:lpstr>Overview</vt:lpstr>
      <vt:lpstr>Kent Beck</vt:lpstr>
      <vt:lpstr>2. Details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12 Practices of XP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3. Advantages</vt:lpstr>
      <vt:lpstr>Advantages</vt:lpstr>
      <vt:lpstr>Advantages</vt:lpstr>
      <vt:lpstr>Advantages</vt:lpstr>
      <vt:lpstr>Advantages</vt:lpstr>
      <vt:lpstr>Advantages</vt:lpstr>
      <vt:lpstr>Advantages</vt:lpstr>
      <vt:lpstr>4. Disadvantages</vt:lpstr>
      <vt:lpstr>Disadvantages</vt:lpstr>
      <vt:lpstr>Disadvantages</vt:lpstr>
      <vt:lpstr>Disadvantages</vt:lpstr>
      <vt:lpstr>Disadvantages</vt:lpstr>
      <vt:lpstr>Disadvantages</vt:lpstr>
      <vt:lpstr>5. Interesting</vt:lpstr>
      <vt:lpstr>Interesting</vt:lpstr>
      <vt:lpstr>Interesting</vt:lpstr>
      <vt:lpstr>Interesting</vt:lpstr>
      <vt:lpstr>Interesting</vt:lpstr>
      <vt:lpstr>Interesting</vt:lpstr>
      <vt:lpstr>Interesting</vt:lpstr>
      <vt:lpstr>Interesting</vt:lpstr>
      <vt:lpstr>6. Reflections</vt:lpstr>
      <vt:lpstr>Reflections</vt:lpstr>
      <vt:lpstr>Reflections</vt:lpstr>
      <vt:lpstr>Reflections</vt:lpstr>
      <vt:lpstr>Reflections</vt:lpstr>
      <vt:lpstr>Reflections</vt:lpstr>
      <vt:lpstr>7. Review</vt:lpstr>
      <vt:lpstr>Review</vt:lpstr>
      <vt:lpstr>8. Summary</vt:lpstr>
      <vt:lpstr>Summary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Kalpana Rangra</cp:lastModifiedBy>
  <cp:revision>2</cp:revision>
  <dcterms:created xsi:type="dcterms:W3CDTF">2020-08-09T07:52:07Z</dcterms:created>
  <dcterms:modified xsi:type="dcterms:W3CDTF">2020-08-09T08:02:02Z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2020-08-09T00:00:00Z</vt:filetime>
  </property>
</Properties>
</file>