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B13F2-C612-4AAF-80C7-443487BB32AC}"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6EE83-38E1-4526-9898-F2A3F4D09557}" type="slidenum">
              <a:rPr lang="en-IN" smtClean="0"/>
              <a:t>‹#›</a:t>
            </a:fld>
            <a:endParaRPr lang="en-IN"/>
          </a:p>
        </p:txBody>
      </p:sp>
    </p:spTree>
    <p:extLst>
      <p:ext uri="{BB962C8B-B14F-4D97-AF65-F5344CB8AC3E}">
        <p14:creationId xmlns:p14="http://schemas.microsoft.com/office/powerpoint/2010/main" val="234000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6067ff3e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6067ff3e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estimating with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Mike Cohn defines story points are a unit of measure for expressing the overall size of a user story, feature, or other piece of work. Point values are assigned to each item when estimation is done with story points. Story point values are relative ones. A story that is assigned a value two will be as twice as a story with value one. The number of story points associated with a story represents the overall size of the story. There is no strict formula for defining the story size. Story size is normally defined on the basis of the amount of effort involved in developing the feature, the complexity of developing it, the risk inherent in it, and so on.</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there are two ways to get started with story points. </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Select a story that is expected to be smaller, which is estimated at a value of 1 story point. </a:t>
            </a:r>
            <a:endParaRPr/>
          </a:p>
          <a:p>
            <a:pPr marL="457200" lvl="0" indent="-298450" algn="l" rtl="0">
              <a:spcBef>
                <a:spcPts val="0"/>
              </a:spcBef>
              <a:spcAft>
                <a:spcPts val="0"/>
              </a:spcAft>
              <a:buSzPts val="1100"/>
              <a:buAutoNum type="arabicPeriod"/>
            </a:pPr>
            <a:r>
              <a:rPr lang="en"/>
              <a:t>Select a medium-sized story and assign it a number somewhere in the middle of the range that is expected to be used.</a:t>
            </a:r>
            <a:endParaRPr/>
          </a:p>
          <a:p>
            <a:pPr marL="0" lvl="0" indent="0" algn="l" rtl="0">
              <a:spcBef>
                <a:spcPts val="0"/>
              </a:spcBef>
              <a:spcAft>
                <a:spcPts val="0"/>
              </a:spcAft>
              <a:buNone/>
            </a:pPr>
            <a:endParaRPr/>
          </a:p>
          <a:p>
            <a:pPr marL="0" lvl="0" indent="0" algn="l" rtl="0">
              <a:spcBef>
                <a:spcPts val="0"/>
              </a:spcBef>
              <a:spcAft>
                <a:spcPts val="0"/>
              </a:spcAft>
              <a:buNone/>
            </a:pPr>
            <a:r>
              <a:rPr lang="en"/>
              <a:t>Once the first story is estimated the remaining stories can be estimated by comparing them with the first story or the ones that have been estimated already. The first story will serve as the base or reference story for the second story. This way relative sizing is done using story points. </a:t>
            </a:r>
            <a:endParaRPr/>
          </a:p>
        </p:txBody>
      </p:sp>
    </p:spTree>
    <p:extLst>
      <p:ext uri="{BB962C8B-B14F-4D97-AF65-F5344CB8AC3E}">
        <p14:creationId xmlns:p14="http://schemas.microsoft.com/office/powerpoint/2010/main" val="1750227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6067ff3e4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6067ff3e4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approaches in implementing Agile in industry projects. </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So far, we have seen about Agile planning and estimation, which are critical steps in implementing any Agile project. This section lists down the various approaches through which Agile can be implemented in an organization.</a:t>
            </a:r>
            <a:endParaRPr/>
          </a:p>
        </p:txBody>
      </p:sp>
    </p:spTree>
    <p:extLst>
      <p:ext uri="{BB962C8B-B14F-4D97-AF65-F5344CB8AC3E}">
        <p14:creationId xmlns:p14="http://schemas.microsoft.com/office/powerpoint/2010/main" val="3852950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6067ff3e4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6067ff3e4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List down and explain the most important soft skills that Agile project leaders should have.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Agile soft skills refer to the collaboration and leadership skills the Agile team members and leaders should possess. Some of the important ones are described below:</a:t>
            </a:r>
            <a:endParaRPr dirty="0"/>
          </a:p>
          <a:p>
            <a:pPr marL="457200" lvl="0" indent="-298450" algn="l" rtl="0">
              <a:spcBef>
                <a:spcPts val="0"/>
              </a:spcBef>
              <a:spcAft>
                <a:spcPts val="0"/>
              </a:spcAft>
              <a:buSzPts val="1100"/>
            </a:pPr>
            <a:r>
              <a:rPr lang="en" b="1" dirty="0"/>
              <a:t>Collaboration: </a:t>
            </a:r>
            <a:r>
              <a:rPr lang="en" dirty="0"/>
              <a:t>Collaboration refers to working together with others on a common goal that can otherwise not be achieved alone or by a single group. This may involve planning together, resource pooling and evaluating together. Customer collaboration is a good way to measure project success, by taking into account their feedback throughout the life cycle of a project. </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Self-leadership: </a:t>
            </a:r>
            <a:r>
              <a:rPr lang="en" dirty="0"/>
              <a:t>Agile leaders should lead themselves first in order to lead others. Agile leaders should avoid leaking emotions or projecting on others. They should practice what they preach and lead by example. They should have the clarity of what they want to do.</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Adaptive leadership:</a:t>
            </a:r>
            <a:r>
              <a:rPr lang="en" dirty="0"/>
              <a:t> The main aim of this is to adapt organizations to internal and external pressures for change. Adaptive leadership helps imbibe a positive work culture in an organization. Adaptive leadership is two-dimensional, i.e., being Agile and doing Agile. The four key levers for change that every Agile leader should start with, is:</a:t>
            </a:r>
            <a:endParaRPr dirty="0"/>
          </a:p>
          <a:p>
            <a:pPr marL="914400" lvl="0" indent="-298450" algn="l" rtl="0">
              <a:spcBef>
                <a:spcPts val="0"/>
              </a:spcBef>
              <a:spcAft>
                <a:spcPts val="0"/>
              </a:spcAft>
              <a:buSzPts val="1100"/>
              <a:buFont typeface="Courier New" panose="02070309020205020404" pitchFamily="49" charset="0"/>
              <a:buChar char="o"/>
            </a:pPr>
            <a:r>
              <a:rPr lang="en" dirty="0"/>
              <a:t>Do Less</a:t>
            </a:r>
            <a:endParaRPr dirty="0"/>
          </a:p>
          <a:p>
            <a:pPr marL="914400" lvl="0" indent="-298450" algn="l" rtl="0">
              <a:spcBef>
                <a:spcPts val="0"/>
              </a:spcBef>
              <a:spcAft>
                <a:spcPts val="0"/>
              </a:spcAft>
              <a:buSzPts val="1100"/>
              <a:buFont typeface="Courier New" panose="02070309020205020404" pitchFamily="49" charset="0"/>
              <a:buChar char="o"/>
            </a:pPr>
            <a:r>
              <a:rPr lang="en" dirty="0"/>
              <a:t>Speed-to-Value</a:t>
            </a:r>
            <a:endParaRPr dirty="0"/>
          </a:p>
          <a:p>
            <a:pPr marL="914400" lvl="0" indent="-298450" algn="l" rtl="0">
              <a:spcBef>
                <a:spcPts val="0"/>
              </a:spcBef>
              <a:spcAft>
                <a:spcPts val="0"/>
              </a:spcAft>
              <a:buSzPts val="1100"/>
              <a:buFont typeface="Courier New" panose="02070309020205020404" pitchFamily="49" charset="0"/>
              <a:buChar char="o"/>
            </a:pPr>
            <a:r>
              <a:rPr lang="en" dirty="0"/>
              <a:t>Quality</a:t>
            </a:r>
            <a:endParaRPr dirty="0"/>
          </a:p>
          <a:p>
            <a:pPr marL="914400" lvl="0" indent="-298450" algn="l" rtl="0">
              <a:spcBef>
                <a:spcPts val="0"/>
              </a:spcBef>
              <a:spcAft>
                <a:spcPts val="0"/>
              </a:spcAft>
              <a:buSzPts val="1100"/>
              <a:buFont typeface="Courier New" panose="02070309020205020404" pitchFamily="49" charset="0"/>
              <a:buChar char="o"/>
            </a:pPr>
            <a:r>
              <a:rPr lang="en" dirty="0"/>
              <a:t>Engage/Inspire</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The four principles that adaptive leadership applies for encouraging the engagement of followers in helping the organization to adapt its environment are as follows:</a:t>
            </a:r>
            <a:endParaRPr dirty="0"/>
          </a:p>
          <a:p>
            <a:pPr marL="914400" lvl="0" indent="-298450" algn="l" rtl="0">
              <a:spcBef>
                <a:spcPts val="0"/>
              </a:spcBef>
              <a:spcAft>
                <a:spcPts val="0"/>
              </a:spcAft>
              <a:buSzPts val="1100"/>
              <a:buFont typeface="Courier New" panose="02070309020205020404" pitchFamily="49" charset="0"/>
              <a:buChar char="o"/>
            </a:pPr>
            <a:r>
              <a:rPr lang="en" dirty="0"/>
              <a:t>Understanding the purpose of the organization</a:t>
            </a:r>
            <a:endParaRPr dirty="0"/>
          </a:p>
          <a:p>
            <a:pPr marL="914400" lvl="0" indent="-298450" algn="l" rtl="0">
              <a:spcBef>
                <a:spcPts val="0"/>
              </a:spcBef>
              <a:spcAft>
                <a:spcPts val="0"/>
              </a:spcAft>
              <a:buSzPts val="1100"/>
              <a:buFont typeface="Courier New" panose="02070309020205020404" pitchFamily="49" charset="0"/>
              <a:buChar char="o"/>
            </a:pPr>
            <a:r>
              <a:rPr lang="en" dirty="0"/>
              <a:t>Utilization of people’s skills and expertise in helping with adaptation</a:t>
            </a:r>
            <a:endParaRPr dirty="0"/>
          </a:p>
          <a:p>
            <a:pPr marL="914400" lvl="0" indent="-298450" algn="l" rtl="0">
              <a:spcBef>
                <a:spcPts val="0"/>
              </a:spcBef>
              <a:spcAft>
                <a:spcPts val="0"/>
              </a:spcAft>
              <a:buSzPts val="1100"/>
              <a:buFont typeface="Courier New" panose="02070309020205020404" pitchFamily="49" charset="0"/>
              <a:buChar char="o"/>
            </a:pPr>
            <a:r>
              <a:rPr lang="en" dirty="0"/>
              <a:t>Tolerating ambiguity</a:t>
            </a:r>
            <a:endParaRPr dirty="0"/>
          </a:p>
          <a:p>
            <a:pPr marL="914400" lvl="0" indent="-298450" algn="l" rtl="0">
              <a:spcBef>
                <a:spcPts val="0"/>
              </a:spcBef>
              <a:spcAft>
                <a:spcPts val="0"/>
              </a:spcAft>
              <a:buSzPts val="1100"/>
              <a:buFont typeface="Courier New" panose="02070309020205020404" pitchFamily="49" charset="0"/>
              <a:buChar char="o"/>
            </a:pPr>
            <a:r>
              <a:rPr lang="en" dirty="0"/>
              <a:t>Freedom to act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Negotiation: </a:t>
            </a:r>
            <a:r>
              <a:rPr lang="en" dirty="0"/>
              <a:t>Negotiation is a process by which two or more parties who are in conflict coming together to find a mutually acceptable resolution for the conflict. Successful negotiation needs to have the following qualities:</a:t>
            </a:r>
            <a:endParaRPr dirty="0"/>
          </a:p>
          <a:p>
            <a:pPr marL="914400" lvl="0" indent="-298450" algn="l" rtl="0">
              <a:spcBef>
                <a:spcPts val="0"/>
              </a:spcBef>
              <a:spcAft>
                <a:spcPts val="0"/>
              </a:spcAft>
              <a:buSzPts val="1100"/>
              <a:buFont typeface="Courier New" panose="02070309020205020404" pitchFamily="49" charset="0"/>
              <a:buChar char="o"/>
            </a:pPr>
            <a:r>
              <a:rPr lang="en" dirty="0"/>
              <a:t>Separate people from the problem</a:t>
            </a:r>
            <a:endParaRPr dirty="0"/>
          </a:p>
          <a:p>
            <a:pPr marL="914400" lvl="0" indent="-298450" algn="l" rtl="0">
              <a:spcBef>
                <a:spcPts val="0"/>
              </a:spcBef>
              <a:spcAft>
                <a:spcPts val="0"/>
              </a:spcAft>
              <a:buSzPts val="1100"/>
              <a:buFont typeface="Courier New" panose="02070309020205020404" pitchFamily="49" charset="0"/>
              <a:buChar char="o"/>
            </a:pPr>
            <a:r>
              <a:rPr lang="en" dirty="0"/>
              <a:t>Focus on interests, not positions</a:t>
            </a:r>
            <a:endParaRPr dirty="0"/>
          </a:p>
          <a:p>
            <a:pPr marL="914400" lvl="0" indent="-298450" algn="l" rtl="0">
              <a:spcBef>
                <a:spcPts val="0"/>
              </a:spcBef>
              <a:spcAft>
                <a:spcPts val="0"/>
              </a:spcAft>
              <a:buSzPts val="1100"/>
              <a:buFont typeface="Courier New" panose="02070309020205020404" pitchFamily="49" charset="0"/>
              <a:buChar char="o"/>
            </a:pPr>
            <a:r>
              <a:rPr lang="en" dirty="0"/>
              <a:t>Invent options for mutual gain</a:t>
            </a:r>
            <a:endParaRPr dirty="0"/>
          </a:p>
          <a:p>
            <a:pPr marL="914400" lvl="0" indent="-298450" algn="l" rtl="0">
              <a:spcBef>
                <a:spcPts val="0"/>
              </a:spcBef>
              <a:spcAft>
                <a:spcPts val="0"/>
              </a:spcAft>
              <a:buSzPts val="1100"/>
              <a:buFont typeface="Courier New" panose="02070309020205020404" pitchFamily="49" charset="0"/>
              <a:buChar char="o"/>
            </a:pPr>
            <a:r>
              <a:rPr lang="en" dirty="0"/>
              <a:t>Use objective criteria</a:t>
            </a:r>
            <a:endParaRPr dirty="0"/>
          </a:p>
          <a:p>
            <a:pPr marL="914400" lvl="0" indent="-298450" algn="l" rtl="0">
              <a:spcBef>
                <a:spcPts val="0"/>
              </a:spcBef>
              <a:spcAft>
                <a:spcPts val="0"/>
              </a:spcAft>
              <a:buSzPts val="1100"/>
              <a:buFont typeface="Courier New" panose="02070309020205020404" pitchFamily="49" charset="0"/>
              <a:buChar char="o"/>
            </a:pPr>
            <a:r>
              <a:rPr lang="en" dirty="0"/>
              <a:t>Five level of conflicts</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Agile servant leadership: </a:t>
            </a:r>
            <a:r>
              <a:rPr lang="en" dirty="0"/>
              <a:t>Servant leadership refers to both a leadership philosophy and set of leadership practices. A servant leader has the qualities of deep listening, self-awareness and commitment to others. Agile leaders should not tell the teams what to do. They should help the team in the process of self-organization and expediting their progress. An example is that a Scrum master should ensure that the daily standup happens and is conducted in a proper way and estimate the team’s work. </a:t>
            </a: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 dirty="0"/>
              <a:t>Robert Greenleaf, the founder of the modern Servant Leadership has listed the principles of servant leadership which include listening, empathy, awareness, persuasion, conceptualization, foresight and stewardship.</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pPr>
            <a:r>
              <a:rPr lang="en" b="1" dirty="0"/>
              <a:t>Agile coaching:</a:t>
            </a:r>
            <a:r>
              <a:rPr lang="en" dirty="0"/>
              <a:t> Agile coach helps the team grow strong in applying Agile practice to their work. Agile coaches should have the following qualities:</a:t>
            </a:r>
            <a:endParaRPr dirty="0"/>
          </a:p>
          <a:p>
            <a:pPr marL="914400" lvl="0" indent="-298450" algn="l" rtl="0">
              <a:spcBef>
                <a:spcPts val="0"/>
              </a:spcBef>
              <a:spcAft>
                <a:spcPts val="0"/>
              </a:spcAft>
              <a:buSzPts val="1100"/>
              <a:buFont typeface="Courier New" panose="02070309020205020404" pitchFamily="49" charset="0"/>
              <a:buChar char="o"/>
            </a:pPr>
            <a:r>
              <a:rPr lang="en" dirty="0"/>
              <a:t>Coach the team through change</a:t>
            </a:r>
            <a:endParaRPr dirty="0"/>
          </a:p>
          <a:p>
            <a:pPr marL="914400" lvl="0" indent="-298450" algn="l" rtl="0">
              <a:spcBef>
                <a:spcPts val="0"/>
              </a:spcBef>
              <a:spcAft>
                <a:spcPts val="0"/>
              </a:spcAft>
              <a:buSzPts val="1100"/>
              <a:buFont typeface="Courier New" panose="02070309020205020404" pitchFamily="49" charset="0"/>
              <a:buChar char="o"/>
            </a:pPr>
            <a:r>
              <a:rPr lang="en" dirty="0"/>
              <a:t>Accept the team’s ideas above their own</a:t>
            </a:r>
            <a:endParaRPr dirty="0"/>
          </a:p>
          <a:p>
            <a:pPr marL="914400" lvl="0" indent="-298450" algn="l" rtl="0">
              <a:spcBef>
                <a:spcPts val="0"/>
              </a:spcBef>
              <a:spcAft>
                <a:spcPts val="0"/>
              </a:spcAft>
              <a:buSzPts val="1100"/>
              <a:buFont typeface="Courier New" panose="02070309020205020404" pitchFamily="49" charset="0"/>
              <a:buChar char="o"/>
            </a:pPr>
            <a:r>
              <a:rPr lang="en" dirty="0"/>
              <a:t>Navigate conflict</a:t>
            </a:r>
            <a:endParaRPr dirty="0"/>
          </a:p>
          <a:p>
            <a:pPr marL="914400" lvl="0" indent="-298450" algn="l" rtl="0">
              <a:spcBef>
                <a:spcPts val="0"/>
              </a:spcBef>
              <a:spcAft>
                <a:spcPts val="0"/>
              </a:spcAft>
              <a:buSzPts val="1100"/>
              <a:buFont typeface="Courier New" panose="02070309020205020404" pitchFamily="49" charset="0"/>
              <a:buChar char="o"/>
            </a:pPr>
            <a:r>
              <a:rPr lang="en" dirty="0"/>
              <a:t>Integrate paths towards high performance</a:t>
            </a:r>
            <a:endParaRPr dirty="0"/>
          </a:p>
        </p:txBody>
      </p:sp>
    </p:spTree>
    <p:extLst>
      <p:ext uri="{BB962C8B-B14F-4D97-AF65-F5344CB8AC3E}">
        <p14:creationId xmlns:p14="http://schemas.microsoft.com/office/powerpoint/2010/main" val="3405576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6067ff3e4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6067ff3e4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a:t>1. a. Dictatorship</a:t>
            </a:r>
            <a:endParaRPr dirty="0"/>
          </a:p>
        </p:txBody>
      </p:sp>
    </p:spTree>
    <p:extLst>
      <p:ext uri="{BB962C8B-B14F-4D97-AF65-F5344CB8AC3E}">
        <p14:creationId xmlns:p14="http://schemas.microsoft.com/office/powerpoint/2010/main" val="455256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endParaRPr lang="en-US" b="1" dirty="0"/>
          </a:p>
          <a:p>
            <a:pPr marL="0" lvl="0" indent="0">
              <a:spcBef>
                <a:spcPts val="0"/>
              </a:spcBef>
              <a:spcAft>
                <a:spcPts val="0"/>
              </a:spcAft>
              <a:buNone/>
            </a:pPr>
            <a:r>
              <a:rPr lang="en-US" dirty="0"/>
              <a:t>Explain to participants the principles behind lean thinking and how it can be applied to software development methodology.</a:t>
            </a:r>
          </a:p>
          <a:p>
            <a:pPr marL="0" lvl="0" indent="0">
              <a:spcBef>
                <a:spcPts val="0"/>
              </a:spcBef>
              <a:spcAft>
                <a:spcPts val="0"/>
              </a:spcAft>
              <a:buNone/>
            </a:pPr>
            <a:endParaRPr lang="en-US" dirty="0"/>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US" b="1" dirty="0"/>
          </a:p>
          <a:p>
            <a:pPr marL="0" lvl="0" indent="0">
              <a:spcBef>
                <a:spcPts val="0"/>
              </a:spcBef>
              <a:spcAft>
                <a:spcPts val="0"/>
              </a:spcAft>
              <a:buNone/>
            </a:pPr>
            <a:r>
              <a:rPr lang="en-US" dirty="0"/>
              <a:t>Lean methodology was derived from lean principles that were applied in lean practices of manufacturing. The crux of the idea is to see how waste can be eliminated and how software development can be streamlined. In lean, waste is explain in a very broad sense and it refers to any activity that be eliminated to streamline the process. </a:t>
            </a:r>
          </a:p>
          <a:p>
            <a:pPr marL="0" lvl="0" indent="0">
              <a:spcBef>
                <a:spcPts val="0"/>
              </a:spcBef>
              <a:spcAft>
                <a:spcPts val="0"/>
              </a:spcAft>
              <a:buNone/>
            </a:pPr>
            <a:endParaRPr lang="en-US" dirty="0"/>
          </a:p>
          <a:p>
            <a:pPr marL="0" lvl="0" indent="0">
              <a:spcBef>
                <a:spcPts val="0"/>
              </a:spcBef>
              <a:spcAft>
                <a:spcPts val="0"/>
              </a:spcAft>
              <a:buNone/>
            </a:pPr>
            <a:r>
              <a:rPr lang="en-US" dirty="0"/>
              <a:t>Lean methodology in software is driven by the above mentioned principles of elimination of waste, amplified learning, an empowered team, fast delivery of features or functionality. Considering the high demand for products should be decided as late as possible in such a way that there is no rework. Most importantly, analyzing every single component of the process and having a holistic view is important in lean.</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5097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Clr>
                <a:schemeClr val="dk1"/>
              </a:buClr>
              <a:buSzPts val="1100"/>
              <a:buFont typeface="Arial"/>
              <a:buNone/>
            </a:pPr>
            <a:r>
              <a:rPr lang="en-US" b="1" dirty="0">
                <a:solidFill>
                  <a:schemeClr val="dk1"/>
                </a:solidFill>
              </a:rPr>
              <a:t>Notes to the Facilitator:</a:t>
            </a:r>
            <a:endParaRPr lang="en-US" b="1" dirty="0"/>
          </a:p>
          <a:p>
            <a:pPr marL="0" lvl="0" indent="0">
              <a:spcBef>
                <a:spcPts val="0"/>
              </a:spcBef>
              <a:spcAft>
                <a:spcPts val="0"/>
              </a:spcAft>
              <a:buNone/>
            </a:pPr>
            <a:r>
              <a:rPr lang="en-US" dirty="0"/>
              <a:t>Explain to participant the principle of placing the customer before everything else.</a:t>
            </a:r>
          </a:p>
          <a:p>
            <a:pPr marL="0" lvl="0" indent="0">
              <a:spcBef>
                <a:spcPts val="0"/>
              </a:spcBef>
              <a:spcAft>
                <a:spcPts val="0"/>
              </a:spcAft>
              <a:buNone/>
            </a:pPr>
            <a:endParaRPr lang="en-US" dirty="0"/>
          </a:p>
          <a:p>
            <a:pPr marL="0" lvl="0" indent="0" rtl="0">
              <a:lnSpc>
                <a:spcPct val="115000"/>
              </a:lnSpc>
              <a:spcBef>
                <a:spcPts val="0"/>
              </a:spcBef>
              <a:spcAft>
                <a:spcPts val="0"/>
              </a:spcAft>
              <a:buClr>
                <a:schemeClr val="dk1"/>
              </a:buClr>
              <a:buSzPts val="1100"/>
              <a:buFont typeface="Arial"/>
              <a:buNone/>
            </a:pPr>
            <a:r>
              <a:rPr lang="en-US" b="1" dirty="0">
                <a:solidFill>
                  <a:schemeClr val="dk1"/>
                </a:solidFill>
              </a:rPr>
              <a:t>Notes to the Participants:</a:t>
            </a:r>
            <a:endParaRPr lang="en-US" b="1" dirty="0"/>
          </a:p>
          <a:p>
            <a:pPr marL="0" lvl="0" indent="0">
              <a:spcBef>
                <a:spcPts val="0"/>
              </a:spcBef>
              <a:spcAft>
                <a:spcPts val="0"/>
              </a:spcAft>
              <a:buNone/>
            </a:pPr>
            <a:r>
              <a:rPr lang="en-US" dirty="0"/>
              <a:t>Lean Methodology in software development forms the fundamental core on which many other methodologies such as Agile, MVP and </a:t>
            </a:r>
            <a:r>
              <a:rPr lang="en-US" dirty="0" err="1"/>
              <a:t>DevOps</a:t>
            </a:r>
            <a:r>
              <a:rPr lang="en-US" dirty="0"/>
              <a:t> came into existence. Lean methodology assesses the entire value system and development lifecycle for pitfalls/loopholes that causes waste in terms of time, man effort or quality. By studying the value and its components continuously, we focus of continuous improvement of the process and quick delivery of product.</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2732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pPr marL="0" lvl="0" indent="0">
              <a:spcBef>
                <a:spcPts val="0"/>
              </a:spcBef>
              <a:spcAft>
                <a:spcPts val="0"/>
              </a:spcAft>
              <a:buNone/>
            </a:pPr>
            <a:r>
              <a:rPr lang="en-US" b="1" dirty="0">
                <a:solidFill>
                  <a:schemeClr val="dk1"/>
                </a:solidFill>
              </a:rPr>
              <a:t>Notes to the Facilitator:</a:t>
            </a:r>
          </a:p>
          <a:p>
            <a:pPr marL="0" lvl="0" indent="0">
              <a:spcBef>
                <a:spcPts val="0"/>
              </a:spcBef>
              <a:spcAft>
                <a:spcPts val="0"/>
              </a:spcAft>
              <a:buNone/>
            </a:pPr>
            <a:r>
              <a:rPr lang="en-US" dirty="0"/>
              <a:t>Answer: </a:t>
            </a:r>
          </a:p>
          <a:p>
            <a:pPr marL="0" lvl="0" indent="0">
              <a:spcBef>
                <a:spcPts val="0"/>
              </a:spcBef>
              <a:spcAft>
                <a:spcPts val="0"/>
              </a:spcAft>
              <a:buNone/>
            </a:pPr>
            <a:r>
              <a:rPr lang="en-US" dirty="0"/>
              <a:t>1. B. Slow delivery of features</a:t>
            </a:r>
          </a:p>
          <a:p>
            <a:endParaRPr lang="en-US" dirty="0"/>
          </a:p>
        </p:txBody>
      </p:sp>
      <p:sp>
        <p:nvSpPr>
          <p:cNvPr id="4" name="Slide Number Placeholder 3"/>
          <p:cNvSpPr>
            <a:spLocks noGrp="1"/>
          </p:cNvSpPr>
          <p:nvPr>
            <p:ph type="sldNum" idx="10"/>
          </p:nvPr>
        </p:nvSpPr>
        <p:spPr>
          <a:xfrm>
            <a:off x="3884612" y="8685213"/>
            <a:ext cx="2971799" cy="458786"/>
          </a:xfrm>
          <a:prstGeom prst="rect">
            <a:avLst/>
          </a:prstGeom>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7341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4a873d75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4a873d75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860755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4a873d75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4a873d75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60811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6067ff3e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6067ff3e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velocity and how it helps understand the estimating story points for a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Velocity is defined as the rate of the team’s progress. Velocity is calculated by adding up the story points assigned to each user story that the team completed during the iteration. </a:t>
            </a:r>
            <a:r>
              <a:rPr lang="en" sz="1200"/>
              <a:t>For example, if a team completes three stories that are valued at three story points each, the velocity of the team would be nine.</a:t>
            </a:r>
            <a:endParaRPr sz="1200"/>
          </a:p>
          <a:p>
            <a:pPr marL="0" lvl="0" indent="0" algn="l" rtl="0">
              <a:spcBef>
                <a:spcPts val="0"/>
              </a:spcBef>
              <a:spcAft>
                <a:spcPts val="0"/>
              </a:spcAft>
              <a:buNone/>
            </a:pPr>
            <a:endParaRPr/>
          </a:p>
          <a:p>
            <a:pPr marL="0" lvl="0" indent="0" algn="l" rtl="0">
              <a:spcBef>
                <a:spcPts val="0"/>
              </a:spcBef>
              <a:spcAft>
                <a:spcPts val="0"/>
              </a:spcAft>
              <a:buNone/>
            </a:pPr>
            <a:r>
              <a:rPr lang="en"/>
              <a:t>We’ll see how we can use velocity to estimate the size. If a team completed ten story points of work last iteration, we can assume that they will complete ten story points this iteration. Since story points are estimates of the relative size, this calculation will hold true if the team completes two five-point user stories or five two-point user stories.</a:t>
            </a:r>
            <a:endParaRPr/>
          </a:p>
          <a:p>
            <a:pPr marL="0" lvl="0" indent="0" algn="l" rtl="0">
              <a:spcBef>
                <a:spcPts val="0"/>
              </a:spcBef>
              <a:spcAft>
                <a:spcPts val="0"/>
              </a:spcAft>
              <a:buNone/>
            </a:pPr>
            <a:endParaRPr/>
          </a:p>
          <a:p>
            <a:pPr marL="0" lvl="0" indent="0" algn="l" rtl="0">
              <a:spcBef>
                <a:spcPts val="0"/>
              </a:spcBef>
              <a:spcAft>
                <a:spcPts val="0"/>
              </a:spcAft>
              <a:buNone/>
            </a:pPr>
            <a:r>
              <a:rPr lang="en"/>
              <a:t>The total size of any project is estimated by adding up the story points of all the desired features that make up a project. If the team’s velocity is known, we can derive the number of iterations by dividing the size by velocity. This duration can then be converted into a schedule by mapping it onto a calendar.  An example of this has been given by Mike Cohn.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t>
            </a:r>
            <a:r>
              <a:rPr lang="en" i="1"/>
              <a:t>For example, suppose all of the user stories are estimated and the sum of those estimates is 100 story points. Based on past experience, we know the team’s velocity to be 11 story points per two-week iteration. Since we can estimate that the project needs 9.1 iterations. We can either round that up to 10 iterations or find one point to remove so that it becomes 9 iterations. Let’s assume we go with a conservative approach and call it 10 iterations. Since each iteration is two weeks, our estimate of duration is twenty weeks. We can count forward twenty weeks on the calendar and that becomes our schedule.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99530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6067ff3e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6067ff3e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how the estimate is done as ideal days.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Clr>
                <a:schemeClr val="dk1"/>
              </a:buClr>
              <a:buSzPts val="1100"/>
              <a:buFont typeface="Arial"/>
              <a:buNone/>
            </a:pPr>
            <a:r>
              <a:rPr lang="en"/>
              <a:t>On a software project, user stories or other tasks are estimated in ideal days, based on the following assumptions:</a:t>
            </a:r>
            <a:endParaRPr/>
          </a:p>
          <a:p>
            <a:pPr marL="457200" lvl="0" indent="-298450" algn="l" rtl="0">
              <a:spcBef>
                <a:spcPts val="0"/>
              </a:spcBef>
              <a:spcAft>
                <a:spcPts val="0"/>
              </a:spcAft>
              <a:buSzPts val="1100"/>
              <a:buChar char="●"/>
            </a:pPr>
            <a:r>
              <a:rPr lang="en"/>
              <a:t>The story being estimated is the only thing that the developer works on</a:t>
            </a:r>
            <a:endParaRPr/>
          </a:p>
          <a:p>
            <a:pPr marL="457200" lvl="0" indent="-298450" algn="l" rtl="0">
              <a:spcBef>
                <a:spcPts val="0"/>
              </a:spcBef>
              <a:spcAft>
                <a:spcPts val="0"/>
              </a:spcAft>
              <a:buSzPts val="1100"/>
              <a:buChar char="●"/>
            </a:pPr>
            <a:r>
              <a:rPr lang="en"/>
              <a:t>Everything the developer needs will be on hand when they start</a:t>
            </a:r>
            <a:endParaRPr/>
          </a:p>
          <a:p>
            <a:pPr marL="457200" lvl="0" indent="-298450" algn="l" rtl="0">
              <a:spcBef>
                <a:spcPts val="0"/>
              </a:spcBef>
              <a:spcAft>
                <a:spcPts val="0"/>
              </a:spcAft>
              <a:buSzPts val="1100"/>
              <a:buChar char="●"/>
            </a:pPr>
            <a:r>
              <a:rPr lang="en"/>
              <a:t>There will be no interruptions</a:t>
            </a:r>
            <a:endParaRPr/>
          </a:p>
          <a:p>
            <a:pPr marL="0" lvl="0" indent="0" algn="l" rtl="0">
              <a:spcBef>
                <a:spcPts val="0"/>
              </a:spcBef>
              <a:spcAft>
                <a:spcPts val="0"/>
              </a:spcAft>
              <a:buNone/>
            </a:pPr>
            <a:endParaRPr/>
          </a:p>
          <a:p>
            <a:pPr marL="0" lvl="0" indent="0" algn="l" rtl="0">
              <a:spcBef>
                <a:spcPts val="0"/>
              </a:spcBef>
              <a:spcAft>
                <a:spcPts val="0"/>
              </a:spcAft>
              <a:buNone/>
            </a:pPr>
            <a:r>
              <a:rPr lang="en"/>
              <a:t>Estimating in elapsed days instead of ideal days, requires us to consider all of the interruptions that might occur while working on the particular story. If the estimate is done in ideal days, only the amount of time the story will take is only considered. In this way, ideal days are an estimate of size, although less strictly so than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a:t>When organizational overhead is ignored, ideal days can be thought of as another estimate of size, similar to story points. Then, an estimate of size expressed as a number of ideal days can be converted into an estimate of duration using the velocity in exactly the same way as with story points.</a:t>
            </a:r>
            <a:endParaRPr/>
          </a:p>
          <a:p>
            <a:pPr marL="0" lvl="0" indent="0" algn="l" rtl="0">
              <a:spcBef>
                <a:spcPts val="0"/>
              </a:spcBef>
              <a:spcAft>
                <a:spcPts val="0"/>
              </a:spcAft>
              <a:buNone/>
            </a:pPr>
            <a:endParaRPr/>
          </a:p>
          <a:p>
            <a:pPr marL="0" lvl="0" indent="0" algn="l" rtl="0">
              <a:spcBef>
                <a:spcPts val="0"/>
              </a:spcBef>
              <a:spcAft>
                <a:spcPts val="0"/>
              </a:spcAft>
              <a:buNone/>
            </a:pPr>
            <a:r>
              <a:rPr lang="en"/>
              <a:t>When estimating in ideal days it is best to associate a single estimate with each user story. If a user story will take four programmer days, two tester days, and three product owner days, it is better to sum those and tell the story as a whole will take nine ideal days.</a:t>
            </a:r>
            <a:endParaRPr/>
          </a:p>
        </p:txBody>
      </p:sp>
    </p:spTree>
    <p:extLst>
      <p:ext uri="{BB962C8B-B14F-4D97-AF65-F5344CB8AC3E}">
        <p14:creationId xmlns:p14="http://schemas.microsoft.com/office/powerpoint/2010/main" val="178808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6067ff3e4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6067ff3e4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c. 20</a:t>
            </a:r>
            <a:endParaRPr dirty="0"/>
          </a:p>
          <a:p>
            <a:pPr marL="158750" lvl="0" indent="0" algn="l" rtl="0">
              <a:spcBef>
                <a:spcPts val="0"/>
              </a:spcBef>
              <a:spcAft>
                <a:spcPts val="0"/>
              </a:spcAft>
              <a:buSzPts val="1100"/>
              <a:buNone/>
            </a:pPr>
            <a:r>
              <a:rPr lang="en" dirty="0"/>
              <a:t>2. a. True</a:t>
            </a:r>
            <a:endParaRPr dirty="0"/>
          </a:p>
        </p:txBody>
      </p:sp>
    </p:spTree>
    <p:extLst>
      <p:ext uri="{BB962C8B-B14F-4D97-AF65-F5344CB8AC3E}">
        <p14:creationId xmlns:p14="http://schemas.microsoft.com/office/powerpoint/2010/main" val="342012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6067ff3e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6067ff3e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three techniques for estimating.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Three techniques are commonly used for estimating.</a:t>
            </a:r>
            <a:endParaRPr dirty="0"/>
          </a:p>
          <a:p>
            <a:pPr marL="457200" lvl="0" indent="-298450" algn="l" rtl="0">
              <a:spcBef>
                <a:spcPts val="0"/>
              </a:spcBef>
              <a:spcAft>
                <a:spcPts val="0"/>
              </a:spcAft>
              <a:buSzPts val="1100"/>
            </a:pPr>
            <a:r>
              <a:rPr lang="en" b="1" dirty="0"/>
              <a:t>Expert Opinion: </a:t>
            </a:r>
            <a:r>
              <a:rPr lang="en" dirty="0"/>
              <a:t>In this approach, expert opinion on how long some task will take or how big something will be, is sought out. The expert will provide an estimate based on gut feel or intuition or past experience. This approach is found to be less useful in Agile projects, since Agile estimating is done based on user stories or other important functionalities. Developing a functionality requires varied skill sets and Agile teams are generally cross-functional. It is difficult to find experts who can assess the effort across multiple disciplines. This approach might be suitable for a traditional project, because each task is performed by one person in traditional projects. One benefit of getting expert opinion is that it is a less time consuming option.</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Analogy:</a:t>
            </a:r>
            <a:r>
              <a:rPr lang="en" dirty="0"/>
              <a:t> In this approach, the story being estimated is compared with one or more stories. Then a relative sizing is applied and estimate is provided. A story twice as big as another story will be given an estimate twice as large. In this approach, there is no single base or universal reference. Stories for which estimates are already available are used as benchmarks estimating other stories. This process is also referred to as triangulation. </a:t>
            </a:r>
            <a:endParaRPr dirty="0"/>
          </a:p>
          <a:p>
            <a:pPr marL="628650" lvl="0" indent="-171450" algn="l" rtl="0">
              <a:spcBef>
                <a:spcPts val="0"/>
              </a:spcBef>
              <a:spcAft>
                <a:spcPts val="0"/>
              </a:spcAft>
            </a:pPr>
            <a:endParaRPr dirty="0"/>
          </a:p>
          <a:p>
            <a:pPr marL="457200" lvl="0" indent="-298450" algn="l" rtl="0">
              <a:spcBef>
                <a:spcPts val="0"/>
              </a:spcBef>
              <a:spcAft>
                <a:spcPts val="0"/>
              </a:spcAft>
              <a:buSzPts val="1100"/>
            </a:pPr>
            <a:r>
              <a:rPr lang="en" b="1" dirty="0"/>
              <a:t>Disaggregation: </a:t>
            </a:r>
            <a:r>
              <a:rPr lang="en" dirty="0"/>
              <a:t>Disaggregation refers to splitting down a user story into smaller, easy to estimate pieces. Projects with multiple smaller stories are easier to estimate than the ones with the single large story. Disaggregation will lead to problems if we go beyond a limit. If we disaggregate too far, the chances of forgetting tasks also increase. </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In the upcoming slides, we’ll look at two commonly used Agile estimating techniques. </a:t>
            </a:r>
            <a:endParaRPr dirty="0"/>
          </a:p>
        </p:txBody>
      </p:sp>
    </p:spTree>
    <p:extLst>
      <p:ext uri="{BB962C8B-B14F-4D97-AF65-F5344CB8AC3E}">
        <p14:creationId xmlns:p14="http://schemas.microsoft.com/office/powerpoint/2010/main" val="2472876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6067ff3e4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6067ff3e4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Planning Poker game, which is used for estimating Agile.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Planning Poker is a game-based Agile estimating technique, based on the Fibonacci sequence. In the Fibonacci sequence, the previous two numbers are added to get the next number in the sequence (0, 1, 1, 2, 3, 5, 8, …..). For Agile estimating the sequence has been modified to get the following sequence: 0, 1, 2, 3, 5, 8, 13, 20, 40, 100. These numbers are  printed on playing cards. Team members play the Planning Poker game to assign point value to each story or item. The steps in the game are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dirty="0"/>
              <a:t>Each member in the team gets a deck of cards that read the sequence </a:t>
            </a:r>
            <a:r>
              <a:rPr lang="en" dirty="0">
                <a:solidFill>
                  <a:schemeClr val="dk1"/>
                </a:solidFill>
              </a:rPr>
              <a:t>0, 1, 2, 3, 5, 8, 13, 20, 40, 100</a:t>
            </a:r>
            <a:r>
              <a:rPr lang="en" dirty="0"/>
              <a:t>. The team includes programmers, testers, database engineers, analysts, user interaction designers and so forth. Ideal team size is 10; the number of team members increases, it is better to split into two teams. Each team will estimate independently. Product Owner participates, but doesn’t estimate.</a:t>
            </a:r>
            <a:endParaRPr dirty="0"/>
          </a:p>
          <a:p>
            <a:pPr marL="457200" lvl="0" indent="-298450" algn="l" rtl="0">
              <a:spcBef>
                <a:spcPts val="0"/>
              </a:spcBef>
              <a:spcAft>
                <a:spcPts val="0"/>
              </a:spcAft>
              <a:buSzPts val="1100"/>
              <a:buChar char="●"/>
            </a:pPr>
            <a:r>
              <a:rPr lang="en" dirty="0"/>
              <a:t>The moderator reads out the story or the item to be estimated. Usually, the product owner or the analyst will serve the role of the moderator. Product owner answers the questions of the estimators.</a:t>
            </a:r>
            <a:endParaRPr dirty="0"/>
          </a:p>
          <a:p>
            <a:pPr marL="457200" lvl="0" indent="-298450" algn="l" rtl="0">
              <a:spcBef>
                <a:spcPts val="0"/>
              </a:spcBef>
              <a:spcAft>
                <a:spcPts val="0"/>
              </a:spcAft>
              <a:buSzPts val="1100"/>
              <a:buChar char="●"/>
            </a:pPr>
            <a:r>
              <a:rPr lang="en" dirty="0"/>
              <a:t>Each member of the team privately selects a card that represents his/her estimate.</a:t>
            </a:r>
            <a:endParaRPr dirty="0"/>
          </a:p>
          <a:p>
            <a:pPr marL="457200" lvl="0" indent="-298450" algn="l" rtl="0">
              <a:spcBef>
                <a:spcPts val="0"/>
              </a:spcBef>
              <a:spcAft>
                <a:spcPts val="0"/>
              </a:spcAft>
              <a:buSzPts val="1100"/>
              <a:buChar char="●"/>
            </a:pPr>
            <a:r>
              <a:rPr lang="en" dirty="0"/>
              <a:t>When all the team members are ready with their estimates, all the cards are revealed at the same time.</a:t>
            </a:r>
            <a:endParaRPr dirty="0"/>
          </a:p>
          <a:p>
            <a:pPr marL="457200" lvl="0" indent="-298450" algn="l" rtl="0">
              <a:spcBef>
                <a:spcPts val="0"/>
              </a:spcBef>
              <a:spcAft>
                <a:spcPts val="0"/>
              </a:spcAft>
              <a:buSzPts val="1100"/>
              <a:buChar char="●"/>
            </a:pPr>
            <a:r>
              <a:rPr lang="en" dirty="0"/>
              <a:t>If all the team members selected the card with the same number, then that number will be assigned as the point value of the item. If the cards are not the same team then they discusses the item with the emphasis placed on values.</a:t>
            </a:r>
            <a:endParaRPr dirty="0"/>
          </a:p>
          <a:p>
            <a:pPr marL="457200" lvl="0" indent="-298450" algn="l" rtl="0">
              <a:spcBef>
                <a:spcPts val="0"/>
              </a:spcBef>
              <a:spcAft>
                <a:spcPts val="0"/>
              </a:spcAft>
              <a:buSzPts val="1100"/>
              <a:buChar char="●"/>
            </a:pPr>
            <a:r>
              <a:rPr lang="en" dirty="0"/>
              <a:t>The member who selected the lowest and the member who selected the highest value should explain the logic behind the selection. </a:t>
            </a:r>
            <a:endParaRPr dirty="0"/>
          </a:p>
          <a:p>
            <a:pPr marL="457200" lvl="0" indent="-298450" algn="l" rtl="0">
              <a:spcBef>
                <a:spcPts val="0"/>
              </a:spcBef>
              <a:spcAft>
                <a:spcPts val="0"/>
              </a:spcAft>
              <a:buSzPts val="1100"/>
              <a:buChar char="●"/>
            </a:pPr>
            <a:r>
              <a:rPr lang="en" dirty="0"/>
              <a:t>Selection happens until the numbers converge.</a:t>
            </a:r>
            <a:endParaRPr dirty="0"/>
          </a:p>
          <a:p>
            <a:pPr marL="457200" lvl="0" indent="-298450" algn="l" rtl="0">
              <a:spcBef>
                <a:spcPts val="0"/>
              </a:spcBef>
              <a:spcAft>
                <a:spcPts val="0"/>
              </a:spcAft>
              <a:buSzPts val="1100"/>
              <a:buChar char="●"/>
            </a:pPr>
            <a:r>
              <a:rPr lang="en" dirty="0"/>
              <a:t>For longer conversations, teams may use a 2-minute timer to timebox the session.</a:t>
            </a:r>
            <a:endParaRPr dirty="0"/>
          </a:p>
          <a:p>
            <a:pPr marL="457200" lvl="0" indent="-298450" algn="l" rtl="0">
              <a:spcBef>
                <a:spcPts val="0"/>
              </a:spcBef>
              <a:spcAft>
                <a:spcPts val="0"/>
              </a:spcAft>
              <a:buSzPts val="1100"/>
              <a:buChar char="●"/>
            </a:pPr>
            <a:r>
              <a:rPr lang="en" dirty="0"/>
              <a:t>The process is repeated for each story or each item.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Fibonacci numbers are used, as they represent relative size and the estimate can be done quickly. This sequence also provides right estimates for smaller and better understood items. Teams have only less number of choices for assigning the point values and the estimate are done at a fast pace.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Items with a point value of 20 or higher may be considered as less-understood items. Items with point estimates between 1-13 can generally be completed in a single iteration of 1 - 4 weeks. One important thing to note here is that the points may have different meanings for different teams and team velocity is not the right way to compare productivity across the teams.</a:t>
            </a:r>
            <a:endParaRPr dirty="0"/>
          </a:p>
        </p:txBody>
      </p:sp>
    </p:spTree>
    <p:extLst>
      <p:ext uri="{BB962C8B-B14F-4D97-AF65-F5344CB8AC3E}">
        <p14:creationId xmlns:p14="http://schemas.microsoft.com/office/powerpoint/2010/main" val="2171780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6067ff3e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6067ff3e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affinity grouping.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Affinity grouping is a faster way to estimate, especially if the number of items to be estimated is large. Team members analyse and group the items or stories and group similar-sized items to get a structure like the one shown in the picture. This method is simple and fast. The method is explained as follows:</a:t>
            </a:r>
            <a:endParaRPr dirty="0"/>
          </a:p>
          <a:p>
            <a:pPr marL="457200" lvl="0" indent="-298450" algn="l" rtl="0">
              <a:spcBef>
                <a:spcPts val="0"/>
              </a:spcBef>
              <a:spcAft>
                <a:spcPts val="0"/>
              </a:spcAft>
              <a:buSzPts val="1100"/>
              <a:buChar char="●"/>
            </a:pPr>
            <a:r>
              <a:rPr lang="en" dirty="0"/>
              <a:t>The first item is read out by the presenter to the team members and placed on the wall.</a:t>
            </a:r>
            <a:endParaRPr dirty="0"/>
          </a:p>
          <a:p>
            <a:pPr marL="457200" lvl="0" indent="-298450" algn="l" rtl="0">
              <a:spcBef>
                <a:spcPts val="0"/>
              </a:spcBef>
              <a:spcAft>
                <a:spcPts val="0"/>
              </a:spcAft>
              <a:buSzPts val="1100"/>
              <a:buChar char="●"/>
            </a:pPr>
            <a:r>
              <a:rPr lang="en" dirty="0"/>
              <a:t>The second item is then read out and the team discusses and finds out if it is larger or smaller than the first one. It is then placed on the wall based on the team’s response. If larger it goes to the right of the first one, if smaller it will go to the left.</a:t>
            </a:r>
            <a:endParaRPr dirty="0"/>
          </a:p>
          <a:p>
            <a:pPr marL="457200" lvl="0" indent="-298450" algn="l" rtl="0">
              <a:spcBef>
                <a:spcPts val="0"/>
              </a:spcBef>
              <a:spcAft>
                <a:spcPts val="0"/>
              </a:spcAft>
              <a:buSzPts val="1100"/>
              <a:buChar char="●"/>
            </a:pPr>
            <a:r>
              <a:rPr lang="en" dirty="0"/>
              <a:t>The third item is then read out and compared with the first two. Based on the size it is placed on the wall.</a:t>
            </a:r>
            <a:endParaRPr dirty="0"/>
          </a:p>
          <a:p>
            <a:pPr marL="457200" lvl="0" indent="-298450" algn="l" rtl="0">
              <a:spcBef>
                <a:spcPts val="0"/>
              </a:spcBef>
              <a:spcAft>
                <a:spcPts val="0"/>
              </a:spcAft>
              <a:buSzPts val="1100"/>
              <a:buChar char="●"/>
            </a:pPr>
            <a:r>
              <a:rPr lang="en" dirty="0"/>
              <a:t>The team then gets the control to finish the remainder of the items.</a:t>
            </a:r>
            <a:endParaRPr dirty="0"/>
          </a:p>
          <a:p>
            <a:pPr marL="457200" lvl="0" indent="-298450" algn="l" rtl="0">
              <a:spcBef>
                <a:spcPts val="0"/>
              </a:spcBef>
              <a:spcAft>
                <a:spcPts val="0"/>
              </a:spcAft>
              <a:buSzPts val="1100"/>
              <a:buChar char="●"/>
            </a:pPr>
            <a:r>
              <a:rPr lang="en" dirty="0"/>
              <a:t>The team can continue the same way of discussing and placing the items on the wall. Another faster alternative is to have each team member, select one item and place it on the wall as per their discretion. This is done with all the team members, until all the items in the project are assessed and placed on the wall.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way, several items can be estimated in a short period. Once all the items are placed on the wall, teams then review the grouping. If any team member believes that any item is placed in the wrong group, it can be moved to the appropriate group after discussion.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Once this grouping is complete, point values are assigned to the items, based on the sequence discussed in the previous section.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Thus, this section explains the estimation procedure and techniques involved. We’ll now look into implementation of Agile in industry projects.</a:t>
            </a:r>
            <a:endParaRPr dirty="0"/>
          </a:p>
        </p:txBody>
      </p:sp>
    </p:spTree>
    <p:extLst>
      <p:ext uri="{BB962C8B-B14F-4D97-AF65-F5344CB8AC3E}">
        <p14:creationId xmlns:p14="http://schemas.microsoft.com/office/powerpoint/2010/main" val="1582318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indent="0">
              <a:buNone/>
            </a:pPr>
            <a:r>
              <a:rPr lang="en-US" b="1" dirty="0"/>
              <a:t>Notes to the facilitator:</a:t>
            </a:r>
          </a:p>
          <a:p>
            <a:pPr marL="0" indent="0">
              <a:buNone/>
            </a:pPr>
            <a:r>
              <a:rPr lang="en-US" dirty="0"/>
              <a:t>Explain the participants about T-shirt sizes for estimating the size of agile projects.</a:t>
            </a:r>
          </a:p>
          <a:p>
            <a:pPr marL="0" indent="0">
              <a:buNone/>
            </a:pPr>
            <a:endParaRPr lang="en-US" dirty="0"/>
          </a:p>
          <a:p>
            <a:pPr marL="0" indent="0">
              <a:buNone/>
            </a:pPr>
            <a:r>
              <a:rPr lang="en-US" b="1" dirty="0"/>
              <a:t>Notes to the participants:</a:t>
            </a:r>
          </a:p>
          <a:p>
            <a:pPr marL="0" indent="0">
              <a:buNone/>
            </a:pPr>
            <a:r>
              <a:rPr lang="en-US" dirty="0"/>
              <a:t>T-Shirt sizes can be used for making high level estimates.  T-shirt sizes can be used for estimating a large backlog of relative large items. This method will be useful especially when we have several concurrent scrum teams working on the same product. Items are estimated into T-shirt sizes: XS, S, M, L, XL, as given in the slide above. All the estimators will assign their own size to their items and a final consensus is reached to get a final estimate.</a:t>
            </a:r>
          </a:p>
          <a:p>
            <a:pPr marL="0" indent="0">
              <a:buNone/>
            </a:pPr>
            <a:endParaRPr lang="en-US" dirty="0"/>
          </a:p>
          <a:p>
            <a:pPr marL="0" indent="0">
              <a:buNone/>
            </a:pPr>
            <a:r>
              <a:rPr lang="en-US" dirty="0"/>
              <a:t>One of the disadvantages of this method is that the sizing may not be uniform. What seems to be L for someone, may be XL for someone else.</a:t>
            </a:r>
          </a:p>
        </p:txBody>
      </p:sp>
    </p:spTree>
    <p:extLst>
      <p:ext uri="{BB962C8B-B14F-4D97-AF65-F5344CB8AC3E}">
        <p14:creationId xmlns:p14="http://schemas.microsoft.com/office/powerpoint/2010/main" val="3323544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6067ff3e4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6067ff3e4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Answers:</a:t>
            </a:r>
            <a:endParaRPr b="1" dirty="0"/>
          </a:p>
          <a:p>
            <a:pPr marL="158750" lvl="0" indent="0" algn="l" rtl="0">
              <a:spcBef>
                <a:spcPts val="0"/>
              </a:spcBef>
              <a:spcAft>
                <a:spcPts val="0"/>
              </a:spcAft>
              <a:buSzPts val="1100"/>
              <a:buNone/>
            </a:pPr>
            <a:r>
              <a:rPr lang="en" dirty="0"/>
              <a:t>1. a. 0-13</a:t>
            </a:r>
            <a:endParaRPr dirty="0"/>
          </a:p>
          <a:p>
            <a:pPr marL="158750" lvl="0" indent="0" algn="l" rtl="0">
              <a:spcBef>
                <a:spcPts val="0"/>
              </a:spcBef>
              <a:spcAft>
                <a:spcPts val="0"/>
              </a:spcAft>
              <a:buSzPts val="1100"/>
              <a:buNone/>
            </a:pPr>
            <a:r>
              <a:rPr lang="en" dirty="0"/>
              <a:t>2. b. False</a:t>
            </a:r>
            <a:endParaRPr dirty="0"/>
          </a:p>
        </p:txBody>
      </p:sp>
    </p:spTree>
    <p:extLst>
      <p:ext uri="{BB962C8B-B14F-4D97-AF65-F5344CB8AC3E}">
        <p14:creationId xmlns:p14="http://schemas.microsoft.com/office/powerpoint/2010/main" val="299155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D02FB1-04BD-4B91-AEB2-000E0152D15F}"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314979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D02FB1-04BD-4B91-AEB2-000E0152D15F}"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111861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D02FB1-04BD-4B91-AEB2-000E0152D15F}"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893462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Content"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a:p>
            <a:pPr lvl="1"/>
            <a:r>
              <a:rPr lang="en-US"/>
              <a:t>Second level</a:t>
            </a:r>
          </a:p>
          <a:p>
            <a:pPr lvl="2"/>
            <a:r>
              <a:rPr lang="en-US"/>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2733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0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 smtClean="0"/>
              <a:pPr/>
              <a:t>‹#›</a:t>
            </a:fld>
            <a:endParaRPr lang="en"/>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1" y="1852368"/>
            <a:ext cx="6690514" cy="3749410"/>
          </a:xfrm>
          <a:prstGeom prst="rect">
            <a:avLst/>
          </a:prstGeom>
        </p:spPr>
        <p:txBody>
          <a:bodyPr/>
          <a:lstStyle>
            <a:lvl1pPr marL="342900" indent="-342900">
              <a:spcAft>
                <a:spcPts val="900"/>
              </a:spcAft>
              <a:buFont typeface="+mj-lt"/>
              <a:buAutoNum type="arabicPeriod"/>
              <a:defRPr sz="1800"/>
            </a:lvl1pPr>
            <a:lvl2pPr marL="688975" indent="-342900">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0596979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unningMan-Infographic" userDrawn="1">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grpSp>
        <p:nvGrpSpPr>
          <p:cNvPr id="27" name="Shape 27"/>
          <p:cNvGrpSpPr/>
          <p:nvPr/>
        </p:nvGrpSpPr>
        <p:grpSpPr>
          <a:xfrm flipH="1">
            <a:off x="-1" y="1967241"/>
            <a:ext cx="6132405" cy="3823634"/>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6" y="1967241"/>
            <a:ext cx="5285919" cy="3749409"/>
          </a:xfrm>
          <a:prstGeom prst="rect">
            <a:avLst/>
          </a:prstGeom>
          <a:noFill/>
          <a:ln>
            <a:noFill/>
          </a:ln>
        </p:spPr>
        <p:txBody>
          <a:bodyPr spcFirstLastPara="1" wrap="square" lIns="0" tIns="4570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63" marR="0" lvl="1" indent="-344488"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25" marR="0" lvl="2" indent="-344488"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1"/>
            <a:r>
              <a:rPr lang="en-US" dirty="0"/>
              <a:t>Click to edit Master text styles</a:t>
            </a:r>
          </a:p>
          <a:p>
            <a:pPr lvl="2"/>
            <a:endParaRPr lang="en-US" dirty="0"/>
          </a:p>
        </p:txBody>
      </p:sp>
      <p:sp>
        <p:nvSpPr>
          <p:cNvPr id="45" name="Shape 4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23" name="Shape 1427"/>
          <p:cNvPicPr preferRelativeResize="0"/>
          <p:nvPr userDrawn="1"/>
        </p:nvPicPr>
        <p:blipFill rotWithShape="1">
          <a:blip r:embed="rId2">
            <a:alphaModFix/>
          </a:blip>
          <a:srcRect/>
          <a:stretch/>
        </p:blipFill>
        <p:spPr>
          <a:xfrm>
            <a:off x="383986" y="2388341"/>
            <a:ext cx="2408642" cy="2493524"/>
          </a:xfrm>
          <a:prstGeom prst="rect">
            <a:avLst/>
          </a:prstGeom>
          <a:noFill/>
          <a:ln>
            <a:noFill/>
          </a:ln>
        </p:spPr>
      </p:pic>
    </p:spTree>
    <p:extLst>
      <p:ext uri="{BB962C8B-B14F-4D97-AF65-F5344CB8AC3E}">
        <p14:creationId xmlns:p14="http://schemas.microsoft.com/office/powerpoint/2010/main" val="30790452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63140719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D02FB1-04BD-4B91-AEB2-000E0152D15F}"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304607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D02FB1-04BD-4B91-AEB2-000E0152D15F}"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159470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D02FB1-04BD-4B91-AEB2-000E0152D15F}"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323330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D02FB1-04BD-4B91-AEB2-000E0152D15F}" type="datetimeFigureOut">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27069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D02FB1-04BD-4B91-AEB2-000E0152D15F}"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317268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02FB1-04BD-4B91-AEB2-000E0152D15F}" type="datetimeFigureOut">
              <a:rPr lang="en-IN" smtClean="0"/>
              <a:t>07-09-2020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328539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D02FB1-04BD-4B91-AEB2-000E0152D15F}"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124117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D02FB1-04BD-4B91-AEB2-000E0152D15F}"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2FEDD3-9DDF-4891-92BD-57AE5115F68C}" type="slidenum">
              <a:rPr lang="en-IN" smtClean="0"/>
              <a:t>‹#›</a:t>
            </a:fld>
            <a:endParaRPr lang="en-IN"/>
          </a:p>
        </p:txBody>
      </p:sp>
    </p:spTree>
    <p:extLst>
      <p:ext uri="{BB962C8B-B14F-4D97-AF65-F5344CB8AC3E}">
        <p14:creationId xmlns:p14="http://schemas.microsoft.com/office/powerpoint/2010/main" val="107151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02FB1-04BD-4B91-AEB2-000E0152D15F}" type="datetimeFigureOut">
              <a:rPr lang="en-IN" smtClean="0"/>
              <a:t>07-09-2020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FEDD3-9DDF-4891-92BD-57AE5115F68C}" type="slidenum">
              <a:rPr lang="en-IN" smtClean="0"/>
              <a:t>‹#›</a:t>
            </a:fld>
            <a:endParaRPr lang="en-IN"/>
          </a:p>
        </p:txBody>
      </p:sp>
    </p:spTree>
    <p:extLst>
      <p:ext uri="{BB962C8B-B14F-4D97-AF65-F5344CB8AC3E}">
        <p14:creationId xmlns:p14="http://schemas.microsoft.com/office/powerpoint/2010/main" val="2628226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a:xfrm>
            <a:off x="1524000" y="0"/>
            <a:ext cx="9144000" cy="2387600"/>
          </a:xfrm>
        </p:spPr>
        <p:txBody>
          <a:bodyPr/>
          <a:lstStyle/>
          <a:p>
            <a:r>
              <a:rPr lang="en-IN" altLang="en-US" sz="8000" dirty="0" smtClean="0">
                <a:solidFill>
                  <a:srgbClr val="3333CC"/>
                </a:solidFill>
              </a:rPr>
              <a:t>AGILE  ESTIMATION</a:t>
            </a:r>
            <a:endParaRPr lang="en-IN" altLang="en-US" sz="8000" dirty="0">
              <a:solidFill>
                <a:srgbClr val="3333CC"/>
              </a:solidFill>
            </a:endParaRPr>
          </a:p>
        </p:txBody>
      </p:sp>
    </p:spTree>
    <p:extLst>
      <p:ext uri="{BB962C8B-B14F-4D97-AF65-F5344CB8AC3E}">
        <p14:creationId xmlns:p14="http://schemas.microsoft.com/office/powerpoint/2010/main" val="24767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p:txBody>
          <a:bodyPr/>
          <a:lstStyle/>
          <a:p>
            <a:r>
              <a:rPr lang="en-US"/>
              <a:t>What did You Grasp?</a:t>
            </a:r>
          </a:p>
        </p:txBody>
      </p:sp>
      <p:sp>
        <p:nvSpPr>
          <p:cNvPr id="214" name="Google Shape;214;p36"/>
          <p:cNvSpPr txBox="1">
            <a:spLocks noGrp="1"/>
          </p:cNvSpPr>
          <p:nvPr>
            <p:ph type="body" sz="quarter" idx="26"/>
          </p:nvPr>
        </p:nvSpPr>
        <p:spPr/>
        <p:txBody>
          <a:bodyPr>
            <a:normAutofit lnSpcReduction="10000"/>
          </a:bodyPr>
          <a:lstStyle/>
          <a:p>
            <a:r>
              <a:rPr lang="en-US" dirty="0"/>
              <a:t>What is the ideal number of points can be completed in a single iteration?</a:t>
            </a:r>
          </a:p>
          <a:p>
            <a:pPr lvl="1"/>
            <a:r>
              <a:rPr lang="en-US" dirty="0"/>
              <a:t>0-13</a:t>
            </a:r>
          </a:p>
          <a:p>
            <a:pPr lvl="1"/>
            <a:r>
              <a:rPr lang="en-US" dirty="0"/>
              <a:t>15-18</a:t>
            </a:r>
          </a:p>
          <a:p>
            <a:pPr lvl="1"/>
            <a:r>
              <a:rPr lang="en-US" dirty="0"/>
              <a:t>20-25</a:t>
            </a:r>
          </a:p>
          <a:p>
            <a:pPr lvl="1"/>
            <a:r>
              <a:rPr lang="en-US" dirty="0"/>
              <a:t>25-30</a:t>
            </a:r>
          </a:p>
          <a:p>
            <a:pPr lvl="1"/>
            <a:endParaRPr lang="en-US" dirty="0"/>
          </a:p>
          <a:p>
            <a:r>
              <a:rPr lang="en-US" dirty="0"/>
              <a:t>State True or False. </a:t>
            </a:r>
            <a:br>
              <a:rPr lang="en-US" dirty="0"/>
            </a:br>
            <a:r>
              <a:rPr lang="en-US" dirty="0"/>
              <a:t>Affinity grouping is suitable only for projects with minimum number of items.</a:t>
            </a:r>
          </a:p>
          <a:p>
            <a:pPr lvl="1"/>
            <a:r>
              <a:rPr lang="en-US" dirty="0"/>
              <a:t>True</a:t>
            </a:r>
          </a:p>
          <a:p>
            <a:pPr lvl="1"/>
            <a:r>
              <a:rPr lang="en-US" dirty="0"/>
              <a:t>False</a:t>
            </a:r>
          </a:p>
        </p:txBody>
      </p:sp>
    </p:spTree>
    <p:extLst>
      <p:ext uri="{BB962C8B-B14F-4D97-AF65-F5344CB8AC3E}">
        <p14:creationId xmlns:p14="http://schemas.microsoft.com/office/powerpoint/2010/main" val="19996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p:txBody>
          <a:bodyPr/>
          <a:lstStyle/>
          <a:p>
            <a:r>
              <a:rPr lang="en-US" dirty="0"/>
              <a:t>1.35 Agile Implementation in Industry Projects</a:t>
            </a:r>
          </a:p>
        </p:txBody>
      </p:sp>
      <p:sp>
        <p:nvSpPr>
          <p:cNvPr id="220" name="Google Shape;220;p37"/>
          <p:cNvSpPr txBox="1">
            <a:spLocks noGrp="1"/>
          </p:cNvSpPr>
          <p:nvPr>
            <p:ph type="body" idx="2"/>
          </p:nvPr>
        </p:nvSpPr>
        <p:spPr/>
        <p:txBody>
          <a:bodyPr/>
          <a:lstStyle/>
          <a:p>
            <a:r>
              <a:rPr lang="en-US"/>
              <a:t>Implementation of Agile across organizations can be done by several approaches. Some of these for Developers and Management include:</a:t>
            </a:r>
          </a:p>
          <a:p>
            <a:endParaRPr lang="en-US"/>
          </a:p>
        </p:txBody>
      </p:sp>
      <p:grpSp>
        <p:nvGrpSpPr>
          <p:cNvPr id="4" name="Group 3"/>
          <p:cNvGrpSpPr/>
          <p:nvPr/>
        </p:nvGrpSpPr>
        <p:grpSpPr>
          <a:xfrm>
            <a:off x="638630" y="2214690"/>
            <a:ext cx="11007316" cy="4127758"/>
            <a:chOff x="2160501" y="2487928"/>
            <a:chExt cx="7643704" cy="3595034"/>
          </a:xfrm>
        </p:grpSpPr>
        <p:grpSp>
          <p:nvGrpSpPr>
            <p:cNvPr id="221" name="Google Shape;221;p37"/>
            <p:cNvGrpSpPr/>
            <p:nvPr/>
          </p:nvGrpSpPr>
          <p:grpSpPr>
            <a:xfrm>
              <a:off x="5982318" y="2487928"/>
              <a:ext cx="3821887" cy="3595034"/>
              <a:chOff x="0" y="2295575"/>
              <a:chExt cx="2286000" cy="2650423"/>
            </a:xfrm>
          </p:grpSpPr>
          <p:grpSp>
            <p:nvGrpSpPr>
              <p:cNvPr id="222" name="Google Shape;222;p37"/>
              <p:cNvGrpSpPr/>
              <p:nvPr/>
            </p:nvGrpSpPr>
            <p:grpSpPr>
              <a:xfrm>
                <a:off x="0" y="2295575"/>
                <a:ext cx="2286000" cy="2650423"/>
                <a:chOff x="0" y="2295575"/>
                <a:chExt cx="2286000" cy="2650423"/>
              </a:xfrm>
            </p:grpSpPr>
            <p:sp>
              <p:nvSpPr>
                <p:cNvPr id="223" name="Google Shape;223;p37"/>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sp>
              <p:nvSpPr>
                <p:cNvPr id="224" name="Google Shape;224;p37"/>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grpSp>
          <p:sp>
            <p:nvSpPr>
              <p:cNvPr id="225" name="Google Shape;225;p37"/>
              <p:cNvSpPr txBox="1"/>
              <p:nvPr/>
            </p:nvSpPr>
            <p:spPr>
              <a:xfrm>
                <a:off x="216294" y="2362066"/>
                <a:ext cx="1952100" cy="260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b="1" dirty="0">
                    <a:solidFill>
                      <a:srgbClr val="0EC07D"/>
                    </a:solidFill>
                    <a:latin typeface="Arial" panose="020B0604020202020204" pitchFamily="34" charset="0"/>
                    <a:ea typeface="Roboto"/>
                    <a:cs typeface="Arial" panose="020B0604020202020204" pitchFamily="34" charset="0"/>
                    <a:sym typeface="Roboto"/>
                  </a:rPr>
                  <a:t>Upper management</a:t>
                </a:r>
                <a:endParaRPr sz="2400" b="1" dirty="0">
                  <a:solidFill>
                    <a:srgbClr val="0EC07D"/>
                  </a:solidFill>
                  <a:latin typeface="Arial" panose="020B0604020202020204" pitchFamily="34" charset="0"/>
                  <a:ea typeface="Roboto"/>
                  <a:cs typeface="Arial" panose="020B0604020202020204" pitchFamily="34" charset="0"/>
                  <a:sym typeface="Roboto"/>
                </a:endParaRPr>
              </a:p>
            </p:txBody>
          </p:sp>
          <p:sp>
            <p:nvSpPr>
              <p:cNvPr id="226" name="Google Shape;226;p37"/>
              <p:cNvSpPr txBox="1"/>
              <p:nvPr/>
            </p:nvSpPr>
            <p:spPr>
              <a:xfrm>
                <a:off x="147749" y="3050052"/>
                <a:ext cx="2020645" cy="1019400"/>
              </a:xfrm>
              <a:prstGeom prst="rect">
                <a:avLst/>
              </a:prstGeom>
              <a:noFill/>
              <a:ln>
                <a:noFill/>
              </a:ln>
            </p:spPr>
            <p:txBody>
              <a:bodyPr spcFirstLastPara="1" wrap="square" lIns="121900" tIns="121900" rIns="121900" bIns="121900" anchor="t" anchorCtr="0">
                <a:noAutofit/>
              </a:bodyPr>
              <a:lstStyle/>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Customer Commitments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Tracking Progress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Impact on other groups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Project completion</a:t>
                </a:r>
                <a:endParaRPr sz="1800" dirty="0">
                  <a:solidFill>
                    <a:srgbClr val="FFFFFF"/>
                  </a:solidFill>
                  <a:latin typeface="Arial" panose="020B0604020202020204" pitchFamily="34" charset="0"/>
                  <a:ea typeface="Roboto"/>
                  <a:cs typeface="Arial" panose="020B0604020202020204" pitchFamily="34" charset="0"/>
                  <a:sym typeface="Roboto"/>
                </a:endParaRPr>
              </a:p>
            </p:txBody>
          </p:sp>
        </p:grpSp>
        <p:grpSp>
          <p:nvGrpSpPr>
            <p:cNvPr id="228" name="Google Shape;228;p37"/>
            <p:cNvGrpSpPr/>
            <p:nvPr/>
          </p:nvGrpSpPr>
          <p:grpSpPr>
            <a:xfrm>
              <a:off x="2160501" y="2487928"/>
              <a:ext cx="3821887" cy="3595034"/>
              <a:chOff x="0" y="2295575"/>
              <a:chExt cx="2286000" cy="2650423"/>
            </a:xfrm>
          </p:grpSpPr>
          <p:grpSp>
            <p:nvGrpSpPr>
              <p:cNvPr id="229" name="Google Shape;229;p37"/>
              <p:cNvGrpSpPr/>
              <p:nvPr/>
            </p:nvGrpSpPr>
            <p:grpSpPr>
              <a:xfrm>
                <a:off x="0" y="2295575"/>
                <a:ext cx="2286000" cy="2650423"/>
                <a:chOff x="0" y="2295575"/>
                <a:chExt cx="2286000" cy="2650423"/>
              </a:xfrm>
            </p:grpSpPr>
            <p:sp>
              <p:nvSpPr>
                <p:cNvPr id="230" name="Google Shape;230;p37"/>
                <p:cNvSpPr/>
                <p:nvPr/>
              </p:nvSpPr>
              <p:spPr>
                <a:xfrm>
                  <a:off x="0" y="2823925"/>
                  <a:ext cx="2286000" cy="2122073"/>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sp>
              <p:nvSpPr>
                <p:cNvPr id="231" name="Google Shape;231;p37"/>
                <p:cNvSpPr/>
                <p:nvPr/>
              </p:nvSpPr>
              <p:spPr>
                <a:xfrm>
                  <a:off x="0" y="2295575"/>
                  <a:ext cx="2286000" cy="53700"/>
                </a:xfrm>
                <a:prstGeom prst="rect">
                  <a:avLst/>
                </a:prstGeom>
                <a:solidFill>
                  <a:srgbClr val="0EC07D"/>
                </a:solidFill>
                <a:ln>
                  <a:noFill/>
                </a:ln>
              </p:spPr>
              <p:txBody>
                <a:bodyPr spcFirstLastPara="1" wrap="square" lIns="121900" tIns="121900" rIns="121900" bIns="121900" anchor="ctr" anchorCtr="0">
                  <a:noAutofit/>
                </a:bodyPr>
                <a:lstStyle/>
                <a:p>
                  <a:endParaRPr sz="2489" b="1">
                    <a:latin typeface="Arial" panose="020B0604020202020204" pitchFamily="34" charset="0"/>
                    <a:cs typeface="Arial" panose="020B0604020202020204" pitchFamily="34" charset="0"/>
                  </a:endParaRPr>
                </a:p>
              </p:txBody>
            </p:sp>
          </p:grpSp>
          <p:sp>
            <p:nvSpPr>
              <p:cNvPr id="232" name="Google Shape;232;p37"/>
              <p:cNvSpPr txBox="1"/>
              <p:nvPr/>
            </p:nvSpPr>
            <p:spPr>
              <a:xfrm>
                <a:off x="216280" y="2351366"/>
                <a:ext cx="1575300" cy="260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 sz="2400" b="1" dirty="0">
                    <a:solidFill>
                      <a:srgbClr val="0EC07D"/>
                    </a:solidFill>
                    <a:latin typeface="Arial" panose="020B0604020202020204" pitchFamily="34" charset="0"/>
                    <a:ea typeface="Roboto"/>
                    <a:cs typeface="Arial" panose="020B0604020202020204" pitchFamily="34" charset="0"/>
                    <a:sym typeface="Roboto"/>
                  </a:rPr>
                  <a:t>Developers</a:t>
                </a:r>
                <a:endParaRPr sz="2400" b="1" dirty="0">
                  <a:solidFill>
                    <a:srgbClr val="0EC07D"/>
                  </a:solidFill>
                  <a:latin typeface="Arial" panose="020B0604020202020204" pitchFamily="34" charset="0"/>
                  <a:ea typeface="Roboto"/>
                  <a:cs typeface="Arial" panose="020B0604020202020204" pitchFamily="34" charset="0"/>
                  <a:sym typeface="Roboto"/>
                </a:endParaRPr>
              </a:p>
            </p:txBody>
          </p:sp>
          <p:sp>
            <p:nvSpPr>
              <p:cNvPr id="233" name="Google Shape;233;p37"/>
              <p:cNvSpPr txBox="1"/>
              <p:nvPr/>
            </p:nvSpPr>
            <p:spPr>
              <a:xfrm>
                <a:off x="11981" y="3050050"/>
                <a:ext cx="2273976" cy="797700"/>
              </a:xfrm>
              <a:prstGeom prst="rect">
                <a:avLst/>
              </a:prstGeom>
              <a:noFill/>
              <a:ln>
                <a:noFill/>
              </a:ln>
            </p:spPr>
            <p:txBody>
              <a:bodyPr spcFirstLastPara="1" wrap="square" lIns="121900" tIns="121900" rIns="121900" bIns="121900" anchor="t" anchorCtr="0">
                <a:noAutofit/>
              </a:bodyPr>
              <a:lstStyle/>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Resistance</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Micromanagement</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Transition from traditional to Agile processes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Distributed development</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Top talent is required</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Enthusiastic teams</a:t>
                </a:r>
                <a:endParaRPr sz="1800" dirty="0">
                  <a:solidFill>
                    <a:srgbClr val="FFFFFF"/>
                  </a:solidFill>
                  <a:latin typeface="Arial" panose="020B0604020202020204" pitchFamily="34" charset="0"/>
                  <a:ea typeface="Roboto"/>
                  <a:cs typeface="Arial" panose="020B0604020202020204" pitchFamily="34" charset="0"/>
                  <a:sym typeface="Roboto"/>
                </a:endParaRPr>
              </a:p>
              <a:p>
                <a:pPr marL="609585" indent="-406390">
                  <a:spcBef>
                    <a:spcPts val="600"/>
                  </a:spcBef>
                  <a:buClr>
                    <a:srgbClr val="FFFFFF"/>
                  </a:buClr>
                  <a:buSzPct val="100000"/>
                  <a:buFont typeface="Wingdings 3" panose="05040102010807070707" pitchFamily="18" charset="2"/>
                  <a:buChar char="*"/>
                </a:pPr>
                <a:r>
                  <a:rPr lang="en" sz="1800" dirty="0">
                    <a:solidFill>
                      <a:srgbClr val="FFFFFF"/>
                    </a:solidFill>
                    <a:latin typeface="Arial" panose="020B0604020202020204" pitchFamily="34" charset="0"/>
                    <a:ea typeface="Roboto"/>
                    <a:cs typeface="Arial" panose="020B0604020202020204" pitchFamily="34" charset="0"/>
                    <a:sym typeface="Roboto"/>
                  </a:rPr>
                  <a:t>Testers</a:t>
                </a:r>
                <a:endParaRPr sz="1800" dirty="0">
                  <a:solidFill>
                    <a:srgbClr val="FFFFFF"/>
                  </a:solidFill>
                  <a:latin typeface="Arial" panose="020B0604020202020204" pitchFamily="34" charset="0"/>
                  <a:ea typeface="Roboto"/>
                  <a:cs typeface="Arial" panose="020B0604020202020204" pitchFamily="34" charset="0"/>
                  <a:sym typeface="Roboto"/>
                </a:endParaRPr>
              </a:p>
            </p:txBody>
          </p:sp>
          <p:cxnSp>
            <p:nvCxnSpPr>
              <p:cNvPr id="234" name="Google Shape;234;p37"/>
              <p:cNvCxnSpPr/>
              <p:nvPr/>
            </p:nvCxnSpPr>
            <p:spPr>
              <a:xfrm flipH="1">
                <a:off x="2285957" y="2295575"/>
                <a:ext cx="43" cy="2637632"/>
              </a:xfrm>
              <a:prstGeom prst="straightConnector1">
                <a:avLst/>
              </a:prstGeom>
              <a:noFill/>
              <a:ln w="28575" cap="flat" cmpd="sng">
                <a:solidFill>
                  <a:srgbClr val="83E3D9"/>
                </a:solidFill>
                <a:prstDash val="dot"/>
                <a:round/>
                <a:headEnd type="none" w="sm" len="sm"/>
                <a:tailEnd type="none" w="sm" len="sm"/>
              </a:ln>
            </p:spPr>
          </p:cxnSp>
        </p:grpSp>
      </p:grpSp>
    </p:spTree>
    <p:extLst>
      <p:ext uri="{BB962C8B-B14F-4D97-AF65-F5344CB8AC3E}">
        <p14:creationId xmlns:p14="http://schemas.microsoft.com/office/powerpoint/2010/main" val="33345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p:txBody>
          <a:bodyPr/>
          <a:lstStyle/>
          <a:p>
            <a:r>
              <a:rPr lang="sv-SE" dirty="0"/>
              <a:t>1.36 Soft Skills in Agile</a:t>
            </a:r>
          </a:p>
        </p:txBody>
      </p:sp>
      <p:sp>
        <p:nvSpPr>
          <p:cNvPr id="240" name="Google Shape;240;p38"/>
          <p:cNvSpPr txBox="1">
            <a:spLocks noGrp="1"/>
          </p:cNvSpPr>
          <p:nvPr>
            <p:ph type="body" idx="2"/>
          </p:nvPr>
        </p:nvSpPr>
        <p:spPr>
          <a:xfrm>
            <a:off x="514351" y="1304995"/>
            <a:ext cx="3822702" cy="4840828"/>
          </a:xfrm>
        </p:spPr>
        <p:txBody>
          <a:bodyPr/>
          <a:lstStyle/>
          <a:p>
            <a:r>
              <a:rPr lang="en-US" dirty="0"/>
              <a:t>Soft skills refer to the interpersonal skills and the ability to interact effectively and harmoniously with other people.</a:t>
            </a:r>
          </a:p>
          <a:p>
            <a:r>
              <a:rPr lang="en-US" dirty="0"/>
              <a:t>Agile teams and the project leaders need to have soft skills, a few of them are as follows:</a:t>
            </a:r>
          </a:p>
        </p:txBody>
      </p:sp>
      <p:grpSp>
        <p:nvGrpSpPr>
          <p:cNvPr id="19" name="Group 18"/>
          <p:cNvGrpSpPr/>
          <p:nvPr/>
        </p:nvGrpSpPr>
        <p:grpSpPr>
          <a:xfrm>
            <a:off x="5724107" y="633245"/>
            <a:ext cx="5019917" cy="5554263"/>
            <a:chOff x="5269698" y="855859"/>
            <a:chExt cx="5019917" cy="5554263"/>
          </a:xfrm>
        </p:grpSpPr>
        <p:sp>
          <p:nvSpPr>
            <p:cNvPr id="6" name="Freeform 5"/>
            <p:cNvSpPr/>
            <p:nvPr/>
          </p:nvSpPr>
          <p:spPr>
            <a:xfrm>
              <a:off x="6996731" y="2850065"/>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6407" tIns="236407" rIns="236407" bIns="236407" numCol="1" spcCol="1270" anchor="ctr" anchorCtr="0">
              <a:noAutofit/>
            </a:bodyPr>
            <a:lstStyle/>
            <a:p>
              <a:pPr lvl="0" algn="ctr" defTabSz="977900">
                <a:lnSpc>
                  <a:spcPct val="90000"/>
                </a:lnSpc>
                <a:spcBef>
                  <a:spcPct val="0"/>
                </a:spcBef>
                <a:spcAft>
                  <a:spcPct val="35000"/>
                </a:spcAft>
              </a:pPr>
              <a:r>
                <a:rPr lang="sv-SE" sz="1800" b="1" kern="1200" dirty="0">
                  <a:latin typeface="Arial" panose="020B0604020202020204" pitchFamily="34" charset="0"/>
                  <a:cs typeface="Arial" panose="020B0604020202020204" pitchFamily="34" charset="0"/>
                </a:rPr>
                <a:t>Soft Skills in Agile</a:t>
              </a:r>
              <a:endParaRPr lang="en-US" sz="1800" b="1" kern="1200" dirty="0">
                <a:latin typeface="Arial" panose="020B0604020202020204" pitchFamily="34" charset="0"/>
                <a:cs typeface="Arial" panose="020B0604020202020204" pitchFamily="34" charset="0"/>
              </a:endParaRPr>
            </a:p>
          </p:txBody>
        </p:sp>
        <p:sp>
          <p:nvSpPr>
            <p:cNvPr id="7" name="Freeform 6"/>
            <p:cNvSpPr/>
            <p:nvPr/>
          </p:nvSpPr>
          <p:spPr>
            <a:xfrm rot="16200000">
              <a:off x="7628420" y="2402453"/>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798" rIns="90742"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8" name="Freeform 7"/>
            <p:cNvSpPr/>
            <p:nvPr/>
          </p:nvSpPr>
          <p:spPr>
            <a:xfrm>
              <a:off x="6996731" y="855859"/>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Collaboration</a:t>
              </a:r>
            </a:p>
          </p:txBody>
        </p:sp>
        <p:sp>
          <p:nvSpPr>
            <p:cNvPr id="9" name="Freeform 8"/>
            <p:cNvSpPr/>
            <p:nvPr/>
          </p:nvSpPr>
          <p:spPr>
            <a:xfrm rot="19800000">
              <a:off x="8484523" y="2896724"/>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798" rIns="90741"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0" name="Freeform 9"/>
            <p:cNvSpPr/>
            <p:nvPr/>
          </p:nvSpPr>
          <p:spPr>
            <a:xfrm>
              <a:off x="8723764" y="1852962"/>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Self-leadership</a:t>
              </a:r>
              <a:endParaRPr lang="en-US" sz="1600" kern="1200" dirty="0">
                <a:solidFill>
                  <a:schemeClr val="tx1"/>
                </a:solidFill>
                <a:latin typeface="Arial" panose="020B0604020202020204" pitchFamily="34" charset="0"/>
                <a:cs typeface="Arial" panose="020B0604020202020204" pitchFamily="34" charset="0"/>
              </a:endParaRPr>
            </a:p>
          </p:txBody>
        </p:sp>
        <p:sp>
          <p:nvSpPr>
            <p:cNvPr id="11" name="Freeform 10"/>
            <p:cNvSpPr/>
            <p:nvPr/>
          </p:nvSpPr>
          <p:spPr>
            <a:xfrm rot="1800000">
              <a:off x="8484523" y="3885267"/>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6797" rIns="90741"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2" name="Freeform 11"/>
            <p:cNvSpPr/>
            <p:nvPr/>
          </p:nvSpPr>
          <p:spPr>
            <a:xfrm>
              <a:off x="8723764" y="3847168"/>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Adaptive leadership</a:t>
              </a:r>
              <a:endParaRPr lang="en-US" sz="1600" kern="1200" dirty="0">
                <a:solidFill>
                  <a:schemeClr val="tx1"/>
                </a:solidFill>
                <a:latin typeface="Arial" panose="020B0604020202020204" pitchFamily="34" charset="0"/>
                <a:cs typeface="Arial" panose="020B0604020202020204" pitchFamily="34" charset="0"/>
              </a:endParaRPr>
            </a:p>
          </p:txBody>
        </p:sp>
        <p:sp>
          <p:nvSpPr>
            <p:cNvPr id="13" name="Freeform 12"/>
            <p:cNvSpPr/>
            <p:nvPr/>
          </p:nvSpPr>
          <p:spPr>
            <a:xfrm rot="5400000">
              <a:off x="7628420" y="4379538"/>
              <a:ext cx="302473" cy="483990"/>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0" y="96798"/>
                  </a:moveTo>
                  <a:lnTo>
                    <a:pt x="151237" y="96798"/>
                  </a:lnTo>
                  <a:lnTo>
                    <a:pt x="151237" y="0"/>
                  </a:lnTo>
                  <a:lnTo>
                    <a:pt x="302473" y="241995"/>
                  </a:lnTo>
                  <a:lnTo>
                    <a:pt x="151237" y="483990"/>
                  </a:lnTo>
                  <a:lnTo>
                    <a:pt x="151237" y="387192"/>
                  </a:lnTo>
                  <a:lnTo>
                    <a:pt x="0" y="387192"/>
                  </a:lnTo>
                  <a:lnTo>
                    <a:pt x="0" y="96798"/>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6797" rIns="90742"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4" name="Freeform 13"/>
            <p:cNvSpPr/>
            <p:nvPr/>
          </p:nvSpPr>
          <p:spPr>
            <a:xfrm>
              <a:off x="6996731" y="4844271"/>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Negotiation</a:t>
              </a:r>
              <a:endParaRPr lang="en-US" sz="1600" kern="1200" dirty="0">
                <a:solidFill>
                  <a:schemeClr val="tx1"/>
                </a:solidFill>
                <a:latin typeface="Arial" panose="020B0604020202020204" pitchFamily="34" charset="0"/>
                <a:cs typeface="Arial" panose="020B0604020202020204" pitchFamily="34" charset="0"/>
              </a:endParaRPr>
            </a:p>
          </p:txBody>
        </p:sp>
        <p:sp>
          <p:nvSpPr>
            <p:cNvPr id="15" name="Freeform 14"/>
            <p:cNvSpPr/>
            <p:nvPr/>
          </p:nvSpPr>
          <p:spPr>
            <a:xfrm rot="19800000">
              <a:off x="6772318" y="3885266"/>
              <a:ext cx="302474" cy="483991"/>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40" tIns="96798" rIns="2" bIns="96798"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6" name="Freeform 15"/>
            <p:cNvSpPr/>
            <p:nvPr/>
          </p:nvSpPr>
          <p:spPr>
            <a:xfrm>
              <a:off x="5269698" y="3847168"/>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Agile servant leadership</a:t>
              </a:r>
            </a:p>
          </p:txBody>
        </p:sp>
        <p:sp>
          <p:nvSpPr>
            <p:cNvPr id="17" name="Freeform 16"/>
            <p:cNvSpPr/>
            <p:nvPr/>
          </p:nvSpPr>
          <p:spPr>
            <a:xfrm rot="1800000">
              <a:off x="6772318" y="2896723"/>
              <a:ext cx="302474" cy="483991"/>
            </a:xfrm>
            <a:custGeom>
              <a:avLst/>
              <a:gdLst>
                <a:gd name="connsiteX0" fmla="*/ 0 w 302473"/>
                <a:gd name="connsiteY0" fmla="*/ 96798 h 483990"/>
                <a:gd name="connsiteX1" fmla="*/ 151237 w 302473"/>
                <a:gd name="connsiteY1" fmla="*/ 96798 h 483990"/>
                <a:gd name="connsiteX2" fmla="*/ 151237 w 302473"/>
                <a:gd name="connsiteY2" fmla="*/ 0 h 483990"/>
                <a:gd name="connsiteX3" fmla="*/ 302473 w 302473"/>
                <a:gd name="connsiteY3" fmla="*/ 241995 h 483990"/>
                <a:gd name="connsiteX4" fmla="*/ 151237 w 302473"/>
                <a:gd name="connsiteY4" fmla="*/ 483990 h 483990"/>
                <a:gd name="connsiteX5" fmla="*/ 151237 w 302473"/>
                <a:gd name="connsiteY5" fmla="*/ 387192 h 483990"/>
                <a:gd name="connsiteX6" fmla="*/ 0 w 302473"/>
                <a:gd name="connsiteY6" fmla="*/ 387192 h 483990"/>
                <a:gd name="connsiteX7" fmla="*/ 0 w 302473"/>
                <a:gd name="connsiteY7" fmla="*/ 96798 h 48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73" h="483990">
                  <a:moveTo>
                    <a:pt x="302473" y="387192"/>
                  </a:moveTo>
                  <a:lnTo>
                    <a:pt x="151236" y="387192"/>
                  </a:lnTo>
                  <a:lnTo>
                    <a:pt x="151236" y="483990"/>
                  </a:lnTo>
                  <a:lnTo>
                    <a:pt x="0" y="241995"/>
                  </a:lnTo>
                  <a:lnTo>
                    <a:pt x="151236" y="0"/>
                  </a:lnTo>
                  <a:lnTo>
                    <a:pt x="151236" y="96798"/>
                  </a:lnTo>
                  <a:lnTo>
                    <a:pt x="302473" y="96798"/>
                  </a:lnTo>
                  <a:lnTo>
                    <a:pt x="302473" y="387192"/>
                  </a:lnTo>
                  <a:close/>
                </a:path>
              </a:pathLst>
            </a:cu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0742" tIns="96799" rIns="0" bIns="96797" numCol="1" spcCol="1270" anchor="ctr" anchorCtr="0">
              <a:noAutofit/>
            </a:bodyPr>
            <a:lstStyle/>
            <a:p>
              <a:pPr lvl="0" algn="ctr" defTabSz="577850">
                <a:lnSpc>
                  <a:spcPct val="90000"/>
                </a:lnSpc>
                <a:spcBef>
                  <a:spcPct val="0"/>
                </a:spcBef>
                <a:spcAft>
                  <a:spcPct val="35000"/>
                </a:spcAft>
              </a:pPr>
              <a:endParaRPr lang="en-US" sz="1600" kern="1200">
                <a:latin typeface="Arial" panose="020B0604020202020204" pitchFamily="34" charset="0"/>
                <a:cs typeface="Arial" panose="020B0604020202020204" pitchFamily="34" charset="0"/>
              </a:endParaRPr>
            </a:p>
          </p:txBody>
        </p:sp>
        <p:sp>
          <p:nvSpPr>
            <p:cNvPr id="18" name="Freeform 17"/>
            <p:cNvSpPr/>
            <p:nvPr/>
          </p:nvSpPr>
          <p:spPr>
            <a:xfrm>
              <a:off x="5269698" y="1852962"/>
              <a:ext cx="1565851" cy="1565851"/>
            </a:xfrm>
            <a:custGeom>
              <a:avLst/>
              <a:gdLst>
                <a:gd name="connsiteX0" fmla="*/ 0 w 1423501"/>
                <a:gd name="connsiteY0" fmla="*/ 711751 h 1423501"/>
                <a:gd name="connsiteX1" fmla="*/ 711751 w 1423501"/>
                <a:gd name="connsiteY1" fmla="*/ 0 h 1423501"/>
                <a:gd name="connsiteX2" fmla="*/ 1423502 w 1423501"/>
                <a:gd name="connsiteY2" fmla="*/ 711751 h 1423501"/>
                <a:gd name="connsiteX3" fmla="*/ 711751 w 1423501"/>
                <a:gd name="connsiteY3" fmla="*/ 1423502 h 1423501"/>
                <a:gd name="connsiteX4" fmla="*/ 0 w 1423501"/>
                <a:gd name="connsiteY4" fmla="*/ 711751 h 1423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01" h="1423501">
                  <a:moveTo>
                    <a:pt x="0" y="711751"/>
                  </a:moveTo>
                  <a:cubicBezTo>
                    <a:pt x="0" y="318662"/>
                    <a:pt x="318662" y="0"/>
                    <a:pt x="711751" y="0"/>
                  </a:cubicBezTo>
                  <a:cubicBezTo>
                    <a:pt x="1104840" y="0"/>
                    <a:pt x="1423502" y="318662"/>
                    <a:pt x="1423502" y="711751"/>
                  </a:cubicBezTo>
                  <a:cubicBezTo>
                    <a:pt x="1423502" y="1104840"/>
                    <a:pt x="1104840" y="1423502"/>
                    <a:pt x="711751" y="1423502"/>
                  </a:cubicBezTo>
                  <a:cubicBezTo>
                    <a:pt x="318662" y="1423502"/>
                    <a:pt x="0" y="1104840"/>
                    <a:pt x="0" y="711751"/>
                  </a:cubicBezTo>
                  <a:close/>
                </a:path>
              </a:pathLst>
            </a:custGeom>
            <a:solidFill>
              <a:schemeClr val="accent6">
                <a:lumMod val="20000"/>
                <a:lumOff val="80000"/>
              </a:schemeClr>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spcBef>
                  <a:spcPct val="0"/>
                </a:spcBef>
                <a:spcAft>
                  <a:spcPct val="35000"/>
                </a:spcAft>
              </a:pPr>
              <a:r>
                <a:rPr lang="en-US" sz="1600" kern="1200">
                  <a:solidFill>
                    <a:schemeClr val="tx1"/>
                  </a:solidFill>
                  <a:latin typeface="Arial" panose="020B0604020202020204" pitchFamily="34" charset="0"/>
                  <a:cs typeface="Arial" panose="020B0604020202020204" pitchFamily="34" charset="0"/>
                </a:rPr>
                <a:t>Agile coaching</a:t>
              </a:r>
              <a:endParaRPr lang="en-US" sz="1600"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2473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p:txBody>
          <a:bodyPr/>
          <a:lstStyle/>
          <a:p>
            <a:r>
              <a:rPr lang="en-US"/>
              <a:t>What did You Grasp?</a:t>
            </a:r>
          </a:p>
        </p:txBody>
      </p:sp>
      <p:sp>
        <p:nvSpPr>
          <p:cNvPr id="246" name="Google Shape;246;p39"/>
          <p:cNvSpPr txBox="1">
            <a:spLocks noGrp="1"/>
          </p:cNvSpPr>
          <p:nvPr>
            <p:ph type="body" sz="quarter" idx="26"/>
          </p:nvPr>
        </p:nvSpPr>
        <p:spPr/>
        <p:txBody>
          <a:bodyPr/>
          <a:lstStyle/>
          <a:p>
            <a:r>
              <a:rPr lang="en-US" dirty="0"/>
              <a:t>Which of the following could not be a soft skill of an Agile leader?</a:t>
            </a:r>
          </a:p>
          <a:p>
            <a:pPr lvl="1"/>
            <a:r>
              <a:rPr lang="en-US" dirty="0"/>
              <a:t>Dictatorship</a:t>
            </a:r>
          </a:p>
          <a:p>
            <a:pPr lvl="1"/>
            <a:r>
              <a:rPr lang="en-US" dirty="0"/>
              <a:t>Self-leadership</a:t>
            </a:r>
          </a:p>
          <a:p>
            <a:pPr lvl="1"/>
            <a:r>
              <a:rPr lang="en-US" dirty="0"/>
              <a:t>Coaching</a:t>
            </a:r>
          </a:p>
          <a:p>
            <a:pPr lvl="1"/>
            <a:r>
              <a:rPr lang="en-US" dirty="0"/>
              <a:t>Negotiation</a:t>
            </a:r>
          </a:p>
        </p:txBody>
      </p:sp>
    </p:spTree>
    <p:extLst>
      <p:ext uri="{BB962C8B-B14F-4D97-AF65-F5344CB8AC3E}">
        <p14:creationId xmlns:p14="http://schemas.microsoft.com/office/powerpoint/2010/main" val="10650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1.37 Lean Thinking</a:t>
            </a:r>
            <a:endParaRPr lang="en-US" dirty="0"/>
          </a:p>
        </p:txBody>
      </p:sp>
      <p:sp>
        <p:nvSpPr>
          <p:cNvPr id="3" name="Text Placeholder 2"/>
          <p:cNvSpPr>
            <a:spLocks noGrp="1"/>
          </p:cNvSpPr>
          <p:nvPr>
            <p:ph type="body" idx="2"/>
          </p:nvPr>
        </p:nvSpPr>
        <p:spPr>
          <a:xfrm>
            <a:off x="514351" y="1304995"/>
            <a:ext cx="3364961" cy="4840828"/>
          </a:xfrm>
        </p:spPr>
        <p:txBody>
          <a:bodyPr/>
          <a:lstStyle/>
          <a:p>
            <a:pPr lvl="0"/>
            <a:r>
              <a:rPr lang="en-US" dirty="0"/>
              <a:t>Lean methodology derives itself from Lean Principles in Manufacturing where more is achieved from less. Lean thinking is governed by core principles such as:</a:t>
            </a:r>
          </a:p>
          <a:p>
            <a:pPr lvl="1"/>
            <a:endParaRPr lang="en-US" dirty="0"/>
          </a:p>
          <a:p>
            <a:endParaRPr lang="en-US" dirty="0"/>
          </a:p>
        </p:txBody>
      </p:sp>
      <p:grpSp>
        <p:nvGrpSpPr>
          <p:cNvPr id="28" name="Group 27"/>
          <p:cNvGrpSpPr/>
          <p:nvPr/>
        </p:nvGrpSpPr>
        <p:grpSpPr>
          <a:xfrm>
            <a:off x="4072378" y="1334558"/>
            <a:ext cx="5130287" cy="5130287"/>
            <a:chOff x="4076007" y="1590302"/>
            <a:chExt cx="5130287" cy="5130287"/>
          </a:xfrm>
        </p:grpSpPr>
        <p:sp>
          <p:nvSpPr>
            <p:cNvPr id="26" name="Oval 25"/>
            <p:cNvSpPr/>
            <p:nvPr/>
          </p:nvSpPr>
          <p:spPr>
            <a:xfrm>
              <a:off x="4076007" y="1590302"/>
              <a:ext cx="5130287" cy="51302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4240889" y="1711529"/>
              <a:ext cx="4800522" cy="4715404"/>
              <a:chOff x="4259974" y="1732920"/>
              <a:chExt cx="4800522" cy="4715404"/>
            </a:xfrm>
          </p:grpSpPr>
          <p:sp>
            <p:nvSpPr>
              <p:cNvPr id="9" name="Freeform 8"/>
              <p:cNvSpPr/>
              <p:nvPr/>
            </p:nvSpPr>
            <p:spPr>
              <a:xfrm>
                <a:off x="5950371" y="3466971"/>
                <a:ext cx="1419729" cy="1419730"/>
              </a:xfrm>
              <a:custGeom>
                <a:avLst/>
                <a:gdLst>
                  <a:gd name="connsiteX0" fmla="*/ 0 w 1561703"/>
                  <a:gd name="connsiteY0" fmla="*/ 780852 h 1561703"/>
                  <a:gd name="connsiteX1" fmla="*/ 780852 w 1561703"/>
                  <a:gd name="connsiteY1" fmla="*/ 0 h 1561703"/>
                  <a:gd name="connsiteX2" fmla="*/ 1561704 w 1561703"/>
                  <a:gd name="connsiteY2" fmla="*/ 780852 h 1561703"/>
                  <a:gd name="connsiteX3" fmla="*/ 780852 w 1561703"/>
                  <a:gd name="connsiteY3" fmla="*/ 1561704 h 1561703"/>
                  <a:gd name="connsiteX4" fmla="*/ 0 w 1561703"/>
                  <a:gd name="connsiteY4" fmla="*/ 780852 h 1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703" h="1561703">
                    <a:moveTo>
                      <a:pt x="0" y="780852"/>
                    </a:moveTo>
                    <a:cubicBezTo>
                      <a:pt x="0" y="349599"/>
                      <a:pt x="349599" y="0"/>
                      <a:pt x="780852" y="0"/>
                    </a:cubicBezTo>
                    <a:cubicBezTo>
                      <a:pt x="1212105" y="0"/>
                      <a:pt x="1561704" y="349599"/>
                      <a:pt x="1561704" y="780852"/>
                    </a:cubicBezTo>
                    <a:cubicBezTo>
                      <a:pt x="1561704" y="1212105"/>
                      <a:pt x="1212105" y="1561704"/>
                      <a:pt x="780852" y="1561704"/>
                    </a:cubicBezTo>
                    <a:cubicBezTo>
                      <a:pt x="349599" y="1561704"/>
                      <a:pt x="0" y="1212105"/>
                      <a:pt x="0" y="780852"/>
                    </a:cubicBezTo>
                    <a:close/>
                  </a:path>
                </a:pathLst>
              </a:custGeom>
              <a:solidFill>
                <a:schemeClr val="bg2">
                  <a:lumMod val="25000"/>
                </a:schemeClr>
              </a:solidFill>
              <a:ln>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57916" rIns="0" bIns="257916" numCol="1" spcCol="1270" anchor="ctr" anchorCtr="0">
                <a:noAutofit/>
              </a:bodyPr>
              <a:lstStyle/>
              <a:p>
                <a:pPr lvl="0" algn="ctr" defTabSz="1022350">
                  <a:lnSpc>
                    <a:spcPct val="90000"/>
                  </a:lnSpc>
                  <a:spcBef>
                    <a:spcPct val="0"/>
                  </a:spcBef>
                  <a:spcAft>
                    <a:spcPct val="35000"/>
                  </a:spcAft>
                </a:pPr>
                <a:r>
                  <a:rPr lang="en-US" sz="1800" b="1" kern="1200" dirty="0">
                    <a:latin typeface="Arial" panose="020B0604020202020204" pitchFamily="34" charset="0"/>
                    <a:cs typeface="Arial" panose="020B0604020202020204" pitchFamily="34" charset="0"/>
                  </a:rPr>
                  <a:t>Lean Thinking</a:t>
                </a:r>
              </a:p>
            </p:txBody>
          </p:sp>
          <p:sp>
            <p:nvSpPr>
              <p:cNvPr id="10" name="Freeform 9"/>
              <p:cNvSpPr/>
              <p:nvPr/>
            </p:nvSpPr>
            <p:spPr>
              <a:xfrm rot="16200000">
                <a:off x="6523756" y="3062307"/>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6196" rIns="99084"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1" name="Freeform 10"/>
              <p:cNvSpPr/>
              <p:nvPr/>
            </p:nvSpPr>
            <p:spPr>
              <a:xfrm>
                <a:off x="5957469" y="173292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Minimization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of waste</a:t>
                </a:r>
              </a:p>
            </p:txBody>
          </p:sp>
          <p:sp>
            <p:nvSpPr>
              <p:cNvPr id="12" name="Freeform 11"/>
              <p:cNvSpPr/>
              <p:nvPr/>
            </p:nvSpPr>
            <p:spPr>
              <a:xfrm rot="19285714">
                <a:off x="7223585" y="3399328"/>
                <a:ext cx="272959"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6196" rIns="99084"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3" name="Freeform 12"/>
              <p:cNvSpPr/>
              <p:nvPr/>
            </p:nvSpPr>
            <p:spPr>
              <a:xfrm>
                <a:off x="7318754" y="238848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More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learning</a:t>
                </a:r>
              </a:p>
            </p:txBody>
          </p:sp>
          <p:sp>
            <p:nvSpPr>
              <p:cNvPr id="14" name="Freeform 13"/>
              <p:cNvSpPr/>
              <p:nvPr/>
            </p:nvSpPr>
            <p:spPr>
              <a:xfrm rot="771429">
                <a:off x="7396429" y="4156605"/>
                <a:ext cx="272959"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6196" rIns="99083"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5" name="Freeform 14"/>
              <p:cNvSpPr/>
              <p:nvPr/>
            </p:nvSpPr>
            <p:spPr>
              <a:xfrm>
                <a:off x="7654964" y="3861512"/>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a:solidFill>
                      <a:schemeClr val="tx1"/>
                    </a:solidFill>
                    <a:latin typeface="Arial" panose="020B0604020202020204" pitchFamily="34" charset="0"/>
                    <a:cs typeface="Arial" panose="020B0604020202020204" pitchFamily="34" charset="0"/>
                  </a:rPr>
                  <a:t>Late decision making</a:t>
                </a:r>
                <a:endParaRPr lang="en-US" sz="1400" b="1" kern="1200" dirty="0">
                  <a:solidFill>
                    <a:schemeClr val="tx1"/>
                  </a:solidFill>
                  <a:latin typeface="Arial" panose="020B0604020202020204" pitchFamily="34" charset="0"/>
                  <a:cs typeface="Arial" panose="020B0604020202020204" pitchFamily="34" charset="0"/>
                </a:endParaRPr>
              </a:p>
            </p:txBody>
          </p:sp>
          <p:sp>
            <p:nvSpPr>
              <p:cNvPr id="16" name="Freeform 15"/>
              <p:cNvSpPr/>
              <p:nvPr/>
            </p:nvSpPr>
            <p:spPr>
              <a:xfrm rot="3857143">
                <a:off x="6912132" y="4763895"/>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0" y="106196"/>
                    </a:moveTo>
                    <a:lnTo>
                      <a:pt x="165141" y="106196"/>
                    </a:lnTo>
                    <a:lnTo>
                      <a:pt x="165141" y="0"/>
                    </a:lnTo>
                    <a:lnTo>
                      <a:pt x="330281" y="265490"/>
                    </a:lnTo>
                    <a:lnTo>
                      <a:pt x="165141" y="530979"/>
                    </a:lnTo>
                    <a:lnTo>
                      <a:pt x="165141" y="424783"/>
                    </a:lnTo>
                    <a:lnTo>
                      <a:pt x="0" y="424783"/>
                    </a:lnTo>
                    <a:lnTo>
                      <a:pt x="0" y="106196"/>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6194" rIns="99083" bIns="106197"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7" name="Freeform 16"/>
              <p:cNvSpPr/>
              <p:nvPr/>
            </p:nvSpPr>
            <p:spPr>
              <a:xfrm>
                <a:off x="6712925" y="5042791"/>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Quick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delivery</a:t>
                </a:r>
              </a:p>
            </p:txBody>
          </p:sp>
          <p:sp>
            <p:nvSpPr>
              <p:cNvPr id="18" name="Freeform 17"/>
              <p:cNvSpPr/>
              <p:nvPr/>
            </p:nvSpPr>
            <p:spPr>
              <a:xfrm rot="17742857">
                <a:off x="6135379" y="4763894"/>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3" tIns="106195" rIns="1" bIns="106197"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19" name="Freeform 18"/>
              <p:cNvSpPr/>
              <p:nvPr/>
            </p:nvSpPr>
            <p:spPr>
              <a:xfrm>
                <a:off x="5202013" y="5042791"/>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a:solidFill>
                      <a:schemeClr val="tx1"/>
                    </a:solidFill>
                    <a:latin typeface="Arial" panose="020B0604020202020204" pitchFamily="34" charset="0"/>
                    <a:cs typeface="Arial" panose="020B0604020202020204" pitchFamily="34" charset="0"/>
                  </a:rPr>
                  <a:t>Team empowerment</a:t>
                </a:r>
                <a:endParaRPr lang="en-US" sz="1400" b="1" kern="1200" dirty="0">
                  <a:solidFill>
                    <a:schemeClr val="tx1"/>
                  </a:solidFill>
                  <a:latin typeface="Arial" panose="020B0604020202020204" pitchFamily="34" charset="0"/>
                  <a:cs typeface="Arial" panose="020B0604020202020204" pitchFamily="34" charset="0"/>
                </a:endParaRPr>
              </a:p>
            </p:txBody>
          </p:sp>
          <p:sp>
            <p:nvSpPr>
              <p:cNvPr id="20" name="Freeform 19"/>
              <p:cNvSpPr/>
              <p:nvPr/>
            </p:nvSpPr>
            <p:spPr>
              <a:xfrm rot="20828571">
                <a:off x="5651082" y="4156605"/>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3" tIns="106197" rIns="1"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21" name="Freeform 20"/>
              <p:cNvSpPr/>
              <p:nvPr/>
            </p:nvSpPr>
            <p:spPr>
              <a:xfrm>
                <a:off x="4259974" y="3861512"/>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Build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integrity</a:t>
                </a:r>
              </a:p>
            </p:txBody>
          </p:sp>
          <p:sp>
            <p:nvSpPr>
              <p:cNvPr id="22" name="Freeform 21"/>
              <p:cNvSpPr/>
              <p:nvPr/>
            </p:nvSpPr>
            <p:spPr>
              <a:xfrm rot="2314286">
                <a:off x="5823925" y="3399327"/>
                <a:ext cx="272960" cy="438826"/>
              </a:xfrm>
              <a:custGeom>
                <a:avLst/>
                <a:gdLst>
                  <a:gd name="connsiteX0" fmla="*/ 0 w 330281"/>
                  <a:gd name="connsiteY0" fmla="*/ 106196 h 530979"/>
                  <a:gd name="connsiteX1" fmla="*/ 165141 w 330281"/>
                  <a:gd name="connsiteY1" fmla="*/ 106196 h 530979"/>
                  <a:gd name="connsiteX2" fmla="*/ 165141 w 330281"/>
                  <a:gd name="connsiteY2" fmla="*/ 0 h 530979"/>
                  <a:gd name="connsiteX3" fmla="*/ 330281 w 330281"/>
                  <a:gd name="connsiteY3" fmla="*/ 265490 h 530979"/>
                  <a:gd name="connsiteX4" fmla="*/ 165141 w 330281"/>
                  <a:gd name="connsiteY4" fmla="*/ 530979 h 530979"/>
                  <a:gd name="connsiteX5" fmla="*/ 165141 w 330281"/>
                  <a:gd name="connsiteY5" fmla="*/ 424783 h 530979"/>
                  <a:gd name="connsiteX6" fmla="*/ 0 w 330281"/>
                  <a:gd name="connsiteY6" fmla="*/ 424783 h 530979"/>
                  <a:gd name="connsiteX7" fmla="*/ 0 w 330281"/>
                  <a:gd name="connsiteY7" fmla="*/ 106196 h 53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281" h="530979">
                    <a:moveTo>
                      <a:pt x="330281" y="424783"/>
                    </a:moveTo>
                    <a:lnTo>
                      <a:pt x="165140" y="424783"/>
                    </a:lnTo>
                    <a:lnTo>
                      <a:pt x="165140" y="530979"/>
                    </a:lnTo>
                    <a:lnTo>
                      <a:pt x="0" y="265489"/>
                    </a:lnTo>
                    <a:lnTo>
                      <a:pt x="165140" y="0"/>
                    </a:lnTo>
                    <a:lnTo>
                      <a:pt x="165140" y="106196"/>
                    </a:lnTo>
                    <a:lnTo>
                      <a:pt x="330281" y="106196"/>
                    </a:lnTo>
                    <a:lnTo>
                      <a:pt x="330281" y="424783"/>
                    </a:lnTo>
                    <a:close/>
                  </a:path>
                </a:pathLst>
              </a:custGeom>
              <a:solidFill>
                <a:schemeClr val="bg1"/>
              </a:solidFill>
              <a:ln>
                <a:solidFill>
                  <a:schemeClr val="bg2">
                    <a:lumMod val="2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9084" tIns="106197" rIns="0" bIns="106195" numCol="1" spcCol="1270" anchor="ctr" anchorCtr="0">
                <a:noAutofit/>
              </a:bodyPr>
              <a:lstStyle/>
              <a:p>
                <a:pPr lvl="0" algn="ctr" defTabSz="533400">
                  <a:lnSpc>
                    <a:spcPct val="90000"/>
                  </a:lnSpc>
                  <a:spcBef>
                    <a:spcPct val="0"/>
                  </a:spcBef>
                  <a:spcAft>
                    <a:spcPct val="35000"/>
                  </a:spcAft>
                </a:pPr>
                <a:endParaRPr lang="en-US" sz="1200" kern="1200">
                  <a:latin typeface="Arial" panose="020B0604020202020204" pitchFamily="34" charset="0"/>
                  <a:cs typeface="Arial" panose="020B0604020202020204" pitchFamily="34" charset="0"/>
                </a:endParaRPr>
              </a:p>
            </p:txBody>
          </p:sp>
          <p:sp>
            <p:nvSpPr>
              <p:cNvPr id="23" name="Freeform 22"/>
              <p:cNvSpPr/>
              <p:nvPr/>
            </p:nvSpPr>
            <p:spPr>
              <a:xfrm>
                <a:off x="4596184" y="2388480"/>
                <a:ext cx="1405532" cy="1405533"/>
              </a:xfrm>
              <a:custGeom>
                <a:avLst/>
                <a:gdLst>
                  <a:gd name="connsiteX0" fmla="*/ 0 w 1405532"/>
                  <a:gd name="connsiteY0" fmla="*/ 702766 h 1405532"/>
                  <a:gd name="connsiteX1" fmla="*/ 702766 w 1405532"/>
                  <a:gd name="connsiteY1" fmla="*/ 0 h 1405532"/>
                  <a:gd name="connsiteX2" fmla="*/ 1405532 w 1405532"/>
                  <a:gd name="connsiteY2" fmla="*/ 702766 h 1405532"/>
                  <a:gd name="connsiteX3" fmla="*/ 702766 w 1405532"/>
                  <a:gd name="connsiteY3" fmla="*/ 1405532 h 1405532"/>
                  <a:gd name="connsiteX4" fmla="*/ 0 w 1405532"/>
                  <a:gd name="connsiteY4" fmla="*/ 702766 h 140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5532" h="1405532">
                    <a:moveTo>
                      <a:pt x="0" y="702766"/>
                    </a:moveTo>
                    <a:cubicBezTo>
                      <a:pt x="0" y="314639"/>
                      <a:pt x="314639" y="0"/>
                      <a:pt x="702766" y="0"/>
                    </a:cubicBezTo>
                    <a:cubicBezTo>
                      <a:pt x="1090893" y="0"/>
                      <a:pt x="1405532" y="314639"/>
                      <a:pt x="1405532" y="702766"/>
                    </a:cubicBezTo>
                    <a:cubicBezTo>
                      <a:pt x="1405532" y="1090893"/>
                      <a:pt x="1090893" y="1405532"/>
                      <a:pt x="702766" y="1405532"/>
                    </a:cubicBezTo>
                    <a:cubicBezTo>
                      <a:pt x="314639" y="1405532"/>
                      <a:pt x="0" y="1090893"/>
                      <a:pt x="0" y="702766"/>
                    </a:cubicBezTo>
                    <a:close/>
                  </a:path>
                </a:pathLst>
              </a:cu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221075" rIns="0" bIns="221075" numCol="1" spcCol="1270" anchor="ctr" anchorCtr="0">
                <a:noAutofit/>
              </a:bodyPr>
              <a:lstStyle/>
              <a:p>
                <a:pPr lvl="0" algn="ctr" defTabSz="533400">
                  <a:lnSpc>
                    <a:spcPct val="90000"/>
                  </a:lnSpc>
                  <a:spcBef>
                    <a:spcPct val="0"/>
                  </a:spcBef>
                  <a:spcAft>
                    <a:spcPct val="35000"/>
                  </a:spcAft>
                </a:pPr>
                <a:r>
                  <a:rPr lang="en-US" sz="1400" b="1" kern="1200" dirty="0">
                    <a:solidFill>
                      <a:schemeClr val="tx1"/>
                    </a:solidFill>
                    <a:latin typeface="Arial" panose="020B0604020202020204" pitchFamily="34" charset="0"/>
                    <a:cs typeface="Arial" panose="020B0604020202020204" pitchFamily="34" charset="0"/>
                  </a:rPr>
                  <a:t>Holistic </a:t>
                </a:r>
                <a:br>
                  <a:rPr lang="en-US" sz="1400" b="1" kern="1200" dirty="0">
                    <a:solidFill>
                      <a:schemeClr val="tx1"/>
                    </a:solidFill>
                    <a:latin typeface="Arial" panose="020B0604020202020204" pitchFamily="34" charset="0"/>
                    <a:cs typeface="Arial" panose="020B0604020202020204" pitchFamily="34" charset="0"/>
                  </a:rPr>
                </a:br>
                <a:r>
                  <a:rPr lang="en-US" sz="1400" b="1" kern="1200" dirty="0">
                    <a:solidFill>
                      <a:schemeClr val="tx1"/>
                    </a:solidFill>
                    <a:latin typeface="Arial" panose="020B0604020202020204" pitchFamily="34" charset="0"/>
                    <a:cs typeface="Arial" panose="020B0604020202020204" pitchFamily="34" charset="0"/>
                  </a:rPr>
                  <a:t>view</a:t>
                </a:r>
              </a:p>
            </p:txBody>
          </p:sp>
        </p:grpSp>
      </p:grpSp>
    </p:spTree>
    <p:extLst>
      <p:ext uri="{BB962C8B-B14F-4D97-AF65-F5344CB8AC3E}">
        <p14:creationId xmlns:p14="http://schemas.microsoft.com/office/powerpoint/2010/main" val="32381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1.38 Lean Methodology: Customer is King</a:t>
            </a:r>
            <a:endParaRPr lang="en-US" dirty="0"/>
          </a:p>
        </p:txBody>
      </p:sp>
      <p:sp>
        <p:nvSpPr>
          <p:cNvPr id="3" name="Text Placeholder 2"/>
          <p:cNvSpPr>
            <a:spLocks noGrp="1"/>
          </p:cNvSpPr>
          <p:nvPr>
            <p:ph type="body" idx="2"/>
          </p:nvPr>
        </p:nvSpPr>
        <p:spPr/>
        <p:txBody>
          <a:bodyPr/>
          <a:lstStyle/>
          <a:p>
            <a:pPr lvl="0"/>
            <a:r>
              <a:rPr lang="en-US"/>
              <a:t>Lean places supreme importance on creating value for the customer. </a:t>
            </a:r>
          </a:p>
          <a:p>
            <a:endParaRPr lang="en-US" dirty="0"/>
          </a:p>
        </p:txBody>
      </p:sp>
      <p:grpSp>
        <p:nvGrpSpPr>
          <p:cNvPr id="11" name="Group 10"/>
          <p:cNvGrpSpPr/>
          <p:nvPr/>
        </p:nvGrpSpPr>
        <p:grpSpPr>
          <a:xfrm>
            <a:off x="2170788" y="1802933"/>
            <a:ext cx="7908484" cy="4537134"/>
            <a:chOff x="2998102" y="1701335"/>
            <a:chExt cx="7908484" cy="4537134"/>
          </a:xfrm>
        </p:grpSpPr>
        <p:sp>
          <p:nvSpPr>
            <p:cNvPr id="9" name="Round Same Side Corner Rectangle 8"/>
            <p:cNvSpPr/>
            <p:nvPr/>
          </p:nvSpPr>
          <p:spPr>
            <a:xfrm>
              <a:off x="2998102" y="5433013"/>
              <a:ext cx="7908484" cy="805455"/>
            </a:xfrm>
            <a:prstGeom prst="round2SameRect">
              <a:avLst>
                <a:gd name="adj1" fmla="val 0"/>
                <a:gd name="adj2" fmla="val 1777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Lean is delivering value to customers and continuously improving the ability to do this, by removing waste from the entire system that produces the value.</a:t>
              </a:r>
            </a:p>
          </p:txBody>
        </p:sp>
        <p:sp>
          <p:nvSpPr>
            <p:cNvPr id="8" name="Rounded Rectangle 7"/>
            <p:cNvSpPr/>
            <p:nvPr/>
          </p:nvSpPr>
          <p:spPr>
            <a:xfrm>
              <a:off x="2998102" y="1701335"/>
              <a:ext cx="7908484" cy="4537134"/>
            </a:xfrm>
            <a:prstGeom prst="roundRect">
              <a:avLst>
                <a:gd name="adj" fmla="val 3841"/>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185014" y="1894839"/>
              <a:ext cx="7416583" cy="3404871"/>
              <a:chOff x="3185014" y="1845310"/>
              <a:chExt cx="7416583" cy="3404871"/>
            </a:xfrm>
          </p:grpSpPr>
          <p:pic>
            <p:nvPicPr>
              <p:cNvPr id="6" name="Shape 203"/>
              <p:cNvPicPr preferRelativeResize="0"/>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6450" t="9700" r="2122" b="26376"/>
              <a:stretch/>
            </p:blipFill>
            <p:spPr>
              <a:xfrm>
                <a:off x="3546388" y="2137719"/>
                <a:ext cx="7055209" cy="3112462"/>
              </a:xfrm>
              <a:prstGeom prst="rect">
                <a:avLst/>
              </a:prstGeom>
              <a:noFill/>
              <a:ln>
                <a:noFill/>
              </a:ln>
            </p:spPr>
          </p:pic>
          <p:sp>
            <p:nvSpPr>
              <p:cNvPr id="7" name="Oval 6"/>
              <p:cNvSpPr/>
              <p:nvPr/>
            </p:nvSpPr>
            <p:spPr>
              <a:xfrm>
                <a:off x="3185014" y="1845310"/>
                <a:ext cx="899886" cy="899886"/>
              </a:xfrm>
              <a:prstGeom prst="ellipse">
                <a:avLst/>
              </a:prstGeom>
              <a:solidFill>
                <a:srgbClr val="0EC07D"/>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00" b="1" dirty="0">
                    <a:solidFill>
                      <a:schemeClr val="bg1"/>
                    </a:solidFill>
                    <a:latin typeface="Arial" panose="020B0604020202020204" pitchFamily="34" charset="0"/>
                    <a:cs typeface="Arial" panose="020B0604020202020204" pitchFamily="34" charset="0"/>
                  </a:rPr>
                  <a:t>Lean</a:t>
                </a:r>
              </a:p>
            </p:txBody>
          </p:sp>
        </p:grpSp>
      </p:grpSp>
    </p:spTree>
    <p:extLst>
      <p:ext uri="{BB962C8B-B14F-4D97-AF65-F5344CB8AC3E}">
        <p14:creationId xmlns:p14="http://schemas.microsoft.com/office/powerpoint/2010/main" val="110893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a:t>What did You Grasp?</a:t>
            </a:r>
            <a:endParaRPr lang="en-US" dirty="0"/>
          </a:p>
        </p:txBody>
      </p:sp>
      <p:sp>
        <p:nvSpPr>
          <p:cNvPr id="5" name="Text Placeholder 4"/>
          <p:cNvSpPr>
            <a:spLocks noGrp="1"/>
          </p:cNvSpPr>
          <p:nvPr>
            <p:ph type="body" sz="quarter" idx="26"/>
          </p:nvPr>
        </p:nvSpPr>
        <p:spPr/>
        <p:txBody>
          <a:bodyPr/>
          <a:lstStyle/>
          <a:p>
            <a:pPr lvl="0"/>
            <a:r>
              <a:rPr lang="en-US" dirty="0"/>
              <a:t>Which of the following options is not a LEAN principle?</a:t>
            </a:r>
          </a:p>
          <a:p>
            <a:pPr lvl="1"/>
            <a:r>
              <a:rPr lang="en-US" dirty="0"/>
              <a:t>Elimination of fees</a:t>
            </a:r>
          </a:p>
          <a:p>
            <a:pPr lvl="1"/>
            <a:r>
              <a:rPr lang="en-US" dirty="0"/>
              <a:t>Slow delivery of features</a:t>
            </a:r>
          </a:p>
          <a:p>
            <a:pPr lvl="1"/>
            <a:r>
              <a:rPr lang="en-US" dirty="0"/>
              <a:t>Late decision making</a:t>
            </a:r>
          </a:p>
          <a:p>
            <a:pPr lvl="1"/>
            <a:r>
              <a:rPr lang="en-US" dirty="0"/>
              <a:t>Holistic approach</a:t>
            </a:r>
          </a:p>
          <a:p>
            <a:pPr lvl="1"/>
            <a:endParaRPr lang="en-US" dirty="0"/>
          </a:p>
        </p:txBody>
      </p:sp>
    </p:spTree>
    <p:extLst>
      <p:ext uri="{BB962C8B-B14F-4D97-AF65-F5344CB8AC3E}">
        <p14:creationId xmlns:p14="http://schemas.microsoft.com/office/powerpoint/2010/main" val="326050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3"/>
          <p:cNvSpPr txBox="1">
            <a:spLocks noGrp="1"/>
          </p:cNvSpPr>
          <p:nvPr>
            <p:ph type="title"/>
          </p:nvPr>
        </p:nvSpPr>
        <p:spPr/>
        <p:txBody>
          <a:bodyPr>
            <a:normAutofit fontScale="90000"/>
          </a:bodyPr>
          <a:lstStyle/>
          <a:p>
            <a:r>
              <a:rPr lang="en-US" dirty="0"/>
              <a:t>In a nutshell, we learnt:</a:t>
            </a:r>
          </a:p>
        </p:txBody>
      </p:sp>
      <p:sp>
        <p:nvSpPr>
          <p:cNvPr id="341" name="Google Shape;341;p53"/>
          <p:cNvSpPr txBox="1">
            <a:spLocks noGrp="1"/>
          </p:cNvSpPr>
          <p:nvPr>
            <p:ph type="body" idx="2"/>
          </p:nvPr>
        </p:nvSpPr>
        <p:spPr/>
        <p:txBody>
          <a:bodyPr>
            <a:normAutofit fontScale="92500" lnSpcReduction="10000"/>
          </a:bodyPr>
          <a:lstStyle/>
          <a:p>
            <a:pPr lvl="1">
              <a:spcBef>
                <a:spcPts val="300"/>
              </a:spcBef>
            </a:pPr>
            <a:r>
              <a:rPr lang="en-US" dirty="0"/>
              <a:t>Agile methodology</a:t>
            </a:r>
          </a:p>
          <a:p>
            <a:pPr lvl="1">
              <a:spcBef>
                <a:spcPts val="300"/>
              </a:spcBef>
            </a:pPr>
            <a:r>
              <a:rPr lang="en-US" dirty="0"/>
              <a:t>Software, History of Software Engineering and Software Development Methodologies</a:t>
            </a:r>
          </a:p>
          <a:p>
            <a:pPr lvl="1">
              <a:spcBef>
                <a:spcPts val="300"/>
              </a:spcBef>
            </a:pPr>
            <a:r>
              <a:rPr lang="en-US" dirty="0"/>
              <a:t>Traditional Software Development Models</a:t>
            </a:r>
          </a:p>
          <a:p>
            <a:pPr lvl="1">
              <a:spcBef>
                <a:spcPts val="300"/>
              </a:spcBef>
            </a:pPr>
            <a:r>
              <a:rPr lang="en-US" dirty="0"/>
              <a:t>Waterfall Model, Classical Waterfall Model</a:t>
            </a:r>
          </a:p>
          <a:p>
            <a:pPr lvl="1">
              <a:spcBef>
                <a:spcPts val="300"/>
              </a:spcBef>
            </a:pPr>
            <a:r>
              <a:rPr lang="en-US" dirty="0"/>
              <a:t>Traditional IT Organizations</a:t>
            </a:r>
          </a:p>
          <a:p>
            <a:pPr lvl="1">
              <a:spcBef>
                <a:spcPts val="300"/>
              </a:spcBef>
            </a:pPr>
            <a:r>
              <a:rPr lang="en-US" dirty="0"/>
              <a:t>Developers </a:t>
            </a:r>
            <a:r>
              <a:rPr lang="en-US" dirty="0" err="1"/>
              <a:t>vs</a:t>
            </a:r>
            <a:r>
              <a:rPr lang="en-US" dirty="0"/>
              <a:t> IT Operations Conflict</a:t>
            </a:r>
          </a:p>
          <a:p>
            <a:pPr lvl="1">
              <a:spcBef>
                <a:spcPts val="300"/>
              </a:spcBef>
            </a:pPr>
            <a:r>
              <a:rPr lang="en-US" dirty="0"/>
              <a:t>Birth of Agile, Four Values of the Agile Manifesto</a:t>
            </a:r>
          </a:p>
          <a:p>
            <a:pPr lvl="1">
              <a:spcBef>
                <a:spcPts val="300"/>
              </a:spcBef>
            </a:pPr>
            <a:r>
              <a:rPr lang="en-US" dirty="0"/>
              <a:t>Scrum, Scrum Theory, Scrum Values, Scrum Roles, Scrum Master</a:t>
            </a:r>
            <a:br>
              <a:rPr lang="en-US" dirty="0"/>
            </a:br>
            <a:r>
              <a:rPr lang="en-US" dirty="0"/>
              <a:t>Scrum Sprints, Benefits of Scrum</a:t>
            </a:r>
          </a:p>
          <a:p>
            <a:pPr lvl="1">
              <a:spcBef>
                <a:spcPts val="300"/>
              </a:spcBef>
            </a:pPr>
            <a:r>
              <a:rPr lang="en-US" dirty="0"/>
              <a:t>Planning and Estimation, Agile Planning, Levels of Agile Planning</a:t>
            </a:r>
          </a:p>
        </p:txBody>
      </p:sp>
    </p:spTree>
    <p:extLst>
      <p:ext uri="{BB962C8B-B14F-4D97-AF65-F5344CB8AC3E}">
        <p14:creationId xmlns:p14="http://schemas.microsoft.com/office/powerpoint/2010/main" val="70107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3"/>
          <p:cNvSpPr txBox="1">
            <a:spLocks noGrp="1"/>
          </p:cNvSpPr>
          <p:nvPr>
            <p:ph type="title"/>
          </p:nvPr>
        </p:nvSpPr>
        <p:spPr/>
        <p:txBody>
          <a:bodyPr>
            <a:normAutofit fontScale="90000"/>
          </a:bodyPr>
          <a:lstStyle/>
          <a:p>
            <a:r>
              <a:rPr lang="en-US" dirty="0"/>
              <a:t>In a nutshell, we learnt (Contd.):</a:t>
            </a:r>
          </a:p>
        </p:txBody>
      </p:sp>
      <p:sp>
        <p:nvSpPr>
          <p:cNvPr id="341" name="Google Shape;341;p53"/>
          <p:cNvSpPr txBox="1">
            <a:spLocks noGrp="1"/>
          </p:cNvSpPr>
          <p:nvPr>
            <p:ph type="body" idx="2"/>
          </p:nvPr>
        </p:nvSpPr>
        <p:spPr/>
        <p:txBody>
          <a:bodyPr/>
          <a:lstStyle/>
          <a:p>
            <a:pPr lvl="1">
              <a:spcBef>
                <a:spcPts val="300"/>
              </a:spcBef>
              <a:buFont typeface="+mj-lt"/>
              <a:buAutoNum type="arabicPeriod" startAt="10"/>
            </a:pPr>
            <a:r>
              <a:rPr lang="en-US" dirty="0"/>
              <a:t>Conditions of Satisfaction, Velocity</a:t>
            </a:r>
          </a:p>
          <a:p>
            <a:pPr lvl="1">
              <a:spcBef>
                <a:spcPts val="300"/>
              </a:spcBef>
              <a:buAutoNum type="arabicPeriod" startAt="10"/>
            </a:pPr>
            <a:r>
              <a:rPr lang="en-US" dirty="0"/>
              <a:t>Estimating Techniques</a:t>
            </a:r>
          </a:p>
          <a:p>
            <a:pPr lvl="1">
              <a:spcBef>
                <a:spcPts val="300"/>
              </a:spcBef>
              <a:buAutoNum type="arabicPeriod" startAt="10"/>
            </a:pPr>
            <a:r>
              <a:rPr lang="en-US" dirty="0"/>
              <a:t>Soft Skills in Agile</a:t>
            </a:r>
          </a:p>
          <a:p>
            <a:pPr marL="3175" lvl="1" indent="0">
              <a:buNone/>
            </a:pPr>
            <a:endParaRPr lang="en-US" dirty="0"/>
          </a:p>
        </p:txBody>
      </p:sp>
    </p:spTree>
    <p:extLst>
      <p:ext uri="{BB962C8B-B14F-4D97-AF65-F5344CB8AC3E}">
        <p14:creationId xmlns:p14="http://schemas.microsoft.com/office/powerpoint/2010/main" val="311195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b="1" dirty="0"/>
              <a:t>Next Module 2:</a:t>
            </a:r>
            <a:r>
              <a:rPr lang="en-US" dirty="0"/>
              <a:t> Introduction to Software Craftsmanship</a:t>
            </a:r>
          </a:p>
        </p:txBody>
      </p:sp>
    </p:spTree>
    <p:extLst>
      <p:ext uri="{BB962C8B-B14F-4D97-AF65-F5344CB8AC3E}">
        <p14:creationId xmlns:p14="http://schemas.microsoft.com/office/powerpoint/2010/main" val="341464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208635" y="87554"/>
            <a:ext cx="10515600" cy="492172"/>
          </a:xfrm>
        </p:spPr>
        <p:txBody>
          <a:bodyPr/>
          <a:lstStyle/>
          <a:p>
            <a:pPr algn="ctr"/>
            <a:r>
              <a:rPr lang="en-US" dirty="0" smtClean="0">
                <a:solidFill>
                  <a:srgbClr val="0000CC"/>
                </a:solidFill>
              </a:rPr>
              <a:t>Estimating </a:t>
            </a:r>
            <a:r>
              <a:rPr lang="en-US" dirty="0">
                <a:solidFill>
                  <a:srgbClr val="0000CC"/>
                </a:solidFill>
              </a:rPr>
              <a:t>the Size - Story Points</a:t>
            </a:r>
          </a:p>
        </p:txBody>
      </p:sp>
      <p:sp>
        <p:nvSpPr>
          <p:cNvPr id="156" name="Google Shape;156;p29"/>
          <p:cNvSpPr txBox="1">
            <a:spLocks noGrp="1"/>
          </p:cNvSpPr>
          <p:nvPr>
            <p:ph type="body" idx="2"/>
          </p:nvPr>
        </p:nvSpPr>
        <p:spPr>
          <a:xfrm>
            <a:off x="208635" y="1076632"/>
            <a:ext cx="11560578" cy="5037434"/>
          </a:xfrm>
        </p:spPr>
        <p:txBody>
          <a:bodyPr>
            <a:normAutofit lnSpcReduction="10000"/>
          </a:bodyPr>
          <a:lstStyle/>
          <a:p>
            <a:r>
              <a:rPr lang="en-US" b="1" dirty="0"/>
              <a:t>Estimate is defined as ‘the quantified evaluation of the effort necessary to carry out a given development task.’ Estimation is done in terms of size or duration.</a:t>
            </a:r>
          </a:p>
          <a:p>
            <a:pPr lvl="1"/>
            <a:r>
              <a:rPr lang="en-US" dirty="0">
                <a:solidFill>
                  <a:srgbClr val="FF0000"/>
                </a:solidFill>
              </a:rPr>
              <a:t>Estimating the size helps in the estimation of duration, which is shown in the figure given below.</a:t>
            </a:r>
            <a:br>
              <a:rPr lang="en-US" dirty="0">
                <a:solidFill>
                  <a:srgbClr val="FF0000"/>
                </a:solidFill>
              </a:rPr>
            </a:br>
            <a:r>
              <a:rPr lang="en-US" dirty="0"/>
              <a:t/>
            </a:r>
            <a:br>
              <a:rPr lang="en-US" dirty="0"/>
            </a:br>
            <a:r>
              <a:rPr lang="en-US" dirty="0"/>
              <a:t/>
            </a:r>
            <a:br>
              <a:rPr lang="en-US" dirty="0"/>
            </a:br>
            <a:r>
              <a:rPr lang="en-US" dirty="0"/>
              <a:t/>
            </a:r>
            <a:br>
              <a:rPr lang="en-US" dirty="0"/>
            </a:br>
            <a:endParaRPr lang="en-US" dirty="0"/>
          </a:p>
          <a:p>
            <a:pPr lvl="1"/>
            <a:endParaRPr lang="en-US" dirty="0"/>
          </a:p>
          <a:p>
            <a:pPr lvl="1"/>
            <a:endParaRPr lang="en-US" dirty="0"/>
          </a:p>
          <a:p>
            <a:pPr lvl="1"/>
            <a:endParaRPr lang="en-US" dirty="0"/>
          </a:p>
          <a:p>
            <a:pPr marL="0" lvl="1" indent="0">
              <a:buNone/>
            </a:pPr>
            <a:endParaRPr lang="en-US" dirty="0"/>
          </a:p>
          <a:p>
            <a:pPr lvl="1"/>
            <a:r>
              <a:rPr lang="en-US" dirty="0"/>
              <a:t>Story points are a unit of measure for expressing the overall size of a user story, feature, or any other piece of work. A point value is assigned to each item while estimating with story points.</a:t>
            </a:r>
          </a:p>
          <a:p>
            <a:pPr lvl="1"/>
            <a:r>
              <a:rPr lang="en-US" dirty="0"/>
              <a:t>Story points are relative and not absolute. A story point with a value two should be twice as much the story with </a:t>
            </a:r>
            <a:r>
              <a:rPr lang="en-US" dirty="0" smtClean="0"/>
              <a:t>the </a:t>
            </a:r>
            <a:r>
              <a:rPr lang="en-US" dirty="0"/>
              <a:t>value one.</a:t>
            </a:r>
          </a:p>
          <a:p>
            <a:pPr lvl="1"/>
            <a:r>
              <a:rPr lang="en-US" dirty="0"/>
              <a:t>The number of story points associated with a story represents the overall size of the story.</a:t>
            </a:r>
          </a:p>
          <a:p>
            <a:endParaRPr lang="en-US" dirty="0"/>
          </a:p>
          <a:p>
            <a:endParaRPr lang="en-US" dirty="0"/>
          </a:p>
        </p:txBody>
      </p:sp>
      <p:grpSp>
        <p:nvGrpSpPr>
          <p:cNvPr id="18" name="Group 17"/>
          <p:cNvGrpSpPr/>
          <p:nvPr/>
        </p:nvGrpSpPr>
        <p:grpSpPr>
          <a:xfrm>
            <a:off x="628650" y="2343363"/>
            <a:ext cx="10373647" cy="2051654"/>
            <a:chOff x="514350" y="2465436"/>
            <a:chExt cx="10610850" cy="2270028"/>
          </a:xfrm>
        </p:grpSpPr>
        <p:sp>
          <p:nvSpPr>
            <p:cNvPr id="2" name="Rounded Rectangle 1"/>
            <p:cNvSpPr/>
            <p:nvPr/>
          </p:nvSpPr>
          <p:spPr>
            <a:xfrm>
              <a:off x="723900" y="2602294"/>
              <a:ext cx="1549400" cy="2006701"/>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latin typeface="Arial" panose="020B0604020202020204" pitchFamily="34" charset="0"/>
                  <a:cs typeface="Arial" panose="020B0604020202020204" pitchFamily="34" charset="0"/>
                </a:rPr>
                <a:t>Desired Features</a:t>
              </a:r>
            </a:p>
          </p:txBody>
        </p:sp>
        <p:sp>
          <p:nvSpPr>
            <p:cNvPr id="9" name="Rounded Rectangle 8"/>
            <p:cNvSpPr/>
            <p:nvPr/>
          </p:nvSpPr>
          <p:spPr>
            <a:xfrm>
              <a:off x="3583340" y="3253976"/>
              <a:ext cx="1549400" cy="703337"/>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Estimate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size</a:t>
              </a:r>
            </a:p>
          </p:txBody>
        </p:sp>
        <p:sp>
          <p:nvSpPr>
            <p:cNvPr id="10" name="Rounded Rectangle 9"/>
            <p:cNvSpPr/>
            <p:nvPr/>
          </p:nvSpPr>
          <p:spPr>
            <a:xfrm>
              <a:off x="6442780" y="3253976"/>
              <a:ext cx="1549400" cy="703337"/>
            </a:xfrm>
            <a:prstGeom prst="roundRect">
              <a:avLst>
                <a:gd name="adj" fmla="val 7651"/>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Estimate duration</a:t>
              </a:r>
            </a:p>
          </p:txBody>
        </p:sp>
        <p:sp>
          <p:nvSpPr>
            <p:cNvPr id="11" name="Oval 10"/>
            <p:cNvSpPr/>
            <p:nvPr/>
          </p:nvSpPr>
          <p:spPr>
            <a:xfrm>
              <a:off x="9302220" y="2782684"/>
              <a:ext cx="1645920" cy="164592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Schedule</a:t>
              </a:r>
            </a:p>
          </p:txBody>
        </p:sp>
        <p:grpSp>
          <p:nvGrpSpPr>
            <p:cNvPr id="4" name="Group 3"/>
            <p:cNvGrpSpPr/>
            <p:nvPr/>
          </p:nvGrpSpPr>
          <p:grpSpPr>
            <a:xfrm>
              <a:off x="1066779" y="3368276"/>
              <a:ext cx="825500" cy="1115622"/>
              <a:chOff x="1066779" y="3368276"/>
              <a:chExt cx="825500" cy="1115622"/>
            </a:xfrm>
          </p:grpSpPr>
          <p:sp>
            <p:nvSpPr>
              <p:cNvPr id="3" name="Rectangle 2"/>
              <p:cNvSpPr/>
              <p:nvPr/>
            </p:nvSpPr>
            <p:spPr>
              <a:xfrm>
                <a:off x="1066779" y="3368276"/>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06479" y="3492500"/>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46179" y="3616724"/>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66779" y="3888241"/>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06479" y="4012465"/>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46179" y="4136689"/>
                <a:ext cx="546100" cy="347209"/>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ight Arrow 4"/>
            <p:cNvSpPr/>
            <p:nvPr/>
          </p:nvSpPr>
          <p:spPr>
            <a:xfrm>
              <a:off x="224176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10120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7960644" y="3418853"/>
              <a:ext cx="1271512" cy="395741"/>
            </a:xfrm>
            <a:prstGeom prst="rightArrow">
              <a:avLst/>
            </a:prstGeom>
            <a:solidFill>
              <a:schemeClr val="bg1">
                <a:lumMod val="95000"/>
              </a:schemeClr>
            </a:solidFill>
            <a:ln w="1905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14350" y="2465436"/>
              <a:ext cx="10610850" cy="2270028"/>
            </a:xfrm>
            <a:prstGeom prst="roundRect">
              <a:avLst>
                <a:gd name="adj" fmla="val 9409"/>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02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p:txBody>
          <a:bodyPr/>
          <a:lstStyle/>
          <a:p>
            <a:r>
              <a:rPr lang="en-US" dirty="0"/>
              <a:t>1.29 Velocity</a:t>
            </a:r>
          </a:p>
        </p:txBody>
      </p:sp>
      <p:sp>
        <p:nvSpPr>
          <p:cNvPr id="163" name="Google Shape;163;p30"/>
          <p:cNvSpPr txBox="1">
            <a:spLocks noGrp="1"/>
          </p:cNvSpPr>
          <p:nvPr>
            <p:ph type="body" idx="2"/>
          </p:nvPr>
        </p:nvSpPr>
        <p:spPr/>
        <p:txBody>
          <a:bodyPr/>
          <a:lstStyle/>
          <a:p>
            <a:r>
              <a:rPr lang="en-US"/>
              <a:t> </a:t>
            </a:r>
            <a:endParaRPr lang="en-US" dirty="0"/>
          </a:p>
        </p:txBody>
      </p:sp>
      <p:grpSp>
        <p:nvGrpSpPr>
          <p:cNvPr id="4" name="Group 3"/>
          <p:cNvGrpSpPr/>
          <p:nvPr/>
        </p:nvGrpSpPr>
        <p:grpSpPr>
          <a:xfrm>
            <a:off x="514350" y="1304995"/>
            <a:ext cx="11131312" cy="4235193"/>
            <a:chOff x="514348" y="2236479"/>
            <a:chExt cx="11131312" cy="3730230"/>
          </a:xfrm>
        </p:grpSpPr>
        <p:sp>
          <p:nvSpPr>
            <p:cNvPr id="5" name="Rounded Rectangle 4"/>
            <p:cNvSpPr/>
            <p:nvPr/>
          </p:nvSpPr>
          <p:spPr>
            <a:xfrm>
              <a:off x="514349" y="2236486"/>
              <a:ext cx="11131311" cy="3730223"/>
            </a:xfrm>
            <a:prstGeom prst="roundRect">
              <a:avLst>
                <a:gd name="adj" fmla="val 672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Velocity is defined as a measure of a team’s rate of progress, which is important to understand the story points.</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Velocity is by adding the number of story points assigned to each user story that the team completed during the iteration.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For example, if a team completes three stories that are valued at three story points each, the velocity of the team would be nine.</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Based on the velocity of the team during the previous iteration, the estimate for the next iteration can be estimated. </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If the story point estimates of all the features are summed up, the total size estimate for the project can be done.</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Following are the key details of velocity:</a:t>
              </a:r>
            </a:p>
          </p:txBody>
        </p:sp>
      </p:grpSp>
    </p:spTree>
    <p:extLst>
      <p:ext uri="{BB962C8B-B14F-4D97-AF65-F5344CB8AC3E}">
        <p14:creationId xmlns:p14="http://schemas.microsoft.com/office/powerpoint/2010/main" val="315784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p:txBody>
          <a:bodyPr/>
          <a:lstStyle/>
          <a:p>
            <a:r>
              <a:rPr lang="en-US" dirty="0"/>
              <a:t>1.30 Estimating in Ideal Days</a:t>
            </a:r>
          </a:p>
        </p:txBody>
      </p:sp>
      <p:sp>
        <p:nvSpPr>
          <p:cNvPr id="169" name="Google Shape;169;p31"/>
          <p:cNvSpPr txBox="1">
            <a:spLocks noGrp="1"/>
          </p:cNvSpPr>
          <p:nvPr>
            <p:ph type="body" idx="2"/>
          </p:nvPr>
        </p:nvSpPr>
        <p:spPr/>
        <p:txBody>
          <a:bodyPr/>
          <a:lstStyle/>
          <a:p>
            <a:r>
              <a:rPr lang="en-US"/>
              <a:t>In Agile development, user stories or other tasks are estimated in ideal days.</a:t>
            </a:r>
          </a:p>
          <a:p>
            <a:r>
              <a:rPr lang="en-US"/>
              <a:t> </a:t>
            </a:r>
          </a:p>
          <a:p>
            <a:endParaRPr lang="en-US" dirty="0"/>
          </a:p>
        </p:txBody>
      </p:sp>
      <p:grpSp>
        <p:nvGrpSpPr>
          <p:cNvPr id="4" name="Group 3"/>
          <p:cNvGrpSpPr/>
          <p:nvPr/>
        </p:nvGrpSpPr>
        <p:grpSpPr>
          <a:xfrm>
            <a:off x="514350" y="1870919"/>
            <a:ext cx="11131312" cy="3059669"/>
            <a:chOff x="514348" y="2236479"/>
            <a:chExt cx="11131312" cy="2694864"/>
          </a:xfrm>
        </p:grpSpPr>
        <p:sp>
          <p:nvSpPr>
            <p:cNvPr id="5" name="Rounded Rectangle 4"/>
            <p:cNvSpPr/>
            <p:nvPr/>
          </p:nvSpPr>
          <p:spPr>
            <a:xfrm>
              <a:off x="514349" y="2236487"/>
              <a:ext cx="11131311" cy="2694856"/>
            </a:xfrm>
            <a:prstGeom prst="roundRect">
              <a:avLst>
                <a:gd name="adj" fmla="val 965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 story being estimated is the only thing that the developer works on</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Everything the developer needs will be on hand when they start</a:t>
              </a:r>
            </a:p>
            <a:p>
              <a:pPr marL="342900" lvl="1" indent="-342900">
                <a:spcBef>
                  <a:spcPts val="600"/>
                </a:spcBef>
                <a:buFont typeface="Wingdings 3" panose="05040102010807070707" pitchFamily="18" charset="2"/>
                <a:buChar char="*"/>
              </a:pPr>
              <a:r>
                <a:rPr lang="en-US" sz="1800" dirty="0">
                  <a:solidFill>
                    <a:schemeClr val="tx1"/>
                  </a:solidFill>
                  <a:latin typeface="Arial" panose="020B0604020202020204" pitchFamily="34" charset="0"/>
                  <a:cs typeface="Arial" panose="020B0604020202020204" pitchFamily="34" charset="0"/>
                </a:rPr>
                <a:t>There will be no interruptions</a:t>
              </a:r>
            </a:p>
            <a:p>
              <a:pPr lvl="1">
                <a:spcBef>
                  <a:spcPts val="600"/>
                </a:spcBef>
              </a:pPr>
              <a:r>
                <a:rPr lang="en-US" sz="1800" dirty="0">
                  <a:solidFill>
                    <a:schemeClr val="tx1"/>
                  </a:solidFill>
                  <a:latin typeface="Arial" panose="020B0604020202020204" pitchFamily="34" charset="0"/>
                  <a:cs typeface="Arial" panose="020B0604020202020204" pitchFamily="34" charset="0"/>
                </a:rPr>
                <a:t>While estimating the ideal days required to develop, test and accept a user story, it is not necessary to take into account, the overhead of the environment in which the team works.</a:t>
              </a:r>
            </a:p>
            <a:p>
              <a:pPr lvl="1">
                <a:spcBef>
                  <a:spcPts val="600"/>
                </a:spcBef>
              </a:pPr>
              <a:r>
                <a:rPr lang="en-US" sz="1800" spc="-30" dirty="0">
                  <a:solidFill>
                    <a:schemeClr val="tx1"/>
                  </a:solidFill>
                  <a:latin typeface="Arial" panose="020B0604020202020204" pitchFamily="34" charset="0"/>
                  <a:cs typeface="Arial" panose="020B0604020202020204" pitchFamily="34" charset="0"/>
                </a:rPr>
                <a:t>If this organizational overhead is ignored, ideal days can be thought of as an estimate similar to story points. </a:t>
              </a:r>
            </a:p>
          </p:txBody>
        </p:sp>
        <p:sp>
          <p:nvSpPr>
            <p:cNvPr id="6" name="Rounded Rectangle 5"/>
            <p:cNvSpPr/>
            <p:nvPr/>
          </p:nvSpPr>
          <p:spPr>
            <a:xfrm>
              <a:off x="514348" y="2236479"/>
              <a:ext cx="11131311" cy="708731"/>
            </a:xfrm>
            <a:prstGeom prst="roundRect">
              <a:avLst>
                <a:gd name="adj" fmla="val 29606"/>
              </a:avLst>
            </a:prstGeom>
            <a:solidFill>
              <a:srgbClr val="0DA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b="1" dirty="0">
                  <a:latin typeface="Arial" panose="020B0604020202020204" pitchFamily="34" charset="0"/>
                  <a:cs typeface="Arial" panose="020B0604020202020204" pitchFamily="34" charset="0"/>
                </a:rPr>
                <a:t>The assumptions behind ideal days estimation are as follows:</a:t>
              </a:r>
            </a:p>
          </p:txBody>
        </p:sp>
      </p:grpSp>
    </p:spTree>
    <p:extLst>
      <p:ext uri="{BB962C8B-B14F-4D97-AF65-F5344CB8AC3E}">
        <p14:creationId xmlns:p14="http://schemas.microsoft.com/office/powerpoint/2010/main" val="71517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p:txBody>
          <a:bodyPr/>
          <a:lstStyle/>
          <a:p>
            <a:r>
              <a:rPr lang="en-US"/>
              <a:t>What did You Grasp?</a:t>
            </a:r>
          </a:p>
        </p:txBody>
      </p:sp>
      <p:sp>
        <p:nvSpPr>
          <p:cNvPr id="175" name="Google Shape;175;p32"/>
          <p:cNvSpPr txBox="1">
            <a:spLocks noGrp="1"/>
          </p:cNvSpPr>
          <p:nvPr>
            <p:ph type="body" sz="quarter" idx="26"/>
          </p:nvPr>
        </p:nvSpPr>
        <p:spPr/>
        <p:txBody>
          <a:bodyPr>
            <a:normAutofit lnSpcReduction="10000"/>
          </a:bodyPr>
          <a:lstStyle/>
          <a:p>
            <a:r>
              <a:rPr lang="en-US"/>
              <a:t>What is the velocity of the team that completes five user stories that have 4 story points each?</a:t>
            </a:r>
          </a:p>
          <a:p>
            <a:pPr lvl="1"/>
            <a:r>
              <a:rPr lang="en-US"/>
              <a:t>10</a:t>
            </a:r>
          </a:p>
          <a:p>
            <a:pPr lvl="1"/>
            <a:r>
              <a:rPr lang="en-US"/>
              <a:t>15</a:t>
            </a:r>
          </a:p>
          <a:p>
            <a:pPr lvl="1"/>
            <a:r>
              <a:rPr lang="en-US"/>
              <a:t>20</a:t>
            </a:r>
          </a:p>
          <a:p>
            <a:pPr lvl="1"/>
            <a:r>
              <a:rPr lang="en-US"/>
              <a:t>30</a:t>
            </a:r>
          </a:p>
          <a:p>
            <a:pPr lvl="1"/>
            <a:endParaRPr lang="en-US"/>
          </a:p>
          <a:p>
            <a:r>
              <a:rPr lang="en-US"/>
              <a:t>State True or False. </a:t>
            </a:r>
            <a:br>
              <a:rPr lang="en-US"/>
            </a:br>
            <a:r>
              <a:rPr lang="en-US"/>
              <a:t>While estimating in ideal days, it is assumed that the developer works only on the story being estimated.</a:t>
            </a:r>
          </a:p>
          <a:p>
            <a:pPr lvl="1"/>
            <a:r>
              <a:rPr lang="en-US"/>
              <a:t>True</a:t>
            </a:r>
          </a:p>
          <a:p>
            <a:pPr lvl="1"/>
            <a:r>
              <a:rPr lang="en-US"/>
              <a:t>False</a:t>
            </a:r>
            <a:endParaRPr lang="en-US" dirty="0"/>
          </a:p>
        </p:txBody>
      </p:sp>
    </p:spTree>
    <p:extLst>
      <p:ext uri="{BB962C8B-B14F-4D97-AF65-F5344CB8AC3E}">
        <p14:creationId xmlns:p14="http://schemas.microsoft.com/office/powerpoint/2010/main" val="276804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p:txBody>
          <a:bodyPr/>
          <a:lstStyle/>
          <a:p>
            <a:r>
              <a:rPr lang="en-US" dirty="0"/>
              <a:t>1.31 Estimating Techniques</a:t>
            </a:r>
          </a:p>
        </p:txBody>
      </p:sp>
      <p:sp>
        <p:nvSpPr>
          <p:cNvPr id="181" name="Google Shape;181;p33"/>
          <p:cNvSpPr txBox="1">
            <a:spLocks noGrp="1"/>
          </p:cNvSpPr>
          <p:nvPr>
            <p:ph type="body" idx="2"/>
          </p:nvPr>
        </p:nvSpPr>
        <p:spPr/>
        <p:txBody>
          <a:bodyPr/>
          <a:lstStyle/>
          <a:p>
            <a:r>
              <a:rPr lang="en-US" dirty="0"/>
              <a:t>The three most common techniques for estimating are represented in the figure below:</a:t>
            </a:r>
          </a:p>
          <a:p>
            <a:endParaRPr lang="en-US" dirty="0"/>
          </a:p>
        </p:txBody>
      </p:sp>
      <p:grpSp>
        <p:nvGrpSpPr>
          <p:cNvPr id="11" name="Group 10"/>
          <p:cNvGrpSpPr/>
          <p:nvPr/>
        </p:nvGrpSpPr>
        <p:grpSpPr>
          <a:xfrm>
            <a:off x="3732551" y="1906217"/>
            <a:ext cx="4668839" cy="4419184"/>
            <a:chOff x="3761580" y="1721045"/>
            <a:chExt cx="4668839" cy="4419184"/>
          </a:xfrm>
        </p:grpSpPr>
        <p:sp>
          <p:nvSpPr>
            <p:cNvPr id="4" name="Block Arc 3"/>
            <p:cNvSpPr/>
            <p:nvPr/>
          </p:nvSpPr>
          <p:spPr>
            <a:xfrm>
              <a:off x="4252490" y="2453210"/>
              <a:ext cx="3687019" cy="3687019"/>
            </a:xfrm>
            <a:prstGeom prst="blockArc">
              <a:avLst>
                <a:gd name="adj1" fmla="val 9000000"/>
                <a:gd name="adj2" fmla="val 162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Block Arc 4"/>
            <p:cNvSpPr/>
            <p:nvPr/>
          </p:nvSpPr>
          <p:spPr>
            <a:xfrm>
              <a:off x="4252490" y="2453210"/>
              <a:ext cx="3687019" cy="3687019"/>
            </a:xfrm>
            <a:prstGeom prst="blockArc">
              <a:avLst>
                <a:gd name="adj1" fmla="val 1800000"/>
                <a:gd name="adj2" fmla="val 90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Block Arc 5"/>
            <p:cNvSpPr/>
            <p:nvPr/>
          </p:nvSpPr>
          <p:spPr>
            <a:xfrm>
              <a:off x="4252490" y="2453210"/>
              <a:ext cx="3687019" cy="3687019"/>
            </a:xfrm>
            <a:prstGeom prst="blockArc">
              <a:avLst>
                <a:gd name="adj1" fmla="val 16200000"/>
                <a:gd name="adj2" fmla="val 1800000"/>
                <a:gd name="adj3" fmla="val 4639"/>
              </a:avLst>
            </a:prstGeom>
            <a:solidFill>
              <a:srgbClr val="0EC07D"/>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Freeform 6"/>
            <p:cNvSpPr/>
            <p:nvPr/>
          </p:nvSpPr>
          <p:spPr>
            <a:xfrm>
              <a:off x="4592916" y="2793635"/>
              <a:ext cx="3006168" cy="3006168"/>
            </a:xfrm>
            <a:custGeom>
              <a:avLst/>
              <a:gdLst>
                <a:gd name="connsiteX0" fmla="*/ 0 w 1696904"/>
                <a:gd name="connsiteY0" fmla="*/ 848452 h 1696904"/>
                <a:gd name="connsiteX1" fmla="*/ 848452 w 1696904"/>
                <a:gd name="connsiteY1" fmla="*/ 0 h 1696904"/>
                <a:gd name="connsiteX2" fmla="*/ 1696904 w 1696904"/>
                <a:gd name="connsiteY2" fmla="*/ 848452 h 1696904"/>
                <a:gd name="connsiteX3" fmla="*/ 848452 w 1696904"/>
                <a:gd name="connsiteY3" fmla="*/ 1696904 h 1696904"/>
                <a:gd name="connsiteX4" fmla="*/ 0 w 1696904"/>
                <a:gd name="connsiteY4" fmla="*/ 848452 h 1696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904" h="1696904">
                  <a:moveTo>
                    <a:pt x="0" y="848452"/>
                  </a:moveTo>
                  <a:cubicBezTo>
                    <a:pt x="0" y="379865"/>
                    <a:pt x="379865" y="0"/>
                    <a:pt x="848452" y="0"/>
                  </a:cubicBezTo>
                  <a:cubicBezTo>
                    <a:pt x="1317039" y="0"/>
                    <a:pt x="1696904" y="379865"/>
                    <a:pt x="1696904" y="848452"/>
                  </a:cubicBezTo>
                  <a:cubicBezTo>
                    <a:pt x="1696904" y="1317039"/>
                    <a:pt x="1317039" y="1696904"/>
                    <a:pt x="848452" y="1696904"/>
                  </a:cubicBezTo>
                  <a:cubicBezTo>
                    <a:pt x="379865" y="1696904"/>
                    <a:pt x="0" y="1317039"/>
                    <a:pt x="0" y="848452"/>
                  </a:cubicBez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44550" rtl="0">
                <a:spcBef>
                  <a:spcPct val="0"/>
                </a:spcBef>
                <a:spcAft>
                  <a:spcPct val="35000"/>
                </a:spcAft>
              </a:pPr>
              <a:r>
                <a:rPr lang="en-US" sz="2000" b="1" kern="1200" dirty="0">
                  <a:latin typeface="Arial" panose="020B0604020202020204" pitchFamily="34" charset="0"/>
                  <a:cs typeface="Arial" panose="020B0604020202020204" pitchFamily="34" charset="0"/>
                </a:rPr>
                <a:t>Agile </a:t>
              </a:r>
              <a:br>
                <a:rPr lang="en-US" sz="2000" b="1" kern="1200" dirty="0">
                  <a:latin typeface="Arial" panose="020B0604020202020204" pitchFamily="34" charset="0"/>
                  <a:cs typeface="Arial" panose="020B0604020202020204" pitchFamily="34" charset="0"/>
                </a:rPr>
              </a:br>
              <a:r>
                <a:rPr lang="en-US" sz="2000" b="1" kern="1200" dirty="0">
                  <a:latin typeface="Arial" panose="020B0604020202020204" pitchFamily="34" charset="0"/>
                  <a:cs typeface="Arial" panose="020B0604020202020204" pitchFamily="34" charset="0"/>
                </a:rPr>
                <a:t>Estimating </a:t>
              </a:r>
              <a:br>
                <a:rPr lang="en-US" sz="2000" b="1" kern="1200" dirty="0">
                  <a:latin typeface="Arial" panose="020B0604020202020204" pitchFamily="34" charset="0"/>
                  <a:cs typeface="Arial" panose="020B0604020202020204" pitchFamily="34" charset="0"/>
                </a:rPr>
              </a:br>
              <a:r>
                <a:rPr lang="en-US" sz="2000" b="1" kern="1200" dirty="0">
                  <a:latin typeface="Arial" panose="020B0604020202020204" pitchFamily="34" charset="0"/>
                  <a:cs typeface="Arial" panose="020B0604020202020204" pitchFamily="34" charset="0"/>
                </a:rPr>
                <a:t>Techniques</a:t>
              </a:r>
              <a:endParaRPr lang="en-US" sz="2000" kern="1200" dirty="0">
                <a:latin typeface="Arial" panose="020B0604020202020204" pitchFamily="34" charset="0"/>
                <a:cs typeface="Arial" panose="020B0604020202020204" pitchFamily="34" charset="0"/>
              </a:endParaRPr>
            </a:p>
          </p:txBody>
        </p:sp>
        <p:sp>
          <p:nvSpPr>
            <p:cNvPr id="8" name="Freeform 7"/>
            <p:cNvSpPr/>
            <p:nvPr/>
          </p:nvSpPr>
          <p:spPr>
            <a:xfrm>
              <a:off x="5321074" y="1721045"/>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dirty="0">
                  <a:solidFill>
                    <a:schemeClr val="tx1"/>
                  </a:solidFill>
                  <a:latin typeface="Arial" panose="020B0604020202020204" pitchFamily="34" charset="0"/>
                  <a:ea typeface="Roboto"/>
                  <a:cs typeface="Arial" panose="020B0604020202020204" pitchFamily="34" charset="0"/>
                  <a:sym typeface="Roboto"/>
                </a:rPr>
                <a:t>Expert </a:t>
              </a:r>
              <a:br>
                <a:rPr lang="en-US" sz="1600" kern="1200" dirty="0">
                  <a:solidFill>
                    <a:schemeClr val="tx1"/>
                  </a:solidFill>
                  <a:latin typeface="Arial" panose="020B0604020202020204" pitchFamily="34" charset="0"/>
                  <a:ea typeface="Roboto"/>
                  <a:cs typeface="Arial" panose="020B0604020202020204" pitchFamily="34" charset="0"/>
                  <a:sym typeface="Roboto"/>
                </a:rPr>
              </a:br>
              <a:r>
                <a:rPr lang="en-US" sz="1600" kern="1200" dirty="0">
                  <a:solidFill>
                    <a:schemeClr val="tx1"/>
                  </a:solidFill>
                  <a:latin typeface="Arial" panose="020B0604020202020204" pitchFamily="34" charset="0"/>
                  <a:ea typeface="Roboto"/>
                  <a:cs typeface="Arial" panose="020B0604020202020204" pitchFamily="34" charset="0"/>
                  <a:sym typeface="Roboto"/>
                </a:rPr>
                <a:t>Opinion</a:t>
              </a:r>
              <a:endParaRPr lang="en-US" sz="1600" kern="1200" dirty="0">
                <a:solidFill>
                  <a:schemeClr val="tx1"/>
                </a:solidFill>
                <a:latin typeface="Arial" panose="020B0604020202020204" pitchFamily="34" charset="0"/>
                <a:cs typeface="Arial" panose="020B0604020202020204" pitchFamily="34" charset="0"/>
              </a:endParaRPr>
            </a:p>
          </p:txBody>
        </p:sp>
        <p:sp>
          <p:nvSpPr>
            <p:cNvPr id="9" name="Freeform 8"/>
            <p:cNvSpPr/>
            <p:nvPr/>
          </p:nvSpPr>
          <p:spPr>
            <a:xfrm>
              <a:off x="6880567" y="4422167"/>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dirty="0">
                  <a:solidFill>
                    <a:schemeClr val="tx1"/>
                  </a:solidFill>
                  <a:latin typeface="Arial" panose="020B0604020202020204" pitchFamily="34" charset="0"/>
                  <a:ea typeface="Roboto"/>
                  <a:cs typeface="Arial" panose="020B0604020202020204" pitchFamily="34" charset="0"/>
                  <a:sym typeface="Roboto"/>
                </a:rPr>
                <a:t>Analogy</a:t>
              </a:r>
              <a:endParaRPr lang="en-US" sz="1600" kern="1200" dirty="0">
                <a:solidFill>
                  <a:schemeClr val="tx1"/>
                </a:solidFill>
                <a:latin typeface="Arial" panose="020B0604020202020204" pitchFamily="34" charset="0"/>
                <a:cs typeface="Arial" panose="020B0604020202020204" pitchFamily="34" charset="0"/>
              </a:endParaRPr>
            </a:p>
          </p:txBody>
        </p:sp>
        <p:sp>
          <p:nvSpPr>
            <p:cNvPr id="10" name="Freeform 9"/>
            <p:cNvSpPr/>
            <p:nvPr/>
          </p:nvSpPr>
          <p:spPr>
            <a:xfrm>
              <a:off x="3761580" y="4422167"/>
              <a:ext cx="1549852" cy="1549852"/>
            </a:xfrm>
            <a:custGeom>
              <a:avLst/>
              <a:gdLst>
                <a:gd name="connsiteX0" fmla="*/ 0 w 1187832"/>
                <a:gd name="connsiteY0" fmla="*/ 593916 h 1187832"/>
                <a:gd name="connsiteX1" fmla="*/ 593916 w 1187832"/>
                <a:gd name="connsiteY1" fmla="*/ 0 h 1187832"/>
                <a:gd name="connsiteX2" fmla="*/ 1187832 w 1187832"/>
                <a:gd name="connsiteY2" fmla="*/ 593916 h 1187832"/>
                <a:gd name="connsiteX3" fmla="*/ 593916 w 1187832"/>
                <a:gd name="connsiteY3" fmla="*/ 1187832 h 1187832"/>
                <a:gd name="connsiteX4" fmla="*/ 0 w 1187832"/>
                <a:gd name="connsiteY4" fmla="*/ 593916 h 118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32" h="1187832">
                  <a:moveTo>
                    <a:pt x="0" y="593916"/>
                  </a:moveTo>
                  <a:cubicBezTo>
                    <a:pt x="0" y="265905"/>
                    <a:pt x="265905" y="0"/>
                    <a:pt x="593916" y="0"/>
                  </a:cubicBezTo>
                  <a:cubicBezTo>
                    <a:pt x="921927" y="0"/>
                    <a:pt x="1187832" y="265905"/>
                    <a:pt x="1187832" y="593916"/>
                  </a:cubicBezTo>
                  <a:cubicBezTo>
                    <a:pt x="1187832" y="921927"/>
                    <a:pt x="921927" y="1187832"/>
                    <a:pt x="593916" y="1187832"/>
                  </a:cubicBezTo>
                  <a:cubicBezTo>
                    <a:pt x="265905" y="1187832"/>
                    <a:pt x="0" y="921927"/>
                    <a:pt x="0" y="593916"/>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400050" rtl="0">
                <a:lnSpc>
                  <a:spcPct val="90000"/>
                </a:lnSpc>
                <a:spcBef>
                  <a:spcPct val="0"/>
                </a:spcBef>
                <a:spcAft>
                  <a:spcPct val="35000"/>
                </a:spcAft>
              </a:pPr>
              <a:r>
                <a:rPr lang="en-US" sz="1600" kern="1200">
                  <a:solidFill>
                    <a:schemeClr val="tx1"/>
                  </a:solidFill>
                  <a:latin typeface="Arial" panose="020B0604020202020204" pitchFamily="34" charset="0"/>
                  <a:ea typeface="Roboto"/>
                  <a:cs typeface="Arial" panose="020B0604020202020204" pitchFamily="34" charset="0"/>
                  <a:sym typeface="Roboto"/>
                </a:rPr>
                <a:t>Disaggregation</a:t>
              </a:r>
              <a:endParaRPr lang="en-US" sz="1600" kern="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5298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p:txBody>
          <a:bodyPr/>
          <a:lstStyle/>
          <a:p>
            <a:r>
              <a:rPr lang="en-US" dirty="0"/>
              <a:t>1.32 Planning Poker</a:t>
            </a:r>
          </a:p>
        </p:txBody>
      </p:sp>
      <p:sp>
        <p:nvSpPr>
          <p:cNvPr id="200" name="Google Shape;200;p34"/>
          <p:cNvSpPr txBox="1">
            <a:spLocks noGrp="1"/>
          </p:cNvSpPr>
          <p:nvPr>
            <p:ph type="body" idx="2"/>
          </p:nvPr>
        </p:nvSpPr>
        <p:spPr>
          <a:xfrm>
            <a:off x="514351" y="1304995"/>
            <a:ext cx="6721236" cy="4840828"/>
          </a:xfrm>
        </p:spPr>
        <p:txBody>
          <a:bodyPr>
            <a:normAutofit lnSpcReduction="10000"/>
          </a:bodyPr>
          <a:lstStyle/>
          <a:p>
            <a:r>
              <a:rPr lang="en-US" dirty="0"/>
              <a:t>Following are the key details of the Planning Poker game: </a:t>
            </a:r>
          </a:p>
          <a:p>
            <a:pPr lvl="1">
              <a:lnSpc>
                <a:spcPct val="100000"/>
              </a:lnSpc>
            </a:pPr>
            <a:r>
              <a:rPr lang="en-US" dirty="0"/>
              <a:t>Planning poker is one of the most popular gross level estimating technique, which uses Fibonacci sequence (adding previous two numbers to get the next number in the sequence) to assign point value to a story or a feature.</a:t>
            </a:r>
          </a:p>
          <a:p>
            <a:pPr lvl="1">
              <a:lnSpc>
                <a:spcPct val="100000"/>
              </a:lnSpc>
            </a:pPr>
            <a:r>
              <a:rPr lang="en-US" dirty="0"/>
              <a:t>Fibonacci sequence has been modified to get the following sequence for Agile estimation purposes: 0, 1, 2, 3, 5, 8, 13, 20, 40, 100.</a:t>
            </a:r>
          </a:p>
          <a:p>
            <a:pPr lvl="1">
              <a:lnSpc>
                <a:spcPct val="100000"/>
              </a:lnSpc>
            </a:pPr>
            <a:r>
              <a:rPr lang="en-US" dirty="0"/>
              <a:t>The numbers in the given sequence are represented in a set of playing cards as shown in the picture.</a:t>
            </a:r>
          </a:p>
          <a:p>
            <a:pPr lvl="1">
              <a:lnSpc>
                <a:spcPct val="100000"/>
              </a:lnSpc>
            </a:pPr>
            <a:r>
              <a:rPr lang="en-US" dirty="0"/>
              <a:t>Team members play the Planning Poker game and assign a point value to each item. The process is explained below in the notes.</a:t>
            </a:r>
          </a:p>
          <a:p>
            <a:pPr lvl="1">
              <a:lnSpc>
                <a:spcPct val="100000"/>
              </a:lnSpc>
            </a:pPr>
            <a:r>
              <a:rPr lang="en-US" dirty="0"/>
              <a:t>Fibonacci sequence is used as these numbers to represent relative size and this method also provide the correct level of detail for smaller and better understood projects.  </a:t>
            </a:r>
          </a:p>
        </p:txBody>
      </p:sp>
      <p:grpSp>
        <p:nvGrpSpPr>
          <p:cNvPr id="79" name="Group 78"/>
          <p:cNvGrpSpPr/>
          <p:nvPr/>
        </p:nvGrpSpPr>
        <p:grpSpPr>
          <a:xfrm>
            <a:off x="7511142" y="1436914"/>
            <a:ext cx="4448629" cy="3390900"/>
            <a:chOff x="7366000" y="1422400"/>
            <a:chExt cx="4448629" cy="3390900"/>
          </a:xfrm>
        </p:grpSpPr>
        <p:sp>
          <p:nvSpPr>
            <p:cNvPr id="2" name="Rectangle 1"/>
            <p:cNvSpPr/>
            <p:nvPr/>
          </p:nvSpPr>
          <p:spPr>
            <a:xfrm>
              <a:off x="7366000" y="1422400"/>
              <a:ext cx="4448629" cy="3390900"/>
            </a:xfrm>
            <a:prstGeom prst="rect">
              <a:avLst/>
            </a:prstGeom>
            <a:solidFill>
              <a:srgbClr val="0EC07D"/>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rot="17204870">
              <a:off x="7690949" y="3041202"/>
              <a:ext cx="711200" cy="965200"/>
              <a:chOff x="8799720" y="2851150"/>
              <a:chExt cx="711200" cy="965200"/>
            </a:xfrm>
          </p:grpSpPr>
          <p:grpSp>
            <p:nvGrpSpPr>
              <p:cNvPr id="26" name="Group 25"/>
              <p:cNvGrpSpPr/>
              <p:nvPr/>
            </p:nvGrpSpPr>
            <p:grpSpPr>
              <a:xfrm>
                <a:off x="8799720" y="2851150"/>
                <a:ext cx="711200" cy="965200"/>
                <a:chOff x="7493000" y="2851150"/>
                <a:chExt cx="711200" cy="965200"/>
              </a:xfrm>
            </p:grpSpPr>
            <p:sp>
              <p:nvSpPr>
                <p:cNvPr id="27" name="Rounded Rectangle 26"/>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40</a:t>
                  </a:r>
                </a:p>
              </p:txBody>
            </p:sp>
            <p:cxnSp>
              <p:nvCxnSpPr>
                <p:cNvPr id="28" name="Straight Connector 27"/>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3"/>
              <a:srcRect r="90173"/>
              <a:stretch/>
            </p:blipFill>
            <p:spPr>
              <a:xfrm>
                <a:off x="8830440" y="2881485"/>
                <a:ext cx="238384" cy="231428"/>
              </a:xfrm>
              <a:prstGeom prst="rect">
                <a:avLst/>
              </a:prstGeom>
            </p:spPr>
          </p:pic>
        </p:grpSp>
        <p:grpSp>
          <p:nvGrpSpPr>
            <p:cNvPr id="11" name="Group 10"/>
            <p:cNvGrpSpPr/>
            <p:nvPr/>
          </p:nvGrpSpPr>
          <p:grpSpPr>
            <a:xfrm rot="16200000">
              <a:off x="7610903" y="3734762"/>
              <a:ext cx="711200" cy="965200"/>
              <a:chOff x="7493000" y="2851150"/>
              <a:chExt cx="711200" cy="965200"/>
            </a:xfrm>
          </p:grpSpPr>
          <p:sp>
            <p:nvSpPr>
              <p:cNvPr id="3" name="Rounded Rectangle 2"/>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100</a:t>
                </a:r>
              </a:p>
            </p:txBody>
          </p:sp>
          <p:cxnSp>
            <p:nvCxnSpPr>
              <p:cNvPr id="5" name="Straight Connector 4"/>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stretch>
                <a:fillRect/>
              </a:stretch>
            </p:blipFill>
            <p:spPr>
              <a:xfrm>
                <a:off x="7499350" y="2881622"/>
                <a:ext cx="260575" cy="231155"/>
              </a:xfrm>
              <a:prstGeom prst="rect">
                <a:avLst/>
              </a:prstGeom>
            </p:spPr>
          </p:pic>
        </p:grpSp>
        <p:grpSp>
          <p:nvGrpSpPr>
            <p:cNvPr id="32" name="Group 31"/>
            <p:cNvGrpSpPr/>
            <p:nvPr/>
          </p:nvGrpSpPr>
          <p:grpSpPr>
            <a:xfrm rot="18411957">
              <a:off x="7977235" y="2413381"/>
              <a:ext cx="711200" cy="965200"/>
              <a:chOff x="8799720" y="2851150"/>
              <a:chExt cx="711200" cy="965200"/>
            </a:xfrm>
          </p:grpSpPr>
          <p:grpSp>
            <p:nvGrpSpPr>
              <p:cNvPr id="33" name="Group 32"/>
              <p:cNvGrpSpPr/>
              <p:nvPr/>
            </p:nvGrpSpPr>
            <p:grpSpPr>
              <a:xfrm>
                <a:off x="8799720" y="2851150"/>
                <a:ext cx="711200" cy="965200"/>
                <a:chOff x="7493000" y="2851150"/>
                <a:chExt cx="711200" cy="965200"/>
              </a:xfrm>
            </p:grpSpPr>
            <p:sp>
              <p:nvSpPr>
                <p:cNvPr id="35" name="Rounded Rectangle 34"/>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20</a:t>
                  </a:r>
                </a:p>
              </p:txBody>
            </p:sp>
            <p:cxnSp>
              <p:nvCxnSpPr>
                <p:cNvPr id="36" name="Straight Connector 35"/>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34" name="Picture 33"/>
              <p:cNvPicPr>
                <a:picLocks noChangeAspect="1"/>
              </p:cNvPicPr>
              <p:nvPr/>
            </p:nvPicPr>
            <p:blipFill rotWithShape="1">
              <a:blip r:embed="rId3"/>
              <a:srcRect l="12565" r="77608"/>
              <a:stretch/>
            </p:blipFill>
            <p:spPr>
              <a:xfrm>
                <a:off x="8830440" y="2881485"/>
                <a:ext cx="238384" cy="231428"/>
              </a:xfrm>
              <a:prstGeom prst="rect">
                <a:avLst/>
              </a:prstGeom>
            </p:spPr>
          </p:pic>
        </p:grpSp>
        <p:grpSp>
          <p:nvGrpSpPr>
            <p:cNvPr id="38" name="Group 37"/>
            <p:cNvGrpSpPr/>
            <p:nvPr/>
          </p:nvGrpSpPr>
          <p:grpSpPr>
            <a:xfrm rot="19374425">
              <a:off x="8485934" y="1922285"/>
              <a:ext cx="711200" cy="965200"/>
              <a:chOff x="8799720" y="2851150"/>
              <a:chExt cx="711200" cy="965200"/>
            </a:xfrm>
          </p:grpSpPr>
          <p:grpSp>
            <p:nvGrpSpPr>
              <p:cNvPr id="39" name="Group 38"/>
              <p:cNvGrpSpPr/>
              <p:nvPr/>
            </p:nvGrpSpPr>
            <p:grpSpPr>
              <a:xfrm>
                <a:off x="8799720" y="2851150"/>
                <a:ext cx="711200" cy="965200"/>
                <a:chOff x="7493000" y="2851150"/>
                <a:chExt cx="711200" cy="965200"/>
              </a:xfrm>
            </p:grpSpPr>
            <p:sp>
              <p:nvSpPr>
                <p:cNvPr id="41" name="Rounded Rectangle 40"/>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13</a:t>
                  </a:r>
                </a:p>
              </p:txBody>
            </p:sp>
            <p:cxnSp>
              <p:nvCxnSpPr>
                <p:cNvPr id="42" name="Straight Connector 41"/>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0" name="Picture 39"/>
              <p:cNvPicPr>
                <a:picLocks noChangeAspect="1"/>
              </p:cNvPicPr>
              <p:nvPr/>
            </p:nvPicPr>
            <p:blipFill rotWithShape="1">
              <a:blip r:embed="rId3"/>
              <a:srcRect l="25758" r="64415"/>
              <a:stretch/>
            </p:blipFill>
            <p:spPr>
              <a:xfrm>
                <a:off x="8830440" y="2881485"/>
                <a:ext cx="238384" cy="231428"/>
              </a:xfrm>
              <a:prstGeom prst="rect">
                <a:avLst/>
              </a:prstGeom>
            </p:spPr>
          </p:pic>
        </p:grpSp>
        <p:grpSp>
          <p:nvGrpSpPr>
            <p:cNvPr id="44" name="Group 43"/>
            <p:cNvGrpSpPr/>
            <p:nvPr/>
          </p:nvGrpSpPr>
          <p:grpSpPr>
            <a:xfrm>
              <a:off x="9223204" y="1672337"/>
              <a:ext cx="711200" cy="965200"/>
              <a:chOff x="8799720" y="2851150"/>
              <a:chExt cx="711200" cy="965200"/>
            </a:xfrm>
          </p:grpSpPr>
          <p:grpSp>
            <p:nvGrpSpPr>
              <p:cNvPr id="45" name="Group 44"/>
              <p:cNvGrpSpPr/>
              <p:nvPr/>
            </p:nvGrpSpPr>
            <p:grpSpPr>
              <a:xfrm>
                <a:off x="8799720" y="2851150"/>
                <a:ext cx="711200" cy="965200"/>
                <a:chOff x="7493000" y="2851150"/>
                <a:chExt cx="711200" cy="965200"/>
              </a:xfrm>
            </p:grpSpPr>
            <p:sp>
              <p:nvSpPr>
                <p:cNvPr id="47" name="Rounded Rectangle 46"/>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8</a:t>
                  </a:r>
                </a:p>
              </p:txBody>
            </p:sp>
            <p:cxnSp>
              <p:nvCxnSpPr>
                <p:cNvPr id="48" name="Straight Connector 47"/>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46" name="Picture 45"/>
              <p:cNvPicPr>
                <a:picLocks noChangeAspect="1"/>
              </p:cNvPicPr>
              <p:nvPr/>
            </p:nvPicPr>
            <p:blipFill rotWithShape="1">
              <a:blip r:embed="rId3"/>
              <a:srcRect l="38637" r="51536"/>
              <a:stretch/>
            </p:blipFill>
            <p:spPr>
              <a:xfrm>
                <a:off x="8830440" y="2881485"/>
                <a:ext cx="238384" cy="231428"/>
              </a:xfrm>
              <a:prstGeom prst="rect">
                <a:avLst/>
              </a:prstGeom>
            </p:spPr>
          </p:pic>
        </p:grpSp>
        <p:grpSp>
          <p:nvGrpSpPr>
            <p:cNvPr id="50" name="Group 49"/>
            <p:cNvGrpSpPr/>
            <p:nvPr/>
          </p:nvGrpSpPr>
          <p:grpSpPr>
            <a:xfrm rot="1911547">
              <a:off x="9998227" y="1942071"/>
              <a:ext cx="711200" cy="965200"/>
              <a:chOff x="8799720" y="2851150"/>
              <a:chExt cx="711200" cy="965200"/>
            </a:xfrm>
          </p:grpSpPr>
          <p:grpSp>
            <p:nvGrpSpPr>
              <p:cNvPr id="51" name="Group 50"/>
              <p:cNvGrpSpPr/>
              <p:nvPr/>
            </p:nvGrpSpPr>
            <p:grpSpPr>
              <a:xfrm>
                <a:off x="8799720" y="2851150"/>
                <a:ext cx="711200" cy="965200"/>
                <a:chOff x="7493000" y="2851150"/>
                <a:chExt cx="711200" cy="965200"/>
              </a:xfrm>
            </p:grpSpPr>
            <p:sp>
              <p:nvSpPr>
                <p:cNvPr id="53" name="Rounded Rectangle 52"/>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5</a:t>
                  </a:r>
                </a:p>
              </p:txBody>
            </p:sp>
            <p:cxnSp>
              <p:nvCxnSpPr>
                <p:cNvPr id="54" name="Straight Connector 53"/>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52" name="Picture 51"/>
              <p:cNvPicPr>
                <a:picLocks noChangeAspect="1"/>
              </p:cNvPicPr>
              <p:nvPr/>
            </p:nvPicPr>
            <p:blipFill rotWithShape="1">
              <a:blip r:embed="rId3"/>
              <a:srcRect l="51516" r="38657"/>
              <a:stretch/>
            </p:blipFill>
            <p:spPr>
              <a:xfrm>
                <a:off x="8830440" y="2881485"/>
                <a:ext cx="238384" cy="231428"/>
              </a:xfrm>
              <a:prstGeom prst="rect">
                <a:avLst/>
              </a:prstGeom>
            </p:spPr>
          </p:pic>
        </p:grpSp>
        <p:grpSp>
          <p:nvGrpSpPr>
            <p:cNvPr id="56" name="Group 55"/>
            <p:cNvGrpSpPr/>
            <p:nvPr/>
          </p:nvGrpSpPr>
          <p:grpSpPr>
            <a:xfrm rot="3604168">
              <a:off x="10529993" y="2442837"/>
              <a:ext cx="711200" cy="965200"/>
              <a:chOff x="8799720" y="2851150"/>
              <a:chExt cx="711200" cy="965200"/>
            </a:xfrm>
          </p:grpSpPr>
          <p:grpSp>
            <p:nvGrpSpPr>
              <p:cNvPr id="57" name="Group 56"/>
              <p:cNvGrpSpPr/>
              <p:nvPr/>
            </p:nvGrpSpPr>
            <p:grpSpPr>
              <a:xfrm>
                <a:off x="8799720" y="2851150"/>
                <a:ext cx="711200" cy="965200"/>
                <a:chOff x="7493000" y="2851150"/>
                <a:chExt cx="711200" cy="965200"/>
              </a:xfrm>
            </p:grpSpPr>
            <p:sp>
              <p:nvSpPr>
                <p:cNvPr id="59" name="Rounded Rectangle 58"/>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3</a:t>
                  </a:r>
                </a:p>
              </p:txBody>
            </p:sp>
            <p:cxnSp>
              <p:nvCxnSpPr>
                <p:cNvPr id="60" name="Straight Connector 59"/>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58" name="Picture 57"/>
              <p:cNvPicPr>
                <a:picLocks noChangeAspect="1"/>
              </p:cNvPicPr>
              <p:nvPr/>
            </p:nvPicPr>
            <p:blipFill rotWithShape="1">
              <a:blip r:embed="rId3"/>
              <a:srcRect l="64395" r="25778"/>
              <a:stretch/>
            </p:blipFill>
            <p:spPr>
              <a:xfrm>
                <a:off x="8830440" y="2881485"/>
                <a:ext cx="238384" cy="231428"/>
              </a:xfrm>
              <a:prstGeom prst="rect">
                <a:avLst/>
              </a:prstGeom>
            </p:spPr>
          </p:pic>
        </p:grpSp>
        <p:grpSp>
          <p:nvGrpSpPr>
            <p:cNvPr id="62" name="Group 61"/>
            <p:cNvGrpSpPr/>
            <p:nvPr/>
          </p:nvGrpSpPr>
          <p:grpSpPr>
            <a:xfrm rot="4784684">
              <a:off x="10768665" y="3089477"/>
              <a:ext cx="711200" cy="965200"/>
              <a:chOff x="8799720" y="2851150"/>
              <a:chExt cx="711200" cy="965200"/>
            </a:xfrm>
          </p:grpSpPr>
          <p:grpSp>
            <p:nvGrpSpPr>
              <p:cNvPr id="63" name="Group 62"/>
              <p:cNvGrpSpPr/>
              <p:nvPr/>
            </p:nvGrpSpPr>
            <p:grpSpPr>
              <a:xfrm>
                <a:off x="8799720" y="2851150"/>
                <a:ext cx="711200" cy="965200"/>
                <a:chOff x="7493000" y="2851150"/>
                <a:chExt cx="711200" cy="965200"/>
              </a:xfrm>
            </p:grpSpPr>
            <p:sp>
              <p:nvSpPr>
                <p:cNvPr id="65" name="Rounded Rectangle 64"/>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2</a:t>
                  </a:r>
                </a:p>
              </p:txBody>
            </p:sp>
            <p:cxnSp>
              <p:nvCxnSpPr>
                <p:cNvPr id="66" name="Straight Connector 65"/>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64" name="Picture 63"/>
              <p:cNvPicPr>
                <a:picLocks noChangeAspect="1"/>
              </p:cNvPicPr>
              <p:nvPr/>
            </p:nvPicPr>
            <p:blipFill rotWithShape="1">
              <a:blip r:embed="rId3"/>
              <a:srcRect l="77588" r="12585"/>
              <a:stretch/>
            </p:blipFill>
            <p:spPr>
              <a:xfrm>
                <a:off x="8830440" y="2881485"/>
                <a:ext cx="238384" cy="231428"/>
              </a:xfrm>
              <a:prstGeom prst="rect">
                <a:avLst/>
              </a:prstGeom>
            </p:spPr>
          </p:pic>
        </p:grpSp>
        <p:grpSp>
          <p:nvGrpSpPr>
            <p:cNvPr id="68" name="Group 67"/>
            <p:cNvGrpSpPr/>
            <p:nvPr/>
          </p:nvGrpSpPr>
          <p:grpSpPr>
            <a:xfrm rot="5400000">
              <a:off x="10828894" y="3777607"/>
              <a:ext cx="711200" cy="965200"/>
              <a:chOff x="8799720" y="2851150"/>
              <a:chExt cx="711200" cy="965200"/>
            </a:xfrm>
          </p:grpSpPr>
          <p:grpSp>
            <p:nvGrpSpPr>
              <p:cNvPr id="69" name="Group 68"/>
              <p:cNvGrpSpPr/>
              <p:nvPr/>
            </p:nvGrpSpPr>
            <p:grpSpPr>
              <a:xfrm>
                <a:off x="8799720" y="2851150"/>
                <a:ext cx="711200" cy="965200"/>
                <a:chOff x="7493000" y="2851150"/>
                <a:chExt cx="711200" cy="965200"/>
              </a:xfrm>
            </p:grpSpPr>
            <p:sp>
              <p:nvSpPr>
                <p:cNvPr id="71" name="Rounded Rectangle 70"/>
                <p:cNvSpPr/>
                <p:nvPr/>
              </p:nvSpPr>
              <p:spPr>
                <a:xfrm>
                  <a:off x="7493000" y="2851150"/>
                  <a:ext cx="711200" cy="965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latin typeface="Arial" panose="020B0604020202020204" pitchFamily="34" charset="0"/>
                      <a:cs typeface="Arial" panose="020B0604020202020204" pitchFamily="34" charset="0"/>
                    </a:rPr>
                    <a:t>1</a:t>
                  </a:r>
                </a:p>
              </p:txBody>
            </p:sp>
            <p:cxnSp>
              <p:nvCxnSpPr>
                <p:cNvPr id="72" name="Straight Connector 71"/>
                <p:cNvCxnSpPr/>
                <p:nvPr/>
              </p:nvCxnSpPr>
              <p:spPr>
                <a:xfrm>
                  <a:off x="7556500" y="3006725"/>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556500" y="3679372"/>
                  <a:ext cx="584200" cy="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pic>
            <p:nvPicPr>
              <p:cNvPr id="70" name="Picture 69"/>
              <p:cNvPicPr>
                <a:picLocks noChangeAspect="1"/>
              </p:cNvPicPr>
              <p:nvPr/>
            </p:nvPicPr>
            <p:blipFill rotWithShape="1">
              <a:blip r:embed="rId3"/>
              <a:srcRect l="90467" r="-294"/>
              <a:stretch/>
            </p:blipFill>
            <p:spPr>
              <a:xfrm>
                <a:off x="8830440" y="2881485"/>
                <a:ext cx="238384" cy="231428"/>
              </a:xfrm>
              <a:prstGeom prst="rect">
                <a:avLst/>
              </a:prstGeom>
            </p:spPr>
          </p:pic>
        </p:grpSp>
        <p:pic>
          <p:nvPicPr>
            <p:cNvPr id="77" name="Picture 76"/>
            <p:cNvPicPr>
              <a:picLocks noChangeAspect="1"/>
            </p:cNvPicPr>
            <p:nvPr/>
          </p:nvPicPr>
          <p:blipFill>
            <a:blip r:embed="rId5"/>
            <a:stretch>
              <a:fillRect/>
            </a:stretch>
          </p:blipFill>
          <p:spPr>
            <a:xfrm>
              <a:off x="9664323" y="3906793"/>
              <a:ext cx="955021" cy="773112"/>
            </a:xfrm>
            <a:prstGeom prst="rect">
              <a:avLst/>
            </a:prstGeom>
          </p:spPr>
        </p:pic>
      </p:grpSp>
    </p:spTree>
    <p:extLst>
      <p:ext uri="{BB962C8B-B14F-4D97-AF65-F5344CB8AC3E}">
        <p14:creationId xmlns:p14="http://schemas.microsoft.com/office/powerpoint/2010/main" val="206869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p:txBody>
          <a:bodyPr/>
          <a:lstStyle/>
          <a:p>
            <a:r>
              <a:rPr lang="en-US" dirty="0"/>
              <a:t>1.33 Affinity Grouping</a:t>
            </a:r>
          </a:p>
        </p:txBody>
      </p:sp>
      <p:sp>
        <p:nvSpPr>
          <p:cNvPr id="207" name="Google Shape;207;p35"/>
          <p:cNvSpPr txBox="1">
            <a:spLocks noGrp="1"/>
          </p:cNvSpPr>
          <p:nvPr>
            <p:ph type="body" idx="2"/>
          </p:nvPr>
        </p:nvSpPr>
        <p:spPr>
          <a:xfrm>
            <a:off x="514351" y="1304995"/>
            <a:ext cx="5934520" cy="4840828"/>
          </a:xfrm>
        </p:spPr>
        <p:txBody>
          <a:bodyPr>
            <a:normAutofit lnSpcReduction="10000"/>
          </a:bodyPr>
          <a:lstStyle/>
          <a:p>
            <a:r>
              <a:rPr lang="en-US" dirty="0"/>
              <a:t>Following are the key details of affinity grouping: </a:t>
            </a:r>
          </a:p>
          <a:p>
            <a:pPr lvl="1">
              <a:lnSpc>
                <a:spcPct val="100000"/>
              </a:lnSpc>
            </a:pPr>
            <a:r>
              <a:rPr lang="en-US" dirty="0"/>
              <a:t>Affinity grouping is a faster way to Agile estimating, especially when the number of items to estimate is very large.</a:t>
            </a:r>
          </a:p>
          <a:p>
            <a:pPr lvl="1">
              <a:lnSpc>
                <a:spcPct val="100000"/>
              </a:lnSpc>
            </a:pPr>
            <a:r>
              <a:rPr lang="en-US" spc="-30" dirty="0"/>
              <a:t>Stories or items that are like-sized are grouped together that results in affinity groups as shown in the picture.</a:t>
            </a:r>
          </a:p>
          <a:p>
            <a:pPr lvl="1">
              <a:lnSpc>
                <a:spcPct val="100000"/>
              </a:lnSpc>
            </a:pPr>
            <a:r>
              <a:rPr lang="en-US" dirty="0"/>
              <a:t>The first item is read out by the presenter to the team members and placed on the wall. The second item is then read out and compared with the size of the first item. If it is of smaller size, it goes to the left of the first one and if larger, goes to the right.</a:t>
            </a:r>
          </a:p>
          <a:p>
            <a:pPr lvl="1">
              <a:lnSpc>
                <a:spcPct val="100000"/>
              </a:lnSpc>
            </a:pPr>
            <a:r>
              <a:rPr lang="en-US" dirty="0"/>
              <a:t>All the items are thus read out, assessed and placed on the wall. The team then reviews the grouping and any inappropriate placement is modified.</a:t>
            </a:r>
          </a:p>
          <a:p>
            <a:pPr lvl="1">
              <a:lnSpc>
                <a:spcPct val="100000"/>
              </a:lnSpc>
            </a:pPr>
            <a:r>
              <a:rPr lang="en-US" dirty="0"/>
              <a:t>Once the affinity grouping is complete, point values are then assigned.</a:t>
            </a:r>
          </a:p>
        </p:txBody>
      </p:sp>
      <p:grpSp>
        <p:nvGrpSpPr>
          <p:cNvPr id="27" name="Group 26"/>
          <p:cNvGrpSpPr/>
          <p:nvPr/>
        </p:nvGrpSpPr>
        <p:grpSpPr>
          <a:xfrm>
            <a:off x="6750050" y="1304995"/>
            <a:ext cx="5166178" cy="2809160"/>
            <a:chOff x="6981825" y="1080669"/>
            <a:chExt cx="5166178" cy="2809160"/>
          </a:xfrm>
        </p:grpSpPr>
        <p:sp>
          <p:nvSpPr>
            <p:cNvPr id="2" name="Rounded Rectangle 1"/>
            <p:cNvSpPr/>
            <p:nvPr/>
          </p:nvSpPr>
          <p:spPr>
            <a:xfrm>
              <a:off x="7199086"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143" y="1660749"/>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173691" y="207506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257143" y="244904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200572"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128001" y="156835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00572" y="1863150"/>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302172" y="211650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202058"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076875" y="1697766"/>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9285518" y="2075064"/>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158527" y="248210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0203544"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0203544" y="1710190"/>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0268864" y="213557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205030" y="1304995"/>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1330213" y="1668246"/>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8189691" y="2449043"/>
              <a:ext cx="667657" cy="451234"/>
            </a:xfrm>
            <a:prstGeom prst="roundRect">
              <a:avLst/>
            </a:prstGeom>
            <a:solidFill>
              <a:srgbClr val="0EC07D"/>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6981825" y="1080669"/>
              <a:ext cx="5166178" cy="2809160"/>
            </a:xfrm>
            <a:prstGeom prst="roundRect">
              <a:avLst>
                <a:gd name="adj" fmla="val 7412"/>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7213601" y="3309257"/>
              <a:ext cx="4740727" cy="0"/>
            </a:xfrm>
            <a:prstGeom prst="straightConnector1">
              <a:avLst/>
            </a:prstGeom>
            <a:ln w="38100">
              <a:solidFill>
                <a:srgbClr val="0EC07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73691" y="3436311"/>
              <a:ext cx="1266376" cy="379656"/>
            </a:xfrm>
            <a:prstGeom prst="rect">
              <a:avLst/>
            </a:prstGeom>
            <a:noFill/>
          </p:spPr>
          <p:txBody>
            <a:bodyPr wrap="square" rtlCol="0">
              <a:spAutoFit/>
            </a:bodyPr>
            <a:lstStyle/>
            <a:p>
              <a:r>
                <a:rPr lang="en-US" dirty="0"/>
                <a:t>Smaller</a:t>
              </a:r>
            </a:p>
          </p:txBody>
        </p:sp>
        <p:sp>
          <p:nvSpPr>
            <p:cNvPr id="30" name="TextBox 29"/>
            <p:cNvSpPr txBox="1"/>
            <p:nvPr/>
          </p:nvSpPr>
          <p:spPr>
            <a:xfrm>
              <a:off x="10746010" y="3436311"/>
              <a:ext cx="1266376" cy="379656"/>
            </a:xfrm>
            <a:prstGeom prst="rect">
              <a:avLst/>
            </a:prstGeom>
            <a:noFill/>
          </p:spPr>
          <p:txBody>
            <a:bodyPr wrap="square" rtlCol="0">
              <a:spAutoFit/>
            </a:bodyPr>
            <a:lstStyle/>
            <a:p>
              <a:pPr algn="r"/>
              <a:r>
                <a:rPr lang="en-US" dirty="0"/>
                <a:t>Large</a:t>
              </a:r>
            </a:p>
          </p:txBody>
        </p:sp>
      </p:grpSp>
    </p:spTree>
    <p:extLst>
      <p:ext uri="{BB962C8B-B14F-4D97-AF65-F5344CB8AC3E}">
        <p14:creationId xmlns:p14="http://schemas.microsoft.com/office/powerpoint/2010/main" val="403665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5908-E5BD-4F6D-BA3B-2D3D99A51CF4}"/>
              </a:ext>
            </a:extLst>
          </p:cNvPr>
          <p:cNvSpPr>
            <a:spLocks noGrp="1"/>
          </p:cNvSpPr>
          <p:nvPr>
            <p:ph type="title"/>
          </p:nvPr>
        </p:nvSpPr>
        <p:spPr/>
        <p:txBody>
          <a:bodyPr/>
          <a:lstStyle/>
          <a:p>
            <a:r>
              <a:rPr lang="en-US" dirty="0"/>
              <a:t>1.34 T-Shirt Sizes</a:t>
            </a:r>
          </a:p>
        </p:txBody>
      </p:sp>
      <p:sp>
        <p:nvSpPr>
          <p:cNvPr id="3" name="Text Placeholder 2">
            <a:extLst>
              <a:ext uri="{FF2B5EF4-FFF2-40B4-BE49-F238E27FC236}">
                <a16:creationId xmlns:a16="http://schemas.microsoft.com/office/drawing/2014/main" id="{7B715306-8DBA-477C-8F93-5E9D22611290}"/>
              </a:ext>
            </a:extLst>
          </p:cNvPr>
          <p:cNvSpPr>
            <a:spLocks noGrp="1"/>
          </p:cNvSpPr>
          <p:nvPr>
            <p:ph type="body" idx="2"/>
          </p:nvPr>
        </p:nvSpPr>
        <p:spPr>
          <a:xfrm>
            <a:off x="514351" y="1304995"/>
            <a:ext cx="5527809" cy="4840828"/>
          </a:xfrm>
        </p:spPr>
        <p:txBody>
          <a:bodyPr/>
          <a:lstStyle/>
          <a:p>
            <a:r>
              <a:rPr lang="en-US" dirty="0"/>
              <a:t>The salient features of T-shirt sizes are as follows:</a:t>
            </a:r>
          </a:p>
          <a:p>
            <a:pPr lvl="1">
              <a:lnSpc>
                <a:spcPct val="100000"/>
              </a:lnSpc>
            </a:pPr>
            <a:r>
              <a:rPr lang="en-US" dirty="0"/>
              <a:t>T-Shirt sizes is a way of estimating relative sizes of features. Five different sizes Extra Small (XS), Small (S), Medium (M), Large (L), Extra Large (XL) are used for estimating the size of features.</a:t>
            </a:r>
          </a:p>
          <a:p>
            <a:pPr lvl="1">
              <a:lnSpc>
                <a:spcPct val="100000"/>
              </a:lnSpc>
            </a:pPr>
            <a:r>
              <a:rPr lang="en-US" dirty="0"/>
              <a:t>Using T-shirt sizes is an informal and fast way of assessing the size of backlog items.</a:t>
            </a:r>
          </a:p>
          <a:p>
            <a:pPr lvl="1">
              <a:lnSpc>
                <a:spcPct val="100000"/>
              </a:lnSpc>
            </a:pPr>
            <a:r>
              <a:rPr lang="en-US" dirty="0"/>
              <a:t>The picture shows how affinity grouping is done using T-shirt sizes.</a:t>
            </a:r>
          </a:p>
          <a:p>
            <a:pPr lvl="1">
              <a:lnSpc>
                <a:spcPct val="100000"/>
              </a:lnSpc>
            </a:pPr>
            <a:r>
              <a:rPr lang="en-US" dirty="0"/>
              <a:t>After mutual discussion and agreement of the team, a relative size is first decided, which will be medium (M) most often. </a:t>
            </a:r>
          </a:p>
          <a:p>
            <a:pPr lvl="1">
              <a:lnSpc>
                <a:spcPct val="100000"/>
              </a:lnSpc>
            </a:pPr>
            <a:r>
              <a:rPr lang="en-US" dirty="0"/>
              <a:t>Numbers are then assigned to the items, according to the relative size that is assigned to the medium size. </a:t>
            </a:r>
          </a:p>
        </p:txBody>
      </p:sp>
      <p:grpSp>
        <p:nvGrpSpPr>
          <p:cNvPr id="1025" name="Group 1024"/>
          <p:cNvGrpSpPr/>
          <p:nvPr/>
        </p:nvGrpSpPr>
        <p:grpSpPr>
          <a:xfrm>
            <a:off x="6241145" y="1304994"/>
            <a:ext cx="5718628" cy="4840828"/>
            <a:chOff x="6241145" y="1304994"/>
            <a:chExt cx="5718628" cy="4840828"/>
          </a:xfrm>
        </p:grpSpPr>
        <p:sp>
          <p:nvSpPr>
            <p:cNvPr id="1024" name="Rectangle 1023"/>
            <p:cNvSpPr/>
            <p:nvPr/>
          </p:nvSpPr>
          <p:spPr>
            <a:xfrm>
              <a:off x="6241145" y="1304994"/>
              <a:ext cx="5718628" cy="4840828"/>
            </a:xfrm>
            <a:prstGeom prst="rect">
              <a:avLst/>
            </a:prstGeom>
            <a:solidFill>
              <a:schemeClr val="bg1"/>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519632"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a:t>
              </a:r>
            </a:p>
          </p:txBody>
        </p:sp>
        <p:sp>
          <p:nvSpPr>
            <p:cNvPr id="6" name="Rounded Rectangle 5"/>
            <p:cNvSpPr/>
            <p:nvPr/>
          </p:nvSpPr>
          <p:spPr>
            <a:xfrm>
              <a:off x="7469555"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ounded Rectangle 6"/>
            <p:cNvSpPr/>
            <p:nvPr/>
          </p:nvSpPr>
          <p:spPr>
            <a:xfrm>
              <a:off x="8362689" y="1631172"/>
              <a:ext cx="1356879"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9" name="Rounded Rectangle 8"/>
            <p:cNvSpPr/>
            <p:nvPr/>
          </p:nvSpPr>
          <p:spPr>
            <a:xfrm>
              <a:off x="10768840"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XL</a:t>
              </a:r>
            </a:p>
          </p:txBody>
        </p:sp>
        <p:sp>
          <p:nvSpPr>
            <p:cNvPr id="15" name="Rounded Rectangle 14"/>
            <p:cNvSpPr/>
            <p:nvPr/>
          </p:nvSpPr>
          <p:spPr>
            <a:xfrm>
              <a:off x="6400620" y="2379827"/>
              <a:ext cx="957120" cy="458814"/>
            </a:xfrm>
            <a:prstGeom prst="roundRect">
              <a:avLst/>
            </a:prstGeom>
            <a:solidFill>
              <a:schemeClr val="accent6">
                <a:lumMod val="20000"/>
                <a:lumOff val="80000"/>
              </a:schemeClr>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Smaller</a:t>
              </a:r>
            </a:p>
          </p:txBody>
        </p:sp>
        <p:sp>
          <p:nvSpPr>
            <p:cNvPr id="16" name="Rounded Rectangle 15"/>
            <p:cNvSpPr/>
            <p:nvPr/>
          </p:nvSpPr>
          <p:spPr>
            <a:xfrm>
              <a:off x="7531956"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8364629" y="2418506"/>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9165894"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10707090" y="2379827"/>
              <a:ext cx="957120" cy="458814"/>
            </a:xfrm>
            <a:prstGeom prst="roundRect">
              <a:avLst/>
            </a:prstGeom>
            <a:solidFill>
              <a:schemeClr val="accent6">
                <a:lumMod val="20000"/>
                <a:lumOff val="80000"/>
              </a:schemeClr>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Larger</a:t>
              </a:r>
            </a:p>
          </p:txBody>
        </p:sp>
        <p:sp>
          <p:nvSpPr>
            <p:cNvPr id="85" name="Rounded Rectangle 84"/>
            <p:cNvSpPr/>
            <p:nvPr/>
          </p:nvSpPr>
          <p:spPr>
            <a:xfrm>
              <a:off x="6582033" y="2952225"/>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ounded Rectangle 85"/>
            <p:cNvSpPr/>
            <p:nvPr/>
          </p:nvSpPr>
          <p:spPr>
            <a:xfrm>
              <a:off x="7414707" y="294640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ounded Rectangle 86"/>
            <p:cNvSpPr/>
            <p:nvPr/>
          </p:nvSpPr>
          <p:spPr>
            <a:xfrm>
              <a:off x="8496411" y="293762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9125274" y="294640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ounded Rectangle 88"/>
            <p:cNvSpPr/>
            <p:nvPr/>
          </p:nvSpPr>
          <p:spPr>
            <a:xfrm>
              <a:off x="10846939" y="302464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p:cNvSpPr/>
            <p:nvPr/>
          </p:nvSpPr>
          <p:spPr>
            <a:xfrm>
              <a:off x="6582033"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90"/>
            <p:cNvSpPr/>
            <p:nvPr/>
          </p:nvSpPr>
          <p:spPr>
            <a:xfrm>
              <a:off x="7636449"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ounded Rectangle 91"/>
            <p:cNvSpPr/>
            <p:nvPr/>
          </p:nvSpPr>
          <p:spPr>
            <a:xfrm>
              <a:off x="8425058"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p:cNvSpPr/>
            <p:nvPr/>
          </p:nvSpPr>
          <p:spPr>
            <a:xfrm>
              <a:off x="9165894" y="3503768"/>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ounded Rectangle 93"/>
            <p:cNvSpPr/>
            <p:nvPr/>
          </p:nvSpPr>
          <p:spPr>
            <a:xfrm>
              <a:off x="10993161" y="3841703"/>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ounded Rectangle 94"/>
            <p:cNvSpPr/>
            <p:nvPr/>
          </p:nvSpPr>
          <p:spPr>
            <a:xfrm>
              <a:off x="6582033" y="405531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7470639" y="40387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8481879" y="405531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ounded Rectangle 97"/>
            <p:cNvSpPr/>
            <p:nvPr/>
          </p:nvSpPr>
          <p:spPr>
            <a:xfrm>
              <a:off x="9237742" y="408330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ounded Rectangle 98"/>
            <p:cNvSpPr/>
            <p:nvPr/>
          </p:nvSpPr>
          <p:spPr>
            <a:xfrm>
              <a:off x="11088994" y="475302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ounded Rectangle 100"/>
            <p:cNvSpPr/>
            <p:nvPr/>
          </p:nvSpPr>
          <p:spPr>
            <a:xfrm>
              <a:off x="7603182" y="4639556"/>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ounded Rectangle 101"/>
            <p:cNvSpPr/>
            <p:nvPr/>
          </p:nvSpPr>
          <p:spPr>
            <a:xfrm>
              <a:off x="8423823" y="4592249"/>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p:cNvSpPr/>
            <p:nvPr/>
          </p:nvSpPr>
          <p:spPr>
            <a:xfrm>
              <a:off x="9090706" y="4743171"/>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ounded Rectangle 105"/>
            <p:cNvSpPr/>
            <p:nvPr/>
          </p:nvSpPr>
          <p:spPr>
            <a:xfrm>
              <a:off x="7658879" y="519681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ounded Rectangle 106"/>
            <p:cNvSpPr/>
            <p:nvPr/>
          </p:nvSpPr>
          <p:spPr>
            <a:xfrm>
              <a:off x="8511528" y="5158397"/>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ounded Rectangle 124"/>
            <p:cNvSpPr/>
            <p:nvPr/>
          </p:nvSpPr>
          <p:spPr>
            <a:xfrm>
              <a:off x="9936166" y="1631172"/>
              <a:ext cx="719096" cy="504695"/>
            </a:xfrm>
            <a:prstGeom prst="round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26" name="Rounded Rectangle 125"/>
            <p:cNvSpPr/>
            <p:nvPr/>
          </p:nvSpPr>
          <p:spPr>
            <a:xfrm>
              <a:off x="9998567" y="2400682"/>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ounded Rectangle 126"/>
            <p:cNvSpPr/>
            <p:nvPr/>
          </p:nvSpPr>
          <p:spPr>
            <a:xfrm>
              <a:off x="10041573" y="3069324"/>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ounded Rectangle 127"/>
            <p:cNvSpPr/>
            <p:nvPr/>
          </p:nvSpPr>
          <p:spPr>
            <a:xfrm>
              <a:off x="9973265" y="3695705"/>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p:cNvSpPr/>
            <p:nvPr/>
          </p:nvSpPr>
          <p:spPr>
            <a:xfrm>
              <a:off x="10070065" y="4409990"/>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9998567" y="5170133"/>
              <a:ext cx="594295" cy="41710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p:cNvSpPr/>
            <p:nvPr/>
          </p:nvSpPr>
          <p:spPr>
            <a:xfrm>
              <a:off x="7286173" y="2946400"/>
              <a:ext cx="87086" cy="2946400"/>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Lst>
              <a:ahLst/>
              <a:cxnLst>
                <a:cxn ang="0">
                  <a:pos x="connsiteX0" y="connsiteY0"/>
                </a:cxn>
                <a:cxn ang="0">
                  <a:pos x="connsiteX1" y="connsiteY1"/>
                </a:cxn>
                <a:cxn ang="0">
                  <a:pos x="connsiteX2" y="connsiteY2"/>
                </a:cxn>
                <a:cxn ang="0">
                  <a:pos x="connsiteX3" y="connsiteY3"/>
                </a:cxn>
              </a:cxnLst>
              <a:rect l="l" t="t" r="r" b="b"/>
              <a:pathLst>
                <a:path w="87086" h="2946400">
                  <a:moveTo>
                    <a:pt x="14514" y="0"/>
                  </a:move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8200572" y="2403558"/>
              <a:ext cx="162117" cy="3509581"/>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 name="connsiteX0" fmla="*/ 89545 w 162117"/>
                <a:gd name="connsiteY0" fmla="*/ 0 h 2946400"/>
                <a:gd name="connsiteX1" fmla="*/ 0 w 162117"/>
                <a:gd name="connsiteY1" fmla="*/ 589769 h 2946400"/>
                <a:gd name="connsiteX2" fmla="*/ 75031 w 162117"/>
                <a:gd name="connsiteY2" fmla="*/ 1045029 h 2946400"/>
                <a:gd name="connsiteX3" fmla="*/ 162117 w 162117"/>
                <a:gd name="connsiteY3" fmla="*/ 1436914 h 2946400"/>
                <a:gd name="connsiteX4" fmla="*/ 147603 w 162117"/>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117" h="2946400">
                  <a:moveTo>
                    <a:pt x="89545" y="0"/>
                  </a:moveTo>
                  <a:cubicBezTo>
                    <a:pt x="83887" y="204713"/>
                    <a:pt x="5658" y="385056"/>
                    <a:pt x="0" y="589769"/>
                  </a:cubicBezTo>
                  <a:lnTo>
                    <a:pt x="75031" y="1045029"/>
                  </a:lnTo>
                  <a:lnTo>
                    <a:pt x="162117" y="1436914"/>
                  </a:lnTo>
                  <a:lnTo>
                    <a:pt x="147603"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9826724" y="2403558"/>
              <a:ext cx="87086" cy="3509581"/>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 name="connsiteX0" fmla="*/ 14514 w 87086"/>
                <a:gd name="connsiteY0" fmla="*/ 0 h 2946400"/>
                <a:gd name="connsiteX1" fmla="*/ 57506 w 87086"/>
                <a:gd name="connsiteY1" fmla="*/ 626325 h 2946400"/>
                <a:gd name="connsiteX2" fmla="*/ 0 w 87086"/>
                <a:gd name="connsiteY2" fmla="*/ 1045029 h 2946400"/>
                <a:gd name="connsiteX3" fmla="*/ 87086 w 87086"/>
                <a:gd name="connsiteY3" fmla="*/ 1436914 h 2946400"/>
                <a:gd name="connsiteX4" fmla="*/ 72572 w 87086"/>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86" h="2946400">
                  <a:moveTo>
                    <a:pt x="14514" y="0"/>
                  </a:moveTo>
                  <a:cubicBezTo>
                    <a:pt x="9492" y="208775"/>
                    <a:pt x="62528" y="417550"/>
                    <a:pt x="57506" y="626325"/>
                  </a:cubicBez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10707090" y="2976472"/>
              <a:ext cx="87086" cy="2213674"/>
            </a:xfrm>
            <a:custGeom>
              <a:avLst/>
              <a:gdLst>
                <a:gd name="connsiteX0" fmla="*/ 14514 w 87086"/>
                <a:gd name="connsiteY0" fmla="*/ 0 h 2946400"/>
                <a:gd name="connsiteX1" fmla="*/ 0 w 87086"/>
                <a:gd name="connsiteY1" fmla="*/ 1045029 h 2946400"/>
                <a:gd name="connsiteX2" fmla="*/ 87086 w 87086"/>
                <a:gd name="connsiteY2" fmla="*/ 1436914 h 2946400"/>
                <a:gd name="connsiteX3" fmla="*/ 72572 w 87086"/>
                <a:gd name="connsiteY3" fmla="*/ 2946400 h 2946400"/>
              </a:gdLst>
              <a:ahLst/>
              <a:cxnLst>
                <a:cxn ang="0">
                  <a:pos x="connsiteX0" y="connsiteY0"/>
                </a:cxn>
                <a:cxn ang="0">
                  <a:pos x="connsiteX1" y="connsiteY1"/>
                </a:cxn>
                <a:cxn ang="0">
                  <a:pos x="connsiteX2" y="connsiteY2"/>
                </a:cxn>
                <a:cxn ang="0">
                  <a:pos x="connsiteX3" y="connsiteY3"/>
                </a:cxn>
              </a:cxnLst>
              <a:rect l="l" t="t" r="r" b="b"/>
              <a:pathLst>
                <a:path w="87086" h="2946400">
                  <a:moveTo>
                    <a:pt x="14514" y="0"/>
                  </a:moveTo>
                  <a:lnTo>
                    <a:pt x="0" y="1045029"/>
                  </a:lnTo>
                  <a:lnTo>
                    <a:pt x="87086" y="1436914"/>
                  </a:lnTo>
                  <a:lnTo>
                    <a:pt x="72572" y="29464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6996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4524</Words>
  <Application>Microsoft Office PowerPoint</Application>
  <PresentationFormat>Widescreen</PresentationFormat>
  <Paragraphs>331</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Courier New</vt:lpstr>
      <vt:lpstr>Noto Sans Symbols</vt:lpstr>
      <vt:lpstr>Roboto</vt:lpstr>
      <vt:lpstr>Source Sans Pro</vt:lpstr>
      <vt:lpstr>Wingdings 3</vt:lpstr>
      <vt:lpstr>Office Theme</vt:lpstr>
      <vt:lpstr>AGILE  ESTIMATION</vt:lpstr>
      <vt:lpstr>Estimating the Size - Story Points</vt:lpstr>
      <vt:lpstr>1.29 Velocity</vt:lpstr>
      <vt:lpstr>1.30 Estimating in Ideal Days</vt:lpstr>
      <vt:lpstr>What did You Grasp?</vt:lpstr>
      <vt:lpstr>1.31 Estimating Techniques</vt:lpstr>
      <vt:lpstr>1.32 Planning Poker</vt:lpstr>
      <vt:lpstr>1.33 Affinity Grouping</vt:lpstr>
      <vt:lpstr>1.34 T-Shirt Sizes</vt:lpstr>
      <vt:lpstr>What did You Grasp?</vt:lpstr>
      <vt:lpstr>1.35 Agile Implementation in Industry Projects</vt:lpstr>
      <vt:lpstr>1.36 Soft Skills in Agile</vt:lpstr>
      <vt:lpstr>What did You Grasp?</vt:lpstr>
      <vt:lpstr>1.37 Lean Thinking</vt:lpstr>
      <vt:lpstr>1.38 Lean Methodology: Customer is King</vt:lpstr>
      <vt:lpstr>What did You Grasp?</vt:lpstr>
      <vt:lpstr>In a nutshell, we learnt:</vt:lpstr>
      <vt:lpstr>In a nutshell, we learnt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  Principles, Practices and Patterns</dc:title>
  <dc:creator>Ravi Prakash</dc:creator>
  <cp:lastModifiedBy>Kalpana Rangra</cp:lastModifiedBy>
  <cp:revision>3</cp:revision>
  <dcterms:created xsi:type="dcterms:W3CDTF">2020-02-28T08:44:29Z</dcterms:created>
  <dcterms:modified xsi:type="dcterms:W3CDTF">2020-09-07T04:19:14Z</dcterms:modified>
</cp:coreProperties>
</file>