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30960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F89A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52F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F89A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14206" y="6222390"/>
            <a:ext cx="470407" cy="498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F89A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14207" y="6222390"/>
            <a:ext cx="470407" cy="498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443468" y="6195673"/>
            <a:ext cx="5588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471" y="1094740"/>
            <a:ext cx="4023360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F89A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709" y="1745360"/>
            <a:ext cx="819658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52F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gi@voxteneo.com" TargetMode="External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1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ranet.voxteneo.com/wiki/Scrum_and_Kanban_at_Vox_Teneo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3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588" y="1985848"/>
            <a:ext cx="577850" cy="208279"/>
          </a:xfrm>
          <a:custGeom>
            <a:avLst/>
            <a:gdLst/>
            <a:ahLst/>
            <a:cxnLst/>
            <a:rect l="l" t="t" r="r" b="b"/>
            <a:pathLst>
              <a:path w="577850" h="208280">
                <a:moveTo>
                  <a:pt x="577265" y="0"/>
                </a:moveTo>
                <a:lnTo>
                  <a:pt x="0" y="0"/>
                </a:lnTo>
                <a:lnTo>
                  <a:pt x="0" y="207822"/>
                </a:lnTo>
                <a:lnTo>
                  <a:pt x="577265" y="207822"/>
                </a:lnTo>
                <a:lnTo>
                  <a:pt x="577265" y="0"/>
                </a:lnTo>
                <a:close/>
              </a:path>
            </a:pathLst>
          </a:custGeom>
          <a:solidFill>
            <a:srgbClr val="F49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3322" y="5230115"/>
            <a:ext cx="7845425" cy="45720"/>
          </a:xfrm>
          <a:custGeom>
            <a:avLst/>
            <a:gdLst/>
            <a:ahLst/>
            <a:cxnLst/>
            <a:rect l="l" t="t" r="r" b="b"/>
            <a:pathLst>
              <a:path w="7845425" h="45720">
                <a:moveTo>
                  <a:pt x="7845171" y="0"/>
                </a:moveTo>
                <a:lnTo>
                  <a:pt x="0" y="0"/>
                </a:lnTo>
                <a:lnTo>
                  <a:pt x="0" y="45718"/>
                </a:lnTo>
                <a:lnTo>
                  <a:pt x="7845171" y="45718"/>
                </a:lnTo>
                <a:lnTo>
                  <a:pt x="7845171" y="0"/>
                </a:lnTo>
                <a:close/>
              </a:path>
            </a:pathLst>
          </a:custGeom>
          <a:solidFill>
            <a:srgbClr val="F49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2316" y="1334211"/>
            <a:ext cx="5301615" cy="1788160"/>
          </a:xfrm>
          <a:prstGeom prst="rect"/>
        </p:spPr>
        <p:txBody>
          <a:bodyPr wrap="square" lIns="0" tIns="324485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2555"/>
              </a:spcBef>
            </a:pPr>
            <a:r>
              <a:rPr dirty="0" spc="-10"/>
              <a:t>KANBAN  </a:t>
            </a:r>
            <a:r>
              <a:rPr dirty="0">
                <a:solidFill>
                  <a:srgbClr val="F1F1F1"/>
                </a:solidFill>
              </a:rPr>
              <a:t>WORKF</a:t>
            </a:r>
            <a:r>
              <a:rPr dirty="0" spc="-30">
                <a:solidFill>
                  <a:srgbClr val="F1F1F1"/>
                </a:solidFill>
              </a:rPr>
              <a:t>L</a:t>
            </a:r>
            <a:r>
              <a:rPr dirty="0">
                <a:solidFill>
                  <a:srgbClr val="F1F1F1"/>
                </a:solidFill>
              </a:rPr>
              <a:t>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2316" y="5379516"/>
            <a:ext cx="5217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9D9D9"/>
                </a:solidFill>
                <a:latin typeface="Arial"/>
                <a:cs typeface="Arial"/>
              </a:rPr>
              <a:t>Christel Ginevro – </a:t>
            </a:r>
            <a:r>
              <a:rPr dirty="0" u="heavy" sz="1600" spc="-5">
                <a:solidFill>
                  <a:srgbClr val="F89A1C"/>
                </a:solidFill>
                <a:uFill>
                  <a:solidFill>
                    <a:srgbClr val="F89A1C"/>
                  </a:solidFill>
                </a:uFill>
                <a:latin typeface="Arial"/>
                <a:cs typeface="Arial"/>
                <a:hlinkClick r:id="rId2"/>
              </a:rPr>
              <a:t>cgi@voxteneo.com</a:t>
            </a:r>
            <a:r>
              <a:rPr dirty="0" sz="1600" spc="-5">
                <a:solidFill>
                  <a:srgbClr val="F89A1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600" spc="-5">
                <a:solidFill>
                  <a:srgbClr val="D9D9D9"/>
                </a:solidFill>
                <a:latin typeface="Arial"/>
                <a:cs typeface="Arial"/>
              </a:rPr>
              <a:t>+32 (0)2 743 37</a:t>
            </a:r>
            <a:r>
              <a:rPr dirty="0" sz="1600" spc="8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D9D9D9"/>
                </a:solidFill>
                <a:latin typeface="Arial"/>
                <a:cs typeface="Arial"/>
              </a:rPr>
              <a:t>78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6250" y="5350014"/>
            <a:ext cx="801255" cy="8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5845" y="1365884"/>
            <a:ext cx="4443095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b="1">
                <a:solidFill>
                  <a:srgbClr val="F1F1F1"/>
                </a:solidFill>
                <a:latin typeface="Arial"/>
                <a:cs typeface="Arial"/>
              </a:rPr>
              <a:t>BUSINESS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845" y="3006089"/>
            <a:ext cx="248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– And</a:t>
            </a:r>
            <a:r>
              <a:rPr dirty="0" sz="2800" spc="-15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Severity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7471" y="1094740"/>
            <a:ext cx="3959225" cy="2266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700" spc="229"/>
              <a:t>2</a:t>
            </a:r>
            <a:r>
              <a:rPr dirty="0" sz="6800" spc="-505"/>
              <a:t>V</a:t>
            </a:r>
            <a:r>
              <a:rPr dirty="0" sz="6800"/>
              <a:t>ALUE</a:t>
            </a:r>
            <a:endParaRPr sz="6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443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Business </a:t>
            </a:r>
            <a:r>
              <a:rPr dirty="0" sz="3600" spc="-45">
                <a:solidFill>
                  <a:srgbClr val="494346"/>
                </a:solidFill>
              </a:rPr>
              <a:t>Value</a:t>
            </a:r>
            <a:r>
              <a:rPr dirty="0" sz="3600" spc="-6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(US)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351256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5707379"/>
            <a:ext cx="600456" cy="373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72208"/>
            <a:ext cx="5012055" cy="44157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Defines User</a:t>
            </a:r>
            <a:r>
              <a:rPr dirty="0" sz="2400" spc="1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First step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toward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What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second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step?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-US1: BV “Good”, 13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210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-US2: BV “Average”, 1 point 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Perhaps interesting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to do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US2</a:t>
            </a:r>
            <a:r>
              <a:rPr dirty="0" sz="2400" spc="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443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Business </a:t>
            </a:r>
            <a:r>
              <a:rPr dirty="0" sz="3600" spc="-45">
                <a:solidFill>
                  <a:srgbClr val="494346"/>
                </a:solidFill>
              </a:rPr>
              <a:t>Value</a:t>
            </a:r>
            <a:r>
              <a:rPr dirty="0" sz="3600" spc="-6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(US)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7781290" cy="43427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Must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Great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Good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Nice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2F31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Notes: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Defining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BV &amp;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Priority 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PM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job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But 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it’s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good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 you 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know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how important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US you 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working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on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72618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Business </a:t>
            </a:r>
            <a:r>
              <a:rPr dirty="0" sz="3600" spc="-45">
                <a:solidFill>
                  <a:srgbClr val="494346"/>
                </a:solidFill>
              </a:rPr>
              <a:t>Value </a:t>
            </a:r>
            <a:r>
              <a:rPr dirty="0" sz="3600" spc="-5">
                <a:solidFill>
                  <a:srgbClr val="494346"/>
                </a:solidFill>
              </a:rPr>
              <a:t>&amp; Severity</a:t>
            </a:r>
            <a:r>
              <a:rPr dirty="0" sz="3600" spc="1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(bugs)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195448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482955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72208"/>
            <a:ext cx="7220584" cy="353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item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already developed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but not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acting normally 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makes us look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unprofessional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be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solved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Business 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Value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</a:t>
            </a:r>
            <a:r>
              <a:rPr dirty="0" sz="2400" spc="5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Fix</a:t>
            </a:r>
            <a:r>
              <a:rPr dirty="0" sz="2400" spc="-14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ASAP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Fix if</a:t>
            </a:r>
            <a:r>
              <a:rPr dirty="0" sz="2400" spc="-7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89A1C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Depends on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importance of the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72618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Business </a:t>
            </a:r>
            <a:r>
              <a:rPr dirty="0" sz="3600" spc="-45">
                <a:solidFill>
                  <a:srgbClr val="494346"/>
                </a:solidFill>
              </a:rPr>
              <a:t>Value </a:t>
            </a:r>
            <a:r>
              <a:rPr dirty="0" sz="3600" spc="-5">
                <a:solidFill>
                  <a:srgbClr val="494346"/>
                </a:solidFill>
              </a:rPr>
              <a:t>&amp; Severity</a:t>
            </a:r>
            <a:r>
              <a:rPr dirty="0" sz="3600" spc="1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(bugs)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7941309" cy="37572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Severity:</a:t>
            </a:r>
            <a:endParaRPr sz="2400">
              <a:latin typeface="Arial"/>
              <a:cs typeface="Arial"/>
            </a:endParaRPr>
          </a:p>
          <a:p>
            <a:pPr marL="355600" marR="29083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Blocking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 nothing is working on prod! </a:t>
            </a:r>
            <a:r>
              <a:rPr dirty="0" sz="2400" spc="-80">
                <a:solidFill>
                  <a:srgbClr val="F89A1C"/>
                </a:solidFill>
                <a:latin typeface="Arial"/>
                <a:cs typeface="Arial"/>
              </a:rPr>
              <a:t>You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stop to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work 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your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US to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solve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bug</a:t>
            </a:r>
            <a:endParaRPr sz="2400">
              <a:latin typeface="Arial"/>
              <a:cs typeface="Arial"/>
            </a:endParaRPr>
          </a:p>
          <a:p>
            <a:pPr marL="355600" marR="205104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Critical: something big stopped working on prod: better 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also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stop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working on your US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solve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Normal: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work on it as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soon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you’re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done with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your  current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Small: PM will give priority along with</a:t>
            </a:r>
            <a:r>
              <a:rPr dirty="0" sz="2400" spc="9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Enhancement: PM will give priority along with</a:t>
            </a:r>
            <a:r>
              <a:rPr dirty="0" sz="2400" spc="10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5845" y="1365884"/>
            <a:ext cx="4553585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spc="-130" b="1">
                <a:solidFill>
                  <a:srgbClr val="F1F1F1"/>
                </a:solidFill>
                <a:latin typeface="Arial"/>
                <a:cs typeface="Arial"/>
              </a:rPr>
              <a:t>EVALUATE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471" y="1094740"/>
            <a:ext cx="6518275" cy="2266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700" spc="229"/>
              <a:t>3</a:t>
            </a:r>
            <a:r>
              <a:rPr dirty="0" sz="6800"/>
              <a:t>THE</a:t>
            </a:r>
            <a:r>
              <a:rPr dirty="0" sz="6800"/>
              <a:t> </a:t>
            </a:r>
            <a:r>
              <a:rPr dirty="0" sz="6800"/>
              <a:t>E</a:t>
            </a:r>
            <a:r>
              <a:rPr dirty="0" sz="6800" spc="-25"/>
              <a:t>F</a:t>
            </a:r>
            <a:r>
              <a:rPr dirty="0" sz="6800"/>
              <a:t>FORT</a:t>
            </a:r>
            <a:endParaRPr sz="6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5892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How to evaluate the</a:t>
            </a:r>
            <a:r>
              <a:rPr dirty="0" sz="3600" spc="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effort?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8017509" cy="4781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 in hours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=&gt;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Only for User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Stories. The features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effort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all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efforts 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put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What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does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evaluation depends</a:t>
            </a:r>
            <a:r>
              <a:rPr dirty="0" sz="2400" spc="4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Relative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-Login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system on WP: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easy but lots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of</a:t>
            </a:r>
            <a:r>
              <a:rPr dirty="0" sz="2400" spc="-4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45" i="1">
                <a:solidFill>
                  <a:srgbClr val="352F31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-SSO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from e-shop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ERP:</a:t>
            </a:r>
            <a:r>
              <a:rPr dirty="0" sz="2400" spc="-3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complex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0960"/>
            <a:ext cx="5079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How to evaluate</a:t>
            </a:r>
            <a:r>
              <a:rPr dirty="0" sz="3600" spc="-10" b="1">
                <a:solidFill>
                  <a:srgbClr val="49434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effort?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079" y="3648183"/>
            <a:ext cx="1014194" cy="103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745360"/>
            <a:ext cx="3513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Example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tennis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0960"/>
            <a:ext cx="5078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How to evaluate</a:t>
            </a:r>
            <a:r>
              <a:rPr dirty="0" sz="3600" spc="-10" b="1">
                <a:solidFill>
                  <a:srgbClr val="49434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effort?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505" y="4093959"/>
            <a:ext cx="619984" cy="53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079" y="3648183"/>
            <a:ext cx="1014194" cy="1033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745360"/>
            <a:ext cx="3513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Example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tennis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0960"/>
            <a:ext cx="5078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How to evaluate</a:t>
            </a:r>
            <a:r>
              <a:rPr dirty="0" sz="3600" spc="-10" b="1">
                <a:solidFill>
                  <a:srgbClr val="49434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effort?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505" y="4093959"/>
            <a:ext cx="619984" cy="53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079" y="3648183"/>
            <a:ext cx="1014194" cy="1033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3599" y="2437295"/>
            <a:ext cx="2617110" cy="2634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745360"/>
            <a:ext cx="3513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Example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tennis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3876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Kanban</a:t>
            </a:r>
            <a:r>
              <a:rPr dirty="0" sz="3600" spc="-75">
                <a:solidFill>
                  <a:srgbClr val="494346"/>
                </a:solidFill>
              </a:rPr>
              <a:t> </a:t>
            </a:r>
            <a:r>
              <a:rPr dirty="0" sz="3600" spc="-10">
                <a:solidFill>
                  <a:srgbClr val="494346"/>
                </a:solidFill>
              </a:rPr>
              <a:t>Workflow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403288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Assignable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Business 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Value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&amp;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Severity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Evaluate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Some more rules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0960"/>
            <a:ext cx="5078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How to evaluate</a:t>
            </a:r>
            <a:r>
              <a:rPr dirty="0" sz="3600" spc="-10" b="1">
                <a:solidFill>
                  <a:srgbClr val="49434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effort?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505" y="4093959"/>
            <a:ext cx="619984" cy="53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079" y="3648183"/>
            <a:ext cx="1014194" cy="1033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21181" y="1571970"/>
            <a:ext cx="3119247" cy="4508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3599" y="2437295"/>
            <a:ext cx="2617110" cy="26342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745360"/>
            <a:ext cx="3513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Example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tennis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" y="6146596"/>
            <a:ext cx="600456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8839" y="6135420"/>
            <a:ext cx="1900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Relative</a:t>
            </a:r>
            <a:r>
              <a:rPr dirty="0" sz="2400" spc="-5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6043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are the level </a:t>
            </a:r>
            <a:r>
              <a:rPr dirty="0" sz="3600">
                <a:solidFill>
                  <a:srgbClr val="494346"/>
                </a:solidFill>
              </a:rPr>
              <a:t>of</a:t>
            </a:r>
            <a:r>
              <a:rPr dirty="0" sz="3600" spc="-5">
                <a:solidFill>
                  <a:srgbClr val="494346"/>
                </a:solidFill>
              </a:rPr>
              <a:t> effort?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4390644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82955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1, 2, 3, 5, 8, 13, 20, 40, 100, </a:t>
            </a:r>
            <a:r>
              <a:rPr dirty="0"/>
              <a:t>YMBK (= </a:t>
            </a:r>
            <a:r>
              <a:rPr dirty="0" spc="-80"/>
              <a:t>You </a:t>
            </a:r>
            <a:r>
              <a:rPr dirty="0"/>
              <a:t>Must </a:t>
            </a:r>
            <a:r>
              <a:rPr dirty="0" spc="-5"/>
              <a:t>Be</a:t>
            </a:r>
            <a:r>
              <a:rPr dirty="0" spc="-25"/>
              <a:t> </a:t>
            </a:r>
            <a:r>
              <a:rPr dirty="0" spc="-5"/>
              <a:t>Kidding)</a:t>
            </a:r>
          </a:p>
          <a:p>
            <a:pPr marL="62230">
              <a:lnSpc>
                <a:spcPct val="100000"/>
              </a:lnSpc>
              <a:spcBef>
                <a:spcPts val="10"/>
              </a:spcBef>
            </a:pPr>
            <a:endParaRPr sz="3500"/>
          </a:p>
          <a:p>
            <a:pPr marL="74930">
              <a:lnSpc>
                <a:spcPct val="100000"/>
              </a:lnSpc>
            </a:pPr>
            <a:r>
              <a:rPr dirty="0"/>
              <a:t>If it </a:t>
            </a:r>
            <a:r>
              <a:rPr dirty="0" spc="-5"/>
              <a:t>feels like </a:t>
            </a:r>
            <a:r>
              <a:rPr dirty="0"/>
              <a:t>4 =&gt;</a:t>
            </a:r>
            <a:r>
              <a:rPr dirty="0" spc="-40"/>
              <a:t> </a:t>
            </a:r>
            <a:r>
              <a:rPr dirty="0"/>
              <a:t>5</a:t>
            </a:r>
          </a:p>
          <a:p>
            <a:pPr marL="74930">
              <a:lnSpc>
                <a:spcPct val="100000"/>
              </a:lnSpc>
              <a:spcBef>
                <a:spcPts val="575"/>
              </a:spcBef>
            </a:pPr>
            <a:r>
              <a:rPr dirty="0"/>
              <a:t>If it </a:t>
            </a:r>
            <a:r>
              <a:rPr dirty="0" spc="-5"/>
              <a:t>feels like 9 </a:t>
            </a:r>
            <a:r>
              <a:rPr dirty="0"/>
              <a:t>=&gt;</a:t>
            </a:r>
            <a:r>
              <a:rPr dirty="0" spc="-30"/>
              <a:t> </a:t>
            </a:r>
            <a:r>
              <a:rPr dirty="0" spc="-10"/>
              <a:t>13</a:t>
            </a:r>
          </a:p>
          <a:p>
            <a:pPr marL="62230">
              <a:lnSpc>
                <a:spcPct val="100000"/>
              </a:lnSpc>
              <a:spcBef>
                <a:spcPts val="10"/>
              </a:spcBef>
            </a:pPr>
            <a:endParaRPr sz="3500"/>
          </a:p>
          <a:p>
            <a:pPr marL="74930">
              <a:lnSpc>
                <a:spcPct val="100000"/>
              </a:lnSpc>
            </a:pPr>
            <a:r>
              <a:rPr dirty="0" spc="-5">
                <a:solidFill>
                  <a:srgbClr val="F89A1C"/>
                </a:solidFill>
              </a:rPr>
              <a:t>YMBK </a:t>
            </a:r>
            <a:r>
              <a:rPr dirty="0"/>
              <a:t>case for a </a:t>
            </a:r>
            <a:r>
              <a:rPr dirty="0" spc="-5"/>
              <a:t>User</a:t>
            </a:r>
            <a:r>
              <a:rPr dirty="0" spc="-50"/>
              <a:t> </a:t>
            </a:r>
            <a:r>
              <a:rPr dirty="0"/>
              <a:t>Story</a:t>
            </a:r>
          </a:p>
          <a:p>
            <a:pPr marL="417830">
              <a:lnSpc>
                <a:spcPct val="100000"/>
              </a:lnSpc>
              <a:spcBef>
                <a:spcPts val="575"/>
              </a:spcBef>
            </a:pPr>
            <a:r>
              <a:rPr dirty="0"/>
              <a:t>It </a:t>
            </a:r>
            <a:r>
              <a:rPr dirty="0" spc="-5"/>
              <a:t>should be a</a:t>
            </a:r>
            <a:r>
              <a:rPr dirty="0" spc="-15"/>
              <a:t> </a:t>
            </a:r>
            <a:r>
              <a:rPr dirty="0" spc="-5"/>
              <a:t>feature</a:t>
            </a:r>
          </a:p>
          <a:p>
            <a:pPr marL="417830" marR="253365">
              <a:lnSpc>
                <a:spcPct val="100000"/>
              </a:lnSpc>
              <a:spcBef>
                <a:spcPts val="575"/>
              </a:spcBef>
            </a:pPr>
            <a:r>
              <a:rPr dirty="0"/>
              <a:t>Ask the PM to </a:t>
            </a:r>
            <a:r>
              <a:rPr dirty="0" spc="-5"/>
              <a:t>change </a:t>
            </a:r>
            <a:r>
              <a:rPr dirty="0"/>
              <a:t>it to </a:t>
            </a:r>
            <a:r>
              <a:rPr dirty="0" spc="-5"/>
              <a:t>feature and </a:t>
            </a:r>
            <a:r>
              <a:rPr dirty="0"/>
              <a:t>to </a:t>
            </a:r>
            <a:r>
              <a:rPr dirty="0" spc="-5"/>
              <a:t>create several  User Stories </a:t>
            </a:r>
            <a:r>
              <a:rPr dirty="0"/>
              <a:t>for</a:t>
            </a:r>
            <a:r>
              <a:rPr dirty="0" spc="5"/>
              <a:t> </a:t>
            </a:r>
            <a:r>
              <a:rPr dirty="0" spc="-5"/>
              <a:t>it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30960"/>
            <a:ext cx="6830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What </a:t>
            </a:r>
            <a:r>
              <a:rPr dirty="0" sz="3600" spc="-10" b="1">
                <a:solidFill>
                  <a:srgbClr val="494346"/>
                </a:solidFill>
                <a:latin typeface="Arial"/>
                <a:cs typeface="Arial"/>
              </a:rPr>
              <a:t>if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information is</a:t>
            </a:r>
            <a:r>
              <a:rPr dirty="0" sz="3600" spc="25" b="1">
                <a:solidFill>
                  <a:srgbClr val="494346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494346"/>
                </a:solidFill>
                <a:latin typeface="Arial"/>
                <a:cs typeface="Arial"/>
              </a:rPr>
              <a:t>missing?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756536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195448"/>
            <a:ext cx="600456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39" y="1672208"/>
            <a:ext cx="3357879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The ticket is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not</a:t>
            </a:r>
            <a:r>
              <a:rPr dirty="0" sz="2400" spc="-5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Planned 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be in</a:t>
            </a:r>
            <a:r>
              <a:rPr dirty="0" sz="2400" spc="-3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Backlog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6882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Why should the team</a:t>
            </a:r>
            <a:r>
              <a:rPr dirty="0" sz="3600" spc="1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estimate?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4683252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72208"/>
            <a:ext cx="7899400" cy="3391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PM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has no idea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how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 will be</a:t>
            </a:r>
            <a:r>
              <a:rPr dirty="0" sz="2400" spc="5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  <a:p>
            <a:pPr marL="355600" marR="14795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Everybody in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team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doesn’t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know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how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do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either  (juniors or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just 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never had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that</a:t>
            </a:r>
            <a:r>
              <a:rPr dirty="0" sz="2400" spc="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before)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People can’t cheat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(it’s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very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hard!) if everyone is</a:t>
            </a:r>
            <a:r>
              <a:rPr dirty="0" sz="2400" spc="4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looking</a:t>
            </a:r>
            <a:endParaRPr sz="2400">
              <a:latin typeface="Arial"/>
              <a:cs typeface="Arial"/>
            </a:endParaRPr>
          </a:p>
          <a:p>
            <a:pPr marL="355600" marR="5143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Seniors can’t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tell to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juniors 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“it’s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easy!”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junior thinks  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it’s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complicated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70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estimated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&gt;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5 points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</a:t>
            </a:r>
            <a:r>
              <a:rPr dirty="0" sz="2400" spc="7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juniors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5845" y="1365884"/>
            <a:ext cx="1752600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spc="-5" b="1">
                <a:solidFill>
                  <a:srgbClr val="F1F1F1"/>
                </a:solidFill>
                <a:latin typeface="Arial"/>
                <a:cs typeface="Arial"/>
              </a:rPr>
              <a:t>THE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845" y="3006089"/>
            <a:ext cx="5880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– Backlog, </a:t>
            </a:r>
            <a:r>
              <a:rPr dirty="0" sz="2800" spc="-40" b="1">
                <a:solidFill>
                  <a:srgbClr val="F1F1F1"/>
                </a:solidFill>
                <a:latin typeface="Arial"/>
                <a:cs typeface="Arial"/>
              </a:rPr>
              <a:t>Ready, </a:t>
            </a: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In </a:t>
            </a:r>
            <a:r>
              <a:rPr dirty="0" sz="2800" spc="-30" b="1">
                <a:solidFill>
                  <a:srgbClr val="F1F1F1"/>
                </a:solidFill>
                <a:latin typeface="Arial"/>
                <a:cs typeface="Arial"/>
              </a:rPr>
              <a:t>Testing,</a:t>
            </a:r>
            <a:r>
              <a:rPr dirty="0" sz="2800" spc="6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1F1F1"/>
                </a:solidFill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7471" y="1094740"/>
            <a:ext cx="4422140" cy="2266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700" spc="229"/>
              <a:t>4</a:t>
            </a:r>
            <a:r>
              <a:rPr dirty="0" sz="6800"/>
              <a:t>S</a:t>
            </a:r>
            <a:r>
              <a:rPr dirty="0" sz="6800" spc="-515"/>
              <a:t>T</a:t>
            </a:r>
            <a:r>
              <a:rPr dirty="0" sz="6800" spc="-515"/>
              <a:t>A</a:t>
            </a:r>
            <a:r>
              <a:rPr dirty="0" sz="6800"/>
              <a:t>TUS</a:t>
            </a:r>
            <a:endParaRPr sz="6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6035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For Features, </a:t>
            </a:r>
            <a:r>
              <a:rPr dirty="0" sz="3600" spc="-55">
                <a:solidFill>
                  <a:srgbClr val="494346"/>
                </a:solidFill>
              </a:rPr>
              <a:t>Tasks </a:t>
            </a:r>
            <a:r>
              <a:rPr dirty="0" sz="3600" spc="-5">
                <a:solidFill>
                  <a:srgbClr val="494346"/>
                </a:solidFill>
              </a:rPr>
              <a:t>&amp;</a:t>
            </a:r>
            <a:r>
              <a:rPr dirty="0" sz="3600" spc="10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Bugs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195448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073654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72208"/>
            <a:ext cx="7164705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564254" indent="-34290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 flow is limited  Features depend on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60">
                <a:solidFill>
                  <a:srgbClr val="352F31"/>
                </a:solidFill>
                <a:latin typeface="Arial"/>
                <a:cs typeface="Arial"/>
              </a:rPr>
              <a:t>Tasks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can’t be deployed and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tested,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only US</a:t>
            </a:r>
            <a:r>
              <a:rPr dirty="0" sz="2400" spc="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Bugs should be fixed directly where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problem</a:t>
            </a:r>
            <a:r>
              <a:rPr dirty="0" sz="2400" spc="1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358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For User</a:t>
            </a:r>
            <a:r>
              <a:rPr dirty="0" sz="3600" spc="-4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Stories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2214880" cy="39763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Backlog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Planned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Ready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-8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Progress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-3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Review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-8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Ready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</a:t>
            </a:r>
            <a:r>
              <a:rPr dirty="0" sz="2400" spc="-7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QA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QA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114084"/>
            <a:ext cx="7697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52F31"/>
                </a:solidFill>
                <a:latin typeface="Arial"/>
                <a:cs typeface="Arial"/>
              </a:rPr>
              <a:t>Note: </a:t>
            </a:r>
            <a:r>
              <a:rPr dirty="0" sz="1600" spc="-5">
                <a:solidFill>
                  <a:srgbClr val="352F31"/>
                </a:solidFill>
                <a:latin typeface="Arial"/>
                <a:cs typeface="Arial"/>
              </a:rPr>
              <a:t>details on</a:t>
            </a:r>
            <a:r>
              <a:rPr dirty="0" sz="1600" spc="16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</a:t>
            </a:r>
            <a:r>
              <a:rPr dirty="0" u="heavy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intranet.voxteneo.com/wiki/Scrum_and_Kanban_at_Vox_Teneo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1805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Bac</a:t>
            </a:r>
            <a:r>
              <a:rPr dirty="0" sz="3600">
                <a:solidFill>
                  <a:srgbClr val="494346"/>
                </a:solidFill>
              </a:rPr>
              <a:t>k</a:t>
            </a:r>
            <a:r>
              <a:rPr dirty="0" sz="3600">
                <a:solidFill>
                  <a:srgbClr val="494346"/>
                </a:solidFill>
              </a:rPr>
              <a:t>log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561285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745360"/>
            <a:ext cx="8020684" cy="463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051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“The PM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created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ticket to define the story/bug but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 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ticket is not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complete</a:t>
            </a:r>
            <a:r>
              <a:rPr dirty="0" sz="2400" spc="3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yet”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It’s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draft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Normally,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when a project begins,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all US should be in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Backlog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so you can see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full project since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1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beginning.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get out of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Backlog, a ticket should</a:t>
            </a:r>
            <a:r>
              <a:rPr dirty="0" sz="2400" spc="1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have: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description with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all needed details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evaluate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Business </a:t>
            </a:r>
            <a:r>
              <a:rPr dirty="0" sz="2400" spc="-40">
                <a:solidFill>
                  <a:srgbClr val="F89A1C"/>
                </a:solidFill>
                <a:latin typeface="Arial"/>
                <a:cs typeface="Arial"/>
              </a:rPr>
              <a:t>Value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(if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US)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or a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Severity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(if</a:t>
            </a:r>
            <a:r>
              <a:rPr dirty="0" sz="2400" spc="-6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Bug)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solidFill>
                  <a:srgbClr val="352F31"/>
                </a:solidFill>
                <a:latin typeface="Arial"/>
                <a:cs typeface="Arial"/>
              </a:rPr>
              <a:t>Test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18027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Plan</a:t>
            </a:r>
            <a:r>
              <a:rPr dirty="0" sz="3600" spc="-20">
                <a:solidFill>
                  <a:srgbClr val="494346"/>
                </a:solidFill>
              </a:rPr>
              <a:t>n</a:t>
            </a:r>
            <a:r>
              <a:rPr dirty="0" sz="3600" spc="-5">
                <a:solidFill>
                  <a:srgbClr val="494346"/>
                </a:solidFill>
              </a:rPr>
              <a:t>ed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351256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82955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72208"/>
            <a:ext cx="7856855" cy="4781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a ticket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“Planned”, it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should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have: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description with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all needed details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evaluate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Business </a:t>
            </a:r>
            <a:r>
              <a:rPr dirty="0" sz="2400" spc="-40">
                <a:solidFill>
                  <a:srgbClr val="F89A1C"/>
                </a:solidFill>
                <a:latin typeface="Arial"/>
                <a:cs typeface="Arial"/>
              </a:rPr>
              <a:t>Value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(US)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or a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Severity</a:t>
            </a:r>
            <a:r>
              <a:rPr dirty="0" sz="2400" spc="-6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(Bug)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solidFill>
                  <a:srgbClr val="352F31"/>
                </a:solidFill>
                <a:latin typeface="Arial"/>
                <a:cs typeface="Arial"/>
              </a:rPr>
              <a:t>Test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must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understood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same way by Dev and</a:t>
            </a:r>
            <a:r>
              <a:rPr dirty="0" sz="2400" spc="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PM!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something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missing, it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can’t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be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Planned!</a:t>
            </a:r>
            <a:endParaRPr sz="2400">
              <a:latin typeface="Arial"/>
              <a:cs typeface="Arial"/>
            </a:endParaRPr>
          </a:p>
          <a:p>
            <a:pPr marL="355600" marR="14541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Move on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next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ticket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contact the PM to ask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him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nothing is missing,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team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evaluate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</a:t>
            </a:r>
            <a:r>
              <a:rPr dirty="0" sz="2400" spc="7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139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Ready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4756403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5195315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5634228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72208"/>
            <a:ext cx="7347584" cy="43427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80">
                <a:solidFill>
                  <a:srgbClr val="F89A1C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can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start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working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4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PMs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defined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priorities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ticket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top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 </a:t>
            </a:r>
            <a:r>
              <a:rPr dirty="0" sz="2400" spc="-50">
                <a:solidFill>
                  <a:srgbClr val="352F31"/>
                </a:solidFill>
                <a:latin typeface="Arial"/>
                <a:cs typeface="Arial"/>
              </a:rPr>
              <a:t>Vox Teneo: 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usually,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1-week plan, the tickets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stays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in  “Planned” even if evaluated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following</a:t>
            </a:r>
            <a:r>
              <a:rPr dirty="0" sz="2400" spc="6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355600" marR="1458595" indent="-342900">
              <a:lnSpc>
                <a:spcPct val="12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/!\ If the PM puts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directly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</a:t>
            </a:r>
            <a:r>
              <a:rPr dirty="0" sz="2400" spc="-1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Ready  Check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the ticket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OK for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Planned  Evaluate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task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you have too much for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one week: talk with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PM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0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5845" y="1365884"/>
            <a:ext cx="1752600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spc="-5" b="1">
                <a:solidFill>
                  <a:srgbClr val="F1F1F1"/>
                </a:solidFill>
                <a:latin typeface="Arial"/>
                <a:cs typeface="Arial"/>
              </a:rPr>
              <a:t>THE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845" y="2091385"/>
            <a:ext cx="5692140" cy="106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b="1">
                <a:solidFill>
                  <a:srgbClr val="F89A1C"/>
                </a:solidFill>
                <a:latin typeface="Arial"/>
                <a:cs typeface="Arial"/>
              </a:rPr>
              <a:t>ASSIGNABLE</a:t>
            </a:r>
            <a:endParaRPr sz="6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5845" y="3006089"/>
            <a:ext cx="5501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– </a:t>
            </a:r>
            <a:r>
              <a:rPr dirty="0" sz="2800" spc="-10" b="1">
                <a:solidFill>
                  <a:srgbClr val="F1F1F1"/>
                </a:solidFill>
                <a:latin typeface="Arial"/>
                <a:cs typeface="Arial"/>
              </a:rPr>
              <a:t>User </a:t>
            </a:r>
            <a:r>
              <a:rPr dirty="0" sz="2800" b="1">
                <a:solidFill>
                  <a:srgbClr val="F1F1F1"/>
                </a:solidFill>
                <a:latin typeface="Arial"/>
                <a:cs typeface="Arial"/>
              </a:rPr>
              <a:t>stories, </a:t>
            </a:r>
            <a:r>
              <a:rPr dirty="0" sz="2800" spc="-10" b="1">
                <a:solidFill>
                  <a:srgbClr val="F1F1F1"/>
                </a:solidFill>
                <a:latin typeface="Arial"/>
                <a:cs typeface="Arial"/>
              </a:rPr>
              <a:t>Bugs,</a:t>
            </a:r>
            <a:r>
              <a:rPr dirty="0" sz="2800" spc="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1F1F1"/>
                </a:solidFill>
                <a:latin typeface="Arial"/>
                <a:cs typeface="Arial"/>
              </a:rPr>
              <a:t>Features…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1453" y="1094740"/>
            <a:ext cx="1050925" cy="2266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700" spc="-1060"/>
              <a:t>1</a:t>
            </a:r>
            <a:endParaRPr sz="14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539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In</a:t>
            </a:r>
            <a:r>
              <a:rPr dirty="0" sz="3600" spc="-7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Progress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45360"/>
            <a:ext cx="7366634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80">
                <a:solidFill>
                  <a:srgbClr val="F89A1C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are working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3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solidFill>
                  <a:srgbClr val="352F31"/>
                </a:solidFill>
                <a:latin typeface="Arial"/>
                <a:cs typeface="Arial"/>
              </a:rPr>
              <a:t>Two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important</a:t>
            </a:r>
            <a:r>
              <a:rPr dirty="0" sz="2400" spc="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points: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0">
                <a:solidFill>
                  <a:srgbClr val="F89A1C"/>
                </a:solidFill>
                <a:latin typeface="Arial"/>
                <a:cs typeface="Arial"/>
              </a:rPr>
              <a:t>ONLY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ONE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at the time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(or you have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two</a:t>
            </a:r>
            <a:r>
              <a:rPr dirty="0" sz="2400" spc="-5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computers)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F89A1C"/>
                </a:solidFill>
                <a:latin typeface="Arial"/>
                <a:cs typeface="Arial"/>
              </a:rPr>
              <a:t>ALWAYS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ONE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(or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you’re not doing</a:t>
            </a:r>
            <a:r>
              <a:rPr dirty="0" sz="2400" spc="10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anything)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This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means:</a:t>
            </a:r>
            <a:endParaRPr sz="2400">
              <a:latin typeface="Arial"/>
              <a:cs typeface="Arial"/>
            </a:endParaRPr>
          </a:p>
          <a:p>
            <a:pPr marL="354965" marR="797560" indent="-354965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finish a US before starting another  Exception: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always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doing</a:t>
            </a:r>
            <a:r>
              <a:rPr dirty="0" sz="2400" spc="1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something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Exception: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holidays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132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In</a:t>
            </a:r>
            <a:r>
              <a:rPr dirty="0" sz="3600" spc="-8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Review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45360"/>
            <a:ext cx="7611109" cy="207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Another Developer is Reviewing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your code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/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your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status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was added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at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devs’</a:t>
            </a:r>
            <a:r>
              <a:rPr dirty="0" sz="2400" spc="-9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  <a:p>
            <a:pPr marL="12700" marR="61404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a ticket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“In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Review”,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don’t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forget 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assign it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a 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Reviewer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148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In</a:t>
            </a:r>
            <a:r>
              <a:rPr dirty="0" sz="3600" spc="-100">
                <a:solidFill>
                  <a:srgbClr val="494346"/>
                </a:solidFill>
              </a:rPr>
              <a:t> </a:t>
            </a:r>
            <a:r>
              <a:rPr dirty="0" sz="3600" spc="-40">
                <a:solidFill>
                  <a:srgbClr val="494346"/>
                </a:solidFill>
              </a:rPr>
              <a:t>Testing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4829555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5268467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72208"/>
            <a:ext cx="7911465" cy="4781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ticket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ready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be</a:t>
            </a:r>
            <a:r>
              <a:rPr dirty="0" sz="2400" spc="-2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tested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All </a:t>
            </a:r>
            <a:r>
              <a:rPr dirty="0" sz="2400" spc="-60">
                <a:solidFill>
                  <a:srgbClr val="352F31"/>
                </a:solidFill>
                <a:latin typeface="Arial"/>
                <a:cs typeface="Arial"/>
              </a:rPr>
              <a:t>Tasks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are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“Done”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 scope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 US is</a:t>
            </a:r>
            <a:r>
              <a:rPr dirty="0" sz="2400" spc="-3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PM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access 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platform (staging,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have</a:t>
            </a:r>
            <a:r>
              <a:rPr dirty="0" sz="2400" spc="7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timesheeted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</a:pP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If the PM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can’t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test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it, </a:t>
            </a:r>
            <a:r>
              <a:rPr dirty="0" sz="2400" spc="-15">
                <a:solidFill>
                  <a:srgbClr val="F89A1C"/>
                </a:solidFill>
                <a:latin typeface="Arial"/>
                <a:cs typeface="Arial"/>
              </a:rPr>
              <a:t>it’s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In </a:t>
            </a:r>
            <a:r>
              <a:rPr dirty="0" sz="2400" spc="-40">
                <a:solidFill>
                  <a:srgbClr val="F89A1C"/>
                </a:solidFill>
                <a:latin typeface="Arial"/>
                <a:cs typeface="Arial"/>
              </a:rPr>
              <a:t>Testing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, 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it’s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still In Progress  </a:t>
            </a: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can’t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start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another US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(only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</a:t>
            </a:r>
            <a:r>
              <a:rPr dirty="0" sz="2400" spc="8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Progress)</a:t>
            </a:r>
            <a:endParaRPr sz="2400">
              <a:latin typeface="Arial"/>
              <a:cs typeface="Arial"/>
            </a:endParaRPr>
          </a:p>
          <a:p>
            <a:pPr marL="355600" marR="14668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Only possible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 is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right size (no need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test 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each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one,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not too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big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be a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Note: if 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it’s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In 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Testing,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PM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won’t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944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Ready for</a:t>
            </a:r>
            <a:r>
              <a:rPr dirty="0" sz="3600" spc="-7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QA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45360"/>
            <a:ext cx="7884159" cy="2440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89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ticket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has been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tested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validated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.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can now be 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tested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by the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there’s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 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later,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dev and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tester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should have  seen</a:t>
            </a:r>
            <a:r>
              <a:rPr dirty="0" sz="2400" spc="-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should be deployed in</a:t>
            </a:r>
            <a:r>
              <a:rPr dirty="0" sz="2400" spc="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QA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750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In </a:t>
            </a:r>
            <a:r>
              <a:rPr dirty="0" sz="3600" spc="-5">
                <a:solidFill>
                  <a:srgbClr val="494346"/>
                </a:solidFill>
              </a:rPr>
              <a:t>QA </a:t>
            </a:r>
            <a:r>
              <a:rPr dirty="0" sz="3600">
                <a:solidFill>
                  <a:srgbClr val="494346"/>
                </a:solidFill>
              </a:rPr>
              <a:t>/</a:t>
            </a:r>
            <a:r>
              <a:rPr dirty="0" sz="3600" spc="-215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Done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3878326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317491"/>
            <a:ext cx="600456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745360"/>
            <a:ext cx="686308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In QA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can be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tested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by the</a:t>
            </a:r>
            <a:r>
              <a:rPr dirty="0" sz="2400" spc="-20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Done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has been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validated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by PM</a:t>
            </a:r>
            <a:r>
              <a:rPr dirty="0" sz="2400" spc="4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and/or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 marL="355600" marR="1896110" indent="-342900">
              <a:lnSpc>
                <a:spcPct val="120000"/>
              </a:lnSpc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bugs or additional request appears 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New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shouldn’t go back in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flow!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5845" y="1365884"/>
            <a:ext cx="5400675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800" b="1">
                <a:solidFill>
                  <a:srgbClr val="F1F1F1"/>
                </a:solidFill>
                <a:latin typeface="Arial"/>
                <a:cs typeface="Arial"/>
              </a:rPr>
              <a:t>SOME</a:t>
            </a:r>
            <a:r>
              <a:rPr dirty="0" sz="68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6800" spc="-5" b="1">
                <a:solidFill>
                  <a:srgbClr val="F1F1F1"/>
                </a:solidFill>
                <a:latin typeface="Arial"/>
                <a:cs typeface="Arial"/>
              </a:rPr>
              <a:t>MORE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700" spc="229"/>
              <a:t>5</a:t>
            </a:r>
            <a:r>
              <a:rPr dirty="0" sz="6800"/>
              <a:t>RULES</a:t>
            </a:r>
            <a:endParaRPr sz="6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419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 </a:t>
            </a:r>
            <a:r>
              <a:rPr dirty="0" sz="3600" spc="-10">
                <a:solidFill>
                  <a:srgbClr val="494346"/>
                </a:solidFill>
              </a:rPr>
              <a:t>don’t </a:t>
            </a:r>
            <a:r>
              <a:rPr dirty="0" sz="3600">
                <a:solidFill>
                  <a:srgbClr val="494346"/>
                </a:solidFill>
              </a:rPr>
              <a:t>have a</a:t>
            </a:r>
            <a:r>
              <a:rPr dirty="0" sz="3600" spc="-7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ticket!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72208"/>
            <a:ext cx="711200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3121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don’t do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-8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work.  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Seriously.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Ask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PM for a</a:t>
            </a:r>
            <a:r>
              <a:rPr dirty="0" sz="2400" spc="-6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ticket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don’t have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information or could</a:t>
            </a:r>
            <a:r>
              <a:rPr dirty="0" sz="2400" spc="10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forget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other PMs don’t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know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what you’re working</a:t>
            </a:r>
            <a:r>
              <a:rPr dirty="0" sz="2400" spc="2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419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94346"/>
                </a:solidFill>
              </a:rPr>
              <a:t>I </a:t>
            </a:r>
            <a:r>
              <a:rPr dirty="0" sz="3600" spc="-10">
                <a:solidFill>
                  <a:srgbClr val="494346"/>
                </a:solidFill>
              </a:rPr>
              <a:t>don’t </a:t>
            </a:r>
            <a:r>
              <a:rPr dirty="0" sz="3600">
                <a:solidFill>
                  <a:srgbClr val="494346"/>
                </a:solidFill>
              </a:rPr>
              <a:t>have a</a:t>
            </a:r>
            <a:r>
              <a:rPr dirty="0" sz="3600" spc="-70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ticket!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195448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95142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72208"/>
            <a:ext cx="7915909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Special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case,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the ticket 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on</a:t>
            </a:r>
            <a:r>
              <a:rPr dirty="0" sz="2400" spc="1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Redmine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ts val="3460"/>
              </a:lnSpc>
              <a:spcBef>
                <a:spcPts val="204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the PM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busy,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 can move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ticket to TP</a:t>
            </a:r>
            <a:r>
              <a:rPr dirty="0" sz="2400" spc="-9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yourself  Put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link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new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TP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on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old Redmine</a:t>
            </a:r>
            <a:r>
              <a:rPr dirty="0" sz="2400" spc="-6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Special case 2,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help another</a:t>
            </a:r>
            <a:r>
              <a:rPr dirty="0" sz="2400" spc="5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dev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Assign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 ticket to the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both of you, in </a:t>
            </a:r>
            <a:r>
              <a:rPr dirty="0" sz="2400" spc="-110">
                <a:solidFill>
                  <a:srgbClr val="352F31"/>
                </a:solidFill>
                <a:latin typeface="Arial"/>
                <a:cs typeface="Arial"/>
              </a:rPr>
              <a:t>TP, </a:t>
            </a:r>
            <a:r>
              <a:rPr dirty="0" sz="2400" spc="-20">
                <a:solidFill>
                  <a:srgbClr val="352F31"/>
                </a:solidFill>
                <a:latin typeface="Arial"/>
                <a:cs typeface="Arial"/>
              </a:rPr>
              <a:t>it’s</a:t>
            </a:r>
            <a:r>
              <a:rPr dirty="0" sz="2400" spc="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possible!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844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Interruptions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45360"/>
            <a:ext cx="7193915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US estimated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&lt;=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5 points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 no interruption possible,  excepted by blocking</a:t>
            </a:r>
            <a:r>
              <a:rPr dirty="0" sz="2400" spc="5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bug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US estimated &gt; 5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points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: interruption only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after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current intermediate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is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completed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2844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Impediments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4390644"/>
            <a:ext cx="600456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829555"/>
            <a:ext cx="600456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72208"/>
            <a:ext cx="7762875" cy="48545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Priorities keep</a:t>
            </a:r>
            <a:r>
              <a:rPr dirty="0" sz="2400" spc="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changing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spc="-15" i="1">
                <a:solidFill>
                  <a:srgbClr val="352F31"/>
                </a:solidFill>
                <a:latin typeface="Arial"/>
                <a:cs typeface="Arial"/>
              </a:rPr>
              <a:t>There’s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noise in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office because of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1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construction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My PC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isn’t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working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don’t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have access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to</a:t>
            </a:r>
            <a:r>
              <a:rPr dirty="0" sz="2400" spc="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don’t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understand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2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  <a:p>
            <a:pPr marL="355600" marR="4433570">
              <a:lnSpc>
                <a:spcPct val="12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Do something about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 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Ask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the</a:t>
            </a:r>
            <a:r>
              <a:rPr dirty="0" sz="2400" spc="-3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PM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PM task is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also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make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your life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easier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And he should know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he can</a:t>
            </a:r>
            <a:r>
              <a:rPr dirty="0" sz="2400" spc="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help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51384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</a:t>
            </a:r>
            <a:r>
              <a:rPr dirty="0" sz="3600" spc="-10">
                <a:solidFill>
                  <a:srgbClr val="494346"/>
                </a:solidFill>
              </a:rPr>
              <a:t>is </a:t>
            </a:r>
            <a:r>
              <a:rPr dirty="0" sz="3600" spc="-5">
                <a:solidFill>
                  <a:srgbClr val="494346"/>
                </a:solidFill>
              </a:rPr>
              <a:t>an</a:t>
            </a:r>
            <a:r>
              <a:rPr dirty="0" sz="3600" spc="-140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Assignable?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72208"/>
            <a:ext cx="5914390" cy="26600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Assignable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</a:t>
            </a:r>
            <a:r>
              <a:rPr dirty="0" sz="2400" spc="1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There are 4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them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on </a:t>
            </a:r>
            <a:r>
              <a:rPr dirty="0" sz="2400" spc="-25">
                <a:solidFill>
                  <a:srgbClr val="352F31"/>
                </a:solidFill>
                <a:latin typeface="Arial"/>
                <a:cs typeface="Arial"/>
              </a:rPr>
              <a:t>TargetProcess</a:t>
            </a:r>
            <a:r>
              <a:rPr dirty="0" sz="2400" spc="-4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(TP):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User Story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solidFill>
                  <a:srgbClr val="352F31"/>
                </a:solidFill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Bug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5845" y="1365884"/>
            <a:ext cx="5145405" cy="25139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934"/>
              </a:lnSpc>
              <a:spcBef>
                <a:spcPts val="105"/>
              </a:spcBef>
            </a:pPr>
            <a:r>
              <a:rPr dirty="0">
                <a:solidFill>
                  <a:srgbClr val="F1F1F1"/>
                </a:solidFill>
              </a:rPr>
              <a:t>THANK</a:t>
            </a:r>
            <a:r>
              <a:rPr dirty="0" spc="-215">
                <a:solidFill>
                  <a:srgbClr val="F1F1F1"/>
                </a:solidFill>
              </a:rPr>
              <a:t> </a:t>
            </a:r>
            <a:r>
              <a:rPr dirty="0">
                <a:solidFill>
                  <a:srgbClr val="F1F1F1"/>
                </a:solidFill>
              </a:rPr>
              <a:t>YOU</a:t>
            </a:r>
          </a:p>
          <a:p>
            <a:pPr marL="12700" marR="514984">
              <a:lnSpc>
                <a:spcPct val="70000"/>
              </a:lnSpc>
              <a:spcBef>
                <a:spcPts val="1225"/>
              </a:spcBef>
            </a:pPr>
            <a:r>
              <a:rPr dirty="0"/>
              <a:t>FOR  </a:t>
            </a:r>
            <a:r>
              <a:rPr dirty="0"/>
              <a:t>LISTENING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748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</a:t>
            </a:r>
            <a:r>
              <a:rPr dirty="0" sz="3600" spc="-10">
                <a:solidFill>
                  <a:srgbClr val="494346"/>
                </a:solidFill>
              </a:rPr>
              <a:t>is </a:t>
            </a:r>
            <a:r>
              <a:rPr dirty="0" sz="3600" spc="-5">
                <a:solidFill>
                  <a:srgbClr val="494346"/>
                </a:solidFill>
              </a:rPr>
              <a:t>a User</a:t>
            </a:r>
            <a:r>
              <a:rPr dirty="0" sz="3600" spc="-20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Story?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395142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5268467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5707379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72208"/>
            <a:ext cx="7922259" cy="4781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story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has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Business</a:t>
            </a:r>
            <a:r>
              <a:rPr dirty="0" sz="2400" spc="-13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55600" marR="2315210" indent="-342900">
              <a:lnSpc>
                <a:spcPts val="3460"/>
              </a:lnSpc>
              <a:spcBef>
                <a:spcPts val="204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story: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add a slider on the homepage 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Business value: promote his</a:t>
            </a:r>
            <a:r>
              <a:rPr dirty="0" sz="2400" spc="4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20100"/>
              </a:lnSpc>
              <a:spcBef>
                <a:spcPts val="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Not a user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story: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add a slider plugin in the administration 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No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business value,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only allows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you to create the</a:t>
            </a:r>
            <a:r>
              <a:rPr dirty="0" sz="2400" spc="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slider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story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is “small”: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you can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evaluate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by</a:t>
            </a:r>
            <a:r>
              <a:rPr dirty="0" sz="2400" spc="-12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itself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“Create a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slider” has an effort 2 (see</a:t>
            </a:r>
            <a:r>
              <a:rPr dirty="0" sz="2400" spc="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later)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“Create the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whole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homepage”…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depends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what</a:t>
            </a:r>
            <a:r>
              <a:rPr dirty="0" sz="2400" spc="7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want 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on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</a:t>
            </a:r>
            <a:r>
              <a:rPr dirty="0" sz="2400" spc="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3444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</a:t>
            </a:r>
            <a:r>
              <a:rPr dirty="0" sz="3600" spc="-10">
                <a:solidFill>
                  <a:srgbClr val="494346"/>
                </a:solidFill>
              </a:rPr>
              <a:t>is </a:t>
            </a:r>
            <a:r>
              <a:rPr dirty="0" sz="3600" spc="-5">
                <a:solidFill>
                  <a:srgbClr val="494346"/>
                </a:solidFill>
              </a:rPr>
              <a:t>a</a:t>
            </a:r>
            <a:r>
              <a:rPr dirty="0" sz="3600" spc="-35">
                <a:solidFill>
                  <a:srgbClr val="494346"/>
                </a:solidFill>
              </a:rPr>
              <a:t> </a:t>
            </a:r>
            <a:r>
              <a:rPr dirty="0" sz="3600" spc="-60">
                <a:solidFill>
                  <a:srgbClr val="494346"/>
                </a:solidFill>
              </a:rPr>
              <a:t>Task?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72208"/>
            <a:ext cx="5111115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technical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acts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part of a User</a:t>
            </a:r>
            <a:r>
              <a:rPr dirty="0" sz="2400" spc="-1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story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contains several</a:t>
            </a:r>
            <a:r>
              <a:rPr dirty="0" sz="2400" spc="-15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28361"/>
            <a:ext cx="3672204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story = create a</a:t>
            </a:r>
            <a:r>
              <a:rPr dirty="0" sz="2400" spc="-10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slider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06315"/>
            <a:ext cx="5164455" cy="17818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 i="1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1: install the</a:t>
            </a:r>
            <a:r>
              <a:rPr dirty="0" sz="2400" spc="4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plugin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 i="1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2: create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the custom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post</a:t>
            </a: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 i="1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3: cut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&amp;</a:t>
            </a:r>
            <a:r>
              <a:rPr dirty="0" sz="2400" spc="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slice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 i="1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4: deploy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to</a:t>
            </a:r>
            <a:r>
              <a:rPr dirty="0" sz="2400" spc="4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staging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25926" y="4147206"/>
            <a:ext cx="2163445" cy="2043430"/>
            <a:chOff x="6225926" y="4147206"/>
            <a:chExt cx="2163445" cy="2043430"/>
          </a:xfrm>
        </p:grpSpPr>
        <p:sp>
          <p:nvSpPr>
            <p:cNvPr id="10" name="object 10"/>
            <p:cNvSpPr/>
            <p:nvPr/>
          </p:nvSpPr>
          <p:spPr>
            <a:xfrm>
              <a:off x="6225926" y="4147206"/>
              <a:ext cx="2163308" cy="204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77991" y="4176267"/>
              <a:ext cx="2058415" cy="193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77991" y="4176267"/>
              <a:ext cx="2058670" cy="1938020"/>
            </a:xfrm>
            <a:custGeom>
              <a:avLst/>
              <a:gdLst/>
              <a:ahLst/>
              <a:cxnLst/>
              <a:rect l="l" t="t" r="r" b="b"/>
              <a:pathLst>
                <a:path w="2058670" h="1938020">
                  <a:moveTo>
                    <a:pt x="0" y="322960"/>
                  </a:moveTo>
                  <a:lnTo>
                    <a:pt x="3503" y="275220"/>
                  </a:lnTo>
                  <a:lnTo>
                    <a:pt x="13678" y="229660"/>
                  </a:lnTo>
                  <a:lnTo>
                    <a:pt x="30026" y="186779"/>
                  </a:lnTo>
                  <a:lnTo>
                    <a:pt x="52045" y="147075"/>
                  </a:lnTo>
                  <a:lnTo>
                    <a:pt x="79236" y="111047"/>
                  </a:lnTo>
                  <a:lnTo>
                    <a:pt x="111098" y="79193"/>
                  </a:lnTo>
                  <a:lnTo>
                    <a:pt x="147131" y="52013"/>
                  </a:lnTo>
                  <a:lnTo>
                    <a:pt x="186834" y="30005"/>
                  </a:lnTo>
                  <a:lnTo>
                    <a:pt x="229706" y="13668"/>
                  </a:lnTo>
                  <a:lnTo>
                    <a:pt x="275249" y="3500"/>
                  </a:lnTo>
                  <a:lnTo>
                    <a:pt x="322961" y="0"/>
                  </a:lnTo>
                  <a:lnTo>
                    <a:pt x="1735455" y="0"/>
                  </a:lnTo>
                  <a:lnTo>
                    <a:pt x="1783166" y="3500"/>
                  </a:lnTo>
                  <a:lnTo>
                    <a:pt x="1828709" y="13668"/>
                  </a:lnTo>
                  <a:lnTo>
                    <a:pt x="1871581" y="30005"/>
                  </a:lnTo>
                  <a:lnTo>
                    <a:pt x="1911284" y="52013"/>
                  </a:lnTo>
                  <a:lnTo>
                    <a:pt x="1947317" y="79193"/>
                  </a:lnTo>
                  <a:lnTo>
                    <a:pt x="1979179" y="111047"/>
                  </a:lnTo>
                  <a:lnTo>
                    <a:pt x="2006370" y="147075"/>
                  </a:lnTo>
                  <a:lnTo>
                    <a:pt x="2028389" y="186779"/>
                  </a:lnTo>
                  <a:lnTo>
                    <a:pt x="2044737" y="229660"/>
                  </a:lnTo>
                  <a:lnTo>
                    <a:pt x="2054912" y="275220"/>
                  </a:lnTo>
                  <a:lnTo>
                    <a:pt x="2058415" y="322960"/>
                  </a:lnTo>
                  <a:lnTo>
                    <a:pt x="2058415" y="1614931"/>
                  </a:lnTo>
                  <a:lnTo>
                    <a:pt x="2054912" y="1662661"/>
                  </a:lnTo>
                  <a:lnTo>
                    <a:pt x="2044737" y="1708217"/>
                  </a:lnTo>
                  <a:lnTo>
                    <a:pt x="2028389" y="1751098"/>
                  </a:lnTo>
                  <a:lnTo>
                    <a:pt x="2006370" y="1790806"/>
                  </a:lnTo>
                  <a:lnTo>
                    <a:pt x="1979179" y="1826841"/>
                  </a:lnTo>
                  <a:lnTo>
                    <a:pt x="1947317" y="1858703"/>
                  </a:lnTo>
                  <a:lnTo>
                    <a:pt x="1911284" y="1885893"/>
                  </a:lnTo>
                  <a:lnTo>
                    <a:pt x="1871581" y="1907910"/>
                  </a:lnTo>
                  <a:lnTo>
                    <a:pt x="1828709" y="1924255"/>
                  </a:lnTo>
                  <a:lnTo>
                    <a:pt x="1783166" y="1934428"/>
                  </a:lnTo>
                  <a:lnTo>
                    <a:pt x="1735455" y="1937931"/>
                  </a:lnTo>
                  <a:lnTo>
                    <a:pt x="322961" y="1937931"/>
                  </a:lnTo>
                  <a:lnTo>
                    <a:pt x="275249" y="1934428"/>
                  </a:lnTo>
                  <a:lnTo>
                    <a:pt x="229706" y="1924255"/>
                  </a:lnTo>
                  <a:lnTo>
                    <a:pt x="186834" y="1907910"/>
                  </a:lnTo>
                  <a:lnTo>
                    <a:pt x="147131" y="1885893"/>
                  </a:lnTo>
                  <a:lnTo>
                    <a:pt x="111098" y="1858703"/>
                  </a:lnTo>
                  <a:lnTo>
                    <a:pt x="79236" y="1826841"/>
                  </a:lnTo>
                  <a:lnTo>
                    <a:pt x="52045" y="1790806"/>
                  </a:lnTo>
                  <a:lnTo>
                    <a:pt x="30026" y="1751098"/>
                  </a:lnTo>
                  <a:lnTo>
                    <a:pt x="13678" y="1708217"/>
                  </a:lnTo>
                  <a:lnTo>
                    <a:pt x="3503" y="1662661"/>
                  </a:lnTo>
                  <a:lnTo>
                    <a:pt x="0" y="1614931"/>
                  </a:lnTo>
                  <a:lnTo>
                    <a:pt x="0" y="32296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77584" y="4383023"/>
              <a:ext cx="669035" cy="669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39687" y="4421886"/>
              <a:ext cx="545846" cy="5458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39687" y="442188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35" y="55560"/>
                  </a:lnTo>
                  <a:lnTo>
                    <a:pt x="26606" y="26654"/>
                  </a:lnTo>
                  <a:lnTo>
                    <a:pt x="55506" y="7153"/>
                  </a:lnTo>
                  <a:lnTo>
                    <a:pt x="90932" y="0"/>
                  </a:lnTo>
                  <a:lnTo>
                    <a:pt x="454914" y="0"/>
                  </a:lnTo>
                  <a:lnTo>
                    <a:pt x="490285" y="7153"/>
                  </a:lnTo>
                  <a:lnTo>
                    <a:pt x="519191" y="26654"/>
                  </a:lnTo>
                  <a:lnTo>
                    <a:pt x="538692" y="55560"/>
                  </a:lnTo>
                  <a:lnTo>
                    <a:pt x="545846" y="90931"/>
                  </a:lnTo>
                  <a:lnTo>
                    <a:pt x="545846" y="454913"/>
                  </a:lnTo>
                  <a:lnTo>
                    <a:pt x="538692" y="490339"/>
                  </a:lnTo>
                  <a:lnTo>
                    <a:pt x="519191" y="519239"/>
                  </a:lnTo>
                  <a:lnTo>
                    <a:pt x="490285" y="538710"/>
                  </a:lnTo>
                  <a:lnTo>
                    <a:pt x="454914" y="545845"/>
                  </a:lnTo>
                  <a:lnTo>
                    <a:pt x="90932" y="545845"/>
                  </a:lnTo>
                  <a:lnTo>
                    <a:pt x="55506" y="538710"/>
                  </a:lnTo>
                  <a:lnTo>
                    <a:pt x="26606" y="519239"/>
                  </a:lnTo>
                  <a:lnTo>
                    <a:pt x="7135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357620" y="3724402"/>
            <a:ext cx="972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User</a:t>
            </a:r>
            <a:r>
              <a:rPr dirty="0" sz="1800" spc="-8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AFEF"/>
                </a:solidFill>
                <a:latin typeface="Carlito"/>
                <a:cs typeface="Carlito"/>
              </a:rPr>
              <a:t>story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7321" y="4548885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77583" y="4386071"/>
            <a:ext cx="1468120" cy="1603375"/>
            <a:chOff x="6577583" y="4386071"/>
            <a:chExt cx="1468120" cy="1603375"/>
          </a:xfrm>
        </p:grpSpPr>
        <p:sp>
          <p:nvSpPr>
            <p:cNvPr id="19" name="object 19"/>
            <p:cNvSpPr/>
            <p:nvPr/>
          </p:nvSpPr>
          <p:spPr>
            <a:xfrm>
              <a:off x="7335011" y="4386071"/>
              <a:ext cx="669035" cy="669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97114" y="4424171"/>
              <a:ext cx="545845" cy="5458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97114" y="442417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454913" y="0"/>
                  </a:lnTo>
                  <a:lnTo>
                    <a:pt x="490339" y="7153"/>
                  </a:lnTo>
                  <a:lnTo>
                    <a:pt x="519239" y="26654"/>
                  </a:lnTo>
                  <a:lnTo>
                    <a:pt x="538710" y="55560"/>
                  </a:lnTo>
                  <a:lnTo>
                    <a:pt x="545845" y="90931"/>
                  </a:lnTo>
                  <a:lnTo>
                    <a:pt x="545845" y="454913"/>
                  </a:lnTo>
                  <a:lnTo>
                    <a:pt x="538710" y="490339"/>
                  </a:lnTo>
                  <a:lnTo>
                    <a:pt x="519239" y="519239"/>
                  </a:lnTo>
                  <a:lnTo>
                    <a:pt x="490339" y="538710"/>
                  </a:lnTo>
                  <a:lnTo>
                    <a:pt x="454913" y="545845"/>
                  </a:lnTo>
                  <a:lnTo>
                    <a:pt x="90931" y="545845"/>
                  </a:lnTo>
                  <a:lnTo>
                    <a:pt x="55560" y="538710"/>
                  </a:lnTo>
                  <a:lnTo>
                    <a:pt x="26654" y="519239"/>
                  </a:lnTo>
                  <a:lnTo>
                    <a:pt x="7153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77583" y="5305043"/>
              <a:ext cx="669035" cy="669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39686" y="5343143"/>
              <a:ext cx="545846" cy="545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39686" y="534314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35" y="55506"/>
                  </a:lnTo>
                  <a:lnTo>
                    <a:pt x="26606" y="26606"/>
                  </a:lnTo>
                  <a:lnTo>
                    <a:pt x="55506" y="7135"/>
                  </a:lnTo>
                  <a:lnTo>
                    <a:pt x="90932" y="0"/>
                  </a:lnTo>
                  <a:lnTo>
                    <a:pt x="454914" y="0"/>
                  </a:lnTo>
                  <a:lnTo>
                    <a:pt x="490285" y="7135"/>
                  </a:lnTo>
                  <a:lnTo>
                    <a:pt x="519191" y="26606"/>
                  </a:lnTo>
                  <a:lnTo>
                    <a:pt x="538692" y="55506"/>
                  </a:lnTo>
                  <a:lnTo>
                    <a:pt x="545846" y="90931"/>
                  </a:lnTo>
                  <a:lnTo>
                    <a:pt x="545846" y="454888"/>
                  </a:lnTo>
                  <a:lnTo>
                    <a:pt x="538692" y="490305"/>
                  </a:lnTo>
                  <a:lnTo>
                    <a:pt x="519191" y="519225"/>
                  </a:lnTo>
                  <a:lnTo>
                    <a:pt x="490285" y="538722"/>
                  </a:lnTo>
                  <a:lnTo>
                    <a:pt x="454914" y="545871"/>
                  </a:lnTo>
                  <a:lnTo>
                    <a:pt x="90932" y="545871"/>
                  </a:lnTo>
                  <a:lnTo>
                    <a:pt x="55506" y="538722"/>
                  </a:lnTo>
                  <a:lnTo>
                    <a:pt x="26606" y="519225"/>
                  </a:lnTo>
                  <a:lnTo>
                    <a:pt x="7135" y="490305"/>
                  </a:lnTo>
                  <a:lnTo>
                    <a:pt x="0" y="454888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76159" y="5320283"/>
              <a:ext cx="669035" cy="6690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38008" y="5359018"/>
              <a:ext cx="545973" cy="54592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38008" y="535901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8"/>
                  </a:moveTo>
                  <a:lnTo>
                    <a:pt x="7155" y="55614"/>
                  </a:lnTo>
                  <a:lnTo>
                    <a:pt x="26670" y="26669"/>
                  </a:lnTo>
                  <a:lnTo>
                    <a:pt x="55614" y="7155"/>
                  </a:lnTo>
                  <a:lnTo>
                    <a:pt x="91059" y="0"/>
                  </a:lnTo>
                  <a:lnTo>
                    <a:pt x="454914" y="0"/>
                  </a:lnTo>
                  <a:lnTo>
                    <a:pt x="490358" y="7155"/>
                  </a:lnTo>
                  <a:lnTo>
                    <a:pt x="519303" y="26669"/>
                  </a:lnTo>
                  <a:lnTo>
                    <a:pt x="538817" y="55614"/>
                  </a:lnTo>
                  <a:lnTo>
                    <a:pt x="545973" y="91058"/>
                  </a:lnTo>
                  <a:lnTo>
                    <a:pt x="545973" y="454939"/>
                  </a:lnTo>
                  <a:lnTo>
                    <a:pt x="538817" y="490350"/>
                  </a:lnTo>
                  <a:lnTo>
                    <a:pt x="519303" y="519271"/>
                  </a:lnTo>
                  <a:lnTo>
                    <a:pt x="490358" y="538771"/>
                  </a:lnTo>
                  <a:lnTo>
                    <a:pt x="454914" y="545922"/>
                  </a:lnTo>
                  <a:lnTo>
                    <a:pt x="91059" y="545922"/>
                  </a:lnTo>
                  <a:lnTo>
                    <a:pt x="55614" y="538771"/>
                  </a:lnTo>
                  <a:lnTo>
                    <a:pt x="26670" y="519271"/>
                  </a:lnTo>
                  <a:lnTo>
                    <a:pt x="7155" y="490350"/>
                  </a:lnTo>
                  <a:lnTo>
                    <a:pt x="0" y="454939"/>
                  </a:lnTo>
                  <a:lnTo>
                    <a:pt x="0" y="91058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82661" y="5466079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41768" y="4548885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7321" y="5466079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408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</a:t>
            </a:r>
            <a:r>
              <a:rPr dirty="0" sz="3600" spc="-10">
                <a:solidFill>
                  <a:srgbClr val="494346"/>
                </a:solidFill>
              </a:rPr>
              <a:t>is </a:t>
            </a:r>
            <a:r>
              <a:rPr dirty="0" sz="3600" spc="-5">
                <a:solidFill>
                  <a:srgbClr val="494346"/>
                </a:solidFill>
              </a:rPr>
              <a:t>a</a:t>
            </a:r>
            <a:r>
              <a:rPr dirty="0" sz="3600" spc="-20">
                <a:solidFill>
                  <a:srgbClr val="494346"/>
                </a:solidFill>
              </a:rPr>
              <a:t> </a:t>
            </a:r>
            <a:r>
              <a:rPr dirty="0" sz="3600" spc="-5">
                <a:solidFill>
                  <a:srgbClr val="494346"/>
                </a:solidFill>
              </a:rPr>
              <a:t>Feature?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72208"/>
            <a:ext cx="5363210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big User</a:t>
            </a:r>
            <a:r>
              <a:rPr dirty="0" sz="2400" spc="-15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includes several User</a:t>
            </a:r>
            <a:r>
              <a:rPr dirty="0" sz="2400" spc="20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89A1C"/>
                </a:solidFill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story can be part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a</a:t>
            </a:r>
            <a:r>
              <a:rPr dirty="0" sz="2400" spc="-23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28361"/>
            <a:ext cx="37903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 i="1">
                <a:solidFill>
                  <a:srgbClr val="352F31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Feature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create</a:t>
            </a:r>
            <a:r>
              <a:rPr dirty="0" sz="2400" spc="-6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06315"/>
            <a:ext cx="5091430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US1: create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slider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US2: show last</a:t>
            </a:r>
            <a:r>
              <a:rPr dirty="0" sz="2400" spc="1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news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US3: show one random</a:t>
            </a:r>
            <a:r>
              <a:rPr dirty="0" sz="2400" spc="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testimonial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25926" y="4147206"/>
            <a:ext cx="2163445" cy="2043430"/>
            <a:chOff x="6225926" y="4147206"/>
            <a:chExt cx="2163445" cy="2043430"/>
          </a:xfrm>
        </p:grpSpPr>
        <p:sp>
          <p:nvSpPr>
            <p:cNvPr id="10" name="object 10"/>
            <p:cNvSpPr/>
            <p:nvPr/>
          </p:nvSpPr>
          <p:spPr>
            <a:xfrm>
              <a:off x="6225926" y="4147206"/>
              <a:ext cx="2163308" cy="204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77991" y="4176267"/>
              <a:ext cx="2058415" cy="1937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77991" y="4176267"/>
              <a:ext cx="2058670" cy="1938020"/>
            </a:xfrm>
            <a:custGeom>
              <a:avLst/>
              <a:gdLst/>
              <a:ahLst/>
              <a:cxnLst/>
              <a:rect l="l" t="t" r="r" b="b"/>
              <a:pathLst>
                <a:path w="2058670" h="1938020">
                  <a:moveTo>
                    <a:pt x="0" y="322960"/>
                  </a:moveTo>
                  <a:lnTo>
                    <a:pt x="3503" y="275220"/>
                  </a:lnTo>
                  <a:lnTo>
                    <a:pt x="13678" y="229660"/>
                  </a:lnTo>
                  <a:lnTo>
                    <a:pt x="30026" y="186779"/>
                  </a:lnTo>
                  <a:lnTo>
                    <a:pt x="52045" y="147075"/>
                  </a:lnTo>
                  <a:lnTo>
                    <a:pt x="79236" y="111047"/>
                  </a:lnTo>
                  <a:lnTo>
                    <a:pt x="111098" y="79193"/>
                  </a:lnTo>
                  <a:lnTo>
                    <a:pt x="147131" y="52013"/>
                  </a:lnTo>
                  <a:lnTo>
                    <a:pt x="186834" y="30005"/>
                  </a:lnTo>
                  <a:lnTo>
                    <a:pt x="229706" y="13668"/>
                  </a:lnTo>
                  <a:lnTo>
                    <a:pt x="275249" y="3500"/>
                  </a:lnTo>
                  <a:lnTo>
                    <a:pt x="322961" y="0"/>
                  </a:lnTo>
                  <a:lnTo>
                    <a:pt x="1735455" y="0"/>
                  </a:lnTo>
                  <a:lnTo>
                    <a:pt x="1783166" y="3500"/>
                  </a:lnTo>
                  <a:lnTo>
                    <a:pt x="1828709" y="13668"/>
                  </a:lnTo>
                  <a:lnTo>
                    <a:pt x="1871581" y="30005"/>
                  </a:lnTo>
                  <a:lnTo>
                    <a:pt x="1911284" y="52013"/>
                  </a:lnTo>
                  <a:lnTo>
                    <a:pt x="1947317" y="79193"/>
                  </a:lnTo>
                  <a:lnTo>
                    <a:pt x="1979179" y="111047"/>
                  </a:lnTo>
                  <a:lnTo>
                    <a:pt x="2006370" y="147075"/>
                  </a:lnTo>
                  <a:lnTo>
                    <a:pt x="2028389" y="186779"/>
                  </a:lnTo>
                  <a:lnTo>
                    <a:pt x="2044737" y="229660"/>
                  </a:lnTo>
                  <a:lnTo>
                    <a:pt x="2054912" y="275220"/>
                  </a:lnTo>
                  <a:lnTo>
                    <a:pt x="2058415" y="322960"/>
                  </a:lnTo>
                  <a:lnTo>
                    <a:pt x="2058415" y="1614931"/>
                  </a:lnTo>
                  <a:lnTo>
                    <a:pt x="2054912" y="1662661"/>
                  </a:lnTo>
                  <a:lnTo>
                    <a:pt x="2044737" y="1708217"/>
                  </a:lnTo>
                  <a:lnTo>
                    <a:pt x="2028389" y="1751098"/>
                  </a:lnTo>
                  <a:lnTo>
                    <a:pt x="2006370" y="1790806"/>
                  </a:lnTo>
                  <a:lnTo>
                    <a:pt x="1979179" y="1826841"/>
                  </a:lnTo>
                  <a:lnTo>
                    <a:pt x="1947317" y="1858703"/>
                  </a:lnTo>
                  <a:lnTo>
                    <a:pt x="1911284" y="1885893"/>
                  </a:lnTo>
                  <a:lnTo>
                    <a:pt x="1871581" y="1907910"/>
                  </a:lnTo>
                  <a:lnTo>
                    <a:pt x="1828709" y="1924255"/>
                  </a:lnTo>
                  <a:lnTo>
                    <a:pt x="1783166" y="1934428"/>
                  </a:lnTo>
                  <a:lnTo>
                    <a:pt x="1735455" y="1937931"/>
                  </a:lnTo>
                  <a:lnTo>
                    <a:pt x="322961" y="1937931"/>
                  </a:lnTo>
                  <a:lnTo>
                    <a:pt x="275249" y="1934428"/>
                  </a:lnTo>
                  <a:lnTo>
                    <a:pt x="229706" y="1924255"/>
                  </a:lnTo>
                  <a:lnTo>
                    <a:pt x="186834" y="1907910"/>
                  </a:lnTo>
                  <a:lnTo>
                    <a:pt x="147131" y="1885893"/>
                  </a:lnTo>
                  <a:lnTo>
                    <a:pt x="111098" y="1858703"/>
                  </a:lnTo>
                  <a:lnTo>
                    <a:pt x="79236" y="1826841"/>
                  </a:lnTo>
                  <a:lnTo>
                    <a:pt x="52045" y="1790806"/>
                  </a:lnTo>
                  <a:lnTo>
                    <a:pt x="30026" y="1751098"/>
                  </a:lnTo>
                  <a:lnTo>
                    <a:pt x="13678" y="1708217"/>
                  </a:lnTo>
                  <a:lnTo>
                    <a:pt x="3503" y="1662661"/>
                  </a:lnTo>
                  <a:lnTo>
                    <a:pt x="0" y="1614931"/>
                  </a:lnTo>
                  <a:lnTo>
                    <a:pt x="0" y="322960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77584" y="4383023"/>
              <a:ext cx="669035" cy="669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39687" y="4421886"/>
              <a:ext cx="545846" cy="5458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39687" y="442188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35" y="55560"/>
                  </a:lnTo>
                  <a:lnTo>
                    <a:pt x="26606" y="26654"/>
                  </a:lnTo>
                  <a:lnTo>
                    <a:pt x="55506" y="7153"/>
                  </a:lnTo>
                  <a:lnTo>
                    <a:pt x="90932" y="0"/>
                  </a:lnTo>
                  <a:lnTo>
                    <a:pt x="454914" y="0"/>
                  </a:lnTo>
                  <a:lnTo>
                    <a:pt x="490285" y="7153"/>
                  </a:lnTo>
                  <a:lnTo>
                    <a:pt x="519191" y="26654"/>
                  </a:lnTo>
                  <a:lnTo>
                    <a:pt x="538692" y="55560"/>
                  </a:lnTo>
                  <a:lnTo>
                    <a:pt x="545846" y="90931"/>
                  </a:lnTo>
                  <a:lnTo>
                    <a:pt x="545846" y="454913"/>
                  </a:lnTo>
                  <a:lnTo>
                    <a:pt x="538692" y="490339"/>
                  </a:lnTo>
                  <a:lnTo>
                    <a:pt x="519191" y="519239"/>
                  </a:lnTo>
                  <a:lnTo>
                    <a:pt x="490285" y="538710"/>
                  </a:lnTo>
                  <a:lnTo>
                    <a:pt x="454914" y="545845"/>
                  </a:lnTo>
                  <a:lnTo>
                    <a:pt x="90932" y="545845"/>
                  </a:lnTo>
                  <a:lnTo>
                    <a:pt x="55506" y="538710"/>
                  </a:lnTo>
                  <a:lnTo>
                    <a:pt x="26606" y="519239"/>
                  </a:lnTo>
                  <a:lnTo>
                    <a:pt x="7135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357620" y="3724402"/>
            <a:ext cx="73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0AF50"/>
                </a:solidFill>
                <a:latin typeface="Carlito"/>
                <a:cs typeface="Carlito"/>
              </a:rPr>
              <a:t>F</a:t>
            </a:r>
            <a:r>
              <a:rPr dirty="0" sz="180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dirty="0" sz="1800" spc="-10">
                <a:solidFill>
                  <a:srgbClr val="00AF50"/>
                </a:solidFill>
                <a:latin typeface="Carlito"/>
                <a:cs typeface="Carlito"/>
              </a:rPr>
              <a:t>a</a:t>
            </a:r>
            <a:r>
              <a:rPr dirty="0" sz="1800">
                <a:solidFill>
                  <a:srgbClr val="00AF50"/>
                </a:solidFill>
                <a:latin typeface="Carlito"/>
                <a:cs typeface="Carlito"/>
              </a:rPr>
              <a:t>tu</a:t>
            </a:r>
            <a:r>
              <a:rPr dirty="0" sz="1800" spc="-30">
                <a:solidFill>
                  <a:srgbClr val="00AF50"/>
                </a:solidFill>
                <a:latin typeface="Carlito"/>
                <a:cs typeface="Carlito"/>
              </a:rPr>
              <a:t>r</a:t>
            </a:r>
            <a:r>
              <a:rPr dirty="0" sz="180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7321" y="4548885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77583" y="4386071"/>
            <a:ext cx="1468120" cy="1603375"/>
            <a:chOff x="6577583" y="4386071"/>
            <a:chExt cx="1468120" cy="1603375"/>
          </a:xfrm>
        </p:grpSpPr>
        <p:sp>
          <p:nvSpPr>
            <p:cNvPr id="19" name="object 19"/>
            <p:cNvSpPr/>
            <p:nvPr/>
          </p:nvSpPr>
          <p:spPr>
            <a:xfrm>
              <a:off x="7335011" y="4386071"/>
              <a:ext cx="669035" cy="669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97114" y="4424171"/>
              <a:ext cx="545845" cy="5458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97114" y="442417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454913" y="0"/>
                  </a:lnTo>
                  <a:lnTo>
                    <a:pt x="490339" y="7153"/>
                  </a:lnTo>
                  <a:lnTo>
                    <a:pt x="519239" y="26654"/>
                  </a:lnTo>
                  <a:lnTo>
                    <a:pt x="538710" y="55560"/>
                  </a:lnTo>
                  <a:lnTo>
                    <a:pt x="545845" y="90931"/>
                  </a:lnTo>
                  <a:lnTo>
                    <a:pt x="545845" y="454913"/>
                  </a:lnTo>
                  <a:lnTo>
                    <a:pt x="538710" y="490339"/>
                  </a:lnTo>
                  <a:lnTo>
                    <a:pt x="519239" y="519239"/>
                  </a:lnTo>
                  <a:lnTo>
                    <a:pt x="490339" y="538710"/>
                  </a:lnTo>
                  <a:lnTo>
                    <a:pt x="454913" y="545845"/>
                  </a:lnTo>
                  <a:lnTo>
                    <a:pt x="90931" y="545845"/>
                  </a:lnTo>
                  <a:lnTo>
                    <a:pt x="55560" y="538710"/>
                  </a:lnTo>
                  <a:lnTo>
                    <a:pt x="26654" y="519239"/>
                  </a:lnTo>
                  <a:lnTo>
                    <a:pt x="7153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77583" y="5305043"/>
              <a:ext cx="669035" cy="669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39686" y="5343143"/>
              <a:ext cx="545846" cy="545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39686" y="534314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35" y="55506"/>
                  </a:lnTo>
                  <a:lnTo>
                    <a:pt x="26606" y="26606"/>
                  </a:lnTo>
                  <a:lnTo>
                    <a:pt x="55506" y="7135"/>
                  </a:lnTo>
                  <a:lnTo>
                    <a:pt x="90932" y="0"/>
                  </a:lnTo>
                  <a:lnTo>
                    <a:pt x="454914" y="0"/>
                  </a:lnTo>
                  <a:lnTo>
                    <a:pt x="490285" y="7135"/>
                  </a:lnTo>
                  <a:lnTo>
                    <a:pt x="519191" y="26606"/>
                  </a:lnTo>
                  <a:lnTo>
                    <a:pt x="538692" y="55506"/>
                  </a:lnTo>
                  <a:lnTo>
                    <a:pt x="545846" y="90931"/>
                  </a:lnTo>
                  <a:lnTo>
                    <a:pt x="545846" y="454888"/>
                  </a:lnTo>
                  <a:lnTo>
                    <a:pt x="538692" y="490305"/>
                  </a:lnTo>
                  <a:lnTo>
                    <a:pt x="519191" y="519225"/>
                  </a:lnTo>
                  <a:lnTo>
                    <a:pt x="490285" y="538722"/>
                  </a:lnTo>
                  <a:lnTo>
                    <a:pt x="454914" y="545871"/>
                  </a:lnTo>
                  <a:lnTo>
                    <a:pt x="90932" y="545871"/>
                  </a:lnTo>
                  <a:lnTo>
                    <a:pt x="55506" y="538722"/>
                  </a:lnTo>
                  <a:lnTo>
                    <a:pt x="26606" y="519225"/>
                  </a:lnTo>
                  <a:lnTo>
                    <a:pt x="7135" y="490305"/>
                  </a:lnTo>
                  <a:lnTo>
                    <a:pt x="0" y="454888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76159" y="5320283"/>
              <a:ext cx="669035" cy="6690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38008" y="5359018"/>
              <a:ext cx="545973" cy="54592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38008" y="535901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8"/>
                  </a:moveTo>
                  <a:lnTo>
                    <a:pt x="7155" y="55614"/>
                  </a:lnTo>
                  <a:lnTo>
                    <a:pt x="26670" y="26669"/>
                  </a:lnTo>
                  <a:lnTo>
                    <a:pt x="55614" y="7155"/>
                  </a:lnTo>
                  <a:lnTo>
                    <a:pt x="91059" y="0"/>
                  </a:lnTo>
                  <a:lnTo>
                    <a:pt x="454914" y="0"/>
                  </a:lnTo>
                  <a:lnTo>
                    <a:pt x="490358" y="7155"/>
                  </a:lnTo>
                  <a:lnTo>
                    <a:pt x="519303" y="26669"/>
                  </a:lnTo>
                  <a:lnTo>
                    <a:pt x="538817" y="55614"/>
                  </a:lnTo>
                  <a:lnTo>
                    <a:pt x="545973" y="91058"/>
                  </a:lnTo>
                  <a:lnTo>
                    <a:pt x="545973" y="454939"/>
                  </a:lnTo>
                  <a:lnTo>
                    <a:pt x="538817" y="490350"/>
                  </a:lnTo>
                  <a:lnTo>
                    <a:pt x="519303" y="519271"/>
                  </a:lnTo>
                  <a:lnTo>
                    <a:pt x="490358" y="538771"/>
                  </a:lnTo>
                  <a:lnTo>
                    <a:pt x="454914" y="545922"/>
                  </a:lnTo>
                  <a:lnTo>
                    <a:pt x="91059" y="545922"/>
                  </a:lnTo>
                  <a:lnTo>
                    <a:pt x="55614" y="538771"/>
                  </a:lnTo>
                  <a:lnTo>
                    <a:pt x="26670" y="519271"/>
                  </a:lnTo>
                  <a:lnTo>
                    <a:pt x="7155" y="490350"/>
                  </a:lnTo>
                  <a:lnTo>
                    <a:pt x="0" y="454939"/>
                  </a:lnTo>
                  <a:lnTo>
                    <a:pt x="0" y="91058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82661" y="5466079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41768" y="4548885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7321" y="5466079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626" y="1786514"/>
            <a:ext cx="4649470" cy="4908550"/>
            <a:chOff x="428626" y="1786514"/>
            <a:chExt cx="4649470" cy="4908550"/>
          </a:xfrm>
        </p:grpSpPr>
        <p:sp>
          <p:nvSpPr>
            <p:cNvPr id="3" name="object 3"/>
            <p:cNvSpPr/>
            <p:nvPr/>
          </p:nvSpPr>
          <p:spPr>
            <a:xfrm>
              <a:off x="428626" y="1786514"/>
              <a:ext cx="4648958" cy="4908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491" y="1815846"/>
              <a:ext cx="4544644" cy="4804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0491" y="1815846"/>
              <a:ext cx="4544695" cy="4804410"/>
            </a:xfrm>
            <a:custGeom>
              <a:avLst/>
              <a:gdLst/>
              <a:ahLst/>
              <a:cxnLst/>
              <a:rect l="l" t="t" r="r" b="b"/>
              <a:pathLst>
                <a:path w="4544695" h="4804409">
                  <a:moveTo>
                    <a:pt x="0" y="757427"/>
                  </a:moveTo>
                  <a:lnTo>
                    <a:pt x="1490" y="709524"/>
                  </a:lnTo>
                  <a:lnTo>
                    <a:pt x="5901" y="662413"/>
                  </a:lnTo>
                  <a:lnTo>
                    <a:pt x="13145" y="616183"/>
                  </a:lnTo>
                  <a:lnTo>
                    <a:pt x="23133" y="570922"/>
                  </a:lnTo>
                  <a:lnTo>
                    <a:pt x="35776" y="526719"/>
                  </a:lnTo>
                  <a:lnTo>
                    <a:pt x="50985" y="483663"/>
                  </a:lnTo>
                  <a:lnTo>
                    <a:pt x="68672" y="441843"/>
                  </a:lnTo>
                  <a:lnTo>
                    <a:pt x="88748" y="401347"/>
                  </a:lnTo>
                  <a:lnTo>
                    <a:pt x="111124" y="362264"/>
                  </a:lnTo>
                  <a:lnTo>
                    <a:pt x="135712" y="324683"/>
                  </a:lnTo>
                  <a:lnTo>
                    <a:pt x="162422" y="288692"/>
                  </a:lnTo>
                  <a:lnTo>
                    <a:pt x="191166" y="254381"/>
                  </a:lnTo>
                  <a:lnTo>
                    <a:pt x="221856" y="221837"/>
                  </a:lnTo>
                  <a:lnTo>
                    <a:pt x="254402" y="191149"/>
                  </a:lnTo>
                  <a:lnTo>
                    <a:pt x="288716" y="162407"/>
                  </a:lnTo>
                  <a:lnTo>
                    <a:pt x="324708" y="135699"/>
                  </a:lnTo>
                  <a:lnTo>
                    <a:pt x="362292" y="111114"/>
                  </a:lnTo>
                  <a:lnTo>
                    <a:pt x="401377" y="88740"/>
                  </a:lnTo>
                  <a:lnTo>
                    <a:pt x="441874" y="68666"/>
                  </a:lnTo>
                  <a:lnTo>
                    <a:pt x="483696" y="50980"/>
                  </a:lnTo>
                  <a:lnTo>
                    <a:pt x="526753" y="35772"/>
                  </a:lnTo>
                  <a:lnTo>
                    <a:pt x="570957" y="23131"/>
                  </a:lnTo>
                  <a:lnTo>
                    <a:pt x="616219" y="13144"/>
                  </a:lnTo>
                  <a:lnTo>
                    <a:pt x="662450" y="5901"/>
                  </a:lnTo>
                  <a:lnTo>
                    <a:pt x="709562" y="1490"/>
                  </a:lnTo>
                  <a:lnTo>
                    <a:pt x="757466" y="0"/>
                  </a:lnTo>
                  <a:lnTo>
                    <a:pt x="3787216" y="0"/>
                  </a:lnTo>
                  <a:lnTo>
                    <a:pt x="3835119" y="1490"/>
                  </a:lnTo>
                  <a:lnTo>
                    <a:pt x="3882230" y="5901"/>
                  </a:lnTo>
                  <a:lnTo>
                    <a:pt x="3928461" y="13144"/>
                  </a:lnTo>
                  <a:lnTo>
                    <a:pt x="3973722" y="23131"/>
                  </a:lnTo>
                  <a:lnTo>
                    <a:pt x="4017924" y="35772"/>
                  </a:lnTo>
                  <a:lnTo>
                    <a:pt x="4060980" y="50980"/>
                  </a:lnTo>
                  <a:lnTo>
                    <a:pt x="4102800" y="68666"/>
                  </a:lnTo>
                  <a:lnTo>
                    <a:pt x="4143296" y="88740"/>
                  </a:lnTo>
                  <a:lnTo>
                    <a:pt x="4182379" y="111114"/>
                  </a:lnTo>
                  <a:lnTo>
                    <a:pt x="4219960" y="135699"/>
                  </a:lnTo>
                  <a:lnTo>
                    <a:pt x="4255951" y="162407"/>
                  </a:lnTo>
                  <a:lnTo>
                    <a:pt x="4290263" y="191149"/>
                  </a:lnTo>
                  <a:lnTo>
                    <a:pt x="4322806" y="221837"/>
                  </a:lnTo>
                  <a:lnTo>
                    <a:pt x="4353494" y="254381"/>
                  </a:lnTo>
                  <a:lnTo>
                    <a:pt x="4382236" y="288692"/>
                  </a:lnTo>
                  <a:lnTo>
                    <a:pt x="4408944" y="324683"/>
                  </a:lnTo>
                  <a:lnTo>
                    <a:pt x="4433529" y="362264"/>
                  </a:lnTo>
                  <a:lnTo>
                    <a:pt x="4455903" y="401347"/>
                  </a:lnTo>
                  <a:lnTo>
                    <a:pt x="4475978" y="441843"/>
                  </a:lnTo>
                  <a:lnTo>
                    <a:pt x="4493663" y="483663"/>
                  </a:lnTo>
                  <a:lnTo>
                    <a:pt x="4508871" y="526719"/>
                  </a:lnTo>
                  <a:lnTo>
                    <a:pt x="4521512" y="570922"/>
                  </a:lnTo>
                  <a:lnTo>
                    <a:pt x="4531499" y="616183"/>
                  </a:lnTo>
                  <a:lnTo>
                    <a:pt x="4538743" y="662413"/>
                  </a:lnTo>
                  <a:lnTo>
                    <a:pt x="4543154" y="709524"/>
                  </a:lnTo>
                  <a:lnTo>
                    <a:pt x="4544644" y="757427"/>
                  </a:lnTo>
                  <a:lnTo>
                    <a:pt x="4544644" y="4046537"/>
                  </a:lnTo>
                  <a:lnTo>
                    <a:pt x="4543154" y="4094439"/>
                  </a:lnTo>
                  <a:lnTo>
                    <a:pt x="4538743" y="4141550"/>
                  </a:lnTo>
                  <a:lnTo>
                    <a:pt x="4531499" y="4187780"/>
                  </a:lnTo>
                  <a:lnTo>
                    <a:pt x="4521512" y="4233041"/>
                  </a:lnTo>
                  <a:lnTo>
                    <a:pt x="4508871" y="4277244"/>
                  </a:lnTo>
                  <a:lnTo>
                    <a:pt x="4493663" y="4320301"/>
                  </a:lnTo>
                  <a:lnTo>
                    <a:pt x="4475978" y="4362123"/>
                  </a:lnTo>
                  <a:lnTo>
                    <a:pt x="4455903" y="4402620"/>
                  </a:lnTo>
                  <a:lnTo>
                    <a:pt x="4433529" y="4441705"/>
                  </a:lnTo>
                  <a:lnTo>
                    <a:pt x="4408944" y="4479289"/>
                  </a:lnTo>
                  <a:lnTo>
                    <a:pt x="4382236" y="4515282"/>
                  </a:lnTo>
                  <a:lnTo>
                    <a:pt x="4353494" y="4549596"/>
                  </a:lnTo>
                  <a:lnTo>
                    <a:pt x="4322806" y="4582142"/>
                  </a:lnTo>
                  <a:lnTo>
                    <a:pt x="4290263" y="4612832"/>
                  </a:lnTo>
                  <a:lnTo>
                    <a:pt x="4255951" y="4641577"/>
                  </a:lnTo>
                  <a:lnTo>
                    <a:pt x="4219960" y="4668287"/>
                  </a:lnTo>
                  <a:lnTo>
                    <a:pt x="4182379" y="4692875"/>
                  </a:lnTo>
                  <a:lnTo>
                    <a:pt x="4143296" y="4715252"/>
                  </a:lnTo>
                  <a:lnTo>
                    <a:pt x="4102800" y="4735328"/>
                  </a:lnTo>
                  <a:lnTo>
                    <a:pt x="4060980" y="4753016"/>
                  </a:lnTo>
                  <a:lnTo>
                    <a:pt x="4017924" y="4768225"/>
                  </a:lnTo>
                  <a:lnTo>
                    <a:pt x="3973722" y="4780869"/>
                  </a:lnTo>
                  <a:lnTo>
                    <a:pt x="3928461" y="4790857"/>
                  </a:lnTo>
                  <a:lnTo>
                    <a:pt x="3882230" y="4798101"/>
                  </a:lnTo>
                  <a:lnTo>
                    <a:pt x="3835119" y="4802513"/>
                  </a:lnTo>
                  <a:lnTo>
                    <a:pt x="3787216" y="4804003"/>
                  </a:lnTo>
                  <a:lnTo>
                    <a:pt x="757466" y="4804003"/>
                  </a:lnTo>
                  <a:lnTo>
                    <a:pt x="709562" y="4802513"/>
                  </a:lnTo>
                  <a:lnTo>
                    <a:pt x="662450" y="4798101"/>
                  </a:lnTo>
                  <a:lnTo>
                    <a:pt x="616219" y="4790857"/>
                  </a:lnTo>
                  <a:lnTo>
                    <a:pt x="570957" y="4780869"/>
                  </a:lnTo>
                  <a:lnTo>
                    <a:pt x="526753" y="4768225"/>
                  </a:lnTo>
                  <a:lnTo>
                    <a:pt x="483696" y="4753016"/>
                  </a:lnTo>
                  <a:lnTo>
                    <a:pt x="441874" y="4735328"/>
                  </a:lnTo>
                  <a:lnTo>
                    <a:pt x="401377" y="4715252"/>
                  </a:lnTo>
                  <a:lnTo>
                    <a:pt x="362292" y="4692875"/>
                  </a:lnTo>
                  <a:lnTo>
                    <a:pt x="324708" y="4668287"/>
                  </a:lnTo>
                  <a:lnTo>
                    <a:pt x="288716" y="4641577"/>
                  </a:lnTo>
                  <a:lnTo>
                    <a:pt x="254402" y="4612832"/>
                  </a:lnTo>
                  <a:lnTo>
                    <a:pt x="221856" y="4582142"/>
                  </a:lnTo>
                  <a:lnTo>
                    <a:pt x="191166" y="4549596"/>
                  </a:lnTo>
                  <a:lnTo>
                    <a:pt x="162422" y="4515282"/>
                  </a:lnTo>
                  <a:lnTo>
                    <a:pt x="135712" y="4479289"/>
                  </a:lnTo>
                  <a:lnTo>
                    <a:pt x="111124" y="4441705"/>
                  </a:lnTo>
                  <a:lnTo>
                    <a:pt x="88748" y="4402620"/>
                  </a:lnTo>
                  <a:lnTo>
                    <a:pt x="68672" y="4362123"/>
                  </a:lnTo>
                  <a:lnTo>
                    <a:pt x="50985" y="4320301"/>
                  </a:lnTo>
                  <a:lnTo>
                    <a:pt x="35776" y="4277244"/>
                  </a:lnTo>
                  <a:lnTo>
                    <a:pt x="23133" y="4233041"/>
                  </a:lnTo>
                  <a:lnTo>
                    <a:pt x="13145" y="4187780"/>
                  </a:lnTo>
                  <a:lnTo>
                    <a:pt x="5901" y="4141550"/>
                  </a:lnTo>
                  <a:lnTo>
                    <a:pt x="1490" y="4094439"/>
                  </a:lnTo>
                  <a:lnTo>
                    <a:pt x="0" y="4046537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7615" y="2290572"/>
              <a:ext cx="1920239" cy="1903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0036" y="2328672"/>
              <a:ext cx="1795843" cy="17806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036" y="2328672"/>
              <a:ext cx="1796414" cy="1781175"/>
            </a:xfrm>
            <a:custGeom>
              <a:avLst/>
              <a:gdLst/>
              <a:ahLst/>
              <a:cxnLst/>
              <a:rect l="l" t="t" r="r" b="b"/>
              <a:pathLst>
                <a:path w="1796414" h="1781175">
                  <a:moveTo>
                    <a:pt x="0" y="296672"/>
                  </a:moveTo>
                  <a:lnTo>
                    <a:pt x="3884" y="248554"/>
                  </a:lnTo>
                  <a:lnTo>
                    <a:pt x="15130" y="202907"/>
                  </a:lnTo>
                  <a:lnTo>
                    <a:pt x="33127" y="160341"/>
                  </a:lnTo>
                  <a:lnTo>
                    <a:pt x="57264" y="121468"/>
                  </a:lnTo>
                  <a:lnTo>
                    <a:pt x="86929" y="86899"/>
                  </a:lnTo>
                  <a:lnTo>
                    <a:pt x="121512" y="57245"/>
                  </a:lnTo>
                  <a:lnTo>
                    <a:pt x="160402" y="33117"/>
                  </a:lnTo>
                  <a:lnTo>
                    <a:pt x="202987" y="15126"/>
                  </a:lnTo>
                  <a:lnTo>
                    <a:pt x="248656" y="3883"/>
                  </a:lnTo>
                  <a:lnTo>
                    <a:pt x="296798" y="0"/>
                  </a:lnTo>
                  <a:lnTo>
                    <a:pt x="1499044" y="0"/>
                  </a:lnTo>
                  <a:lnTo>
                    <a:pt x="1547196" y="3883"/>
                  </a:lnTo>
                  <a:lnTo>
                    <a:pt x="1592871" y="15126"/>
                  </a:lnTo>
                  <a:lnTo>
                    <a:pt x="1635458" y="33117"/>
                  </a:lnTo>
                  <a:lnTo>
                    <a:pt x="1674347" y="57245"/>
                  </a:lnTo>
                  <a:lnTo>
                    <a:pt x="1708927" y="86899"/>
                  </a:lnTo>
                  <a:lnTo>
                    <a:pt x="1738589" y="121468"/>
                  </a:lnTo>
                  <a:lnTo>
                    <a:pt x="1762722" y="160341"/>
                  </a:lnTo>
                  <a:lnTo>
                    <a:pt x="1780716" y="202907"/>
                  </a:lnTo>
                  <a:lnTo>
                    <a:pt x="1791959" y="248554"/>
                  </a:lnTo>
                  <a:lnTo>
                    <a:pt x="1795843" y="296672"/>
                  </a:lnTo>
                  <a:lnTo>
                    <a:pt x="1795843" y="1483867"/>
                  </a:lnTo>
                  <a:lnTo>
                    <a:pt x="1791959" y="1532019"/>
                  </a:lnTo>
                  <a:lnTo>
                    <a:pt x="1780716" y="1577694"/>
                  </a:lnTo>
                  <a:lnTo>
                    <a:pt x="1762722" y="1620281"/>
                  </a:lnTo>
                  <a:lnTo>
                    <a:pt x="1738589" y="1659170"/>
                  </a:lnTo>
                  <a:lnTo>
                    <a:pt x="1708927" y="1693751"/>
                  </a:lnTo>
                  <a:lnTo>
                    <a:pt x="1674347" y="1723413"/>
                  </a:lnTo>
                  <a:lnTo>
                    <a:pt x="1635458" y="1747546"/>
                  </a:lnTo>
                  <a:lnTo>
                    <a:pt x="1592871" y="1765539"/>
                  </a:lnTo>
                  <a:lnTo>
                    <a:pt x="1547196" y="1776783"/>
                  </a:lnTo>
                  <a:lnTo>
                    <a:pt x="1499044" y="1780666"/>
                  </a:lnTo>
                  <a:lnTo>
                    <a:pt x="296798" y="1780666"/>
                  </a:lnTo>
                  <a:lnTo>
                    <a:pt x="248656" y="1776783"/>
                  </a:lnTo>
                  <a:lnTo>
                    <a:pt x="202987" y="1765539"/>
                  </a:lnTo>
                  <a:lnTo>
                    <a:pt x="160402" y="1747546"/>
                  </a:lnTo>
                  <a:lnTo>
                    <a:pt x="121512" y="1723413"/>
                  </a:lnTo>
                  <a:lnTo>
                    <a:pt x="86929" y="1693751"/>
                  </a:lnTo>
                  <a:lnTo>
                    <a:pt x="57264" y="1659170"/>
                  </a:lnTo>
                  <a:lnTo>
                    <a:pt x="33127" y="1620281"/>
                  </a:lnTo>
                  <a:lnTo>
                    <a:pt x="15130" y="1577694"/>
                  </a:lnTo>
                  <a:lnTo>
                    <a:pt x="3884" y="1532019"/>
                  </a:lnTo>
                  <a:lnTo>
                    <a:pt x="0" y="1483867"/>
                  </a:lnTo>
                  <a:lnTo>
                    <a:pt x="0" y="296672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6883" y="2508504"/>
              <a:ext cx="669035" cy="669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8872" y="2546985"/>
              <a:ext cx="545960" cy="5458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8872" y="254698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0" y="55560"/>
                  </a:lnTo>
                  <a:lnTo>
                    <a:pt x="26650" y="26654"/>
                  </a:lnTo>
                  <a:lnTo>
                    <a:pt x="55571" y="7153"/>
                  </a:lnTo>
                  <a:lnTo>
                    <a:pt x="90982" y="0"/>
                  </a:lnTo>
                  <a:lnTo>
                    <a:pt x="454901" y="0"/>
                  </a:lnTo>
                  <a:lnTo>
                    <a:pt x="490346" y="7153"/>
                  </a:lnTo>
                  <a:lnTo>
                    <a:pt x="519290" y="26654"/>
                  </a:lnTo>
                  <a:lnTo>
                    <a:pt x="538804" y="55560"/>
                  </a:lnTo>
                  <a:lnTo>
                    <a:pt x="545960" y="90931"/>
                  </a:lnTo>
                  <a:lnTo>
                    <a:pt x="545960" y="454913"/>
                  </a:lnTo>
                  <a:lnTo>
                    <a:pt x="538804" y="490339"/>
                  </a:lnTo>
                  <a:lnTo>
                    <a:pt x="519290" y="519239"/>
                  </a:lnTo>
                  <a:lnTo>
                    <a:pt x="490346" y="538710"/>
                  </a:lnTo>
                  <a:lnTo>
                    <a:pt x="454901" y="545845"/>
                  </a:lnTo>
                  <a:lnTo>
                    <a:pt x="90982" y="545845"/>
                  </a:lnTo>
                  <a:lnTo>
                    <a:pt x="55571" y="538710"/>
                  </a:lnTo>
                  <a:lnTo>
                    <a:pt x="26650" y="519239"/>
                  </a:lnTo>
                  <a:lnTo>
                    <a:pt x="7150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7611109" cy="8375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75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Summary for US, Features &amp;</a:t>
            </a:r>
            <a:r>
              <a:rPr dirty="0" sz="3600" spc="15">
                <a:solidFill>
                  <a:srgbClr val="494346"/>
                </a:solidFill>
              </a:rPr>
              <a:t> </a:t>
            </a:r>
            <a:r>
              <a:rPr dirty="0" sz="3600" spc="-60">
                <a:solidFill>
                  <a:srgbClr val="494346"/>
                </a:solidFill>
              </a:rPr>
              <a:t>Tasks</a:t>
            </a:r>
            <a:endParaRPr sz="3600"/>
          </a:p>
          <a:p>
            <a:pPr marL="185420">
              <a:lnSpc>
                <a:spcPts val="2115"/>
              </a:lnSpc>
            </a:pPr>
            <a:r>
              <a:rPr dirty="0" sz="1800" spc="-10" b="0">
                <a:solidFill>
                  <a:srgbClr val="00AF50"/>
                </a:solidFill>
                <a:latin typeface="Carlito"/>
                <a:cs typeface="Carlito"/>
              </a:rPr>
              <a:t>Feature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7461" y="1672208"/>
            <a:ext cx="306514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1 feature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several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  1 US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several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461" y="2989326"/>
            <a:ext cx="278638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1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task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usually</a:t>
            </a:r>
            <a:r>
              <a:rPr dirty="0" sz="2400" spc="-4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part  of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1</a:t>
            </a:r>
            <a:r>
              <a:rPr dirty="0" sz="2400" spc="-3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7461" y="4379467"/>
            <a:ext cx="295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1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US isn’t </a:t>
            </a:r>
            <a:r>
              <a:rPr dirty="0" sz="2400" spc="-10">
                <a:solidFill>
                  <a:srgbClr val="352F31"/>
                </a:solidFill>
                <a:latin typeface="Arial"/>
                <a:cs typeface="Arial"/>
              </a:rPr>
              <a:t>always</a:t>
            </a:r>
            <a:r>
              <a:rPr dirty="0" sz="2400" spc="-5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7461" y="4818379"/>
            <a:ext cx="1565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1</a:t>
            </a:r>
            <a:r>
              <a:rPr dirty="0" sz="2400" spc="-8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39" y="1958085"/>
            <a:ext cx="972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User</a:t>
            </a:r>
            <a:r>
              <a:rPr dirty="0" sz="1800" spc="-8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AFEF"/>
                </a:solidFill>
                <a:latin typeface="Carlito"/>
                <a:cs typeface="Carlito"/>
              </a:rPr>
              <a:t>story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5656" y="2673553"/>
            <a:ext cx="2527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6883" y="2508504"/>
            <a:ext cx="1473835" cy="1449705"/>
            <a:chOff x="976883" y="2508504"/>
            <a:chExt cx="1473835" cy="1449705"/>
          </a:xfrm>
        </p:grpSpPr>
        <p:sp>
          <p:nvSpPr>
            <p:cNvPr id="22" name="object 22"/>
            <p:cNvSpPr/>
            <p:nvPr/>
          </p:nvSpPr>
          <p:spPr>
            <a:xfrm>
              <a:off x="1781555" y="2508504"/>
              <a:ext cx="669036" cy="6690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42897" y="2546985"/>
              <a:ext cx="545972" cy="5458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42897" y="254698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5" y="55560"/>
                  </a:lnTo>
                  <a:lnTo>
                    <a:pt x="26669" y="26654"/>
                  </a:lnTo>
                  <a:lnTo>
                    <a:pt x="55614" y="7153"/>
                  </a:lnTo>
                  <a:lnTo>
                    <a:pt x="91058" y="0"/>
                  </a:lnTo>
                  <a:lnTo>
                    <a:pt x="454913" y="0"/>
                  </a:lnTo>
                  <a:lnTo>
                    <a:pt x="490358" y="7153"/>
                  </a:lnTo>
                  <a:lnTo>
                    <a:pt x="519302" y="26654"/>
                  </a:lnTo>
                  <a:lnTo>
                    <a:pt x="538817" y="55560"/>
                  </a:lnTo>
                  <a:lnTo>
                    <a:pt x="545972" y="90931"/>
                  </a:lnTo>
                  <a:lnTo>
                    <a:pt x="545972" y="454913"/>
                  </a:lnTo>
                  <a:lnTo>
                    <a:pt x="538817" y="490339"/>
                  </a:lnTo>
                  <a:lnTo>
                    <a:pt x="519302" y="519239"/>
                  </a:lnTo>
                  <a:lnTo>
                    <a:pt x="490358" y="538710"/>
                  </a:lnTo>
                  <a:lnTo>
                    <a:pt x="454913" y="545845"/>
                  </a:lnTo>
                  <a:lnTo>
                    <a:pt x="91058" y="545845"/>
                  </a:lnTo>
                  <a:lnTo>
                    <a:pt x="55614" y="538710"/>
                  </a:lnTo>
                  <a:lnTo>
                    <a:pt x="26669" y="519239"/>
                  </a:lnTo>
                  <a:lnTo>
                    <a:pt x="7155" y="490339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76883" y="3287268"/>
              <a:ext cx="669035" cy="670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8872" y="3326765"/>
              <a:ext cx="545960" cy="5458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8872" y="332676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2"/>
                  </a:moveTo>
                  <a:lnTo>
                    <a:pt x="7150" y="55560"/>
                  </a:lnTo>
                  <a:lnTo>
                    <a:pt x="26650" y="26654"/>
                  </a:lnTo>
                  <a:lnTo>
                    <a:pt x="55571" y="7153"/>
                  </a:lnTo>
                  <a:lnTo>
                    <a:pt x="90982" y="0"/>
                  </a:lnTo>
                  <a:lnTo>
                    <a:pt x="454901" y="0"/>
                  </a:lnTo>
                  <a:lnTo>
                    <a:pt x="490346" y="7153"/>
                  </a:lnTo>
                  <a:lnTo>
                    <a:pt x="519290" y="26654"/>
                  </a:lnTo>
                  <a:lnTo>
                    <a:pt x="538804" y="55560"/>
                  </a:lnTo>
                  <a:lnTo>
                    <a:pt x="545960" y="90932"/>
                  </a:lnTo>
                  <a:lnTo>
                    <a:pt x="545960" y="454914"/>
                  </a:lnTo>
                  <a:lnTo>
                    <a:pt x="538804" y="490339"/>
                  </a:lnTo>
                  <a:lnTo>
                    <a:pt x="519290" y="519239"/>
                  </a:lnTo>
                  <a:lnTo>
                    <a:pt x="490346" y="538710"/>
                  </a:lnTo>
                  <a:lnTo>
                    <a:pt x="454901" y="545846"/>
                  </a:lnTo>
                  <a:lnTo>
                    <a:pt x="90982" y="545846"/>
                  </a:lnTo>
                  <a:lnTo>
                    <a:pt x="55571" y="538710"/>
                  </a:lnTo>
                  <a:lnTo>
                    <a:pt x="26650" y="519239"/>
                  </a:lnTo>
                  <a:lnTo>
                    <a:pt x="7150" y="490339"/>
                  </a:lnTo>
                  <a:lnTo>
                    <a:pt x="0" y="454914"/>
                  </a:lnTo>
                  <a:lnTo>
                    <a:pt x="0" y="90932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781555" y="3287268"/>
              <a:ext cx="669036" cy="6705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42897" y="3326765"/>
              <a:ext cx="545972" cy="545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42897" y="332676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2"/>
                  </a:moveTo>
                  <a:lnTo>
                    <a:pt x="7155" y="55560"/>
                  </a:lnTo>
                  <a:lnTo>
                    <a:pt x="26669" y="26654"/>
                  </a:lnTo>
                  <a:lnTo>
                    <a:pt x="55614" y="7153"/>
                  </a:lnTo>
                  <a:lnTo>
                    <a:pt x="91058" y="0"/>
                  </a:lnTo>
                  <a:lnTo>
                    <a:pt x="454913" y="0"/>
                  </a:lnTo>
                  <a:lnTo>
                    <a:pt x="490358" y="7153"/>
                  </a:lnTo>
                  <a:lnTo>
                    <a:pt x="519302" y="26654"/>
                  </a:lnTo>
                  <a:lnTo>
                    <a:pt x="538817" y="55560"/>
                  </a:lnTo>
                  <a:lnTo>
                    <a:pt x="545972" y="90932"/>
                  </a:lnTo>
                  <a:lnTo>
                    <a:pt x="545972" y="454914"/>
                  </a:lnTo>
                  <a:lnTo>
                    <a:pt x="538817" y="490339"/>
                  </a:lnTo>
                  <a:lnTo>
                    <a:pt x="519302" y="519239"/>
                  </a:lnTo>
                  <a:lnTo>
                    <a:pt x="490358" y="538710"/>
                  </a:lnTo>
                  <a:lnTo>
                    <a:pt x="454913" y="545846"/>
                  </a:lnTo>
                  <a:lnTo>
                    <a:pt x="91058" y="545846"/>
                  </a:lnTo>
                  <a:lnTo>
                    <a:pt x="55614" y="538710"/>
                  </a:lnTo>
                  <a:lnTo>
                    <a:pt x="26669" y="519239"/>
                  </a:lnTo>
                  <a:lnTo>
                    <a:pt x="7155" y="490339"/>
                  </a:lnTo>
                  <a:lnTo>
                    <a:pt x="0" y="454914"/>
                  </a:lnTo>
                  <a:lnTo>
                    <a:pt x="0" y="90932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986788" y="3433394"/>
            <a:ext cx="2527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86788" y="267131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5656" y="3449573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10839" y="2321051"/>
            <a:ext cx="1918970" cy="1903730"/>
            <a:chOff x="2910839" y="2321051"/>
            <a:chExt cx="1918970" cy="1903730"/>
          </a:xfrm>
        </p:grpSpPr>
        <p:sp>
          <p:nvSpPr>
            <p:cNvPr id="35" name="object 35"/>
            <p:cNvSpPr/>
            <p:nvPr/>
          </p:nvSpPr>
          <p:spPr>
            <a:xfrm>
              <a:off x="2910839" y="2321051"/>
              <a:ext cx="1918715" cy="19034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72307" y="2359151"/>
              <a:ext cx="1795907" cy="17807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72307" y="2359151"/>
              <a:ext cx="1796414" cy="1781175"/>
            </a:xfrm>
            <a:custGeom>
              <a:avLst/>
              <a:gdLst/>
              <a:ahLst/>
              <a:cxnLst/>
              <a:rect l="l" t="t" r="r" b="b"/>
              <a:pathLst>
                <a:path w="1796414" h="1781175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1499108" y="0"/>
                  </a:lnTo>
                  <a:lnTo>
                    <a:pt x="1547229" y="3883"/>
                  </a:lnTo>
                  <a:lnTo>
                    <a:pt x="1592885" y="15127"/>
                  </a:lnTo>
                  <a:lnTo>
                    <a:pt x="1635465" y="33120"/>
                  </a:lnTo>
                  <a:lnTo>
                    <a:pt x="1674355" y="57253"/>
                  </a:lnTo>
                  <a:lnTo>
                    <a:pt x="1708943" y="86915"/>
                  </a:lnTo>
                  <a:lnTo>
                    <a:pt x="1738616" y="121496"/>
                  </a:lnTo>
                  <a:lnTo>
                    <a:pt x="1762762" y="160385"/>
                  </a:lnTo>
                  <a:lnTo>
                    <a:pt x="1780767" y="202972"/>
                  </a:lnTo>
                  <a:lnTo>
                    <a:pt x="1792020" y="248647"/>
                  </a:lnTo>
                  <a:lnTo>
                    <a:pt x="1795907" y="296799"/>
                  </a:lnTo>
                  <a:lnTo>
                    <a:pt x="1795907" y="1483995"/>
                  </a:lnTo>
                  <a:lnTo>
                    <a:pt x="1792020" y="1532116"/>
                  </a:lnTo>
                  <a:lnTo>
                    <a:pt x="1780767" y="1577772"/>
                  </a:lnTo>
                  <a:lnTo>
                    <a:pt x="1762762" y="1620352"/>
                  </a:lnTo>
                  <a:lnTo>
                    <a:pt x="1738616" y="1659242"/>
                  </a:lnTo>
                  <a:lnTo>
                    <a:pt x="1708943" y="1693830"/>
                  </a:lnTo>
                  <a:lnTo>
                    <a:pt x="1674355" y="1723503"/>
                  </a:lnTo>
                  <a:lnTo>
                    <a:pt x="1635465" y="1747649"/>
                  </a:lnTo>
                  <a:lnTo>
                    <a:pt x="1592885" y="1765654"/>
                  </a:lnTo>
                  <a:lnTo>
                    <a:pt x="1547229" y="1776907"/>
                  </a:lnTo>
                  <a:lnTo>
                    <a:pt x="1499108" y="1780794"/>
                  </a:lnTo>
                  <a:lnTo>
                    <a:pt x="296799" y="1780794"/>
                  </a:lnTo>
                  <a:lnTo>
                    <a:pt x="248647" y="1776907"/>
                  </a:lnTo>
                  <a:lnTo>
                    <a:pt x="202972" y="1765654"/>
                  </a:lnTo>
                  <a:lnTo>
                    <a:pt x="160385" y="1747649"/>
                  </a:lnTo>
                  <a:lnTo>
                    <a:pt x="121496" y="1723503"/>
                  </a:lnTo>
                  <a:lnTo>
                    <a:pt x="86915" y="1693830"/>
                  </a:lnTo>
                  <a:lnTo>
                    <a:pt x="57253" y="1659242"/>
                  </a:lnTo>
                  <a:lnTo>
                    <a:pt x="33120" y="1620352"/>
                  </a:lnTo>
                  <a:lnTo>
                    <a:pt x="15127" y="1577772"/>
                  </a:lnTo>
                  <a:lnTo>
                    <a:pt x="3883" y="1532116"/>
                  </a:lnTo>
                  <a:lnTo>
                    <a:pt x="0" y="1483995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50107" y="2538983"/>
              <a:ext cx="669035" cy="6690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11194" y="2577464"/>
              <a:ext cx="545845" cy="5459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11194" y="2577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9"/>
                  </a:moveTo>
                  <a:lnTo>
                    <a:pt x="7135" y="55614"/>
                  </a:lnTo>
                  <a:lnTo>
                    <a:pt x="26606" y="26670"/>
                  </a:lnTo>
                  <a:lnTo>
                    <a:pt x="55506" y="7155"/>
                  </a:lnTo>
                  <a:lnTo>
                    <a:pt x="90931" y="0"/>
                  </a:lnTo>
                  <a:lnTo>
                    <a:pt x="454914" y="0"/>
                  </a:lnTo>
                  <a:lnTo>
                    <a:pt x="490285" y="7155"/>
                  </a:lnTo>
                  <a:lnTo>
                    <a:pt x="519191" y="26670"/>
                  </a:lnTo>
                  <a:lnTo>
                    <a:pt x="538692" y="55614"/>
                  </a:lnTo>
                  <a:lnTo>
                    <a:pt x="545845" y="91059"/>
                  </a:lnTo>
                  <a:lnTo>
                    <a:pt x="545845" y="455040"/>
                  </a:lnTo>
                  <a:lnTo>
                    <a:pt x="538692" y="490412"/>
                  </a:lnTo>
                  <a:lnTo>
                    <a:pt x="519191" y="519318"/>
                  </a:lnTo>
                  <a:lnTo>
                    <a:pt x="490285" y="538819"/>
                  </a:lnTo>
                  <a:lnTo>
                    <a:pt x="454914" y="545973"/>
                  </a:lnTo>
                  <a:lnTo>
                    <a:pt x="90931" y="545973"/>
                  </a:lnTo>
                  <a:lnTo>
                    <a:pt x="55506" y="538819"/>
                  </a:lnTo>
                  <a:lnTo>
                    <a:pt x="26606" y="519318"/>
                  </a:lnTo>
                  <a:lnTo>
                    <a:pt x="7135" y="490412"/>
                  </a:lnTo>
                  <a:lnTo>
                    <a:pt x="0" y="455040"/>
                  </a:lnTo>
                  <a:lnTo>
                    <a:pt x="0" y="91059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051429" y="1988946"/>
            <a:ext cx="972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User</a:t>
            </a:r>
            <a:r>
              <a:rPr dirty="0" sz="1800" spc="-8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AFEF"/>
                </a:solidFill>
                <a:latin typeface="Carlito"/>
                <a:cs typeface="Carlito"/>
              </a:rPr>
              <a:t>story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38321" y="2704338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50107" y="2538983"/>
            <a:ext cx="1472565" cy="1449705"/>
            <a:chOff x="3150107" y="2538983"/>
            <a:chExt cx="1472565" cy="1449705"/>
          </a:xfrm>
        </p:grpSpPr>
        <p:sp>
          <p:nvSpPr>
            <p:cNvPr id="44" name="object 44"/>
            <p:cNvSpPr/>
            <p:nvPr/>
          </p:nvSpPr>
          <p:spPr>
            <a:xfrm>
              <a:off x="3953255" y="2538983"/>
              <a:ext cx="669036" cy="6690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015231" y="2577464"/>
              <a:ext cx="545845" cy="5459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015231" y="2577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9"/>
                  </a:moveTo>
                  <a:lnTo>
                    <a:pt x="7135" y="55614"/>
                  </a:lnTo>
                  <a:lnTo>
                    <a:pt x="26606" y="26670"/>
                  </a:lnTo>
                  <a:lnTo>
                    <a:pt x="55506" y="7155"/>
                  </a:lnTo>
                  <a:lnTo>
                    <a:pt x="90931" y="0"/>
                  </a:lnTo>
                  <a:lnTo>
                    <a:pt x="454913" y="0"/>
                  </a:lnTo>
                  <a:lnTo>
                    <a:pt x="490285" y="7155"/>
                  </a:lnTo>
                  <a:lnTo>
                    <a:pt x="519191" y="26670"/>
                  </a:lnTo>
                  <a:lnTo>
                    <a:pt x="538692" y="55614"/>
                  </a:lnTo>
                  <a:lnTo>
                    <a:pt x="545845" y="91059"/>
                  </a:lnTo>
                  <a:lnTo>
                    <a:pt x="545845" y="455040"/>
                  </a:lnTo>
                  <a:lnTo>
                    <a:pt x="538692" y="490412"/>
                  </a:lnTo>
                  <a:lnTo>
                    <a:pt x="519191" y="519318"/>
                  </a:lnTo>
                  <a:lnTo>
                    <a:pt x="490285" y="538819"/>
                  </a:lnTo>
                  <a:lnTo>
                    <a:pt x="454913" y="545973"/>
                  </a:lnTo>
                  <a:lnTo>
                    <a:pt x="90931" y="545973"/>
                  </a:lnTo>
                  <a:lnTo>
                    <a:pt x="55506" y="538819"/>
                  </a:lnTo>
                  <a:lnTo>
                    <a:pt x="26606" y="519318"/>
                  </a:lnTo>
                  <a:lnTo>
                    <a:pt x="7135" y="490412"/>
                  </a:lnTo>
                  <a:lnTo>
                    <a:pt x="0" y="455040"/>
                  </a:lnTo>
                  <a:lnTo>
                    <a:pt x="0" y="91059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50107" y="3319271"/>
              <a:ext cx="669035" cy="66903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11194" y="3357244"/>
              <a:ext cx="545845" cy="5459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11194" y="33572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8"/>
                  </a:moveTo>
                  <a:lnTo>
                    <a:pt x="7135" y="55614"/>
                  </a:lnTo>
                  <a:lnTo>
                    <a:pt x="26606" y="26669"/>
                  </a:lnTo>
                  <a:lnTo>
                    <a:pt x="55506" y="7155"/>
                  </a:lnTo>
                  <a:lnTo>
                    <a:pt x="90931" y="0"/>
                  </a:lnTo>
                  <a:lnTo>
                    <a:pt x="454914" y="0"/>
                  </a:lnTo>
                  <a:lnTo>
                    <a:pt x="490285" y="7155"/>
                  </a:lnTo>
                  <a:lnTo>
                    <a:pt x="519191" y="26670"/>
                  </a:lnTo>
                  <a:lnTo>
                    <a:pt x="538692" y="55614"/>
                  </a:lnTo>
                  <a:lnTo>
                    <a:pt x="545845" y="91058"/>
                  </a:lnTo>
                  <a:lnTo>
                    <a:pt x="545845" y="455040"/>
                  </a:lnTo>
                  <a:lnTo>
                    <a:pt x="538692" y="490412"/>
                  </a:lnTo>
                  <a:lnTo>
                    <a:pt x="519191" y="519318"/>
                  </a:lnTo>
                  <a:lnTo>
                    <a:pt x="490285" y="538819"/>
                  </a:lnTo>
                  <a:lnTo>
                    <a:pt x="454914" y="545972"/>
                  </a:lnTo>
                  <a:lnTo>
                    <a:pt x="90931" y="545972"/>
                  </a:lnTo>
                  <a:lnTo>
                    <a:pt x="55506" y="538819"/>
                  </a:lnTo>
                  <a:lnTo>
                    <a:pt x="26606" y="519318"/>
                  </a:lnTo>
                  <a:lnTo>
                    <a:pt x="7135" y="490412"/>
                  </a:lnTo>
                  <a:lnTo>
                    <a:pt x="0" y="455040"/>
                  </a:lnTo>
                  <a:lnTo>
                    <a:pt x="0" y="91058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53255" y="3319271"/>
              <a:ext cx="669036" cy="6690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015231" y="3357244"/>
              <a:ext cx="545845" cy="5459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15231" y="33572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1058"/>
                  </a:moveTo>
                  <a:lnTo>
                    <a:pt x="7135" y="55614"/>
                  </a:lnTo>
                  <a:lnTo>
                    <a:pt x="26606" y="26669"/>
                  </a:lnTo>
                  <a:lnTo>
                    <a:pt x="55506" y="7155"/>
                  </a:lnTo>
                  <a:lnTo>
                    <a:pt x="90931" y="0"/>
                  </a:lnTo>
                  <a:lnTo>
                    <a:pt x="454913" y="0"/>
                  </a:lnTo>
                  <a:lnTo>
                    <a:pt x="490285" y="7155"/>
                  </a:lnTo>
                  <a:lnTo>
                    <a:pt x="519191" y="26670"/>
                  </a:lnTo>
                  <a:lnTo>
                    <a:pt x="538692" y="55614"/>
                  </a:lnTo>
                  <a:lnTo>
                    <a:pt x="545845" y="91058"/>
                  </a:lnTo>
                  <a:lnTo>
                    <a:pt x="545845" y="455040"/>
                  </a:lnTo>
                  <a:lnTo>
                    <a:pt x="538692" y="490412"/>
                  </a:lnTo>
                  <a:lnTo>
                    <a:pt x="519191" y="519318"/>
                  </a:lnTo>
                  <a:lnTo>
                    <a:pt x="490285" y="538819"/>
                  </a:lnTo>
                  <a:lnTo>
                    <a:pt x="454913" y="545972"/>
                  </a:lnTo>
                  <a:lnTo>
                    <a:pt x="90931" y="545972"/>
                  </a:lnTo>
                  <a:lnTo>
                    <a:pt x="55506" y="538819"/>
                  </a:lnTo>
                  <a:lnTo>
                    <a:pt x="26606" y="519318"/>
                  </a:lnTo>
                  <a:lnTo>
                    <a:pt x="7135" y="490412"/>
                  </a:lnTo>
                  <a:lnTo>
                    <a:pt x="0" y="455040"/>
                  </a:lnTo>
                  <a:lnTo>
                    <a:pt x="0" y="91058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159377" y="3464179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59377" y="270179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8321" y="3480054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65048" y="4629911"/>
            <a:ext cx="1920239" cy="1903730"/>
            <a:chOff x="765048" y="4629911"/>
            <a:chExt cx="1920239" cy="1903730"/>
          </a:xfrm>
        </p:grpSpPr>
        <p:sp>
          <p:nvSpPr>
            <p:cNvPr id="57" name="object 57"/>
            <p:cNvSpPr/>
            <p:nvPr/>
          </p:nvSpPr>
          <p:spPr>
            <a:xfrm>
              <a:off x="765048" y="4629911"/>
              <a:ext cx="1920239" cy="19034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27328" y="4667884"/>
              <a:ext cx="1795856" cy="17807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27328" y="4667884"/>
              <a:ext cx="1796414" cy="1781175"/>
            </a:xfrm>
            <a:custGeom>
              <a:avLst/>
              <a:gdLst/>
              <a:ahLst/>
              <a:cxnLst/>
              <a:rect l="l" t="t" r="r" b="b"/>
              <a:pathLst>
                <a:path w="1796414" h="1781175">
                  <a:moveTo>
                    <a:pt x="0" y="296798"/>
                  </a:moveTo>
                  <a:lnTo>
                    <a:pt x="3884" y="248647"/>
                  </a:lnTo>
                  <a:lnTo>
                    <a:pt x="15130" y="202972"/>
                  </a:lnTo>
                  <a:lnTo>
                    <a:pt x="33127" y="160385"/>
                  </a:lnTo>
                  <a:lnTo>
                    <a:pt x="57264" y="121496"/>
                  </a:lnTo>
                  <a:lnTo>
                    <a:pt x="86929" y="86915"/>
                  </a:lnTo>
                  <a:lnTo>
                    <a:pt x="121512" y="57253"/>
                  </a:lnTo>
                  <a:lnTo>
                    <a:pt x="160402" y="33120"/>
                  </a:lnTo>
                  <a:lnTo>
                    <a:pt x="202987" y="15127"/>
                  </a:lnTo>
                  <a:lnTo>
                    <a:pt x="248656" y="3883"/>
                  </a:lnTo>
                  <a:lnTo>
                    <a:pt x="296798" y="0"/>
                  </a:lnTo>
                  <a:lnTo>
                    <a:pt x="1499057" y="0"/>
                  </a:lnTo>
                  <a:lnTo>
                    <a:pt x="1547209" y="3883"/>
                  </a:lnTo>
                  <a:lnTo>
                    <a:pt x="1592883" y="15127"/>
                  </a:lnTo>
                  <a:lnTo>
                    <a:pt x="1635470" y="33120"/>
                  </a:lnTo>
                  <a:lnTo>
                    <a:pt x="1674359" y="57253"/>
                  </a:lnTo>
                  <a:lnTo>
                    <a:pt x="1708940" y="86915"/>
                  </a:lnTo>
                  <a:lnTo>
                    <a:pt x="1738602" y="121496"/>
                  </a:lnTo>
                  <a:lnTo>
                    <a:pt x="1762735" y="160385"/>
                  </a:lnTo>
                  <a:lnTo>
                    <a:pt x="1780728" y="202972"/>
                  </a:lnTo>
                  <a:lnTo>
                    <a:pt x="1791972" y="248647"/>
                  </a:lnTo>
                  <a:lnTo>
                    <a:pt x="1795856" y="296798"/>
                  </a:lnTo>
                  <a:lnTo>
                    <a:pt x="1795856" y="1483956"/>
                  </a:lnTo>
                  <a:lnTo>
                    <a:pt x="1791972" y="1532099"/>
                  </a:lnTo>
                  <a:lnTo>
                    <a:pt x="1780728" y="1577768"/>
                  </a:lnTo>
                  <a:lnTo>
                    <a:pt x="1762735" y="1620353"/>
                  </a:lnTo>
                  <a:lnTo>
                    <a:pt x="1738602" y="1659243"/>
                  </a:lnTo>
                  <a:lnTo>
                    <a:pt x="1708940" y="1693825"/>
                  </a:lnTo>
                  <a:lnTo>
                    <a:pt x="1674359" y="1723491"/>
                  </a:lnTo>
                  <a:lnTo>
                    <a:pt x="1635470" y="1747627"/>
                  </a:lnTo>
                  <a:lnTo>
                    <a:pt x="1592883" y="1765625"/>
                  </a:lnTo>
                  <a:lnTo>
                    <a:pt x="1547209" y="1776871"/>
                  </a:lnTo>
                  <a:lnTo>
                    <a:pt x="1499057" y="1780755"/>
                  </a:lnTo>
                  <a:lnTo>
                    <a:pt x="296798" y="1780755"/>
                  </a:lnTo>
                  <a:lnTo>
                    <a:pt x="248656" y="1776871"/>
                  </a:lnTo>
                  <a:lnTo>
                    <a:pt x="202987" y="1765625"/>
                  </a:lnTo>
                  <a:lnTo>
                    <a:pt x="160402" y="1747627"/>
                  </a:lnTo>
                  <a:lnTo>
                    <a:pt x="121512" y="1723491"/>
                  </a:lnTo>
                  <a:lnTo>
                    <a:pt x="86929" y="1693825"/>
                  </a:lnTo>
                  <a:lnTo>
                    <a:pt x="57264" y="1659243"/>
                  </a:lnTo>
                  <a:lnTo>
                    <a:pt x="33127" y="1620353"/>
                  </a:lnTo>
                  <a:lnTo>
                    <a:pt x="15130" y="1577768"/>
                  </a:lnTo>
                  <a:lnTo>
                    <a:pt x="3884" y="1532099"/>
                  </a:lnTo>
                  <a:lnTo>
                    <a:pt x="0" y="1483956"/>
                  </a:lnTo>
                  <a:lnTo>
                    <a:pt x="0" y="296798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04316" y="4847843"/>
              <a:ext cx="669035" cy="6690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66165" y="4886324"/>
              <a:ext cx="545972" cy="5458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66165" y="488632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1" y="55506"/>
                  </a:lnTo>
                  <a:lnTo>
                    <a:pt x="26652" y="26606"/>
                  </a:lnTo>
                  <a:lnTo>
                    <a:pt x="55576" y="7135"/>
                  </a:lnTo>
                  <a:lnTo>
                    <a:pt x="90995" y="0"/>
                  </a:lnTo>
                  <a:lnTo>
                    <a:pt x="454913" y="0"/>
                  </a:lnTo>
                  <a:lnTo>
                    <a:pt x="490358" y="7135"/>
                  </a:lnTo>
                  <a:lnTo>
                    <a:pt x="519302" y="26606"/>
                  </a:lnTo>
                  <a:lnTo>
                    <a:pt x="538817" y="55506"/>
                  </a:lnTo>
                  <a:lnTo>
                    <a:pt x="545972" y="90931"/>
                  </a:lnTo>
                  <a:lnTo>
                    <a:pt x="545972" y="454913"/>
                  </a:lnTo>
                  <a:lnTo>
                    <a:pt x="538817" y="490285"/>
                  </a:lnTo>
                  <a:lnTo>
                    <a:pt x="519303" y="519191"/>
                  </a:lnTo>
                  <a:lnTo>
                    <a:pt x="490358" y="538692"/>
                  </a:lnTo>
                  <a:lnTo>
                    <a:pt x="454913" y="545846"/>
                  </a:lnTo>
                  <a:lnTo>
                    <a:pt x="90995" y="545846"/>
                  </a:lnTo>
                  <a:lnTo>
                    <a:pt x="55576" y="538692"/>
                  </a:lnTo>
                  <a:lnTo>
                    <a:pt x="26652" y="519191"/>
                  </a:lnTo>
                  <a:lnTo>
                    <a:pt x="7151" y="490285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099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06272" y="4298060"/>
            <a:ext cx="972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Carlito"/>
                <a:cs typeface="Carlito"/>
              </a:rPr>
              <a:t>User</a:t>
            </a:r>
            <a:r>
              <a:rPr dirty="0" sz="1800" spc="-8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AFEF"/>
                </a:solidFill>
                <a:latin typeface="Carlito"/>
                <a:cs typeface="Carlito"/>
              </a:rPr>
              <a:t>story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92783" y="5013452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04316" y="4847844"/>
            <a:ext cx="1473835" cy="1449705"/>
            <a:chOff x="1004316" y="4847844"/>
            <a:chExt cx="1473835" cy="1449705"/>
          </a:xfrm>
        </p:grpSpPr>
        <p:sp>
          <p:nvSpPr>
            <p:cNvPr id="66" name="object 66"/>
            <p:cNvSpPr/>
            <p:nvPr/>
          </p:nvSpPr>
          <p:spPr>
            <a:xfrm>
              <a:off x="1808988" y="4847844"/>
              <a:ext cx="669036" cy="66903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70202" y="4886325"/>
              <a:ext cx="545973" cy="54584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70202" y="488632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31"/>
                  </a:moveTo>
                  <a:lnTo>
                    <a:pt x="7153" y="55506"/>
                  </a:lnTo>
                  <a:lnTo>
                    <a:pt x="26654" y="26606"/>
                  </a:lnTo>
                  <a:lnTo>
                    <a:pt x="55560" y="7135"/>
                  </a:lnTo>
                  <a:lnTo>
                    <a:pt x="90931" y="0"/>
                  </a:lnTo>
                  <a:lnTo>
                    <a:pt x="454914" y="0"/>
                  </a:lnTo>
                  <a:lnTo>
                    <a:pt x="490358" y="7135"/>
                  </a:lnTo>
                  <a:lnTo>
                    <a:pt x="519303" y="26606"/>
                  </a:lnTo>
                  <a:lnTo>
                    <a:pt x="538817" y="55506"/>
                  </a:lnTo>
                  <a:lnTo>
                    <a:pt x="545973" y="90931"/>
                  </a:lnTo>
                  <a:lnTo>
                    <a:pt x="545973" y="454913"/>
                  </a:lnTo>
                  <a:lnTo>
                    <a:pt x="538817" y="490285"/>
                  </a:lnTo>
                  <a:lnTo>
                    <a:pt x="519303" y="519191"/>
                  </a:lnTo>
                  <a:lnTo>
                    <a:pt x="490358" y="538692"/>
                  </a:lnTo>
                  <a:lnTo>
                    <a:pt x="454914" y="545846"/>
                  </a:lnTo>
                  <a:lnTo>
                    <a:pt x="90931" y="545846"/>
                  </a:lnTo>
                  <a:lnTo>
                    <a:pt x="55560" y="538692"/>
                  </a:lnTo>
                  <a:lnTo>
                    <a:pt x="26654" y="519191"/>
                  </a:lnTo>
                  <a:lnTo>
                    <a:pt x="7153" y="490285"/>
                  </a:lnTo>
                  <a:lnTo>
                    <a:pt x="0" y="454913"/>
                  </a:lnTo>
                  <a:lnTo>
                    <a:pt x="0" y="90931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04316" y="5626608"/>
              <a:ext cx="669035" cy="6705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66165" y="5666041"/>
              <a:ext cx="545972" cy="54592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066165" y="566604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95"/>
                  </a:moveTo>
                  <a:lnTo>
                    <a:pt x="7151" y="55576"/>
                  </a:lnTo>
                  <a:lnTo>
                    <a:pt x="26652" y="26652"/>
                  </a:lnTo>
                  <a:lnTo>
                    <a:pt x="55576" y="7151"/>
                  </a:lnTo>
                  <a:lnTo>
                    <a:pt x="90995" y="0"/>
                  </a:lnTo>
                  <a:lnTo>
                    <a:pt x="454913" y="0"/>
                  </a:lnTo>
                  <a:lnTo>
                    <a:pt x="490358" y="7151"/>
                  </a:lnTo>
                  <a:lnTo>
                    <a:pt x="519302" y="26652"/>
                  </a:lnTo>
                  <a:lnTo>
                    <a:pt x="538817" y="55576"/>
                  </a:lnTo>
                  <a:lnTo>
                    <a:pt x="545972" y="90995"/>
                  </a:lnTo>
                  <a:lnTo>
                    <a:pt x="545972" y="454926"/>
                  </a:lnTo>
                  <a:lnTo>
                    <a:pt x="538817" y="490345"/>
                  </a:lnTo>
                  <a:lnTo>
                    <a:pt x="519303" y="519269"/>
                  </a:lnTo>
                  <a:lnTo>
                    <a:pt x="490358" y="538771"/>
                  </a:lnTo>
                  <a:lnTo>
                    <a:pt x="454913" y="545922"/>
                  </a:lnTo>
                  <a:lnTo>
                    <a:pt x="90995" y="545922"/>
                  </a:lnTo>
                  <a:lnTo>
                    <a:pt x="55576" y="538771"/>
                  </a:lnTo>
                  <a:lnTo>
                    <a:pt x="26652" y="519269"/>
                  </a:lnTo>
                  <a:lnTo>
                    <a:pt x="7151" y="490345"/>
                  </a:lnTo>
                  <a:lnTo>
                    <a:pt x="0" y="454926"/>
                  </a:lnTo>
                  <a:lnTo>
                    <a:pt x="0" y="90995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808988" y="5626608"/>
              <a:ext cx="669036" cy="67056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870202" y="5666041"/>
              <a:ext cx="545973" cy="54592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870202" y="566604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90995"/>
                  </a:moveTo>
                  <a:lnTo>
                    <a:pt x="7153" y="55576"/>
                  </a:lnTo>
                  <a:lnTo>
                    <a:pt x="26654" y="26652"/>
                  </a:lnTo>
                  <a:lnTo>
                    <a:pt x="55560" y="7151"/>
                  </a:lnTo>
                  <a:lnTo>
                    <a:pt x="90931" y="0"/>
                  </a:lnTo>
                  <a:lnTo>
                    <a:pt x="454914" y="0"/>
                  </a:lnTo>
                  <a:lnTo>
                    <a:pt x="490358" y="7151"/>
                  </a:lnTo>
                  <a:lnTo>
                    <a:pt x="519303" y="26652"/>
                  </a:lnTo>
                  <a:lnTo>
                    <a:pt x="538817" y="55576"/>
                  </a:lnTo>
                  <a:lnTo>
                    <a:pt x="545973" y="90995"/>
                  </a:lnTo>
                  <a:lnTo>
                    <a:pt x="545973" y="454926"/>
                  </a:lnTo>
                  <a:lnTo>
                    <a:pt x="538817" y="490345"/>
                  </a:lnTo>
                  <a:lnTo>
                    <a:pt x="519303" y="519269"/>
                  </a:lnTo>
                  <a:lnTo>
                    <a:pt x="490358" y="538771"/>
                  </a:lnTo>
                  <a:lnTo>
                    <a:pt x="454914" y="545922"/>
                  </a:lnTo>
                  <a:lnTo>
                    <a:pt x="90931" y="545922"/>
                  </a:lnTo>
                  <a:lnTo>
                    <a:pt x="55560" y="538771"/>
                  </a:lnTo>
                  <a:lnTo>
                    <a:pt x="26654" y="519269"/>
                  </a:lnTo>
                  <a:lnTo>
                    <a:pt x="7153" y="490345"/>
                  </a:lnTo>
                  <a:lnTo>
                    <a:pt x="0" y="454926"/>
                  </a:lnTo>
                  <a:lnTo>
                    <a:pt x="0" y="90995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014220" y="5773318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14220" y="5011039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92783" y="578916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001F5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0960"/>
            <a:ext cx="3326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94346"/>
                </a:solidFill>
              </a:rPr>
              <a:t>What </a:t>
            </a:r>
            <a:r>
              <a:rPr dirty="0" sz="3600" spc="-10">
                <a:solidFill>
                  <a:srgbClr val="494346"/>
                </a:solidFill>
              </a:rPr>
              <a:t>is </a:t>
            </a:r>
            <a:r>
              <a:rPr dirty="0" sz="3600" spc="-5">
                <a:solidFill>
                  <a:srgbClr val="494346"/>
                </a:solidFill>
              </a:rPr>
              <a:t>a</a:t>
            </a:r>
            <a:r>
              <a:rPr dirty="0" sz="3600" spc="-55">
                <a:solidFill>
                  <a:srgbClr val="494346"/>
                </a:solidFill>
              </a:rPr>
              <a:t> </a:t>
            </a:r>
            <a:r>
              <a:rPr dirty="0" sz="3600">
                <a:solidFill>
                  <a:srgbClr val="494346"/>
                </a:solidFill>
              </a:rPr>
              <a:t>Bug?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2195448"/>
            <a:ext cx="600456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63443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951427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5634228"/>
            <a:ext cx="600456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72208"/>
            <a:ext cx="7814945" cy="434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04545" indent="-34290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item </a:t>
            </a:r>
            <a:r>
              <a:rPr dirty="0" sz="2400" spc="-5">
                <a:solidFill>
                  <a:srgbClr val="F89A1C"/>
                </a:solidFill>
                <a:latin typeface="Arial"/>
                <a:cs typeface="Arial"/>
              </a:rPr>
              <a:t>already developed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but not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acting normally  No business</a:t>
            </a:r>
            <a:r>
              <a:rPr dirty="0" sz="2400" spc="10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Not billed </a:t>
            </a:r>
            <a:r>
              <a:rPr dirty="0" sz="2400">
                <a:solidFill>
                  <a:srgbClr val="352F31"/>
                </a:solidFill>
                <a:latin typeface="Arial"/>
                <a:cs typeface="Arial"/>
              </a:rPr>
              <a:t>to the</a:t>
            </a:r>
            <a:r>
              <a:rPr dirty="0" sz="2400" spc="5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52F31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marR="1304290" indent="-342900">
              <a:lnSpc>
                <a:spcPct val="120100"/>
              </a:lnSpc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Bug: nothing happens when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click on the button 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The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button is there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and should already</a:t>
            </a:r>
            <a:r>
              <a:rPr dirty="0" sz="2400" spc="10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Not a bug: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would like to add a button as a shortcut to the 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contact</a:t>
            </a:r>
            <a:r>
              <a:rPr dirty="0" sz="2400" spc="-2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It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has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value: </a:t>
            </a:r>
            <a:r>
              <a:rPr dirty="0" sz="2400" spc="-20" i="1">
                <a:solidFill>
                  <a:srgbClr val="352F31"/>
                </a:solidFill>
                <a:latin typeface="Arial"/>
                <a:cs typeface="Arial"/>
              </a:rPr>
              <a:t>it’s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a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call-to-action </a:t>
            </a:r>
            <a:r>
              <a:rPr dirty="0" sz="2400" i="1">
                <a:solidFill>
                  <a:srgbClr val="352F31"/>
                </a:solidFill>
                <a:latin typeface="Arial"/>
                <a:cs typeface="Arial"/>
              </a:rPr>
              <a:t>to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help</a:t>
            </a:r>
            <a:r>
              <a:rPr dirty="0" sz="2400" spc="45" i="1">
                <a:solidFill>
                  <a:srgbClr val="352F31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52F31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35000"/>
          </a:xfrm>
          <a:custGeom>
            <a:avLst/>
            <a:gdLst/>
            <a:ahLst/>
            <a:cxnLst/>
            <a:rect l="l" t="t" r="r" b="b"/>
            <a:pathLst>
              <a:path w="9144000" h="635000">
                <a:moveTo>
                  <a:pt x="9144000" y="0"/>
                </a:moveTo>
                <a:lnTo>
                  <a:pt x="0" y="0"/>
                </a:lnTo>
                <a:lnTo>
                  <a:pt x="0" y="635000"/>
                </a:lnTo>
                <a:lnTo>
                  <a:pt x="9144000" y="63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52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8435"/>
            <a:ext cx="2721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1F1F1"/>
                </a:solidFill>
                <a:latin typeface="Arial"/>
                <a:cs typeface="Arial"/>
              </a:rPr>
              <a:t>Vox </a:t>
            </a:r>
            <a:r>
              <a:rPr dirty="0" sz="1600" spc="-40">
                <a:solidFill>
                  <a:srgbClr val="F1F1F1"/>
                </a:solidFill>
                <a:latin typeface="Arial"/>
                <a:cs typeface="Arial"/>
              </a:rPr>
              <a:t>Teneo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| Kanban</a:t>
            </a:r>
            <a:r>
              <a:rPr dirty="0" sz="1600" spc="-35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1F1F1"/>
                </a:solidFill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2020-10-04T20:35:09Z</dcterms:created>
  <dcterms:modified xsi:type="dcterms:W3CDTF">2020-10-04T20:35:09Z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2020-10-04T00:00:00Z</vt:filetime>
  </property>
</Properties>
</file>