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7772400" cy="10693400"/>
  <p:notesSz cx="77724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7932" y="350012"/>
            <a:ext cx="606869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668" y="1803551"/>
            <a:ext cx="6217513" cy="6435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659626" y="8653303"/>
            <a:ext cx="238125" cy="17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mailto:contact@tutorialspoint.com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563" cy="10666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46024"/>
            <a:ext cx="6006465" cy="4163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413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5993130" algn="l"/>
              </a:tabLst>
            </a:pPr>
            <a:r>
              <a:rPr dirty="0" u="sng" sz="1600" spc="-2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1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Extreme</a:t>
            </a:r>
            <a:r>
              <a:rPr dirty="0" u="sng" sz="1600" spc="-2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Programming</a:t>
            </a:r>
            <a:r>
              <a:rPr dirty="0" u="sng" sz="1600" spc="-2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dirty="0" u="sng" sz="1600" spc="-2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1600" spc="-25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1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Nutshell	</a:t>
            </a:r>
            <a:endParaRPr sz="16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780"/>
              </a:spcBef>
            </a:pPr>
            <a:r>
              <a:rPr dirty="0" sz="1000" spc="-5">
                <a:latin typeface="Verdana"/>
                <a:cs typeface="Verdana"/>
              </a:rPr>
              <a:t>Extreme Programming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involves-</a:t>
            </a:r>
            <a:endParaRPr sz="1000">
              <a:latin typeface="Verdana"/>
              <a:cs typeface="Verdana"/>
            </a:endParaRPr>
          </a:p>
          <a:p>
            <a:pPr algn="just" marL="487680" marR="22860" indent="-228600">
              <a:lnSpc>
                <a:spcPct val="109000"/>
              </a:lnSpc>
              <a:spcBef>
                <a:spcPts val="815"/>
              </a:spcBef>
              <a:buFont typeface="Symbol"/>
              <a:buChar char=""/>
              <a:tabLst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Writing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unit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tests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before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and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keeping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all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of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tests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running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at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all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times.  </a:t>
            </a:r>
            <a:r>
              <a:rPr dirty="0" sz="1000" spc="-5">
                <a:latin typeface="Verdana"/>
                <a:cs typeface="Verdana"/>
              </a:rPr>
              <a:t>The </a:t>
            </a:r>
            <a:r>
              <a:rPr dirty="0" sz="1000">
                <a:latin typeface="Verdana"/>
                <a:cs typeface="Verdana"/>
              </a:rPr>
              <a:t>unit </a:t>
            </a:r>
            <a:r>
              <a:rPr dirty="0" sz="1000" spc="-5">
                <a:latin typeface="Verdana"/>
                <a:cs typeface="Verdana"/>
              </a:rPr>
              <a:t>tests are automated and eliminates defects early, </a:t>
            </a:r>
            <a:r>
              <a:rPr dirty="0" sz="1000">
                <a:latin typeface="Verdana"/>
                <a:cs typeface="Verdana"/>
              </a:rPr>
              <a:t>thus </a:t>
            </a:r>
            <a:r>
              <a:rPr dirty="0" sz="1000" spc="-5">
                <a:latin typeface="Verdana"/>
                <a:cs typeface="Verdana"/>
              </a:rPr>
              <a:t>reducing the</a:t>
            </a:r>
            <a:r>
              <a:rPr dirty="0" sz="1000" spc="9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costs.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87680" marR="25400" indent="-228600">
              <a:lnSpc>
                <a:spcPct val="109000"/>
              </a:lnSpc>
              <a:spcBef>
                <a:spcPts val="5"/>
              </a:spcBef>
              <a:buFont typeface="Symbol"/>
              <a:buChar char=""/>
              <a:tabLst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Starting</a:t>
            </a:r>
            <a:r>
              <a:rPr dirty="0" sz="1000" spc="-6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with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simple</a:t>
            </a:r>
            <a:r>
              <a:rPr dirty="0" sz="1000" spc="-6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design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just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enough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to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code</a:t>
            </a:r>
            <a:r>
              <a:rPr dirty="0" sz="1000" spc="-6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features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at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hand</a:t>
            </a:r>
            <a:r>
              <a:rPr dirty="0" sz="1000" spc="-6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and</a:t>
            </a:r>
            <a:r>
              <a:rPr dirty="0" sz="1000" spc="-6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redesigning  </a:t>
            </a:r>
            <a:r>
              <a:rPr dirty="0" sz="1000" spc="-10">
                <a:latin typeface="Verdana"/>
                <a:cs typeface="Verdana"/>
              </a:rPr>
              <a:t>when</a:t>
            </a:r>
            <a:r>
              <a:rPr dirty="0" sz="1000" spc="-5">
                <a:latin typeface="Verdana"/>
                <a:cs typeface="Verdana"/>
              </a:rPr>
              <a:t> required.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87680" marR="22860" indent="-228600">
              <a:lnSpc>
                <a:spcPct val="109000"/>
              </a:lnSpc>
              <a:buFont typeface="Symbol"/>
              <a:buChar char=""/>
              <a:tabLst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Programming</a:t>
            </a:r>
            <a:r>
              <a:rPr dirty="0" sz="1000" spc="-8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in</a:t>
            </a:r>
            <a:r>
              <a:rPr dirty="0" sz="1000" spc="-7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pairs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(called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pair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programming),</a:t>
            </a:r>
            <a:r>
              <a:rPr dirty="0" sz="1000" spc="-8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with</a:t>
            </a:r>
            <a:r>
              <a:rPr dirty="0" sz="1000" spc="-7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two</a:t>
            </a:r>
            <a:r>
              <a:rPr dirty="0" sz="1000" spc="-7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programmers</a:t>
            </a:r>
            <a:r>
              <a:rPr dirty="0" sz="1000" spc="-6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at</a:t>
            </a:r>
            <a:r>
              <a:rPr dirty="0" sz="1000" spc="-7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one</a:t>
            </a:r>
            <a:r>
              <a:rPr dirty="0" sz="1000" spc="-8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screen,  </a:t>
            </a:r>
            <a:r>
              <a:rPr dirty="0" sz="1000">
                <a:latin typeface="Verdana"/>
                <a:cs typeface="Verdana"/>
              </a:rPr>
              <a:t>taking </a:t>
            </a:r>
            <a:r>
              <a:rPr dirty="0" sz="1000" spc="-5">
                <a:latin typeface="Verdana"/>
                <a:cs typeface="Verdana"/>
              </a:rPr>
              <a:t>turns to use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keyboard. </a:t>
            </a:r>
            <a:r>
              <a:rPr dirty="0" sz="1000">
                <a:latin typeface="Verdana"/>
                <a:cs typeface="Verdana"/>
              </a:rPr>
              <a:t>While </a:t>
            </a:r>
            <a:r>
              <a:rPr dirty="0" sz="1000" spc="-5">
                <a:latin typeface="Verdana"/>
                <a:cs typeface="Verdana"/>
              </a:rPr>
              <a:t>one </a:t>
            </a:r>
            <a:r>
              <a:rPr dirty="0" sz="100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them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at the keyboard, the other  constantly reviews and provides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inputs.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15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Integrating and </a:t>
            </a:r>
            <a:r>
              <a:rPr dirty="0" sz="1000">
                <a:latin typeface="Verdana"/>
                <a:cs typeface="Verdana"/>
              </a:rPr>
              <a:t>testing </a:t>
            </a:r>
            <a:r>
              <a:rPr dirty="0" sz="1000" spc="-5">
                <a:latin typeface="Verdana"/>
                <a:cs typeface="Verdana"/>
              </a:rPr>
              <a:t>the whole system several times a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day.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87680" marR="24130" indent="-228600">
              <a:lnSpc>
                <a:spcPct val="110000"/>
              </a:lnSpc>
              <a:buFont typeface="Symbol"/>
              <a:buChar char=""/>
              <a:tabLst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Putting a minimal working system </a:t>
            </a:r>
            <a:r>
              <a:rPr dirty="0" sz="1000">
                <a:latin typeface="Verdana"/>
                <a:cs typeface="Verdana"/>
              </a:rPr>
              <a:t>into </a:t>
            </a:r>
            <a:r>
              <a:rPr dirty="0" sz="1000" spc="-5">
                <a:latin typeface="Verdana"/>
                <a:cs typeface="Verdana"/>
              </a:rPr>
              <a:t>the production quickly and upgrading </a:t>
            </a:r>
            <a:r>
              <a:rPr dirty="0" sz="1000">
                <a:latin typeface="Verdana"/>
                <a:cs typeface="Verdana"/>
              </a:rPr>
              <a:t>it  </a:t>
            </a:r>
            <a:r>
              <a:rPr dirty="0" sz="1000" spc="-5">
                <a:latin typeface="Verdana"/>
                <a:cs typeface="Verdana"/>
              </a:rPr>
              <a:t>whenever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required.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15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Keeping the customer involved all the </a:t>
            </a:r>
            <a:r>
              <a:rPr dirty="0" sz="1000">
                <a:latin typeface="Verdana"/>
                <a:cs typeface="Verdana"/>
              </a:rPr>
              <a:t>time </a:t>
            </a:r>
            <a:r>
              <a:rPr dirty="0" sz="1000" spc="-5">
                <a:latin typeface="Verdana"/>
                <a:cs typeface="Verdana"/>
              </a:rPr>
              <a:t>and obtaining constant</a:t>
            </a:r>
            <a:r>
              <a:rPr dirty="0" sz="1000" spc="7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feedback.</a:t>
            </a:r>
            <a:endParaRPr sz="1000">
              <a:latin typeface="Verdana"/>
              <a:cs typeface="Verdana"/>
            </a:endParaRPr>
          </a:p>
          <a:p>
            <a:pPr marL="30480" marR="25400">
              <a:lnSpc>
                <a:spcPct val="108000"/>
              </a:lnSpc>
              <a:spcBef>
                <a:spcPts val="830"/>
              </a:spcBef>
            </a:pPr>
            <a:r>
              <a:rPr dirty="0" sz="1000" spc="-5">
                <a:latin typeface="Verdana"/>
                <a:cs typeface="Verdana"/>
              </a:rPr>
              <a:t>Iterating facilitates the accommodating changes as the software evolves </a:t>
            </a:r>
            <a:r>
              <a:rPr dirty="0" sz="1000">
                <a:latin typeface="Verdana"/>
                <a:cs typeface="Verdana"/>
              </a:rPr>
              <a:t>with </a:t>
            </a:r>
            <a:r>
              <a:rPr dirty="0" sz="1000" spc="-5">
                <a:latin typeface="Verdana"/>
                <a:cs typeface="Verdana"/>
              </a:rPr>
              <a:t>the </a:t>
            </a:r>
            <a:r>
              <a:rPr dirty="0" sz="1000">
                <a:latin typeface="Verdana"/>
                <a:cs typeface="Verdana"/>
              </a:rPr>
              <a:t>changing  </a:t>
            </a:r>
            <a:r>
              <a:rPr dirty="0" sz="1000" spc="-5">
                <a:latin typeface="Verdana"/>
                <a:cs typeface="Verdana"/>
              </a:rPr>
              <a:t>requirements.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3716" y="8154161"/>
            <a:ext cx="6006465" cy="52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93130" algn="l"/>
              </a:tabLst>
            </a:pPr>
            <a:r>
              <a:rPr dirty="0" u="sng" sz="1600" spc="-2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8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Why</a:t>
            </a:r>
            <a:r>
              <a:rPr dirty="0" u="sng" sz="1600" spc="-3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dirty="0" u="sng" sz="1600" spc="-2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</a:t>
            </a:r>
            <a:r>
              <a:rPr dirty="0" u="sng" sz="1600" spc="-2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called</a:t>
            </a:r>
            <a:r>
              <a:rPr dirty="0" u="sng" sz="1600" spc="-28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1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“Extreme?”	</a:t>
            </a:r>
            <a:endParaRPr sz="16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780"/>
              </a:spcBef>
            </a:pPr>
            <a:r>
              <a:rPr dirty="0" sz="1000" spc="-5">
                <a:latin typeface="Verdana"/>
                <a:cs typeface="Verdana"/>
              </a:rPr>
              <a:t>Extreme Programming takes the effective principles and practices to extreme</a:t>
            </a:r>
            <a:r>
              <a:rPr dirty="0" sz="1000" spc="8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levels.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5894" y="4932684"/>
            <a:ext cx="5057364" cy="2866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40397" y="8653303"/>
            <a:ext cx="156845" cy="179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Verdana"/>
                <a:cs typeface="Verdana"/>
              </a:rPr>
              <a:t>9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46024"/>
            <a:ext cx="5741035" cy="17138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9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000" spc="-5">
                <a:latin typeface="Verdana"/>
                <a:cs typeface="Verdana"/>
              </a:rPr>
              <a:t>Code reviews are effective </a:t>
            </a:r>
            <a:r>
              <a:rPr dirty="0" sz="1000">
                <a:latin typeface="Verdana"/>
                <a:cs typeface="Verdana"/>
              </a:rPr>
              <a:t>as </a:t>
            </a:r>
            <a:r>
              <a:rPr dirty="0" sz="1000" spc="-5">
                <a:latin typeface="Verdana"/>
                <a:cs typeface="Verdana"/>
              </a:rPr>
              <a:t>the code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reviewed </a:t>
            </a:r>
            <a:r>
              <a:rPr dirty="0" sz="1000">
                <a:latin typeface="Verdana"/>
                <a:cs typeface="Verdana"/>
              </a:rPr>
              <a:t>all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time.</a:t>
            </a:r>
            <a:endParaRPr sz="10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000" spc="-5">
                <a:latin typeface="Verdana"/>
                <a:cs typeface="Verdana"/>
              </a:rPr>
              <a:t>Testing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effective as there </a:t>
            </a:r>
            <a:r>
              <a:rPr dirty="0" sz="1000">
                <a:latin typeface="Verdana"/>
                <a:cs typeface="Verdana"/>
              </a:rPr>
              <a:t>is continuous </a:t>
            </a:r>
            <a:r>
              <a:rPr dirty="0" sz="1000" spc="-5">
                <a:latin typeface="Verdana"/>
                <a:cs typeface="Verdana"/>
              </a:rPr>
              <a:t>regression and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testing.</a:t>
            </a:r>
            <a:endParaRPr sz="10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000" spc="-5">
                <a:latin typeface="Verdana"/>
                <a:cs typeface="Verdana"/>
              </a:rPr>
              <a:t>Design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effective as everybody needs </a:t>
            </a:r>
            <a:r>
              <a:rPr dirty="0" sz="1000">
                <a:latin typeface="Verdana"/>
                <a:cs typeface="Verdana"/>
              </a:rPr>
              <a:t>to </a:t>
            </a:r>
            <a:r>
              <a:rPr dirty="0" sz="1000" spc="-5">
                <a:latin typeface="Verdana"/>
                <a:cs typeface="Verdana"/>
              </a:rPr>
              <a:t>do refactoring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daily.</a:t>
            </a:r>
            <a:endParaRPr sz="10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000" spc="-5">
                <a:latin typeface="Verdana"/>
                <a:cs typeface="Verdana"/>
              </a:rPr>
              <a:t>Integration </a:t>
            </a:r>
            <a:r>
              <a:rPr dirty="0" sz="1000">
                <a:latin typeface="Verdana"/>
                <a:cs typeface="Verdana"/>
              </a:rPr>
              <a:t>testing is </a:t>
            </a:r>
            <a:r>
              <a:rPr dirty="0" sz="1000" spc="-5">
                <a:latin typeface="Verdana"/>
                <a:cs typeface="Verdana"/>
              </a:rPr>
              <a:t>important as integrate and test several </a:t>
            </a:r>
            <a:r>
              <a:rPr dirty="0" sz="1000">
                <a:latin typeface="Verdana"/>
                <a:cs typeface="Verdana"/>
              </a:rPr>
              <a:t>times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4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day.</a:t>
            </a:r>
            <a:endParaRPr sz="1000">
              <a:latin typeface="Verdana"/>
              <a:cs typeface="Verdana"/>
            </a:endParaRPr>
          </a:p>
          <a:p>
            <a:pPr marL="240665" marR="8255" indent="-228600">
              <a:lnSpc>
                <a:spcPct val="100000"/>
              </a:lnSpc>
              <a:spcBef>
                <a:spcPts val="6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000" spc="-5">
                <a:latin typeface="Verdana"/>
                <a:cs typeface="Verdana"/>
              </a:rPr>
              <a:t>Short iterations are </a:t>
            </a:r>
            <a:r>
              <a:rPr dirty="0" sz="1000">
                <a:latin typeface="Verdana"/>
                <a:cs typeface="Verdana"/>
              </a:rPr>
              <a:t>effective </a:t>
            </a:r>
            <a:r>
              <a:rPr dirty="0" sz="1000" spc="-5">
                <a:latin typeface="Verdana"/>
                <a:cs typeface="Verdana"/>
              </a:rPr>
              <a:t>as </a:t>
            </a:r>
            <a:r>
              <a:rPr dirty="0" sz="1000">
                <a:latin typeface="Verdana"/>
                <a:cs typeface="Verdana"/>
              </a:rPr>
              <a:t>the planning </a:t>
            </a:r>
            <a:r>
              <a:rPr dirty="0" sz="1000" spc="-10">
                <a:latin typeface="Verdana"/>
                <a:cs typeface="Verdana"/>
              </a:rPr>
              <a:t>game </a:t>
            </a:r>
            <a:r>
              <a:rPr dirty="0" sz="1000">
                <a:latin typeface="Verdana"/>
                <a:cs typeface="Verdana"/>
              </a:rPr>
              <a:t>for </a:t>
            </a:r>
            <a:r>
              <a:rPr dirty="0" sz="1000" spc="-5">
                <a:latin typeface="Verdana"/>
                <a:cs typeface="Verdana"/>
              </a:rPr>
              <a:t>release </a:t>
            </a:r>
            <a:r>
              <a:rPr dirty="0" sz="1000">
                <a:latin typeface="Verdana"/>
                <a:cs typeface="Verdana"/>
              </a:rPr>
              <a:t>planning </a:t>
            </a:r>
            <a:r>
              <a:rPr dirty="0" sz="1000" spc="-5">
                <a:latin typeface="Verdana"/>
                <a:cs typeface="Verdana"/>
              </a:rPr>
              <a:t>and iteration  planning.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5402961"/>
            <a:ext cx="27514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10" b="1">
                <a:latin typeface="Arial"/>
                <a:cs typeface="Arial"/>
              </a:rPr>
              <a:t>History</a:t>
            </a:r>
            <a:r>
              <a:rPr dirty="0" sz="1600" spc="-280" b="1">
                <a:latin typeface="Arial"/>
                <a:cs typeface="Arial"/>
              </a:rPr>
              <a:t> </a:t>
            </a:r>
            <a:r>
              <a:rPr dirty="0" sz="1600" spc="-65" b="1">
                <a:latin typeface="Arial"/>
                <a:cs typeface="Arial"/>
              </a:rPr>
              <a:t>of</a:t>
            </a:r>
            <a:r>
              <a:rPr dirty="0" sz="1600" spc="-245" b="1">
                <a:latin typeface="Arial"/>
                <a:cs typeface="Arial"/>
              </a:rPr>
              <a:t> </a:t>
            </a:r>
            <a:r>
              <a:rPr dirty="0" sz="1600" spc="-110" b="1">
                <a:latin typeface="Arial"/>
                <a:cs typeface="Arial"/>
              </a:rPr>
              <a:t>Extreme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20" b="1">
                <a:latin typeface="Arial"/>
                <a:cs typeface="Arial"/>
              </a:rPr>
              <a:t>Programming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6416" y="5677788"/>
            <a:ext cx="5981065" cy="6350"/>
          </a:xfrm>
          <a:custGeom>
            <a:avLst/>
            <a:gdLst/>
            <a:ahLst/>
            <a:cxnLst/>
            <a:rect l="l" t="t" r="r" b="b"/>
            <a:pathLst>
              <a:path w="5981065" h="6350">
                <a:moveTo>
                  <a:pt x="5981065" y="0"/>
                </a:moveTo>
                <a:lnTo>
                  <a:pt x="0" y="0"/>
                </a:lnTo>
                <a:lnTo>
                  <a:pt x="0" y="6096"/>
                </a:lnTo>
                <a:lnTo>
                  <a:pt x="5981065" y="6096"/>
                </a:lnTo>
                <a:lnTo>
                  <a:pt x="5981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004" y="5736107"/>
            <a:ext cx="5972175" cy="2927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000"/>
              </a:lnSpc>
              <a:spcBef>
                <a:spcPts val="100"/>
              </a:spcBef>
            </a:pPr>
            <a:r>
              <a:rPr dirty="0" sz="1000" spc="-5">
                <a:latin typeface="Verdana"/>
                <a:cs typeface="Verdana"/>
              </a:rPr>
              <a:t>Kent Beck, Ward Cunningham and Ron Jeffries formulated extreme Programming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5">
                <a:latin typeface="Verdana"/>
                <a:cs typeface="Verdana"/>
              </a:rPr>
              <a:t>1999.  </a:t>
            </a:r>
            <a:r>
              <a:rPr dirty="0" sz="1000" spc="-5">
                <a:latin typeface="Verdana"/>
                <a:cs typeface="Verdana"/>
              </a:rPr>
              <a:t>The other contributors are Robert Martin and Martin</a:t>
            </a:r>
            <a:r>
              <a:rPr dirty="0" sz="1000" spc="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Fowler.</a:t>
            </a:r>
            <a:endParaRPr sz="1000">
              <a:latin typeface="Verdana"/>
              <a:cs typeface="Verdana"/>
            </a:endParaRPr>
          </a:p>
          <a:p>
            <a:pPr algn="just" marL="12700" marR="7620">
              <a:lnSpc>
                <a:spcPct val="109000"/>
              </a:lnSpc>
              <a:spcBef>
                <a:spcPts val="815"/>
              </a:spcBef>
            </a:pP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Mid-80s, Kent Beck </a:t>
            </a:r>
            <a:r>
              <a:rPr dirty="0" sz="1000">
                <a:latin typeface="Verdana"/>
                <a:cs typeface="Verdana"/>
              </a:rPr>
              <a:t>and </a:t>
            </a:r>
            <a:r>
              <a:rPr dirty="0" sz="1000" spc="-5">
                <a:latin typeface="Verdana"/>
                <a:cs typeface="Verdana"/>
              </a:rPr>
              <a:t>Ward Cunningham initiated </a:t>
            </a:r>
            <a:r>
              <a:rPr dirty="0" sz="1000">
                <a:latin typeface="Verdana"/>
                <a:cs typeface="Verdana"/>
              </a:rPr>
              <a:t>Pair </a:t>
            </a:r>
            <a:r>
              <a:rPr dirty="0" sz="1000" spc="-5">
                <a:latin typeface="Verdana"/>
                <a:cs typeface="Verdana"/>
              </a:rPr>
              <a:t>Programming at Tektronix. </a:t>
            </a: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the  80s and 90s, Smalltalk Culture produced </a:t>
            </a:r>
            <a:r>
              <a:rPr dirty="0" sz="1000">
                <a:latin typeface="Verdana"/>
                <a:cs typeface="Verdana"/>
              </a:rPr>
              <a:t>Refactoring, </a:t>
            </a:r>
            <a:r>
              <a:rPr dirty="0" sz="1000" spc="-5">
                <a:latin typeface="Verdana"/>
                <a:cs typeface="Verdana"/>
              </a:rPr>
              <a:t>Continuous Integration, constant  testing, and close customer involvement. This </a:t>
            </a:r>
            <a:r>
              <a:rPr dirty="0" sz="1000">
                <a:latin typeface="Verdana"/>
                <a:cs typeface="Verdana"/>
              </a:rPr>
              <a:t>culture </a:t>
            </a:r>
            <a:r>
              <a:rPr dirty="0" sz="1000" spc="-5">
                <a:latin typeface="Verdana"/>
                <a:cs typeface="Verdana"/>
              </a:rPr>
              <a:t>was later generalized to the other  environments.</a:t>
            </a:r>
            <a:endParaRPr sz="1000">
              <a:latin typeface="Verdana"/>
              <a:cs typeface="Verdana"/>
            </a:endParaRPr>
          </a:p>
          <a:p>
            <a:pPr algn="just" marL="12700" marR="8890">
              <a:lnSpc>
                <a:spcPct val="108500"/>
              </a:lnSpc>
              <a:spcBef>
                <a:spcPts val="819"/>
              </a:spcBef>
            </a:pP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the Early 90s, Core </a:t>
            </a:r>
            <a:r>
              <a:rPr dirty="0" sz="1000">
                <a:latin typeface="Verdana"/>
                <a:cs typeface="Verdana"/>
              </a:rPr>
              <a:t>Values </a:t>
            </a:r>
            <a:r>
              <a:rPr dirty="0" sz="1000" spc="-5">
                <a:latin typeface="Verdana"/>
                <a:cs typeface="Verdana"/>
              </a:rPr>
              <a:t>were developed within the Patterns </a:t>
            </a:r>
            <a:r>
              <a:rPr dirty="0" sz="1000">
                <a:latin typeface="Verdana"/>
                <a:cs typeface="Verdana"/>
              </a:rPr>
              <a:t>Community, </a:t>
            </a:r>
            <a:r>
              <a:rPr dirty="0" sz="1000" spc="-5">
                <a:latin typeface="Verdana"/>
                <a:cs typeface="Verdana"/>
              </a:rPr>
              <a:t>Hillside</a:t>
            </a:r>
            <a:r>
              <a:rPr dirty="0" sz="1000" spc="-2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Group.  </a:t>
            </a: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>
                <a:latin typeface="Verdana"/>
                <a:cs typeface="Verdana"/>
              </a:rPr>
              <a:t>1995, </a:t>
            </a:r>
            <a:r>
              <a:rPr dirty="0" sz="1000" spc="-5">
                <a:latin typeface="Verdana"/>
                <a:cs typeface="Verdana"/>
              </a:rPr>
              <a:t>Kent summarized these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Smalltalk Best </a:t>
            </a:r>
            <a:r>
              <a:rPr dirty="0" sz="1000">
                <a:latin typeface="Verdana"/>
                <a:cs typeface="Verdana"/>
              </a:rPr>
              <a:t>Practices, </a:t>
            </a:r>
            <a:r>
              <a:rPr dirty="0" sz="1000" spc="-5">
                <a:latin typeface="Verdana"/>
                <a:cs typeface="Verdana"/>
              </a:rPr>
              <a:t>and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1996, Ward summarized  </a:t>
            </a:r>
            <a:r>
              <a:rPr dirty="0" sz="1000">
                <a:latin typeface="Verdana"/>
                <a:cs typeface="Verdana"/>
              </a:rPr>
              <a:t>it in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episodes.</a:t>
            </a:r>
            <a:endParaRPr sz="1000">
              <a:latin typeface="Verdana"/>
              <a:cs typeface="Verdana"/>
            </a:endParaRPr>
          </a:p>
          <a:p>
            <a:pPr algn="just" marL="12700" marR="7620">
              <a:lnSpc>
                <a:spcPct val="109000"/>
              </a:lnSpc>
              <a:spcBef>
                <a:spcPts val="819"/>
              </a:spcBef>
            </a:pP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1996, </a:t>
            </a:r>
            <a:r>
              <a:rPr dirty="0" sz="1000">
                <a:latin typeface="Verdana"/>
                <a:cs typeface="Verdana"/>
              </a:rPr>
              <a:t>Kent </a:t>
            </a:r>
            <a:r>
              <a:rPr dirty="0" sz="1000" spc="-5">
                <a:latin typeface="Verdana"/>
                <a:cs typeface="Verdana"/>
              </a:rPr>
              <a:t>added </a:t>
            </a:r>
            <a:r>
              <a:rPr dirty="0" sz="1000">
                <a:latin typeface="Verdana"/>
                <a:cs typeface="Verdana"/>
              </a:rPr>
              <a:t>unit </a:t>
            </a:r>
            <a:r>
              <a:rPr dirty="0" sz="1000" spc="-5">
                <a:latin typeface="Verdana"/>
                <a:cs typeface="Verdana"/>
              </a:rPr>
              <a:t>testing and metaphor at Hewitt. </a:t>
            </a: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1996, Kent had taken the  Chrysler </a:t>
            </a:r>
            <a:r>
              <a:rPr dirty="0" sz="1000" spc="-10">
                <a:latin typeface="Verdana"/>
                <a:cs typeface="Verdana"/>
              </a:rPr>
              <a:t>C3 </a:t>
            </a:r>
            <a:r>
              <a:rPr dirty="0" sz="1000" spc="-5">
                <a:latin typeface="Verdana"/>
                <a:cs typeface="Verdana"/>
              </a:rPr>
              <a:t>project, </a:t>
            </a:r>
            <a:r>
              <a:rPr dirty="0" sz="1000">
                <a:latin typeface="Verdana"/>
                <a:cs typeface="Verdana"/>
              </a:rPr>
              <a:t>to </a:t>
            </a:r>
            <a:r>
              <a:rPr dirty="0" sz="1000" spc="-5">
                <a:latin typeface="Verdana"/>
                <a:cs typeface="Verdana"/>
              </a:rPr>
              <a:t>which Ron Jeffries was added as a coach. The practices were refined  on </a:t>
            </a:r>
            <a:r>
              <a:rPr dirty="0" sz="1000" spc="-10">
                <a:latin typeface="Verdana"/>
                <a:cs typeface="Verdana"/>
              </a:rPr>
              <a:t>C3 </a:t>
            </a:r>
            <a:r>
              <a:rPr dirty="0" sz="1000" spc="-5">
                <a:latin typeface="Verdana"/>
                <a:cs typeface="Verdana"/>
              </a:rPr>
              <a:t>and published </a:t>
            </a:r>
            <a:r>
              <a:rPr dirty="0" sz="1000" spc="-10">
                <a:latin typeface="Verdana"/>
                <a:cs typeface="Verdana"/>
              </a:rPr>
              <a:t>on</a:t>
            </a:r>
            <a:r>
              <a:rPr dirty="0" sz="1000" spc="2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Wiki.</a:t>
            </a:r>
            <a:endParaRPr sz="1000">
              <a:latin typeface="Verdana"/>
              <a:cs typeface="Verdana"/>
            </a:endParaRPr>
          </a:p>
          <a:p>
            <a:pPr algn="just" marL="12700" marR="6985">
              <a:lnSpc>
                <a:spcPct val="109000"/>
              </a:lnSpc>
              <a:spcBef>
                <a:spcPts val="815"/>
              </a:spcBef>
            </a:pPr>
            <a:r>
              <a:rPr dirty="0" sz="1000" spc="-5">
                <a:latin typeface="Verdana"/>
                <a:cs typeface="Verdana"/>
              </a:rPr>
              <a:t>Scrum practices were incorporated and adapted as the </a:t>
            </a:r>
            <a:r>
              <a:rPr dirty="0" sz="1000">
                <a:latin typeface="Verdana"/>
                <a:cs typeface="Verdana"/>
              </a:rPr>
              <a:t>planning </a:t>
            </a:r>
            <a:r>
              <a:rPr dirty="0" sz="1000" spc="-5">
                <a:latin typeface="Verdana"/>
                <a:cs typeface="Verdana"/>
              </a:rPr>
              <a:t>game. </a:t>
            </a: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1999, </a:t>
            </a:r>
            <a:r>
              <a:rPr dirty="0" sz="1000">
                <a:latin typeface="Verdana"/>
                <a:cs typeface="Verdana"/>
              </a:rPr>
              <a:t>Kent  </a:t>
            </a:r>
            <a:r>
              <a:rPr dirty="0" sz="1000" spc="-5">
                <a:latin typeface="Verdana"/>
                <a:cs typeface="Verdana"/>
              </a:rPr>
              <a:t>published </a:t>
            </a:r>
            <a:r>
              <a:rPr dirty="0" sz="1000">
                <a:latin typeface="Verdana"/>
                <a:cs typeface="Verdana"/>
              </a:rPr>
              <a:t>his </a:t>
            </a:r>
            <a:r>
              <a:rPr dirty="0" sz="1000" spc="-10">
                <a:latin typeface="Verdana"/>
                <a:cs typeface="Verdana"/>
              </a:rPr>
              <a:t>book, </a:t>
            </a:r>
            <a:r>
              <a:rPr dirty="0" sz="1000" spc="-5">
                <a:latin typeface="Verdana"/>
                <a:cs typeface="Verdana"/>
              </a:rPr>
              <a:t>‘Extreme Programming Explained’. </a:t>
            </a: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the same year, Fowler published  </a:t>
            </a:r>
            <a:r>
              <a:rPr dirty="0" sz="1000">
                <a:latin typeface="Verdana"/>
                <a:cs typeface="Verdana"/>
              </a:rPr>
              <a:t>his </a:t>
            </a:r>
            <a:r>
              <a:rPr dirty="0" sz="1000" spc="-5">
                <a:latin typeface="Verdana"/>
                <a:cs typeface="Verdana"/>
              </a:rPr>
              <a:t>book,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Refactoring.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3185" y="2485130"/>
            <a:ext cx="5204595" cy="2654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46024"/>
            <a:ext cx="6006465" cy="7940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413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 marL="30480" marR="24765">
              <a:lnSpc>
                <a:spcPct val="108200"/>
              </a:lnSpc>
              <a:spcBef>
                <a:spcPts val="845"/>
              </a:spcBef>
            </a:pPr>
            <a:r>
              <a:rPr dirty="0" sz="1000" spc="-5">
                <a:latin typeface="Verdana"/>
                <a:cs typeface="Verdana"/>
              </a:rPr>
              <a:t>Extreme Programming has been </a:t>
            </a:r>
            <a:r>
              <a:rPr dirty="0" sz="1000">
                <a:latin typeface="Verdana"/>
                <a:cs typeface="Verdana"/>
              </a:rPr>
              <a:t>evolving </a:t>
            </a:r>
            <a:r>
              <a:rPr dirty="0" sz="1000" spc="-5">
                <a:latin typeface="Verdana"/>
                <a:cs typeface="Verdana"/>
              </a:rPr>
              <a:t>since then, and the evolution continues through  today.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993130" algn="l"/>
              </a:tabLst>
            </a:pPr>
            <a:r>
              <a:rPr dirty="0" u="sng" sz="1600" spc="-2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1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Success</a:t>
            </a:r>
            <a:r>
              <a:rPr dirty="0" u="sng" sz="1600" spc="-28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dirty="0" u="sng" sz="1600" spc="-29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1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Industry	</a:t>
            </a:r>
            <a:endParaRPr sz="16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780"/>
              </a:spcBef>
            </a:pPr>
            <a:r>
              <a:rPr dirty="0" sz="1000" spc="-5">
                <a:latin typeface="Verdana"/>
                <a:cs typeface="Verdana"/>
              </a:rPr>
              <a:t>The success </a:t>
            </a:r>
            <a:r>
              <a:rPr dirty="0" sz="100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projects, which follow Extreme Programming practices,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due</a:t>
            </a:r>
            <a:r>
              <a:rPr dirty="0" sz="1000" spc="2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to-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Rapid development.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Immediate responsiveness to the customer’s </a:t>
            </a:r>
            <a:r>
              <a:rPr dirty="0" sz="1000">
                <a:latin typeface="Verdana"/>
                <a:cs typeface="Verdana"/>
              </a:rPr>
              <a:t>changing</a:t>
            </a:r>
            <a:r>
              <a:rPr dirty="0" sz="1000" spc="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requirements.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Focus on </a:t>
            </a:r>
            <a:r>
              <a:rPr dirty="0" sz="1000">
                <a:latin typeface="Verdana"/>
                <a:cs typeface="Verdana"/>
              </a:rPr>
              <a:t>low </a:t>
            </a:r>
            <a:r>
              <a:rPr dirty="0" sz="1000" spc="-5">
                <a:latin typeface="Verdana"/>
                <a:cs typeface="Verdana"/>
              </a:rPr>
              <a:t>defect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rates.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System returning constant and consistent </a:t>
            </a:r>
            <a:r>
              <a:rPr dirty="0" sz="1000">
                <a:latin typeface="Verdana"/>
                <a:cs typeface="Verdana"/>
              </a:rPr>
              <a:t>value </a:t>
            </a:r>
            <a:r>
              <a:rPr dirty="0" sz="1000" spc="-5">
                <a:latin typeface="Verdana"/>
                <a:cs typeface="Verdana"/>
              </a:rPr>
              <a:t>to the</a:t>
            </a:r>
            <a:r>
              <a:rPr dirty="0" sz="1000" spc="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customer.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High customer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satisfaction.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Reduced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costs.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15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10">
                <a:latin typeface="Verdana"/>
                <a:cs typeface="Verdana"/>
              </a:rPr>
              <a:t>Team </a:t>
            </a:r>
            <a:r>
              <a:rPr dirty="0" sz="1000" spc="-5">
                <a:latin typeface="Verdana"/>
                <a:cs typeface="Verdana"/>
              </a:rPr>
              <a:t>cohesion and employee</a:t>
            </a:r>
            <a:r>
              <a:rPr dirty="0" sz="1000" spc="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satisfaction.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993130" algn="l"/>
              </a:tabLst>
            </a:pPr>
            <a:r>
              <a:rPr dirty="0" u="sng" sz="1600" spc="-2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1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Extreme</a:t>
            </a:r>
            <a:r>
              <a:rPr dirty="0" u="sng" sz="1600" spc="-25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Programming</a:t>
            </a:r>
            <a:r>
              <a:rPr dirty="0" u="sng" sz="1600" spc="-29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Advantages	</a:t>
            </a:r>
            <a:endParaRPr sz="1600">
              <a:latin typeface="Arial"/>
              <a:cs typeface="Arial"/>
            </a:endParaRPr>
          </a:p>
          <a:p>
            <a:pPr marL="30480" marR="26034">
              <a:lnSpc>
                <a:spcPct val="108000"/>
              </a:lnSpc>
              <a:spcBef>
                <a:spcPts val="695"/>
              </a:spcBef>
            </a:pPr>
            <a:r>
              <a:rPr dirty="0" sz="1000" spc="-5">
                <a:latin typeface="Verdana"/>
                <a:cs typeface="Verdana"/>
              </a:rPr>
              <a:t>Extreme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solves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the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following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problems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often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faced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in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software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development  projects-</a:t>
            </a:r>
            <a:endParaRPr sz="1000">
              <a:latin typeface="Verdana"/>
              <a:cs typeface="Verdana"/>
            </a:endParaRPr>
          </a:p>
          <a:p>
            <a:pPr algn="just" marL="487680" marR="24130" indent="-228600">
              <a:lnSpc>
                <a:spcPct val="109000"/>
              </a:lnSpc>
              <a:spcBef>
                <a:spcPts val="815"/>
              </a:spcBef>
              <a:buFont typeface="Symbol"/>
              <a:buChar char=""/>
              <a:tabLst>
                <a:tab pos="488315" algn="l"/>
              </a:tabLst>
            </a:pPr>
            <a:r>
              <a:rPr dirty="0" sz="1000" spc="-5" b="1">
                <a:latin typeface="Verdana"/>
                <a:cs typeface="Verdana"/>
              </a:rPr>
              <a:t>Slipped schedules: </a:t>
            </a:r>
            <a:r>
              <a:rPr dirty="0" sz="1000" spc="-5">
                <a:latin typeface="Verdana"/>
                <a:cs typeface="Verdana"/>
              </a:rPr>
              <a:t>Short and </a:t>
            </a:r>
            <a:r>
              <a:rPr dirty="0" sz="1000">
                <a:latin typeface="Verdana"/>
                <a:cs typeface="Verdana"/>
              </a:rPr>
              <a:t>achievable </a:t>
            </a:r>
            <a:r>
              <a:rPr dirty="0" sz="1000" spc="-5">
                <a:latin typeface="Verdana"/>
                <a:cs typeface="Verdana"/>
              </a:rPr>
              <a:t>development cycles ensure </a:t>
            </a:r>
            <a:r>
              <a:rPr dirty="0" sz="1000">
                <a:latin typeface="Verdana"/>
                <a:cs typeface="Verdana"/>
              </a:rPr>
              <a:t>timely  </a:t>
            </a:r>
            <a:r>
              <a:rPr dirty="0" sz="1000" spc="-5">
                <a:latin typeface="Verdana"/>
                <a:cs typeface="Verdana"/>
              </a:rPr>
              <a:t>deliveries.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87680" marR="27940" indent="-228600">
              <a:lnSpc>
                <a:spcPct val="109000"/>
              </a:lnSpc>
              <a:buFont typeface="Symbol"/>
              <a:buChar char=""/>
              <a:tabLst>
                <a:tab pos="488315" algn="l"/>
              </a:tabLst>
            </a:pPr>
            <a:r>
              <a:rPr dirty="0" sz="1000" spc="-5" b="1">
                <a:latin typeface="Verdana"/>
                <a:cs typeface="Verdana"/>
              </a:rPr>
              <a:t>Cancelled projects: </a:t>
            </a:r>
            <a:r>
              <a:rPr dirty="0" sz="1000" spc="-5">
                <a:latin typeface="Verdana"/>
                <a:cs typeface="Verdana"/>
              </a:rPr>
              <a:t>Focus on continuous customer involvement ensures  transparency with the customer and immediate resolution </a:t>
            </a:r>
            <a:r>
              <a:rPr dirty="0" sz="1000" spc="-1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any</a:t>
            </a:r>
            <a:r>
              <a:rPr dirty="0" sz="1000" spc="4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issues.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87680" marR="24765" indent="-228600">
              <a:lnSpc>
                <a:spcPct val="109300"/>
              </a:lnSpc>
              <a:buFont typeface="Symbol"/>
              <a:buChar char=""/>
              <a:tabLst>
                <a:tab pos="488315" algn="l"/>
              </a:tabLst>
            </a:pPr>
            <a:r>
              <a:rPr dirty="0" sz="1000" spc="-5" b="1">
                <a:latin typeface="Verdana"/>
                <a:cs typeface="Verdana"/>
              </a:rPr>
              <a:t>Costs incurred </a:t>
            </a:r>
            <a:r>
              <a:rPr dirty="0" sz="1000" b="1">
                <a:latin typeface="Verdana"/>
                <a:cs typeface="Verdana"/>
              </a:rPr>
              <a:t>in </a:t>
            </a:r>
            <a:r>
              <a:rPr dirty="0" sz="1000" spc="-5" b="1">
                <a:latin typeface="Verdana"/>
                <a:cs typeface="Verdana"/>
              </a:rPr>
              <a:t>changes: </a:t>
            </a:r>
            <a:r>
              <a:rPr dirty="0" sz="1000" spc="-5">
                <a:latin typeface="Verdana"/>
                <a:cs typeface="Verdana"/>
              </a:rPr>
              <a:t>Extensive and ongoing testing makes sure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changes  do not break the </a:t>
            </a:r>
            <a:r>
              <a:rPr dirty="0" sz="1000">
                <a:latin typeface="Verdana"/>
                <a:cs typeface="Verdana"/>
              </a:rPr>
              <a:t>existing functionality. </a:t>
            </a:r>
            <a:r>
              <a:rPr dirty="0" sz="1000" spc="-5">
                <a:latin typeface="Verdana"/>
                <a:cs typeface="Verdana"/>
              </a:rPr>
              <a:t>A running working system always ensures  sufficient time for accommodating changes such that the current operations are not  affected.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87680" marR="24765" indent="-228600">
              <a:lnSpc>
                <a:spcPct val="109000"/>
              </a:lnSpc>
              <a:buFont typeface="Symbol"/>
              <a:buChar char=""/>
              <a:tabLst>
                <a:tab pos="488315" algn="l"/>
              </a:tabLst>
            </a:pPr>
            <a:r>
              <a:rPr dirty="0" sz="1000" spc="-5" b="1">
                <a:latin typeface="Verdana"/>
                <a:cs typeface="Verdana"/>
              </a:rPr>
              <a:t>Production</a:t>
            </a:r>
            <a:r>
              <a:rPr dirty="0" sz="1000" spc="-4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and</a:t>
            </a:r>
            <a:r>
              <a:rPr dirty="0" sz="1000" spc="-5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post-delivery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defects:</a:t>
            </a:r>
            <a:r>
              <a:rPr dirty="0" sz="1000" spc="-6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Emphasis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is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on</a:t>
            </a:r>
            <a:r>
              <a:rPr dirty="0" sz="1000" spc="-50" b="1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unit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tests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to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detect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and  </a:t>
            </a:r>
            <a:r>
              <a:rPr dirty="0" sz="1000">
                <a:latin typeface="Verdana"/>
                <a:cs typeface="Verdana"/>
              </a:rPr>
              <a:t>fix </a:t>
            </a:r>
            <a:r>
              <a:rPr dirty="0" sz="1000" spc="-5">
                <a:latin typeface="Verdana"/>
                <a:cs typeface="Verdana"/>
              </a:rPr>
              <a:t>the defects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early.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87680" marR="26034" indent="-228600">
              <a:lnSpc>
                <a:spcPct val="109000"/>
              </a:lnSpc>
              <a:spcBef>
                <a:spcPts val="5"/>
              </a:spcBef>
              <a:buFont typeface="Symbol"/>
              <a:buChar char=""/>
              <a:tabLst>
                <a:tab pos="488315" algn="l"/>
              </a:tabLst>
            </a:pPr>
            <a:r>
              <a:rPr dirty="0" sz="1000" spc="-5" b="1">
                <a:latin typeface="Verdana"/>
                <a:cs typeface="Verdana"/>
              </a:rPr>
              <a:t>Misunderstanding </a:t>
            </a:r>
            <a:r>
              <a:rPr dirty="0" sz="1000" b="1">
                <a:latin typeface="Verdana"/>
                <a:cs typeface="Verdana"/>
              </a:rPr>
              <a:t>the </a:t>
            </a:r>
            <a:r>
              <a:rPr dirty="0" sz="1000" spc="-5" b="1">
                <a:latin typeface="Verdana"/>
                <a:cs typeface="Verdana"/>
              </a:rPr>
              <a:t>business and/or domain: </a:t>
            </a:r>
            <a:r>
              <a:rPr dirty="0" sz="1000">
                <a:latin typeface="Verdana"/>
                <a:cs typeface="Verdana"/>
              </a:rPr>
              <a:t>Making </a:t>
            </a:r>
            <a:r>
              <a:rPr dirty="0" sz="1000" spc="-5">
                <a:latin typeface="Verdana"/>
                <a:cs typeface="Verdana"/>
              </a:rPr>
              <a:t>the customer a part of  the team ensures </a:t>
            </a:r>
            <a:r>
              <a:rPr dirty="0" sz="1000">
                <a:latin typeface="Verdana"/>
                <a:cs typeface="Verdana"/>
              </a:rPr>
              <a:t>constant </a:t>
            </a:r>
            <a:r>
              <a:rPr dirty="0" sz="1000" spc="-5">
                <a:latin typeface="Verdana"/>
                <a:cs typeface="Verdana"/>
              </a:rPr>
              <a:t>communication and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clarifications.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87680" marR="27940" indent="-228600">
              <a:lnSpc>
                <a:spcPct val="109000"/>
              </a:lnSpc>
              <a:buFont typeface="Symbol"/>
              <a:buChar char=""/>
              <a:tabLst>
                <a:tab pos="488315" algn="l"/>
              </a:tabLst>
            </a:pPr>
            <a:r>
              <a:rPr dirty="0" sz="1000" spc="-5" b="1">
                <a:latin typeface="Verdana"/>
                <a:cs typeface="Verdana"/>
              </a:rPr>
              <a:t>Business changes: </a:t>
            </a:r>
            <a:r>
              <a:rPr dirty="0" sz="1000" spc="-5">
                <a:latin typeface="Verdana"/>
                <a:cs typeface="Verdana"/>
              </a:rPr>
              <a:t>Changes </a:t>
            </a:r>
            <a:r>
              <a:rPr dirty="0" sz="1000">
                <a:latin typeface="Verdana"/>
                <a:cs typeface="Verdana"/>
              </a:rPr>
              <a:t>are </a:t>
            </a:r>
            <a:r>
              <a:rPr dirty="0" sz="1000" spc="-5">
                <a:latin typeface="Verdana"/>
                <a:cs typeface="Verdana"/>
              </a:rPr>
              <a:t>considered </a:t>
            </a:r>
            <a:r>
              <a:rPr dirty="0" sz="1000">
                <a:latin typeface="Verdana"/>
                <a:cs typeface="Verdana"/>
              </a:rPr>
              <a:t>to </a:t>
            </a:r>
            <a:r>
              <a:rPr dirty="0" sz="1000" spc="-5">
                <a:latin typeface="Verdana"/>
                <a:cs typeface="Verdana"/>
              </a:rPr>
              <a:t>be </a:t>
            </a:r>
            <a:r>
              <a:rPr dirty="0" sz="1000">
                <a:latin typeface="Verdana"/>
                <a:cs typeface="Verdana"/>
              </a:rPr>
              <a:t>inevitable </a:t>
            </a:r>
            <a:r>
              <a:rPr dirty="0" sz="1000" spc="-5">
                <a:latin typeface="Verdana"/>
                <a:cs typeface="Verdana"/>
              </a:rPr>
              <a:t>and are accommodated  at any </a:t>
            </a:r>
            <a:r>
              <a:rPr dirty="0" sz="1000">
                <a:latin typeface="Verdana"/>
                <a:cs typeface="Verdana"/>
              </a:rPr>
              <a:t>point </a:t>
            </a:r>
            <a:r>
              <a:rPr dirty="0" sz="1000" spc="-10">
                <a:latin typeface="Verdana"/>
                <a:cs typeface="Verdana"/>
              </a:rPr>
              <a:t>of</a:t>
            </a:r>
            <a:r>
              <a:rPr dirty="0" sz="1000" spc="-5">
                <a:latin typeface="Verdana"/>
                <a:cs typeface="Verdana"/>
              </a:rPr>
              <a:t> time.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87680" marR="20955" indent="-228600">
              <a:lnSpc>
                <a:spcPct val="108000"/>
              </a:lnSpc>
              <a:buFont typeface="Symbol"/>
              <a:buChar char=""/>
              <a:tabLst>
                <a:tab pos="488315" algn="l"/>
              </a:tabLst>
            </a:pPr>
            <a:r>
              <a:rPr dirty="0" sz="1000" spc="-10" b="1">
                <a:latin typeface="Verdana"/>
                <a:cs typeface="Verdana"/>
              </a:rPr>
              <a:t>Staff </a:t>
            </a:r>
            <a:r>
              <a:rPr dirty="0" sz="1000" spc="-5" b="1">
                <a:latin typeface="Verdana"/>
                <a:cs typeface="Verdana"/>
              </a:rPr>
              <a:t>turnover: </a:t>
            </a:r>
            <a:r>
              <a:rPr dirty="0" sz="1000" spc="-5">
                <a:latin typeface="Verdana"/>
                <a:cs typeface="Verdana"/>
              </a:rPr>
              <a:t>Intensive team collaboration ensures enthusiasm </a:t>
            </a:r>
            <a:r>
              <a:rPr dirty="0" sz="1000">
                <a:latin typeface="Verdana"/>
                <a:cs typeface="Verdana"/>
              </a:rPr>
              <a:t>and </a:t>
            </a:r>
            <a:r>
              <a:rPr dirty="0" sz="1000" spc="-5">
                <a:latin typeface="Verdana"/>
                <a:cs typeface="Verdana"/>
              </a:rPr>
              <a:t>good </a:t>
            </a:r>
            <a:r>
              <a:rPr dirty="0" sz="1000">
                <a:latin typeface="Verdana"/>
                <a:cs typeface="Verdana"/>
              </a:rPr>
              <a:t>will.  </a:t>
            </a:r>
            <a:r>
              <a:rPr dirty="0" sz="1000" spc="-5">
                <a:latin typeface="Verdana"/>
                <a:cs typeface="Verdana"/>
              </a:rPr>
              <a:t>Cohesion </a:t>
            </a:r>
            <a:r>
              <a:rPr dirty="0" sz="1000" spc="-1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multi-disciplines fosters the team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spirit.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1757" y="458044"/>
            <a:ext cx="1437005" cy="154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Verdana"/>
                <a:cs typeface="Verdana"/>
              </a:rPr>
              <a:t>Extreme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3716" y="1803551"/>
            <a:ext cx="6006465" cy="6435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 marR="29209">
              <a:lnSpc>
                <a:spcPct val="109000"/>
              </a:lnSpc>
              <a:spcBef>
                <a:spcPts val="100"/>
              </a:spcBef>
            </a:pPr>
            <a:r>
              <a:rPr dirty="0" sz="1000" spc="-10">
                <a:latin typeface="Verdana"/>
                <a:cs typeface="Verdana"/>
              </a:rPr>
              <a:t>XP </a:t>
            </a:r>
            <a:r>
              <a:rPr dirty="0" sz="1000" spc="-5">
                <a:latin typeface="Verdana"/>
                <a:cs typeface="Verdana"/>
              </a:rPr>
              <a:t>sets out to lower the cost </a:t>
            </a:r>
            <a:r>
              <a:rPr dirty="0" sz="1000">
                <a:latin typeface="Verdana"/>
                <a:cs typeface="Verdana"/>
              </a:rPr>
              <a:t>of change </a:t>
            </a:r>
            <a:r>
              <a:rPr dirty="0" sz="1000" spc="-5">
                <a:latin typeface="Verdana"/>
                <a:cs typeface="Verdana"/>
              </a:rPr>
              <a:t>by </a:t>
            </a:r>
            <a:r>
              <a:rPr dirty="0" sz="1000">
                <a:latin typeface="Verdana"/>
                <a:cs typeface="Verdana"/>
              </a:rPr>
              <a:t>introducing </a:t>
            </a:r>
            <a:r>
              <a:rPr dirty="0" sz="1000" spc="-5">
                <a:latin typeface="Verdana"/>
                <a:cs typeface="Verdana"/>
              </a:rPr>
              <a:t>basic values, principles and practices.  By </a:t>
            </a:r>
            <a:r>
              <a:rPr dirty="0" sz="1000">
                <a:latin typeface="Verdana"/>
                <a:cs typeface="Verdana"/>
              </a:rPr>
              <a:t>applying </a:t>
            </a:r>
            <a:r>
              <a:rPr dirty="0" sz="1000" spc="-10">
                <a:latin typeface="Verdana"/>
                <a:cs typeface="Verdana"/>
              </a:rPr>
              <a:t>XP, </a:t>
            </a:r>
            <a:r>
              <a:rPr dirty="0" sz="1000" spc="-5">
                <a:latin typeface="Verdana"/>
                <a:cs typeface="Verdana"/>
              </a:rPr>
              <a:t>a system development </a:t>
            </a:r>
            <a:r>
              <a:rPr dirty="0" sz="1000">
                <a:latin typeface="Verdana"/>
                <a:cs typeface="Verdana"/>
              </a:rPr>
              <a:t>project should </a:t>
            </a:r>
            <a:r>
              <a:rPr dirty="0" sz="1000" spc="-5">
                <a:latin typeface="Verdana"/>
                <a:cs typeface="Verdana"/>
              </a:rPr>
              <a:t>be more </a:t>
            </a:r>
            <a:r>
              <a:rPr dirty="0" sz="1000">
                <a:latin typeface="Verdana"/>
                <a:cs typeface="Verdana"/>
              </a:rPr>
              <a:t>flexible with </a:t>
            </a:r>
            <a:r>
              <a:rPr dirty="0" sz="1000" spc="-5">
                <a:latin typeface="Verdana"/>
                <a:cs typeface="Verdana"/>
              </a:rPr>
              <a:t>respect to  changes</a:t>
            </a:r>
            <a:r>
              <a:rPr dirty="0" sz="850" spc="-5">
                <a:solidFill>
                  <a:srgbClr val="605CA1"/>
                </a:solidFill>
                <a:latin typeface="Tahoma"/>
                <a:cs typeface="Tahoma"/>
              </a:rPr>
              <a:t>.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993130" algn="l"/>
              </a:tabLst>
            </a:pPr>
            <a:r>
              <a:rPr dirty="0" u="sng" sz="1600" spc="-2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1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Extreme</a:t>
            </a:r>
            <a:r>
              <a:rPr dirty="0" u="sng" sz="1600" spc="-2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Programming</a:t>
            </a:r>
            <a:r>
              <a:rPr dirty="0" u="sng" sz="1600" spc="-2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Values	</a:t>
            </a:r>
            <a:endParaRPr sz="1600">
              <a:latin typeface="Arial"/>
              <a:cs typeface="Arial"/>
            </a:endParaRPr>
          </a:p>
          <a:p>
            <a:pPr algn="just" marL="30480">
              <a:lnSpc>
                <a:spcPct val="100000"/>
              </a:lnSpc>
              <a:spcBef>
                <a:spcPts val="780"/>
              </a:spcBef>
            </a:pPr>
            <a:r>
              <a:rPr dirty="0" sz="1000" spc="-5">
                <a:latin typeface="Verdana"/>
                <a:cs typeface="Verdana"/>
              </a:rPr>
              <a:t>Extreme Programming </a:t>
            </a:r>
            <a:r>
              <a:rPr dirty="0" sz="1000" spc="-10">
                <a:latin typeface="Verdana"/>
                <a:cs typeface="Verdana"/>
              </a:rPr>
              <a:t>(XP)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based on the </a:t>
            </a:r>
            <a:r>
              <a:rPr dirty="0" sz="1000">
                <a:latin typeface="Verdana"/>
                <a:cs typeface="Verdana"/>
              </a:rPr>
              <a:t>five</a:t>
            </a:r>
            <a:r>
              <a:rPr dirty="0" sz="1000" spc="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values-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91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Communication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Simplicity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Feedback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61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Courage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Respect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650">
              <a:latin typeface="Verdana"/>
              <a:cs typeface="Verdana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Arial"/>
                <a:cs typeface="Arial"/>
              </a:rPr>
              <a:t>Communication</a:t>
            </a:r>
            <a:endParaRPr sz="1300">
              <a:latin typeface="Arial"/>
              <a:cs typeface="Arial"/>
            </a:endParaRPr>
          </a:p>
          <a:p>
            <a:pPr algn="just" marL="30480" marR="25400">
              <a:lnSpc>
                <a:spcPct val="109000"/>
              </a:lnSpc>
              <a:spcBef>
                <a:spcPts val="525"/>
              </a:spcBef>
            </a:pPr>
            <a:r>
              <a:rPr dirty="0" sz="1000" spc="-5">
                <a:latin typeface="Verdana"/>
                <a:cs typeface="Verdana"/>
              </a:rPr>
              <a:t>Communication plays a major role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the success of a project. Problems </a:t>
            </a:r>
            <a:r>
              <a:rPr dirty="0" sz="1000">
                <a:latin typeface="Verdana"/>
                <a:cs typeface="Verdana"/>
              </a:rPr>
              <a:t>with </a:t>
            </a:r>
            <a:r>
              <a:rPr dirty="0" sz="1000" spc="-5">
                <a:latin typeface="Verdana"/>
                <a:cs typeface="Verdana"/>
              </a:rPr>
              <a:t>projects often  arise due to </a:t>
            </a:r>
            <a:r>
              <a:rPr dirty="0" sz="1000">
                <a:latin typeface="Verdana"/>
                <a:cs typeface="Verdana"/>
              </a:rPr>
              <a:t>lack </a:t>
            </a:r>
            <a:r>
              <a:rPr dirty="0" sz="1000" spc="-5">
                <a:latin typeface="Verdana"/>
                <a:cs typeface="Verdana"/>
              </a:rPr>
              <a:t>of communication. Many circumstances may lead to the breakdown </a:t>
            </a:r>
            <a:r>
              <a:rPr dirty="0" sz="1000">
                <a:latin typeface="Verdana"/>
                <a:cs typeface="Verdana"/>
              </a:rPr>
              <a:t>in  </a:t>
            </a:r>
            <a:r>
              <a:rPr dirty="0" sz="1000" spc="-5">
                <a:latin typeface="Verdana"/>
                <a:cs typeface="Verdana"/>
              </a:rPr>
              <a:t>communication. Some </a:t>
            </a:r>
            <a:r>
              <a:rPr dirty="0" sz="100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the common problems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are-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92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A developer may not tell someone else about a critical change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8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design.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marL="487680" marR="24130" indent="-228600">
              <a:lnSpc>
                <a:spcPct val="11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A developer </a:t>
            </a:r>
            <a:r>
              <a:rPr dirty="0" sz="1000">
                <a:latin typeface="Verdana"/>
                <a:cs typeface="Verdana"/>
              </a:rPr>
              <a:t>may </a:t>
            </a:r>
            <a:r>
              <a:rPr dirty="0" sz="1000" spc="-5">
                <a:latin typeface="Verdana"/>
                <a:cs typeface="Verdana"/>
              </a:rPr>
              <a:t>not </a:t>
            </a:r>
            <a:r>
              <a:rPr dirty="0" sz="1000">
                <a:latin typeface="Verdana"/>
                <a:cs typeface="Verdana"/>
              </a:rPr>
              <a:t>ask </a:t>
            </a:r>
            <a:r>
              <a:rPr dirty="0" sz="1000" spc="-5">
                <a:latin typeface="Verdana"/>
                <a:cs typeface="Verdana"/>
              </a:rPr>
              <a:t>the customer the right </a:t>
            </a:r>
            <a:r>
              <a:rPr dirty="0" sz="1000">
                <a:latin typeface="Verdana"/>
                <a:cs typeface="Verdana"/>
              </a:rPr>
              <a:t>questions, </a:t>
            </a:r>
            <a:r>
              <a:rPr dirty="0" sz="1000" spc="-5">
                <a:latin typeface="Verdana"/>
                <a:cs typeface="Verdana"/>
              </a:rPr>
              <a:t>and so a critical domain  decision </a:t>
            </a:r>
            <a:r>
              <a:rPr dirty="0" sz="1000">
                <a:latin typeface="Verdana"/>
                <a:cs typeface="Verdana"/>
              </a:rPr>
              <a:t>is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blown.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marL="487680" marR="27940" indent="-228600">
              <a:lnSpc>
                <a:spcPct val="11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A manager </a:t>
            </a:r>
            <a:r>
              <a:rPr dirty="0" sz="1000">
                <a:latin typeface="Verdana"/>
                <a:cs typeface="Verdana"/>
              </a:rPr>
              <a:t>may not ask </a:t>
            </a:r>
            <a:r>
              <a:rPr dirty="0" sz="1000" spc="-5">
                <a:latin typeface="Verdana"/>
                <a:cs typeface="Verdana"/>
              </a:rPr>
              <a:t>a developer the </a:t>
            </a:r>
            <a:r>
              <a:rPr dirty="0" sz="1000">
                <a:latin typeface="Verdana"/>
                <a:cs typeface="Verdana"/>
              </a:rPr>
              <a:t>right </a:t>
            </a:r>
            <a:r>
              <a:rPr dirty="0" sz="1000" spc="-5">
                <a:latin typeface="Verdana"/>
                <a:cs typeface="Verdana"/>
              </a:rPr>
              <a:t>question, and </a:t>
            </a:r>
            <a:r>
              <a:rPr dirty="0" sz="1000">
                <a:latin typeface="Verdana"/>
                <a:cs typeface="Verdana"/>
              </a:rPr>
              <a:t>project </a:t>
            </a:r>
            <a:r>
              <a:rPr dirty="0" sz="1000" spc="-5">
                <a:latin typeface="Verdana"/>
                <a:cs typeface="Verdana"/>
              </a:rPr>
              <a:t>progress </a:t>
            </a:r>
            <a:r>
              <a:rPr dirty="0" sz="1000">
                <a:latin typeface="Verdana"/>
                <a:cs typeface="Verdana"/>
              </a:rPr>
              <a:t>is  </a:t>
            </a:r>
            <a:r>
              <a:rPr dirty="0" sz="1000" spc="-5">
                <a:latin typeface="Verdana"/>
                <a:cs typeface="Verdana"/>
              </a:rPr>
              <a:t>misreported.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15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A developer may </a:t>
            </a:r>
            <a:r>
              <a:rPr dirty="0" sz="1000">
                <a:latin typeface="Verdana"/>
                <a:cs typeface="Verdana"/>
              </a:rPr>
              <a:t>ignore </a:t>
            </a:r>
            <a:r>
              <a:rPr dirty="0" sz="1000" spc="-5">
                <a:latin typeface="Verdana"/>
                <a:cs typeface="Verdana"/>
              </a:rPr>
              <a:t>something important conveyed </a:t>
            </a:r>
            <a:r>
              <a:rPr dirty="0" sz="1000">
                <a:latin typeface="Verdana"/>
                <a:cs typeface="Verdana"/>
              </a:rPr>
              <a:t>by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customer.</a:t>
            </a:r>
            <a:endParaRPr sz="1000">
              <a:latin typeface="Verdana"/>
              <a:cs typeface="Verdana"/>
            </a:endParaRPr>
          </a:p>
          <a:p>
            <a:pPr algn="just" marL="30480" marR="22860">
              <a:lnSpc>
                <a:spcPct val="109100"/>
              </a:lnSpc>
              <a:spcBef>
                <a:spcPts val="815"/>
              </a:spcBef>
            </a:pPr>
            <a:r>
              <a:rPr dirty="0" sz="1000" spc="-5">
                <a:latin typeface="Verdana"/>
                <a:cs typeface="Verdana"/>
              </a:rPr>
              <a:t>Extreme Programming emphasizes continuous </a:t>
            </a:r>
            <a:r>
              <a:rPr dirty="0" sz="1000">
                <a:latin typeface="Verdana"/>
                <a:cs typeface="Verdana"/>
              </a:rPr>
              <a:t>and </a:t>
            </a:r>
            <a:r>
              <a:rPr dirty="0" sz="1000" spc="-5">
                <a:latin typeface="Verdana"/>
                <a:cs typeface="Verdana"/>
              </a:rPr>
              <a:t>constant communication among the team  members, managers </a:t>
            </a:r>
            <a:r>
              <a:rPr dirty="0" sz="1000">
                <a:latin typeface="Verdana"/>
                <a:cs typeface="Verdana"/>
              </a:rPr>
              <a:t>and </a:t>
            </a:r>
            <a:r>
              <a:rPr dirty="0" sz="1000" spc="-5">
                <a:latin typeface="Verdana"/>
                <a:cs typeface="Verdana"/>
              </a:rPr>
              <a:t>the customer. The Extreme Programming practices, such </a:t>
            </a:r>
            <a:r>
              <a:rPr dirty="0" sz="1000">
                <a:latin typeface="Verdana"/>
                <a:cs typeface="Verdana"/>
              </a:rPr>
              <a:t>as unit  </a:t>
            </a:r>
            <a:r>
              <a:rPr dirty="0" sz="1000" spc="-5">
                <a:latin typeface="Verdana"/>
                <a:cs typeface="Verdana"/>
              </a:rPr>
              <a:t>testing, </a:t>
            </a:r>
            <a:r>
              <a:rPr dirty="0" sz="1000">
                <a:latin typeface="Verdana"/>
                <a:cs typeface="Verdana"/>
              </a:rPr>
              <a:t>pair </a:t>
            </a:r>
            <a:r>
              <a:rPr dirty="0" sz="1000" spc="-5">
                <a:latin typeface="Verdana"/>
                <a:cs typeface="Verdana"/>
              </a:rPr>
              <a:t>programming, simple designs, common metaphors, collective ownership and  customer feedback focus on </a:t>
            </a:r>
            <a:r>
              <a:rPr dirty="0" sz="1000">
                <a:latin typeface="Verdana"/>
                <a:cs typeface="Verdana"/>
              </a:rPr>
              <a:t>the value </a:t>
            </a:r>
            <a:r>
              <a:rPr dirty="0" sz="1000" spc="-5">
                <a:latin typeface="Verdana"/>
                <a:cs typeface="Verdana"/>
              </a:rPr>
              <a:t>of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communication.</a:t>
            </a:r>
            <a:endParaRPr sz="1000">
              <a:latin typeface="Verdana"/>
              <a:cs typeface="Verdana"/>
            </a:endParaRPr>
          </a:p>
          <a:p>
            <a:pPr algn="just" marL="30480" marR="20320">
              <a:lnSpc>
                <a:spcPct val="109000"/>
              </a:lnSpc>
              <a:spcBef>
                <a:spcPts val="815"/>
              </a:spcBef>
            </a:pPr>
            <a:r>
              <a:rPr dirty="0" sz="1000" spc="-5">
                <a:latin typeface="Verdana"/>
                <a:cs typeface="Verdana"/>
              </a:rPr>
              <a:t>XP employs a coach whose job </a:t>
            </a:r>
            <a:r>
              <a:rPr dirty="0" sz="1000">
                <a:latin typeface="Verdana"/>
                <a:cs typeface="Verdana"/>
              </a:rPr>
              <a:t>is to notice </a:t>
            </a:r>
            <a:r>
              <a:rPr dirty="0" sz="1000" spc="-5">
                <a:latin typeface="Verdana"/>
                <a:cs typeface="Verdana"/>
              </a:rPr>
              <a:t>when the people </a:t>
            </a:r>
            <a:r>
              <a:rPr dirty="0" sz="1000">
                <a:latin typeface="Verdana"/>
                <a:cs typeface="Verdana"/>
              </a:rPr>
              <a:t>are not communicating </a:t>
            </a:r>
            <a:r>
              <a:rPr dirty="0" sz="1000" spc="-5">
                <a:latin typeface="Verdana"/>
                <a:cs typeface="Verdana"/>
              </a:rPr>
              <a:t>and  reintroduce </a:t>
            </a:r>
            <a:r>
              <a:rPr dirty="0" sz="1000">
                <a:latin typeface="Verdana"/>
                <a:cs typeface="Verdana"/>
              </a:rPr>
              <a:t>them. </a:t>
            </a:r>
            <a:r>
              <a:rPr dirty="0" sz="1000" spc="-5">
                <a:latin typeface="Verdana"/>
                <a:cs typeface="Verdana"/>
              </a:rPr>
              <a:t>Face-to-Face communication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preferred and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achieved </a:t>
            </a:r>
            <a:r>
              <a:rPr dirty="0" sz="1000">
                <a:latin typeface="Verdana"/>
                <a:cs typeface="Verdana"/>
              </a:rPr>
              <a:t>with pair  </a:t>
            </a:r>
            <a:r>
              <a:rPr dirty="0" sz="1000" spc="-5">
                <a:latin typeface="Verdana"/>
                <a:cs typeface="Verdana"/>
              </a:rPr>
              <a:t>programming and a customer representative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always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onsite.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576" y="38100"/>
            <a:ext cx="7702550" cy="1296035"/>
            <a:chOff x="36576" y="38100"/>
            <a:chExt cx="7702550" cy="1296035"/>
          </a:xfrm>
        </p:grpSpPr>
        <p:sp>
          <p:nvSpPr>
            <p:cNvPr id="6" name="object 6"/>
            <p:cNvSpPr/>
            <p:nvPr/>
          </p:nvSpPr>
          <p:spPr>
            <a:xfrm>
              <a:off x="36576" y="38100"/>
              <a:ext cx="7702550" cy="1296035"/>
            </a:xfrm>
            <a:custGeom>
              <a:avLst/>
              <a:gdLst/>
              <a:ahLst/>
              <a:cxnLst/>
              <a:rect l="l" t="t" r="r" b="b"/>
              <a:pathLst>
                <a:path w="7702550" h="1296035">
                  <a:moveTo>
                    <a:pt x="7702296" y="0"/>
                  </a:moveTo>
                  <a:lnTo>
                    <a:pt x="0" y="0"/>
                  </a:lnTo>
                  <a:lnTo>
                    <a:pt x="0" y="1295653"/>
                  </a:lnTo>
                  <a:lnTo>
                    <a:pt x="7702296" y="1295653"/>
                  </a:lnTo>
                  <a:lnTo>
                    <a:pt x="7702296" y="0"/>
                  </a:lnTo>
                  <a:close/>
                </a:path>
              </a:pathLst>
            </a:custGeom>
            <a:solidFill>
              <a:srgbClr val="538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1416" y="484631"/>
              <a:ext cx="226314" cy="2369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40"/>
              <a:t>Extreme</a:t>
            </a:r>
            <a:r>
              <a:rPr dirty="0" spc="-415"/>
              <a:t> </a:t>
            </a:r>
            <a:r>
              <a:rPr dirty="0" spc="-210"/>
              <a:t>Programming</a:t>
            </a:r>
            <a:r>
              <a:rPr dirty="0" spc="-405"/>
              <a:t> </a:t>
            </a:r>
            <a:r>
              <a:rPr dirty="0" spc="360"/>
              <a:t>–</a:t>
            </a:r>
            <a:r>
              <a:rPr dirty="0" spc="-395"/>
              <a:t> </a:t>
            </a:r>
            <a:r>
              <a:rPr dirty="0" spc="-204"/>
              <a:t>Values</a:t>
            </a:r>
            <a:r>
              <a:rPr dirty="0" spc="-400"/>
              <a:t> </a:t>
            </a:r>
            <a:r>
              <a:rPr dirty="0" spc="-185"/>
              <a:t>and</a:t>
            </a:r>
            <a:r>
              <a:rPr dirty="0" spc="-400"/>
              <a:t> </a:t>
            </a:r>
            <a:r>
              <a:rPr dirty="0" spc="-229"/>
              <a:t>Principles</a:t>
            </a:r>
          </a:p>
        </p:txBody>
      </p:sp>
      <p:sp>
        <p:nvSpPr>
          <p:cNvPr id="9" name="object 9"/>
          <p:cNvSpPr/>
          <p:nvPr/>
        </p:nvSpPr>
        <p:spPr>
          <a:xfrm>
            <a:off x="-1524" y="0"/>
            <a:ext cx="7774305" cy="1372235"/>
          </a:xfrm>
          <a:custGeom>
            <a:avLst/>
            <a:gdLst/>
            <a:ahLst/>
            <a:cxnLst/>
            <a:rect l="l" t="t" r="r" b="b"/>
            <a:pathLst>
              <a:path w="7774305" h="1372235">
                <a:moveTo>
                  <a:pt x="7773924" y="0"/>
                </a:moveTo>
                <a:lnTo>
                  <a:pt x="7740396" y="0"/>
                </a:lnTo>
                <a:lnTo>
                  <a:pt x="7740396" y="38100"/>
                </a:lnTo>
                <a:lnTo>
                  <a:pt x="7740396" y="1333754"/>
                </a:lnTo>
                <a:lnTo>
                  <a:pt x="38100" y="1333754"/>
                </a:lnTo>
                <a:lnTo>
                  <a:pt x="38100" y="38100"/>
                </a:lnTo>
                <a:lnTo>
                  <a:pt x="7740396" y="38100"/>
                </a:lnTo>
                <a:lnTo>
                  <a:pt x="7740396" y="0"/>
                </a:lnTo>
                <a:lnTo>
                  <a:pt x="38100" y="0"/>
                </a:lnTo>
                <a:lnTo>
                  <a:pt x="0" y="0"/>
                </a:lnTo>
                <a:lnTo>
                  <a:pt x="0" y="1371854"/>
                </a:lnTo>
                <a:lnTo>
                  <a:pt x="38100" y="1371854"/>
                </a:lnTo>
                <a:lnTo>
                  <a:pt x="7740396" y="1371854"/>
                </a:lnTo>
                <a:lnTo>
                  <a:pt x="7773924" y="1371854"/>
                </a:lnTo>
                <a:lnTo>
                  <a:pt x="7773924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6024"/>
            <a:ext cx="5970905" cy="80683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Arial"/>
                <a:cs typeface="Arial"/>
              </a:rPr>
              <a:t>Simplicity</a:t>
            </a:r>
            <a:endParaRPr sz="1300">
              <a:latin typeface="Arial"/>
              <a:cs typeface="Arial"/>
            </a:endParaRPr>
          </a:p>
          <a:p>
            <a:pPr algn="just" marL="12700" marR="8255">
              <a:lnSpc>
                <a:spcPct val="109000"/>
              </a:lnSpc>
              <a:spcBef>
                <a:spcPts val="525"/>
              </a:spcBef>
            </a:pPr>
            <a:r>
              <a:rPr dirty="0" sz="1000" spc="-5">
                <a:latin typeface="Verdana"/>
                <a:cs typeface="Verdana"/>
              </a:rPr>
              <a:t>Extreme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believes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‘it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is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better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to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do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simple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thing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today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and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pay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little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more  </a:t>
            </a:r>
            <a:r>
              <a:rPr dirty="0" sz="1000" spc="-5">
                <a:latin typeface="Verdana"/>
                <a:cs typeface="Verdana"/>
              </a:rPr>
              <a:t>tomorrow </a:t>
            </a:r>
            <a:r>
              <a:rPr dirty="0" sz="1000">
                <a:latin typeface="Verdana"/>
                <a:cs typeface="Verdana"/>
              </a:rPr>
              <a:t>to </a:t>
            </a:r>
            <a:r>
              <a:rPr dirty="0" sz="1000" spc="-5">
                <a:latin typeface="Verdana"/>
                <a:cs typeface="Verdana"/>
              </a:rPr>
              <a:t>change </a:t>
            </a:r>
            <a:r>
              <a:rPr dirty="0" sz="1000" spc="5">
                <a:latin typeface="Verdana"/>
                <a:cs typeface="Verdana"/>
              </a:rPr>
              <a:t>it’ </a:t>
            </a:r>
            <a:r>
              <a:rPr dirty="0" sz="1000" spc="-5">
                <a:latin typeface="Verdana"/>
                <a:cs typeface="Verdana"/>
              </a:rPr>
              <a:t>than ‘to </a:t>
            </a:r>
            <a:r>
              <a:rPr dirty="0" sz="1000">
                <a:latin typeface="Verdana"/>
                <a:cs typeface="Verdana"/>
              </a:rPr>
              <a:t>do </a:t>
            </a:r>
            <a:r>
              <a:rPr dirty="0" sz="1000" spc="-5">
                <a:latin typeface="Verdana"/>
                <a:cs typeface="Verdana"/>
              </a:rPr>
              <a:t>a more complicated </a:t>
            </a:r>
            <a:r>
              <a:rPr dirty="0" sz="1000">
                <a:latin typeface="Verdana"/>
                <a:cs typeface="Verdana"/>
              </a:rPr>
              <a:t>thing </a:t>
            </a:r>
            <a:r>
              <a:rPr dirty="0" sz="1000" spc="-5">
                <a:latin typeface="Verdana"/>
                <a:cs typeface="Verdana"/>
              </a:rPr>
              <a:t>today </a:t>
            </a:r>
            <a:r>
              <a:rPr dirty="0" sz="1000">
                <a:latin typeface="Verdana"/>
                <a:cs typeface="Verdana"/>
              </a:rPr>
              <a:t>that </a:t>
            </a:r>
            <a:r>
              <a:rPr dirty="0" sz="1000" spc="-5">
                <a:latin typeface="Verdana"/>
                <a:cs typeface="Verdana"/>
              </a:rPr>
              <a:t>may never be used  anyway’.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9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Do what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needed and </a:t>
            </a:r>
            <a:r>
              <a:rPr dirty="0" sz="1000" spc="-10">
                <a:latin typeface="Verdana"/>
                <a:cs typeface="Verdana"/>
              </a:rPr>
              <a:t>asked </a:t>
            </a:r>
            <a:r>
              <a:rPr dirty="0" sz="1000" spc="-5">
                <a:latin typeface="Verdana"/>
                <a:cs typeface="Verdana"/>
              </a:rPr>
              <a:t>for, but no</a:t>
            </a:r>
            <a:r>
              <a:rPr dirty="0" sz="1000" spc="4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more.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150">
              <a:latin typeface="Verdana"/>
              <a:cs typeface="Verdana"/>
            </a:endParaRPr>
          </a:p>
          <a:p>
            <a:pPr lvl="1" marL="926465" indent="-229235">
              <a:lnSpc>
                <a:spcPct val="100000"/>
              </a:lnSpc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-5">
                <a:latin typeface="Verdana"/>
                <a:cs typeface="Verdana"/>
              </a:rPr>
              <a:t>''Do the simplest thing that could possibly work'' The DTSTTCPW</a:t>
            </a:r>
            <a:r>
              <a:rPr dirty="0" sz="1000" spc="7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principle.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  <a:endParaRPr sz="1050">
              <a:latin typeface="Verdana"/>
              <a:cs typeface="Verdana"/>
            </a:endParaRPr>
          </a:p>
          <a:p>
            <a:pPr lvl="1" marL="926465" marR="5080" indent="-228600">
              <a:lnSpc>
                <a:spcPct val="109000"/>
              </a:lnSpc>
              <a:spcBef>
                <a:spcPts val="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-5">
                <a:latin typeface="Verdana"/>
                <a:cs typeface="Verdana"/>
              </a:rPr>
              <a:t>Implement a new capability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the simplest possible </a:t>
            </a:r>
            <a:r>
              <a:rPr dirty="0" sz="1000">
                <a:latin typeface="Verdana"/>
                <a:cs typeface="Verdana"/>
              </a:rPr>
              <a:t>way. Also </a:t>
            </a:r>
            <a:r>
              <a:rPr dirty="0" sz="1000" spc="-5">
                <a:latin typeface="Verdana"/>
                <a:cs typeface="Verdana"/>
              </a:rPr>
              <a:t>known as the  KISS principle ‘Keep </a:t>
            </a:r>
            <a:r>
              <a:rPr dirty="0" sz="1000" spc="-10">
                <a:latin typeface="Verdana"/>
                <a:cs typeface="Verdana"/>
              </a:rPr>
              <a:t>It </a:t>
            </a:r>
            <a:r>
              <a:rPr dirty="0" sz="1000" spc="-5">
                <a:latin typeface="Verdana"/>
                <a:cs typeface="Verdana"/>
              </a:rPr>
              <a:t>Simple,</a:t>
            </a:r>
            <a:r>
              <a:rPr dirty="0" sz="1000" spc="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Stupid!’.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  <a:endParaRPr sz="1050">
              <a:latin typeface="Verdana"/>
              <a:cs typeface="Verdana"/>
            </a:endParaRPr>
          </a:p>
          <a:p>
            <a:pPr lvl="1" marL="926465" marR="5080" indent="-228600">
              <a:lnSpc>
                <a:spcPct val="109200"/>
              </a:lnSpc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coach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may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say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DTSTTCPW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when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he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sees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an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Extreme</a:t>
            </a:r>
            <a:r>
              <a:rPr dirty="0" sz="1000" spc="-6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developer  doing something needlessly</a:t>
            </a:r>
            <a:r>
              <a:rPr dirty="0" sz="1000">
                <a:latin typeface="Verdana"/>
                <a:cs typeface="Verdana"/>
              </a:rPr>
              <a:t> complicated.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  <a:endParaRPr sz="1050">
              <a:latin typeface="Verdana"/>
              <a:cs typeface="Verdana"/>
            </a:endParaRPr>
          </a:p>
          <a:p>
            <a:pPr lvl="1" marL="926465" marR="12700" indent="-228600">
              <a:lnSpc>
                <a:spcPct val="109000"/>
              </a:lnSpc>
              <a:spcBef>
                <a:spcPts val="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-5">
                <a:latin typeface="Verdana"/>
                <a:cs typeface="Verdana"/>
              </a:rPr>
              <a:t>Refactor the system to be the simplest possible code </a:t>
            </a:r>
            <a:r>
              <a:rPr dirty="0" sz="1000">
                <a:latin typeface="Verdana"/>
                <a:cs typeface="Verdana"/>
              </a:rPr>
              <a:t>with </a:t>
            </a:r>
            <a:r>
              <a:rPr dirty="0" sz="1000" spc="-5">
                <a:latin typeface="Verdana"/>
                <a:cs typeface="Verdana"/>
              </a:rPr>
              <a:t>the current feature  set. This will maximize the </a:t>
            </a:r>
            <a:r>
              <a:rPr dirty="0" sz="1000">
                <a:latin typeface="Verdana"/>
                <a:cs typeface="Verdana"/>
              </a:rPr>
              <a:t>value </a:t>
            </a:r>
            <a:r>
              <a:rPr dirty="0" sz="1000" spc="-5">
                <a:latin typeface="Verdana"/>
                <a:cs typeface="Verdana"/>
              </a:rPr>
              <a:t>created for the investment made till</a:t>
            </a:r>
            <a:r>
              <a:rPr dirty="0" sz="1000" spc="12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date.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469265" indent="-228600">
              <a:lnSpc>
                <a:spcPct val="100000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10">
                <a:latin typeface="Verdana"/>
                <a:cs typeface="Verdana"/>
              </a:rPr>
              <a:t>Take </a:t>
            </a:r>
            <a:r>
              <a:rPr dirty="0" sz="1000" spc="-5">
                <a:latin typeface="Verdana"/>
                <a:cs typeface="Verdana"/>
              </a:rPr>
              <a:t>small simple </a:t>
            </a:r>
            <a:r>
              <a:rPr dirty="0" sz="1000" spc="-10">
                <a:latin typeface="Verdana"/>
                <a:cs typeface="Verdana"/>
              </a:rPr>
              <a:t>steps </a:t>
            </a:r>
            <a:r>
              <a:rPr dirty="0" sz="1000" spc="-5">
                <a:latin typeface="Verdana"/>
                <a:cs typeface="Verdana"/>
              </a:rPr>
              <a:t>to your goal and mitigate failures as they</a:t>
            </a:r>
            <a:r>
              <a:rPr dirty="0" sz="1000" spc="9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happen.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marL="469265" marR="6350" indent="-228600">
              <a:lnSpc>
                <a:spcPct val="109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Create something that </a:t>
            </a:r>
            <a:r>
              <a:rPr dirty="0" sz="1000" spc="-10">
                <a:latin typeface="Verdana"/>
                <a:cs typeface="Verdana"/>
              </a:rPr>
              <a:t>you </a:t>
            </a:r>
            <a:r>
              <a:rPr dirty="0" sz="1000" spc="-5">
                <a:latin typeface="Verdana"/>
                <a:cs typeface="Verdana"/>
              </a:rPr>
              <a:t>are proud </a:t>
            </a:r>
            <a:r>
              <a:rPr dirty="0" sz="100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and maintain </a:t>
            </a:r>
            <a:r>
              <a:rPr dirty="0" sz="1000">
                <a:latin typeface="Verdana"/>
                <a:cs typeface="Verdana"/>
              </a:rPr>
              <a:t>it </a:t>
            </a:r>
            <a:r>
              <a:rPr dirty="0" sz="1000" spc="-10">
                <a:latin typeface="Verdana"/>
                <a:cs typeface="Verdana"/>
              </a:rPr>
              <a:t>for </a:t>
            </a:r>
            <a:r>
              <a:rPr dirty="0" sz="1000" spc="-5">
                <a:latin typeface="Verdana"/>
                <a:cs typeface="Verdana"/>
              </a:rPr>
              <a:t>a </a:t>
            </a:r>
            <a:r>
              <a:rPr dirty="0" sz="1000">
                <a:latin typeface="Verdana"/>
                <a:cs typeface="Verdana"/>
              </a:rPr>
              <a:t>long </a:t>
            </a:r>
            <a:r>
              <a:rPr dirty="0" sz="1000" spc="-10">
                <a:latin typeface="Verdana"/>
                <a:cs typeface="Verdana"/>
              </a:rPr>
              <a:t>term </a:t>
            </a:r>
            <a:r>
              <a:rPr dirty="0" sz="1000" spc="-5">
                <a:latin typeface="Verdana"/>
                <a:cs typeface="Verdana"/>
              </a:rPr>
              <a:t>for reasonable  costs.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marL="469265" marR="7620" indent="-228600">
              <a:lnSpc>
                <a:spcPct val="108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Never implement a feature </a:t>
            </a:r>
            <a:r>
              <a:rPr dirty="0" sz="1000" spc="-10">
                <a:latin typeface="Verdana"/>
                <a:cs typeface="Verdana"/>
              </a:rPr>
              <a:t>you </a:t>
            </a:r>
            <a:r>
              <a:rPr dirty="0" sz="1000" spc="-5">
                <a:latin typeface="Verdana"/>
                <a:cs typeface="Verdana"/>
              </a:rPr>
              <a:t>do not need </a:t>
            </a:r>
            <a:r>
              <a:rPr dirty="0" sz="1000">
                <a:latin typeface="Verdana"/>
                <a:cs typeface="Verdana"/>
              </a:rPr>
              <a:t>now </a:t>
            </a:r>
            <a:r>
              <a:rPr dirty="0" sz="1000" spc="-5">
                <a:latin typeface="Verdana"/>
                <a:cs typeface="Verdana"/>
              </a:rPr>
              <a:t>i.e. the ‘You Aren’t </a:t>
            </a:r>
            <a:r>
              <a:rPr dirty="0" sz="1000">
                <a:latin typeface="Verdana"/>
                <a:cs typeface="Verdana"/>
              </a:rPr>
              <a:t>Going </a:t>
            </a:r>
            <a:r>
              <a:rPr dirty="0" sz="1000" spc="-5">
                <a:latin typeface="Verdana"/>
                <a:cs typeface="Verdana"/>
              </a:rPr>
              <a:t>to </a:t>
            </a:r>
            <a:r>
              <a:rPr dirty="0" sz="1000" spc="-10">
                <a:latin typeface="Verdana"/>
                <a:cs typeface="Verdana"/>
              </a:rPr>
              <a:t>Need It’  (YAGNI)</a:t>
            </a:r>
            <a:r>
              <a:rPr dirty="0" sz="1000" spc="-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principle.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760"/>
              </a:spcBef>
            </a:pPr>
            <a:r>
              <a:rPr dirty="0" sz="1000" spc="-5">
                <a:latin typeface="Verdana"/>
                <a:cs typeface="Verdana"/>
              </a:rPr>
              <a:t>Communication and Simplicity support each</a:t>
            </a:r>
            <a:r>
              <a:rPr dirty="0" sz="1000" spc="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other.</a:t>
            </a:r>
            <a:endParaRPr sz="1000">
              <a:latin typeface="Verdana"/>
              <a:cs typeface="Verdana"/>
            </a:endParaRPr>
          </a:p>
          <a:p>
            <a:pPr marL="469265" marR="12700" indent="-228600">
              <a:lnSpc>
                <a:spcPct val="110000"/>
              </a:lnSpc>
              <a:spcBef>
                <a:spcPts val="8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The more you communicate the clearer you </a:t>
            </a:r>
            <a:r>
              <a:rPr dirty="0" sz="1000">
                <a:latin typeface="Verdana"/>
                <a:cs typeface="Verdana"/>
              </a:rPr>
              <a:t>can </a:t>
            </a:r>
            <a:r>
              <a:rPr dirty="0" sz="1000" spc="-5">
                <a:latin typeface="Verdana"/>
                <a:cs typeface="Verdana"/>
              </a:rPr>
              <a:t>see exactly what </a:t>
            </a:r>
            <a:r>
              <a:rPr dirty="0" sz="1000">
                <a:latin typeface="Verdana"/>
                <a:cs typeface="Verdana"/>
              </a:rPr>
              <a:t>needs </a:t>
            </a:r>
            <a:r>
              <a:rPr dirty="0" sz="1000" spc="-5">
                <a:latin typeface="Verdana"/>
                <a:cs typeface="Verdana"/>
              </a:rPr>
              <a:t>to </a:t>
            </a:r>
            <a:r>
              <a:rPr dirty="0" sz="1000">
                <a:latin typeface="Verdana"/>
                <a:cs typeface="Verdana"/>
              </a:rPr>
              <a:t>be </a:t>
            </a:r>
            <a:r>
              <a:rPr dirty="0" sz="1000" spc="-5">
                <a:latin typeface="Verdana"/>
                <a:cs typeface="Verdana"/>
              </a:rPr>
              <a:t>done,  and </a:t>
            </a:r>
            <a:r>
              <a:rPr dirty="0" sz="1000" spc="-10">
                <a:latin typeface="Verdana"/>
                <a:cs typeface="Verdana"/>
              </a:rPr>
              <a:t>you </a:t>
            </a:r>
            <a:r>
              <a:rPr dirty="0" sz="1000">
                <a:latin typeface="Verdana"/>
                <a:cs typeface="Verdana"/>
              </a:rPr>
              <a:t>gain </a:t>
            </a:r>
            <a:r>
              <a:rPr dirty="0" sz="1000" spc="-5">
                <a:latin typeface="Verdana"/>
                <a:cs typeface="Verdana"/>
              </a:rPr>
              <a:t>more confidence about what </a:t>
            </a:r>
            <a:r>
              <a:rPr dirty="0" sz="1000">
                <a:latin typeface="Verdana"/>
                <a:cs typeface="Verdana"/>
              </a:rPr>
              <a:t>really </a:t>
            </a:r>
            <a:r>
              <a:rPr dirty="0" sz="1000" spc="-10">
                <a:latin typeface="Verdana"/>
                <a:cs typeface="Verdana"/>
              </a:rPr>
              <a:t>need </a:t>
            </a:r>
            <a:r>
              <a:rPr dirty="0" sz="1000" spc="-5">
                <a:latin typeface="Verdana"/>
                <a:cs typeface="Verdana"/>
              </a:rPr>
              <a:t>not </a:t>
            </a:r>
            <a:r>
              <a:rPr dirty="0" sz="1000">
                <a:latin typeface="Verdana"/>
                <a:cs typeface="Verdana"/>
              </a:rPr>
              <a:t>be</a:t>
            </a:r>
            <a:r>
              <a:rPr dirty="0" sz="1000" spc="6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done.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marL="469265" marR="6985" indent="-228600">
              <a:lnSpc>
                <a:spcPct val="109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The simpler your system </a:t>
            </a:r>
            <a:r>
              <a:rPr dirty="0" sz="1000">
                <a:latin typeface="Verdana"/>
                <a:cs typeface="Verdana"/>
              </a:rPr>
              <a:t>is, </a:t>
            </a:r>
            <a:r>
              <a:rPr dirty="0" sz="1000" spc="-5">
                <a:latin typeface="Verdana"/>
                <a:cs typeface="Verdana"/>
              </a:rPr>
              <a:t>the less you </a:t>
            </a:r>
            <a:r>
              <a:rPr dirty="0" sz="1000">
                <a:latin typeface="Verdana"/>
                <a:cs typeface="Verdana"/>
              </a:rPr>
              <a:t>have to </a:t>
            </a:r>
            <a:r>
              <a:rPr dirty="0" sz="1000" spc="-5">
                <a:latin typeface="Verdana"/>
                <a:cs typeface="Verdana"/>
              </a:rPr>
              <a:t>communicate </a:t>
            </a:r>
            <a:r>
              <a:rPr dirty="0" sz="1000">
                <a:latin typeface="Verdana"/>
                <a:cs typeface="Verdana"/>
              </a:rPr>
              <a:t>about </a:t>
            </a:r>
            <a:r>
              <a:rPr dirty="0" sz="1000" spc="-5">
                <a:latin typeface="Verdana"/>
                <a:cs typeface="Verdana"/>
              </a:rPr>
              <a:t>the fewer  developers that you require. This leads to better </a:t>
            </a:r>
            <a:r>
              <a:rPr dirty="0" sz="1000">
                <a:latin typeface="Verdana"/>
                <a:cs typeface="Verdana"/>
              </a:rPr>
              <a:t>communication.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Arial"/>
                <a:cs typeface="Arial"/>
              </a:rPr>
              <a:t>Feedback</a:t>
            </a:r>
            <a:endParaRPr sz="1300">
              <a:latin typeface="Arial"/>
              <a:cs typeface="Arial"/>
            </a:endParaRPr>
          </a:p>
          <a:p>
            <a:pPr algn="just" marL="12700" marR="6350">
              <a:lnSpc>
                <a:spcPct val="109100"/>
              </a:lnSpc>
              <a:spcBef>
                <a:spcPts val="525"/>
              </a:spcBef>
            </a:pPr>
            <a:r>
              <a:rPr dirty="0" sz="1000" spc="-5">
                <a:latin typeface="Verdana"/>
                <a:cs typeface="Verdana"/>
              </a:rPr>
              <a:t>Every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iteration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commitment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is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taken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seriously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by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delivering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working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software.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software 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delivered early to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customer and a feedback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taken so that necessary changes can be  made </a:t>
            </a:r>
            <a:r>
              <a:rPr dirty="0" sz="1000">
                <a:latin typeface="Verdana"/>
                <a:cs typeface="Verdana"/>
              </a:rPr>
              <a:t>if </a:t>
            </a:r>
            <a:r>
              <a:rPr dirty="0" sz="1000" spc="-5">
                <a:latin typeface="Verdana"/>
                <a:cs typeface="Verdana"/>
              </a:rPr>
              <a:t>needed. Concrete feedback about the current state of the system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priceless. The  </a:t>
            </a:r>
            <a:r>
              <a:rPr dirty="0" sz="1000">
                <a:latin typeface="Verdana"/>
                <a:cs typeface="Verdana"/>
              </a:rPr>
              <a:t>value </a:t>
            </a:r>
            <a:r>
              <a:rPr dirty="0" sz="1000" spc="-5">
                <a:latin typeface="Verdana"/>
                <a:cs typeface="Verdana"/>
              </a:rPr>
              <a:t>of the feedback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a continuously running system that delivers information about </a:t>
            </a:r>
            <a:r>
              <a:rPr dirty="0" sz="1000">
                <a:latin typeface="Verdana"/>
                <a:cs typeface="Verdana"/>
              </a:rPr>
              <a:t>itself  in </a:t>
            </a:r>
            <a:r>
              <a:rPr dirty="0" sz="1000" spc="-5">
                <a:latin typeface="Verdana"/>
                <a:cs typeface="Verdana"/>
              </a:rPr>
              <a:t>a reliable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way.</a:t>
            </a:r>
            <a:endParaRPr sz="1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910"/>
              </a:spcBef>
            </a:pP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Extreme Programming, feedback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ensured at all levels at different </a:t>
            </a:r>
            <a:r>
              <a:rPr dirty="0" sz="1000">
                <a:latin typeface="Verdana"/>
                <a:cs typeface="Verdana"/>
              </a:rPr>
              <a:t>time</a:t>
            </a:r>
            <a:r>
              <a:rPr dirty="0" sz="1000" spc="9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scales-</a:t>
            </a:r>
            <a:endParaRPr sz="1000">
              <a:latin typeface="Verdana"/>
              <a:cs typeface="Verdana"/>
            </a:endParaRPr>
          </a:p>
          <a:p>
            <a:pPr marL="469265" marR="6350" indent="-228600">
              <a:lnSpc>
                <a:spcPct val="109000"/>
              </a:lnSpc>
              <a:spcBef>
                <a:spcPts val="8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Customers tell the developers what features they are interested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so that the  developers can focus </a:t>
            </a:r>
            <a:r>
              <a:rPr dirty="0" sz="1000">
                <a:latin typeface="Verdana"/>
                <a:cs typeface="Verdana"/>
              </a:rPr>
              <a:t>only </a:t>
            </a:r>
            <a:r>
              <a:rPr dirty="0" sz="1000" spc="-5">
                <a:latin typeface="Verdana"/>
                <a:cs typeface="Verdana"/>
              </a:rPr>
              <a:t>on those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features.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9057" y="446024"/>
            <a:ext cx="1462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069593"/>
            <a:ext cx="5970905" cy="7452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Unit tests tell the developers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status </a:t>
            </a:r>
            <a:r>
              <a:rPr dirty="0" sz="1000" spc="-1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system.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69265" marR="5080" indent="-228600">
              <a:lnSpc>
                <a:spcPct val="10900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The system and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code provides feedback on the </a:t>
            </a:r>
            <a:r>
              <a:rPr dirty="0" sz="1000">
                <a:latin typeface="Verdana"/>
                <a:cs typeface="Verdana"/>
              </a:rPr>
              <a:t>state </a:t>
            </a:r>
            <a:r>
              <a:rPr dirty="0" sz="1000" spc="-5">
                <a:latin typeface="Verdana"/>
                <a:cs typeface="Verdana"/>
              </a:rPr>
              <a:t>of development </a:t>
            </a:r>
            <a:r>
              <a:rPr dirty="0" sz="1000">
                <a:latin typeface="Verdana"/>
                <a:cs typeface="Verdana"/>
              </a:rPr>
              <a:t>to </a:t>
            </a:r>
            <a:r>
              <a:rPr dirty="0" sz="1000" spc="-5">
                <a:latin typeface="Verdana"/>
                <a:cs typeface="Verdana"/>
              </a:rPr>
              <a:t>the  managers, stakeholders and the</a:t>
            </a:r>
            <a:r>
              <a:rPr dirty="0" sz="100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customers.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69265" marR="8890" indent="-228600">
              <a:lnSpc>
                <a:spcPct val="1090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Frequent releases enable the customer to perform acceptance tests and provide  feedback and developers to work based </a:t>
            </a:r>
            <a:r>
              <a:rPr dirty="0" sz="1000" spc="-10">
                <a:latin typeface="Verdana"/>
                <a:cs typeface="Verdana"/>
              </a:rPr>
              <a:t>on </a:t>
            </a:r>
            <a:r>
              <a:rPr dirty="0" sz="1000" spc="-5">
                <a:latin typeface="Verdana"/>
                <a:cs typeface="Verdana"/>
              </a:rPr>
              <a:t>that</a:t>
            </a:r>
            <a:r>
              <a:rPr dirty="0" sz="1000" spc="5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feedback.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69265" marR="5080" indent="-228600">
              <a:lnSpc>
                <a:spcPct val="1085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000" spc="-10">
                <a:latin typeface="Verdana"/>
                <a:cs typeface="Verdana"/>
              </a:rPr>
              <a:t>When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customers</a:t>
            </a:r>
            <a:r>
              <a:rPr dirty="0" sz="1000" spc="-6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write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new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features/user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stories,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the</a:t>
            </a:r>
            <a:r>
              <a:rPr dirty="0" sz="1000" spc="-6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developers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estimate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time  </a:t>
            </a:r>
            <a:r>
              <a:rPr dirty="0" sz="1000" spc="-5">
                <a:latin typeface="Verdana"/>
                <a:cs typeface="Verdana"/>
              </a:rPr>
              <a:t>required to deliver the changes, to </a:t>
            </a:r>
            <a:r>
              <a:rPr dirty="0" sz="1000" spc="-10">
                <a:latin typeface="Verdana"/>
                <a:cs typeface="Verdana"/>
              </a:rPr>
              <a:t>set </a:t>
            </a:r>
            <a:r>
              <a:rPr dirty="0" sz="1000" spc="-5">
                <a:latin typeface="Verdana"/>
                <a:cs typeface="Verdana"/>
              </a:rPr>
              <a:t>the expectations </a:t>
            </a:r>
            <a:r>
              <a:rPr dirty="0" sz="1000">
                <a:latin typeface="Verdana"/>
                <a:cs typeface="Verdana"/>
              </a:rPr>
              <a:t>with </a:t>
            </a:r>
            <a:r>
              <a:rPr dirty="0" sz="1000" spc="-5">
                <a:latin typeface="Verdana"/>
                <a:cs typeface="Verdana"/>
              </a:rPr>
              <a:t>the customer and  managers.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000" spc="-5">
                <a:latin typeface="Verdana"/>
                <a:cs typeface="Verdana"/>
              </a:rPr>
              <a:t>Thus,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Extreme </a:t>
            </a:r>
            <a:r>
              <a:rPr dirty="0" sz="1000">
                <a:latin typeface="Verdana"/>
                <a:cs typeface="Verdana"/>
              </a:rPr>
              <a:t>Programming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feedback-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9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Works as a catalyst for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change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Indicates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progress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Gives confidence to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developers that they are on the </a:t>
            </a:r>
            <a:r>
              <a:rPr dirty="0" sz="1000">
                <a:latin typeface="Verdana"/>
                <a:cs typeface="Verdana"/>
              </a:rPr>
              <a:t>right</a:t>
            </a:r>
            <a:r>
              <a:rPr dirty="0" sz="1000" spc="7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track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Arial"/>
                <a:cs typeface="Arial"/>
              </a:rPr>
              <a:t>Courage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5">
                <a:latin typeface="Verdana"/>
                <a:cs typeface="Verdana"/>
              </a:rPr>
              <a:t>Extreme Programming provides courage to the developers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the </a:t>
            </a:r>
            <a:r>
              <a:rPr dirty="0" sz="1000">
                <a:latin typeface="Verdana"/>
                <a:cs typeface="Verdana"/>
              </a:rPr>
              <a:t>following</a:t>
            </a:r>
            <a:r>
              <a:rPr dirty="0" sz="1000" spc="6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way-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To focus on only what </a:t>
            </a:r>
            <a:r>
              <a:rPr dirty="0" sz="1000">
                <a:latin typeface="Verdana"/>
                <a:cs typeface="Verdana"/>
              </a:rPr>
              <a:t>is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required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To communicate and accept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feedback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To tell the truth about progress and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estimates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To refactor the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code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To adapt </a:t>
            </a:r>
            <a:r>
              <a:rPr dirty="0" sz="1000">
                <a:latin typeface="Verdana"/>
                <a:cs typeface="Verdana"/>
              </a:rPr>
              <a:t>to </a:t>
            </a:r>
            <a:r>
              <a:rPr dirty="0" sz="1000" spc="-5">
                <a:latin typeface="Verdana"/>
                <a:cs typeface="Verdana"/>
              </a:rPr>
              <a:t>changes whenever they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happen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To throw </a:t>
            </a:r>
            <a:r>
              <a:rPr dirty="0" sz="1000">
                <a:latin typeface="Verdana"/>
                <a:cs typeface="Verdana"/>
              </a:rPr>
              <a:t>the code </a:t>
            </a:r>
            <a:r>
              <a:rPr dirty="0" sz="1000" spc="-5">
                <a:latin typeface="Verdana"/>
                <a:cs typeface="Verdana"/>
              </a:rPr>
              <a:t>away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(prototypes)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Verdana"/>
                <a:cs typeface="Verdana"/>
              </a:rPr>
              <a:t>This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possible as </a:t>
            </a:r>
            <a:r>
              <a:rPr dirty="0" sz="1000">
                <a:latin typeface="Verdana"/>
                <a:cs typeface="Verdana"/>
              </a:rPr>
              <a:t>no </a:t>
            </a:r>
            <a:r>
              <a:rPr dirty="0" sz="1000" spc="-5">
                <a:latin typeface="Verdana"/>
                <a:cs typeface="Verdana"/>
              </a:rPr>
              <a:t>one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working </a:t>
            </a:r>
            <a:r>
              <a:rPr dirty="0" sz="1000">
                <a:latin typeface="Verdana"/>
                <a:cs typeface="Verdana"/>
              </a:rPr>
              <a:t>alone </a:t>
            </a:r>
            <a:r>
              <a:rPr dirty="0" sz="1000" spc="-5">
                <a:latin typeface="Verdana"/>
                <a:cs typeface="Verdana"/>
              </a:rPr>
              <a:t>and the coach guides the team</a:t>
            </a:r>
            <a:r>
              <a:rPr dirty="0" sz="1000" spc="9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continuously.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Arial"/>
                <a:cs typeface="Arial"/>
              </a:rPr>
              <a:t>Respect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9000"/>
              </a:lnSpc>
              <a:spcBef>
                <a:spcPts val="530"/>
              </a:spcBef>
            </a:pPr>
            <a:r>
              <a:rPr dirty="0" sz="1000" spc="-5">
                <a:latin typeface="Verdana"/>
                <a:cs typeface="Verdana"/>
              </a:rPr>
              <a:t>Respect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a deep </a:t>
            </a:r>
            <a:r>
              <a:rPr dirty="0" sz="1000">
                <a:latin typeface="Verdana"/>
                <a:cs typeface="Verdana"/>
              </a:rPr>
              <a:t>value, </a:t>
            </a:r>
            <a:r>
              <a:rPr dirty="0" sz="1000" spc="-5">
                <a:latin typeface="Verdana"/>
                <a:cs typeface="Verdana"/>
              </a:rPr>
              <a:t>one that lies below the surface of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other four values. </a:t>
            </a: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Extreme  Programming,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Everyone respects each other as a valued team</a:t>
            </a:r>
            <a:r>
              <a:rPr dirty="0" sz="1000" spc="7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member.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9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Everyone contributes </a:t>
            </a:r>
            <a:r>
              <a:rPr dirty="0" sz="1000">
                <a:latin typeface="Verdana"/>
                <a:cs typeface="Verdana"/>
              </a:rPr>
              <a:t>value </a:t>
            </a:r>
            <a:r>
              <a:rPr dirty="0" sz="1000" spc="-5">
                <a:latin typeface="Verdana"/>
                <a:cs typeface="Verdana"/>
              </a:rPr>
              <a:t>such as</a:t>
            </a:r>
            <a:r>
              <a:rPr dirty="0" sz="100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enthusiasm.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15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Developers respect the expertise of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customers and vice</a:t>
            </a:r>
            <a:r>
              <a:rPr dirty="0" sz="1000" spc="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versa.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69265" marR="5080" indent="-228600">
              <a:lnSpc>
                <a:spcPct val="10800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Management respects </a:t>
            </a:r>
            <a:r>
              <a:rPr dirty="0" sz="1000">
                <a:latin typeface="Verdana"/>
                <a:cs typeface="Verdana"/>
              </a:rPr>
              <a:t>the right </a:t>
            </a:r>
            <a:r>
              <a:rPr dirty="0" sz="1000" spc="-5">
                <a:latin typeface="Verdana"/>
                <a:cs typeface="Verdana"/>
              </a:rPr>
              <a:t>of the developers to accept the responsibility and  receive authority over </a:t>
            </a:r>
            <a:r>
              <a:rPr dirty="0" sz="1000">
                <a:latin typeface="Verdana"/>
                <a:cs typeface="Verdana"/>
              </a:rPr>
              <a:t>their </a:t>
            </a:r>
            <a:r>
              <a:rPr dirty="0" sz="1000" spc="-10">
                <a:latin typeface="Verdana"/>
                <a:cs typeface="Verdana"/>
              </a:rPr>
              <a:t>own </a:t>
            </a:r>
            <a:r>
              <a:rPr dirty="0" sz="1000">
                <a:latin typeface="Verdana"/>
                <a:cs typeface="Verdana"/>
              </a:rPr>
              <a:t>work.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6024"/>
            <a:ext cx="5972175" cy="2901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 marL="12700" marR="10795">
              <a:lnSpc>
                <a:spcPct val="108200"/>
              </a:lnSpc>
              <a:spcBef>
                <a:spcPts val="845"/>
              </a:spcBef>
            </a:pPr>
            <a:r>
              <a:rPr dirty="0" sz="1000" spc="-5">
                <a:latin typeface="Verdana"/>
                <a:cs typeface="Verdana"/>
              </a:rPr>
              <a:t>Combined </a:t>
            </a:r>
            <a:r>
              <a:rPr dirty="0" sz="1000">
                <a:latin typeface="Verdana"/>
                <a:cs typeface="Verdana"/>
              </a:rPr>
              <a:t>with </a:t>
            </a:r>
            <a:r>
              <a:rPr dirty="0" sz="1000" spc="-5">
                <a:latin typeface="Verdana"/>
                <a:cs typeface="Verdana"/>
              </a:rPr>
              <a:t>communication, simplicity, and concrete feedback, courage becomes  extremely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valuable.</a:t>
            </a:r>
            <a:endParaRPr sz="1000">
              <a:latin typeface="Verdana"/>
              <a:cs typeface="Verdana"/>
            </a:endParaRPr>
          </a:p>
          <a:p>
            <a:pPr algn="just" marL="469265" marR="5080" indent="-228600">
              <a:lnSpc>
                <a:spcPct val="110000"/>
              </a:lnSpc>
              <a:spcBef>
                <a:spcPts val="80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Communication supports courage because </a:t>
            </a:r>
            <a:r>
              <a:rPr dirty="0" sz="1000">
                <a:latin typeface="Verdana"/>
                <a:cs typeface="Verdana"/>
              </a:rPr>
              <a:t>it </a:t>
            </a:r>
            <a:r>
              <a:rPr dirty="0" sz="1000" spc="-5">
                <a:latin typeface="Verdana"/>
                <a:cs typeface="Verdana"/>
              </a:rPr>
              <a:t>opens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possibility </a:t>
            </a:r>
            <a:r>
              <a:rPr dirty="0" sz="1000" spc="-10">
                <a:latin typeface="Verdana"/>
                <a:cs typeface="Verdana"/>
              </a:rPr>
              <a:t>for </a:t>
            </a:r>
            <a:r>
              <a:rPr dirty="0" sz="1000" spc="-5">
                <a:latin typeface="Verdana"/>
                <a:cs typeface="Verdana"/>
              </a:rPr>
              <a:t>more </a:t>
            </a:r>
            <a:r>
              <a:rPr dirty="0" sz="1000">
                <a:latin typeface="Verdana"/>
                <a:cs typeface="Verdana"/>
              </a:rPr>
              <a:t>high-risk,  </a:t>
            </a:r>
            <a:r>
              <a:rPr dirty="0" sz="1000" spc="-5">
                <a:latin typeface="Verdana"/>
                <a:cs typeface="Verdana"/>
              </a:rPr>
              <a:t>high-reward</a:t>
            </a:r>
            <a:r>
              <a:rPr dirty="0" sz="100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experiments.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69265" marR="6350" indent="-228600">
              <a:lnSpc>
                <a:spcPct val="1090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Simplicity supports courage because you can afford to </a:t>
            </a:r>
            <a:r>
              <a:rPr dirty="0" sz="1000">
                <a:latin typeface="Verdana"/>
                <a:cs typeface="Verdana"/>
              </a:rPr>
              <a:t>be much </a:t>
            </a:r>
            <a:r>
              <a:rPr dirty="0" sz="1000" spc="-5">
                <a:latin typeface="Verdana"/>
                <a:cs typeface="Verdana"/>
              </a:rPr>
              <a:t>more courageous</a:t>
            </a:r>
            <a:r>
              <a:rPr dirty="0" sz="1000" spc="-24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with  </a:t>
            </a:r>
            <a:r>
              <a:rPr dirty="0" sz="1000" spc="-5">
                <a:latin typeface="Verdana"/>
                <a:cs typeface="Verdana"/>
              </a:rPr>
              <a:t>a simple system. You are much less likely to break </a:t>
            </a:r>
            <a:r>
              <a:rPr dirty="0" sz="1000">
                <a:latin typeface="Verdana"/>
                <a:cs typeface="Verdana"/>
              </a:rPr>
              <a:t>it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unknowingly.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69265" marR="10160" indent="-228600">
              <a:lnSpc>
                <a:spcPct val="10900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Courage supports </a:t>
            </a:r>
            <a:r>
              <a:rPr dirty="0" sz="1000">
                <a:latin typeface="Verdana"/>
                <a:cs typeface="Verdana"/>
              </a:rPr>
              <a:t>simplicity </a:t>
            </a:r>
            <a:r>
              <a:rPr dirty="0" sz="1000" spc="-5">
                <a:latin typeface="Verdana"/>
                <a:cs typeface="Verdana"/>
              </a:rPr>
              <a:t>because as soon as </a:t>
            </a:r>
            <a:r>
              <a:rPr dirty="0" sz="1000" spc="-10">
                <a:latin typeface="Verdana"/>
                <a:cs typeface="Verdana"/>
              </a:rPr>
              <a:t>you </a:t>
            </a:r>
            <a:r>
              <a:rPr dirty="0" sz="1000" spc="-5">
                <a:latin typeface="Verdana"/>
                <a:cs typeface="Verdana"/>
              </a:rPr>
              <a:t>see the possibility of simplifying  the system </a:t>
            </a:r>
            <a:r>
              <a:rPr dirty="0" sz="1000" spc="-10">
                <a:latin typeface="Verdana"/>
                <a:cs typeface="Verdana"/>
              </a:rPr>
              <a:t>you </a:t>
            </a:r>
            <a:r>
              <a:rPr dirty="0" sz="1000" spc="-5">
                <a:latin typeface="Verdana"/>
                <a:cs typeface="Verdana"/>
              </a:rPr>
              <a:t>try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it.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algn="just" marL="469265" marR="6985" indent="-228600">
              <a:lnSpc>
                <a:spcPct val="1091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Concrete feedback supports courage because </a:t>
            </a:r>
            <a:r>
              <a:rPr dirty="0" sz="1000" spc="-10">
                <a:latin typeface="Verdana"/>
                <a:cs typeface="Verdana"/>
              </a:rPr>
              <a:t>you feel </a:t>
            </a:r>
            <a:r>
              <a:rPr dirty="0" sz="1000" spc="-5">
                <a:latin typeface="Verdana"/>
                <a:cs typeface="Verdana"/>
              </a:rPr>
              <a:t>much </a:t>
            </a:r>
            <a:r>
              <a:rPr dirty="0" sz="1000">
                <a:latin typeface="Verdana"/>
                <a:cs typeface="Verdana"/>
              </a:rPr>
              <a:t>safer trying </a:t>
            </a:r>
            <a:r>
              <a:rPr dirty="0" sz="1000" spc="-5">
                <a:latin typeface="Verdana"/>
                <a:cs typeface="Verdana"/>
              </a:rPr>
              <a:t>radical  modifications to the code, </a:t>
            </a:r>
            <a:r>
              <a:rPr dirty="0" sz="1000">
                <a:latin typeface="Verdana"/>
                <a:cs typeface="Verdana"/>
              </a:rPr>
              <a:t>if </a:t>
            </a:r>
            <a:r>
              <a:rPr dirty="0" sz="1000" spc="-10">
                <a:latin typeface="Verdana"/>
                <a:cs typeface="Verdana"/>
              </a:rPr>
              <a:t>you can </a:t>
            </a:r>
            <a:r>
              <a:rPr dirty="0" sz="1000">
                <a:latin typeface="Verdana"/>
                <a:cs typeface="Verdana"/>
              </a:rPr>
              <a:t>see </a:t>
            </a:r>
            <a:r>
              <a:rPr dirty="0" sz="1000" spc="-5">
                <a:latin typeface="Verdana"/>
                <a:cs typeface="Verdana"/>
              </a:rPr>
              <a:t>the tests turn green at the </a:t>
            </a:r>
            <a:r>
              <a:rPr dirty="0" sz="1000">
                <a:latin typeface="Verdana"/>
                <a:cs typeface="Verdana"/>
              </a:rPr>
              <a:t>end. </a:t>
            </a:r>
            <a:r>
              <a:rPr dirty="0" sz="1000" spc="-5">
                <a:latin typeface="Verdana"/>
                <a:cs typeface="Verdana"/>
              </a:rPr>
              <a:t>If any </a:t>
            </a:r>
            <a:r>
              <a:rPr dirty="0" sz="100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the  tests </a:t>
            </a:r>
            <a:r>
              <a:rPr dirty="0" sz="1000" spc="5">
                <a:latin typeface="Verdana"/>
                <a:cs typeface="Verdana"/>
              </a:rPr>
              <a:t>do </a:t>
            </a:r>
            <a:r>
              <a:rPr dirty="0" sz="1000">
                <a:latin typeface="Verdana"/>
                <a:cs typeface="Verdana"/>
              </a:rPr>
              <a:t>not </a:t>
            </a:r>
            <a:r>
              <a:rPr dirty="0" sz="1000" spc="-5">
                <a:latin typeface="Verdana"/>
                <a:cs typeface="Verdana"/>
              </a:rPr>
              <a:t>turn green, </a:t>
            </a:r>
            <a:r>
              <a:rPr dirty="0" sz="1000" spc="-10">
                <a:latin typeface="Verdana"/>
                <a:cs typeface="Verdana"/>
              </a:rPr>
              <a:t>you </a:t>
            </a:r>
            <a:r>
              <a:rPr dirty="0" sz="1000" spc="-5">
                <a:latin typeface="Verdana"/>
                <a:cs typeface="Verdana"/>
              </a:rPr>
              <a:t>know that you can throw the code</a:t>
            </a:r>
            <a:r>
              <a:rPr dirty="0" sz="1000" spc="70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away.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3549523"/>
            <a:ext cx="2773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10" b="1">
                <a:latin typeface="Arial"/>
                <a:cs typeface="Arial"/>
              </a:rPr>
              <a:t>Extreme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120" b="1">
                <a:latin typeface="Arial"/>
                <a:cs typeface="Arial"/>
              </a:rPr>
              <a:t>Programming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14" b="1">
                <a:latin typeface="Arial"/>
                <a:cs typeface="Arial"/>
              </a:rPr>
              <a:t>Principles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6416" y="3824351"/>
            <a:ext cx="5981065" cy="6350"/>
          </a:xfrm>
          <a:custGeom>
            <a:avLst/>
            <a:gdLst/>
            <a:ahLst/>
            <a:cxnLst/>
            <a:rect l="l" t="t" r="r" b="b"/>
            <a:pathLst>
              <a:path w="5981065" h="6350">
                <a:moveTo>
                  <a:pt x="5981065" y="0"/>
                </a:moveTo>
                <a:lnTo>
                  <a:pt x="0" y="0"/>
                </a:lnTo>
                <a:lnTo>
                  <a:pt x="0" y="6096"/>
                </a:lnTo>
                <a:lnTo>
                  <a:pt x="5981065" y="6096"/>
                </a:lnTo>
                <a:lnTo>
                  <a:pt x="5981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004" y="3881145"/>
            <a:ext cx="5970905" cy="4377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8500"/>
              </a:lnSpc>
              <a:spcBef>
                <a:spcPts val="105"/>
              </a:spcBef>
            </a:pPr>
            <a:r>
              <a:rPr dirty="0" sz="1000" spc="-5">
                <a:latin typeface="Verdana"/>
                <a:cs typeface="Verdana"/>
              </a:rPr>
              <a:t>The values are important, but they are vague,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the sense that </a:t>
            </a:r>
            <a:r>
              <a:rPr dirty="0" sz="1000">
                <a:latin typeface="Verdana"/>
                <a:cs typeface="Verdana"/>
              </a:rPr>
              <a:t>it </a:t>
            </a:r>
            <a:r>
              <a:rPr dirty="0" sz="1000" spc="-5">
                <a:latin typeface="Verdana"/>
                <a:cs typeface="Verdana"/>
              </a:rPr>
              <a:t>may not be possible to  decide </a:t>
            </a:r>
            <a:r>
              <a:rPr dirty="0" sz="1000">
                <a:latin typeface="Verdana"/>
                <a:cs typeface="Verdana"/>
              </a:rPr>
              <a:t>if </a:t>
            </a:r>
            <a:r>
              <a:rPr dirty="0" sz="1000" spc="-5">
                <a:latin typeface="Verdana"/>
                <a:cs typeface="Verdana"/>
              </a:rPr>
              <a:t>something </a:t>
            </a:r>
            <a:r>
              <a:rPr dirty="0" sz="1000">
                <a:latin typeface="Verdana"/>
                <a:cs typeface="Verdana"/>
              </a:rPr>
              <a:t>is valuable. </a:t>
            </a:r>
            <a:r>
              <a:rPr dirty="0" sz="1000" spc="-5">
                <a:latin typeface="Verdana"/>
                <a:cs typeface="Verdana"/>
              </a:rPr>
              <a:t>For example, something that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simple from someone’s </a:t>
            </a:r>
            <a:r>
              <a:rPr dirty="0" sz="1000">
                <a:latin typeface="Verdana"/>
                <a:cs typeface="Verdana"/>
              </a:rPr>
              <a:t>point  </a:t>
            </a:r>
            <a:r>
              <a:rPr dirty="0" sz="1000" spc="-5">
                <a:latin typeface="Verdana"/>
                <a:cs typeface="Verdana"/>
              </a:rPr>
              <a:t>of view may </a:t>
            </a:r>
            <a:r>
              <a:rPr dirty="0" sz="1000">
                <a:latin typeface="Verdana"/>
                <a:cs typeface="Verdana"/>
              </a:rPr>
              <a:t>be </a:t>
            </a:r>
            <a:r>
              <a:rPr dirty="0" sz="1000" spc="-5">
                <a:latin typeface="Verdana"/>
                <a:cs typeface="Verdana"/>
              </a:rPr>
              <a:t>complex from someone else’s </a:t>
            </a:r>
            <a:r>
              <a:rPr dirty="0" sz="1000">
                <a:latin typeface="Verdana"/>
                <a:cs typeface="Verdana"/>
              </a:rPr>
              <a:t>point </a:t>
            </a:r>
            <a:r>
              <a:rPr dirty="0" sz="1000" spc="-10">
                <a:latin typeface="Verdana"/>
                <a:cs typeface="Verdana"/>
              </a:rPr>
              <a:t>of</a:t>
            </a:r>
            <a:r>
              <a:rPr dirty="0" sz="1000" spc="5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view.</a:t>
            </a:r>
            <a:endParaRPr sz="1000">
              <a:latin typeface="Verdana"/>
              <a:cs typeface="Verdana"/>
            </a:endParaRPr>
          </a:p>
          <a:p>
            <a:pPr algn="just" marL="12700" marR="5080">
              <a:lnSpc>
                <a:spcPct val="109000"/>
              </a:lnSpc>
              <a:spcBef>
                <a:spcPts val="815"/>
              </a:spcBef>
            </a:pPr>
            <a:r>
              <a:rPr dirty="0" sz="1000" spc="-5">
                <a:latin typeface="Verdana"/>
                <a:cs typeface="Verdana"/>
              </a:rPr>
              <a:t>Hence,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Extreme Programming, the </a:t>
            </a:r>
            <a:r>
              <a:rPr dirty="0" sz="1000">
                <a:latin typeface="Verdana"/>
                <a:cs typeface="Verdana"/>
              </a:rPr>
              <a:t>basic </a:t>
            </a:r>
            <a:r>
              <a:rPr dirty="0" sz="1000" spc="-5">
                <a:latin typeface="Verdana"/>
                <a:cs typeface="Verdana"/>
              </a:rPr>
              <a:t>principles are derived from the values so that the  development practices can be checked </a:t>
            </a:r>
            <a:r>
              <a:rPr dirty="0" sz="1000">
                <a:latin typeface="Verdana"/>
                <a:cs typeface="Verdana"/>
              </a:rPr>
              <a:t>against </a:t>
            </a:r>
            <a:r>
              <a:rPr dirty="0" sz="1000" spc="-5">
                <a:latin typeface="Verdana"/>
                <a:cs typeface="Verdana"/>
              </a:rPr>
              <a:t>these </a:t>
            </a:r>
            <a:r>
              <a:rPr dirty="0" sz="1000">
                <a:latin typeface="Verdana"/>
                <a:cs typeface="Verdana"/>
              </a:rPr>
              <a:t>principles. </a:t>
            </a:r>
            <a:r>
              <a:rPr dirty="0" sz="1000" spc="-5">
                <a:latin typeface="Verdana"/>
                <a:cs typeface="Verdana"/>
              </a:rPr>
              <a:t>Each principle embodies the  values and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more concrete, i.e. rapid feedback – </a:t>
            </a:r>
            <a:r>
              <a:rPr dirty="0" sz="1000" spc="-10">
                <a:latin typeface="Verdana"/>
                <a:cs typeface="Verdana"/>
              </a:rPr>
              <a:t>you </a:t>
            </a:r>
            <a:r>
              <a:rPr dirty="0" sz="1000" spc="-5">
                <a:latin typeface="Verdana"/>
                <a:cs typeface="Verdana"/>
              </a:rPr>
              <a:t>either, </a:t>
            </a:r>
            <a:r>
              <a:rPr dirty="0" sz="1000">
                <a:latin typeface="Verdana"/>
                <a:cs typeface="Verdana"/>
              </a:rPr>
              <a:t>have it </a:t>
            </a:r>
            <a:r>
              <a:rPr dirty="0" sz="1000" spc="-5">
                <a:latin typeface="Verdana"/>
                <a:cs typeface="Verdana"/>
              </a:rPr>
              <a:t>or </a:t>
            </a:r>
            <a:r>
              <a:rPr dirty="0" sz="1000" spc="-10">
                <a:latin typeface="Verdana"/>
                <a:cs typeface="Verdana"/>
              </a:rPr>
              <a:t>you </a:t>
            </a:r>
            <a:r>
              <a:rPr dirty="0" sz="1000" spc="5">
                <a:latin typeface="Verdana"/>
                <a:cs typeface="Verdana"/>
              </a:rPr>
              <a:t>do</a:t>
            </a:r>
            <a:r>
              <a:rPr dirty="0" sz="1000" spc="9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not.</a:t>
            </a:r>
            <a:endParaRPr sz="1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915"/>
              </a:spcBef>
            </a:pPr>
            <a:r>
              <a:rPr dirty="0" sz="1000" spc="-5">
                <a:latin typeface="Verdana"/>
                <a:cs typeface="Verdana"/>
              </a:rPr>
              <a:t>The fundamental principles of Extreme </a:t>
            </a:r>
            <a:r>
              <a:rPr dirty="0" sz="1000">
                <a:latin typeface="Verdana"/>
                <a:cs typeface="Verdana"/>
              </a:rPr>
              <a:t>Programming</a:t>
            </a:r>
            <a:r>
              <a:rPr dirty="0" sz="1000" spc="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are-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Rapid feedback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Assume</a:t>
            </a:r>
            <a:r>
              <a:rPr dirty="0" sz="1000">
                <a:latin typeface="Verdana"/>
                <a:cs typeface="Verdana"/>
              </a:rPr>
              <a:t> simplicity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Incremental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change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Embracing change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>
                <a:latin typeface="Verdana"/>
                <a:cs typeface="Verdana"/>
              </a:rPr>
              <a:t>Quality</a:t>
            </a:r>
            <a:r>
              <a:rPr dirty="0" sz="1000" spc="-10">
                <a:latin typeface="Verdana"/>
                <a:cs typeface="Verdana"/>
              </a:rPr>
              <a:t> work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65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</a:pPr>
            <a:r>
              <a:rPr dirty="0" sz="1300" spc="-5" b="1">
                <a:latin typeface="Arial"/>
                <a:cs typeface="Arial"/>
              </a:rPr>
              <a:t>Rapid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Feedback</a:t>
            </a:r>
            <a:endParaRPr sz="1300">
              <a:latin typeface="Arial"/>
              <a:cs typeface="Arial"/>
            </a:endParaRPr>
          </a:p>
          <a:p>
            <a:pPr algn="just" marL="12700" marR="8890">
              <a:lnSpc>
                <a:spcPct val="109000"/>
              </a:lnSpc>
              <a:spcBef>
                <a:spcPts val="530"/>
              </a:spcBef>
            </a:pPr>
            <a:r>
              <a:rPr dirty="0" sz="1000" spc="-5">
                <a:latin typeface="Verdana"/>
                <a:cs typeface="Verdana"/>
              </a:rPr>
              <a:t>Rapid feedback </a:t>
            </a:r>
            <a:r>
              <a:rPr dirty="0" sz="1000">
                <a:latin typeface="Verdana"/>
                <a:cs typeface="Verdana"/>
              </a:rPr>
              <a:t>is to </a:t>
            </a:r>
            <a:r>
              <a:rPr dirty="0" sz="1000" spc="-5">
                <a:latin typeface="Verdana"/>
                <a:cs typeface="Verdana"/>
              </a:rPr>
              <a:t>get the feedback, understand </a:t>
            </a:r>
            <a:r>
              <a:rPr dirty="0" sz="1000">
                <a:latin typeface="Verdana"/>
                <a:cs typeface="Verdana"/>
              </a:rPr>
              <a:t>it, </a:t>
            </a:r>
            <a:r>
              <a:rPr dirty="0" sz="1000" spc="-5">
                <a:latin typeface="Verdana"/>
                <a:cs typeface="Verdana"/>
              </a:rPr>
              <a:t>and put the learning back </a:t>
            </a:r>
            <a:r>
              <a:rPr dirty="0" sz="1000">
                <a:latin typeface="Verdana"/>
                <a:cs typeface="Verdana"/>
              </a:rPr>
              <a:t>into </a:t>
            </a:r>
            <a:r>
              <a:rPr dirty="0" sz="1000" spc="-5">
                <a:latin typeface="Verdana"/>
                <a:cs typeface="Verdana"/>
              </a:rPr>
              <a:t>the  system as </a:t>
            </a:r>
            <a:r>
              <a:rPr dirty="0" sz="1000">
                <a:latin typeface="Verdana"/>
                <a:cs typeface="Verdana"/>
              </a:rPr>
              <a:t>quickly </a:t>
            </a:r>
            <a:r>
              <a:rPr dirty="0" sz="1000" spc="-5">
                <a:latin typeface="Verdana"/>
                <a:cs typeface="Verdana"/>
              </a:rPr>
              <a:t>as </a:t>
            </a:r>
            <a:r>
              <a:rPr dirty="0" sz="1000">
                <a:latin typeface="Verdana"/>
                <a:cs typeface="Verdana"/>
              </a:rPr>
              <a:t>possible.</a:t>
            </a:r>
            <a:endParaRPr sz="1000">
              <a:latin typeface="Verdana"/>
              <a:cs typeface="Verdana"/>
            </a:endParaRPr>
          </a:p>
          <a:p>
            <a:pPr marL="469265" marR="11430" indent="-228600">
              <a:lnSpc>
                <a:spcPct val="109000"/>
              </a:lnSpc>
              <a:spcBef>
                <a:spcPts val="8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The developers </a:t>
            </a:r>
            <a:r>
              <a:rPr dirty="0" sz="1000">
                <a:latin typeface="Verdana"/>
                <a:cs typeface="Verdana"/>
              </a:rPr>
              <a:t>design, </a:t>
            </a:r>
            <a:r>
              <a:rPr dirty="0" sz="1000" spc="-5">
                <a:latin typeface="Verdana"/>
                <a:cs typeface="Verdana"/>
              </a:rPr>
              <a:t>implement and test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system, and use that feedback </a:t>
            </a:r>
            <a:r>
              <a:rPr dirty="0" sz="1000">
                <a:latin typeface="Verdana"/>
                <a:cs typeface="Verdana"/>
              </a:rPr>
              <a:t>in  </a:t>
            </a:r>
            <a:r>
              <a:rPr dirty="0" sz="1000" spc="-5">
                <a:latin typeface="Verdana"/>
                <a:cs typeface="Verdana"/>
              </a:rPr>
              <a:t>seconds </a:t>
            </a:r>
            <a:r>
              <a:rPr dirty="0" sz="1000">
                <a:latin typeface="Verdana"/>
                <a:cs typeface="Verdana"/>
              </a:rPr>
              <a:t>or </a:t>
            </a:r>
            <a:r>
              <a:rPr dirty="0" sz="1000" spc="-5">
                <a:latin typeface="Verdana"/>
                <a:cs typeface="Verdana"/>
              </a:rPr>
              <a:t>minutes instead of days, weeks, or</a:t>
            </a:r>
            <a:r>
              <a:rPr dirty="0" sz="1000" spc="2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months.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469265" marR="5715" indent="-228600">
              <a:lnSpc>
                <a:spcPct val="109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The customers review the system </a:t>
            </a:r>
            <a:r>
              <a:rPr dirty="0" sz="1000">
                <a:latin typeface="Verdana"/>
                <a:cs typeface="Verdana"/>
              </a:rPr>
              <a:t>to </a:t>
            </a:r>
            <a:r>
              <a:rPr dirty="0" sz="1000" spc="-5">
                <a:latin typeface="Verdana"/>
                <a:cs typeface="Verdana"/>
              </a:rPr>
              <a:t>check </a:t>
            </a:r>
            <a:r>
              <a:rPr dirty="0" sz="1000">
                <a:latin typeface="Verdana"/>
                <a:cs typeface="Verdana"/>
              </a:rPr>
              <a:t>how </a:t>
            </a:r>
            <a:r>
              <a:rPr dirty="0" sz="1000" spc="-5">
                <a:latin typeface="Verdana"/>
                <a:cs typeface="Verdana"/>
              </a:rPr>
              <a:t>best </a:t>
            </a:r>
            <a:r>
              <a:rPr dirty="0" sz="1000">
                <a:latin typeface="Verdana"/>
                <a:cs typeface="Verdana"/>
              </a:rPr>
              <a:t>it </a:t>
            </a:r>
            <a:r>
              <a:rPr dirty="0" sz="1000" spc="-5">
                <a:latin typeface="Verdana"/>
                <a:cs typeface="Verdana"/>
              </a:rPr>
              <a:t>can </a:t>
            </a:r>
            <a:r>
              <a:rPr dirty="0" sz="1000">
                <a:latin typeface="Verdana"/>
                <a:cs typeface="Verdana"/>
              </a:rPr>
              <a:t>contribute, </a:t>
            </a:r>
            <a:r>
              <a:rPr dirty="0" sz="1000" spc="-5">
                <a:latin typeface="Verdana"/>
                <a:cs typeface="Verdana"/>
              </a:rPr>
              <a:t>and </a:t>
            </a:r>
            <a:r>
              <a:rPr dirty="0" sz="1000">
                <a:latin typeface="Verdana"/>
                <a:cs typeface="Verdana"/>
              </a:rPr>
              <a:t>give  </a:t>
            </a:r>
            <a:r>
              <a:rPr dirty="0" sz="1000" spc="-5">
                <a:latin typeface="Verdana"/>
                <a:cs typeface="Verdana"/>
              </a:rPr>
              <a:t>feedback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10">
                <a:latin typeface="Verdana"/>
                <a:cs typeface="Verdana"/>
              </a:rPr>
              <a:t>days </a:t>
            </a:r>
            <a:r>
              <a:rPr dirty="0" sz="1000">
                <a:latin typeface="Verdana"/>
                <a:cs typeface="Verdana"/>
              </a:rPr>
              <a:t>or </a:t>
            </a:r>
            <a:r>
              <a:rPr dirty="0" sz="1000" spc="-5">
                <a:latin typeface="Verdana"/>
                <a:cs typeface="Verdana"/>
              </a:rPr>
              <a:t>weeks instead of </a:t>
            </a:r>
            <a:r>
              <a:rPr dirty="0" sz="1000">
                <a:latin typeface="Verdana"/>
                <a:cs typeface="Verdana"/>
              </a:rPr>
              <a:t>months or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years.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6024"/>
            <a:ext cx="5971540" cy="8075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Arial"/>
                <a:cs typeface="Arial"/>
              </a:rPr>
              <a:t>Assume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Simplicity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000" spc="-5">
                <a:latin typeface="Verdana"/>
                <a:cs typeface="Verdana"/>
              </a:rPr>
              <a:t>To assume </a:t>
            </a:r>
            <a:r>
              <a:rPr dirty="0" sz="1000">
                <a:latin typeface="Verdana"/>
                <a:cs typeface="Verdana"/>
              </a:rPr>
              <a:t>simplicity is </a:t>
            </a:r>
            <a:r>
              <a:rPr dirty="0" sz="1000" spc="-5">
                <a:latin typeface="Verdana"/>
                <a:cs typeface="Verdana"/>
              </a:rPr>
              <a:t>to treat </a:t>
            </a:r>
            <a:r>
              <a:rPr dirty="0" sz="1000" spc="-10">
                <a:latin typeface="Verdana"/>
                <a:cs typeface="Verdana"/>
              </a:rPr>
              <a:t>every </a:t>
            </a:r>
            <a:r>
              <a:rPr dirty="0" sz="1000" spc="-5">
                <a:latin typeface="Verdana"/>
                <a:cs typeface="Verdana"/>
              </a:rPr>
              <a:t>problem as </a:t>
            </a:r>
            <a:r>
              <a:rPr dirty="0" sz="1000">
                <a:latin typeface="Verdana"/>
                <a:cs typeface="Verdana"/>
              </a:rPr>
              <a:t>if it </a:t>
            </a:r>
            <a:r>
              <a:rPr dirty="0" sz="1000" spc="-10">
                <a:latin typeface="Verdana"/>
                <a:cs typeface="Verdana"/>
              </a:rPr>
              <a:t>can </a:t>
            </a:r>
            <a:r>
              <a:rPr dirty="0" sz="1000" spc="-5">
                <a:latin typeface="Verdana"/>
                <a:cs typeface="Verdana"/>
              </a:rPr>
              <a:t>be solved with</a:t>
            </a:r>
            <a:r>
              <a:rPr dirty="0" sz="1000" spc="8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simplicity.</a:t>
            </a:r>
            <a:endParaRPr sz="1000">
              <a:latin typeface="Verdana"/>
              <a:cs typeface="Verdana"/>
            </a:endParaRPr>
          </a:p>
          <a:p>
            <a:pPr algn="just" marL="12700" marR="7620">
              <a:lnSpc>
                <a:spcPct val="109500"/>
              </a:lnSpc>
              <a:spcBef>
                <a:spcPts val="810"/>
              </a:spcBef>
            </a:pPr>
            <a:r>
              <a:rPr dirty="0" sz="1000" spc="-5">
                <a:latin typeface="Verdana"/>
                <a:cs typeface="Verdana"/>
              </a:rPr>
              <a:t>Traditionally, </a:t>
            </a:r>
            <a:r>
              <a:rPr dirty="0" sz="1000" spc="-10">
                <a:latin typeface="Verdana"/>
                <a:cs typeface="Verdana"/>
              </a:rPr>
              <a:t>you </a:t>
            </a:r>
            <a:r>
              <a:rPr dirty="0" sz="1000" spc="-5">
                <a:latin typeface="Verdana"/>
                <a:cs typeface="Verdana"/>
              </a:rPr>
              <a:t>are </a:t>
            </a:r>
            <a:r>
              <a:rPr dirty="0" sz="1000">
                <a:latin typeface="Verdana"/>
                <a:cs typeface="Verdana"/>
              </a:rPr>
              <a:t>told </a:t>
            </a:r>
            <a:r>
              <a:rPr dirty="0" sz="1000" spc="-5">
                <a:latin typeface="Verdana"/>
                <a:cs typeface="Verdana"/>
              </a:rPr>
              <a:t>to </a:t>
            </a:r>
            <a:r>
              <a:rPr dirty="0" sz="1000">
                <a:latin typeface="Verdana"/>
                <a:cs typeface="Verdana"/>
              </a:rPr>
              <a:t>plan </a:t>
            </a:r>
            <a:r>
              <a:rPr dirty="0" sz="1000" spc="-10">
                <a:latin typeface="Verdana"/>
                <a:cs typeface="Verdana"/>
              </a:rPr>
              <a:t>for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future, to design for reuse. The result of </a:t>
            </a:r>
            <a:r>
              <a:rPr dirty="0" sz="1000">
                <a:latin typeface="Verdana"/>
                <a:cs typeface="Verdana"/>
              </a:rPr>
              <a:t>this  </a:t>
            </a:r>
            <a:r>
              <a:rPr dirty="0" sz="1000" spc="-5">
                <a:latin typeface="Verdana"/>
                <a:cs typeface="Verdana"/>
              </a:rPr>
              <a:t>approach may turn </a:t>
            </a:r>
            <a:r>
              <a:rPr dirty="0" sz="1000">
                <a:latin typeface="Verdana"/>
                <a:cs typeface="Verdana"/>
              </a:rPr>
              <a:t>into </a:t>
            </a:r>
            <a:r>
              <a:rPr dirty="0" sz="1000" spc="-5">
                <a:latin typeface="Verdana"/>
                <a:cs typeface="Verdana"/>
              </a:rPr>
              <a:t>‘what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required today by the customer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not met and what </a:t>
            </a:r>
            <a:r>
              <a:rPr dirty="0" sz="1000">
                <a:latin typeface="Verdana"/>
                <a:cs typeface="Verdana"/>
              </a:rPr>
              <a:t>is  </a:t>
            </a:r>
            <a:r>
              <a:rPr dirty="0" sz="1000" spc="-5">
                <a:latin typeface="Verdana"/>
                <a:cs typeface="Verdana"/>
              </a:rPr>
              <a:t>ultimately delivered </a:t>
            </a:r>
            <a:r>
              <a:rPr dirty="0" sz="1000">
                <a:latin typeface="Verdana"/>
                <a:cs typeface="Verdana"/>
              </a:rPr>
              <a:t>may </a:t>
            </a:r>
            <a:r>
              <a:rPr dirty="0" sz="1000" spc="-5">
                <a:latin typeface="Verdana"/>
                <a:cs typeface="Verdana"/>
              </a:rPr>
              <a:t>be obsolete and </a:t>
            </a:r>
            <a:r>
              <a:rPr dirty="0" sz="1000">
                <a:latin typeface="Verdana"/>
                <a:cs typeface="Verdana"/>
              </a:rPr>
              <a:t>difficult </a:t>
            </a:r>
            <a:r>
              <a:rPr dirty="0" sz="1000" spc="-5">
                <a:latin typeface="Verdana"/>
                <a:cs typeface="Verdana"/>
              </a:rPr>
              <a:t>to </a:t>
            </a:r>
            <a:r>
              <a:rPr dirty="0" sz="1000">
                <a:latin typeface="Verdana"/>
                <a:cs typeface="Verdana"/>
              </a:rPr>
              <a:t>change.’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Verdana"/>
              <a:cs typeface="Verdana"/>
            </a:endParaRPr>
          </a:p>
          <a:p>
            <a:pPr algn="just" marL="12700" marR="5080">
              <a:lnSpc>
                <a:spcPct val="109000"/>
              </a:lnSpc>
            </a:pPr>
            <a:r>
              <a:rPr dirty="0" sz="1000" spc="-5">
                <a:latin typeface="Verdana"/>
                <a:cs typeface="Verdana"/>
              </a:rPr>
              <a:t>‘Assume </a:t>
            </a:r>
            <a:r>
              <a:rPr dirty="0" sz="1000">
                <a:latin typeface="Verdana"/>
                <a:cs typeface="Verdana"/>
              </a:rPr>
              <a:t>Simplicity’ </a:t>
            </a:r>
            <a:r>
              <a:rPr dirty="0" sz="1000" spc="-5">
                <a:latin typeface="Verdana"/>
                <a:cs typeface="Verdana"/>
              </a:rPr>
              <a:t>means ‘do a good job of </a:t>
            </a:r>
            <a:r>
              <a:rPr dirty="0" sz="1000">
                <a:latin typeface="Verdana"/>
                <a:cs typeface="Verdana"/>
              </a:rPr>
              <a:t>solving </a:t>
            </a:r>
            <a:r>
              <a:rPr dirty="0" sz="1000" spc="-5">
                <a:latin typeface="Verdana"/>
                <a:cs typeface="Verdana"/>
              </a:rPr>
              <a:t>today's job today and trust your ability  to add complexity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the future where </a:t>
            </a:r>
            <a:r>
              <a:rPr dirty="0" sz="1000" spc="-10">
                <a:latin typeface="Verdana"/>
                <a:cs typeface="Verdana"/>
              </a:rPr>
              <a:t>you </a:t>
            </a:r>
            <a:r>
              <a:rPr dirty="0" sz="1000" spc="-5">
                <a:latin typeface="Verdana"/>
                <a:cs typeface="Verdana"/>
              </a:rPr>
              <a:t>need </a:t>
            </a:r>
            <a:r>
              <a:rPr dirty="0" sz="1000">
                <a:latin typeface="Verdana"/>
                <a:cs typeface="Verdana"/>
              </a:rPr>
              <a:t>it.’ </a:t>
            </a: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Extreme </a:t>
            </a:r>
            <a:r>
              <a:rPr dirty="0" sz="1000">
                <a:latin typeface="Verdana"/>
                <a:cs typeface="Verdana"/>
              </a:rPr>
              <a:t>Programming, </a:t>
            </a:r>
            <a:r>
              <a:rPr dirty="0" sz="1000" spc="-10">
                <a:latin typeface="Verdana"/>
                <a:cs typeface="Verdana"/>
              </a:rPr>
              <a:t>you are </a:t>
            </a:r>
            <a:r>
              <a:rPr dirty="0" sz="1000" spc="-5">
                <a:latin typeface="Verdana"/>
                <a:cs typeface="Verdana"/>
              </a:rPr>
              <a:t>told to  do a good job (tests, refactoring, and </a:t>
            </a:r>
            <a:r>
              <a:rPr dirty="0" sz="1000">
                <a:latin typeface="Verdana"/>
                <a:cs typeface="Verdana"/>
              </a:rPr>
              <a:t>communication) </a:t>
            </a:r>
            <a:r>
              <a:rPr dirty="0" sz="1000" spc="-5">
                <a:latin typeface="Verdana"/>
                <a:cs typeface="Verdana"/>
              </a:rPr>
              <a:t>focusing </a:t>
            </a:r>
            <a:r>
              <a:rPr dirty="0" sz="1000" spc="-10">
                <a:latin typeface="Verdana"/>
                <a:cs typeface="Verdana"/>
              </a:rPr>
              <a:t>on </a:t>
            </a:r>
            <a:r>
              <a:rPr dirty="0" sz="1000" spc="-5">
                <a:latin typeface="Verdana"/>
                <a:cs typeface="Verdana"/>
              </a:rPr>
              <a:t>what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important</a:t>
            </a:r>
            <a:r>
              <a:rPr dirty="0" sz="1000" spc="1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today.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9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>
                <a:latin typeface="Verdana"/>
                <a:cs typeface="Verdana"/>
              </a:rPr>
              <a:t>With </a:t>
            </a:r>
            <a:r>
              <a:rPr dirty="0" sz="1000" spc="-5">
                <a:latin typeface="Verdana"/>
                <a:cs typeface="Verdana"/>
              </a:rPr>
              <a:t>good </a:t>
            </a:r>
            <a:r>
              <a:rPr dirty="0" sz="1000">
                <a:latin typeface="Verdana"/>
                <a:cs typeface="Verdana"/>
              </a:rPr>
              <a:t>unit </a:t>
            </a:r>
            <a:r>
              <a:rPr dirty="0" sz="1000" spc="-5">
                <a:latin typeface="Verdana"/>
                <a:cs typeface="Verdana"/>
              </a:rPr>
              <a:t>tests, </a:t>
            </a:r>
            <a:r>
              <a:rPr dirty="0" sz="1000">
                <a:latin typeface="Verdana"/>
                <a:cs typeface="Verdana"/>
              </a:rPr>
              <a:t>you </a:t>
            </a:r>
            <a:r>
              <a:rPr dirty="0" sz="1000" spc="-10">
                <a:latin typeface="Verdana"/>
                <a:cs typeface="Verdana"/>
              </a:rPr>
              <a:t>can </a:t>
            </a:r>
            <a:r>
              <a:rPr dirty="0" sz="1000">
                <a:latin typeface="Verdana"/>
                <a:cs typeface="Verdana"/>
              </a:rPr>
              <a:t>easily </a:t>
            </a:r>
            <a:r>
              <a:rPr dirty="0" sz="1000" spc="-5">
                <a:latin typeface="Verdana"/>
                <a:cs typeface="Verdana"/>
              </a:rPr>
              <a:t>refactor </a:t>
            </a:r>
            <a:r>
              <a:rPr dirty="0" sz="1000">
                <a:latin typeface="Verdana"/>
                <a:cs typeface="Verdana"/>
              </a:rPr>
              <a:t>your </a:t>
            </a:r>
            <a:r>
              <a:rPr dirty="0" sz="1000" spc="-5">
                <a:latin typeface="Verdana"/>
                <a:cs typeface="Verdana"/>
              </a:rPr>
              <a:t>code </a:t>
            </a:r>
            <a:r>
              <a:rPr dirty="0" sz="1000">
                <a:latin typeface="Verdana"/>
                <a:cs typeface="Verdana"/>
              </a:rPr>
              <a:t>to do </a:t>
            </a:r>
            <a:r>
              <a:rPr dirty="0" sz="1000" spc="-5">
                <a:latin typeface="Verdana"/>
                <a:cs typeface="Verdana"/>
              </a:rPr>
              <a:t>additional</a:t>
            </a:r>
            <a:r>
              <a:rPr dirty="0" sz="1000" spc="6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tests.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469265" indent="-228600">
              <a:lnSpc>
                <a:spcPct val="100000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Follow YAGNI (You </a:t>
            </a:r>
            <a:r>
              <a:rPr dirty="0" sz="1000">
                <a:latin typeface="Verdana"/>
                <a:cs typeface="Verdana"/>
              </a:rPr>
              <a:t>Ain’t </a:t>
            </a:r>
            <a:r>
              <a:rPr dirty="0" sz="1000" spc="-5">
                <a:latin typeface="Verdana"/>
                <a:cs typeface="Verdana"/>
              </a:rPr>
              <a:t>Gonna </a:t>
            </a:r>
            <a:r>
              <a:rPr dirty="0" sz="1000" spc="-10">
                <a:latin typeface="Verdana"/>
                <a:cs typeface="Verdana"/>
              </a:rPr>
              <a:t>Need</a:t>
            </a:r>
            <a:r>
              <a:rPr dirty="0" sz="1000" spc="-5">
                <a:latin typeface="Verdana"/>
                <a:cs typeface="Verdana"/>
              </a:rPr>
              <a:t> It).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469265" indent="-228600">
              <a:lnSpc>
                <a:spcPct val="100000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Follow the DRY(Don’t Repeat Yourself) principle. For</a:t>
            </a:r>
            <a:r>
              <a:rPr dirty="0" sz="1000" spc="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example,</a:t>
            </a:r>
            <a:endParaRPr sz="1000">
              <a:latin typeface="Verdana"/>
              <a:cs typeface="Verdana"/>
            </a:endParaRPr>
          </a:p>
          <a:p>
            <a:pPr marL="697865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lvl="1" marL="926465" indent="-229235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-5">
                <a:latin typeface="Verdana"/>
                <a:cs typeface="Verdana"/>
              </a:rPr>
              <a:t>Do not have multiple copies of identical </a:t>
            </a:r>
            <a:r>
              <a:rPr dirty="0" sz="1000" spc="-10">
                <a:latin typeface="Verdana"/>
                <a:cs typeface="Verdana"/>
              </a:rPr>
              <a:t>(or </a:t>
            </a:r>
            <a:r>
              <a:rPr dirty="0" sz="1000" spc="-5">
                <a:latin typeface="Verdana"/>
                <a:cs typeface="Verdana"/>
              </a:rPr>
              <a:t>very similar)</a:t>
            </a:r>
            <a:r>
              <a:rPr dirty="0" sz="1000" spc="4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code.</a:t>
            </a:r>
            <a:endParaRPr sz="1000">
              <a:latin typeface="Verdana"/>
              <a:cs typeface="Verdana"/>
            </a:endParaRPr>
          </a:p>
          <a:p>
            <a:pPr marL="697865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lvl="1" marL="926465" indent="-229235">
              <a:lnSpc>
                <a:spcPct val="100000"/>
              </a:lnSpc>
              <a:spcBef>
                <a:spcPts val="11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-5">
                <a:latin typeface="Verdana"/>
                <a:cs typeface="Verdana"/>
              </a:rPr>
              <a:t>Do not have redundant copies of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information.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50">
              <a:latin typeface="Verdana"/>
              <a:cs typeface="Verdana"/>
            </a:endParaRPr>
          </a:p>
          <a:p>
            <a:pPr lvl="1" marL="926465" indent="-229235">
              <a:lnSpc>
                <a:spcPct val="100000"/>
              </a:lnSpc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-5">
                <a:latin typeface="Verdana"/>
                <a:cs typeface="Verdana"/>
              </a:rPr>
              <a:t>No wastage of </a:t>
            </a:r>
            <a:r>
              <a:rPr dirty="0" sz="1000">
                <a:latin typeface="Verdana"/>
                <a:cs typeface="Verdana"/>
              </a:rPr>
              <a:t>time </a:t>
            </a:r>
            <a:r>
              <a:rPr dirty="0" sz="1000" spc="-5">
                <a:latin typeface="Verdana"/>
                <a:cs typeface="Verdana"/>
              </a:rPr>
              <a:t>and resources </a:t>
            </a:r>
            <a:r>
              <a:rPr dirty="0" sz="1000" spc="-10">
                <a:latin typeface="Verdana"/>
                <a:cs typeface="Verdana"/>
              </a:rPr>
              <a:t>on </a:t>
            </a:r>
            <a:r>
              <a:rPr dirty="0" sz="1000" spc="-5">
                <a:latin typeface="Verdana"/>
                <a:cs typeface="Verdana"/>
              </a:rPr>
              <a:t>what </a:t>
            </a:r>
            <a:r>
              <a:rPr dirty="0" sz="1000">
                <a:latin typeface="Verdana"/>
                <a:cs typeface="Verdana"/>
              </a:rPr>
              <a:t>may </a:t>
            </a:r>
            <a:r>
              <a:rPr dirty="0" sz="1000" spc="-5">
                <a:latin typeface="Verdana"/>
                <a:cs typeface="Verdana"/>
              </a:rPr>
              <a:t>not be</a:t>
            </a:r>
            <a:r>
              <a:rPr dirty="0" sz="1000" spc="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necessary.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Arial"/>
                <a:cs typeface="Arial"/>
              </a:rPr>
              <a:t>Incremental</a:t>
            </a:r>
            <a:r>
              <a:rPr dirty="0" sz="1300" spc="-65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Change</a:t>
            </a:r>
            <a:endParaRPr sz="1300">
              <a:latin typeface="Arial"/>
              <a:cs typeface="Arial"/>
            </a:endParaRPr>
          </a:p>
          <a:p>
            <a:pPr marL="12700" marR="81915">
              <a:lnSpc>
                <a:spcPct val="110000"/>
              </a:lnSpc>
              <a:spcBef>
                <a:spcPts val="515"/>
              </a:spcBef>
            </a:pP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any situation, </a:t>
            </a:r>
            <a:r>
              <a:rPr dirty="0" sz="1000">
                <a:latin typeface="Verdana"/>
                <a:cs typeface="Verdana"/>
              </a:rPr>
              <a:t>big </a:t>
            </a:r>
            <a:r>
              <a:rPr dirty="0" sz="1000" spc="-10">
                <a:latin typeface="Verdana"/>
                <a:cs typeface="Verdana"/>
              </a:rPr>
              <a:t>changes </a:t>
            </a:r>
            <a:r>
              <a:rPr dirty="0" sz="1000" spc="-5">
                <a:latin typeface="Verdana"/>
                <a:cs typeface="Verdana"/>
              </a:rPr>
              <a:t>made </a:t>
            </a:r>
            <a:r>
              <a:rPr dirty="0" sz="1000">
                <a:latin typeface="Verdana"/>
                <a:cs typeface="Verdana"/>
              </a:rPr>
              <a:t>all </a:t>
            </a:r>
            <a:r>
              <a:rPr dirty="0" sz="1000" spc="-5">
                <a:latin typeface="Verdana"/>
                <a:cs typeface="Verdana"/>
              </a:rPr>
              <a:t>at once </a:t>
            </a:r>
            <a:r>
              <a:rPr dirty="0" sz="1000">
                <a:latin typeface="Verdana"/>
                <a:cs typeface="Verdana"/>
              </a:rPr>
              <a:t>just </a:t>
            </a:r>
            <a:r>
              <a:rPr dirty="0" sz="1000" spc="-5">
                <a:latin typeface="Verdana"/>
                <a:cs typeface="Verdana"/>
              </a:rPr>
              <a:t>do not work. Any problem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solved with  a series of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smallest change that makes a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difference.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Extreme Programming, Incremental Change is applied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many</a:t>
            </a:r>
            <a:r>
              <a:rPr dirty="0" sz="1000" spc="4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ways.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The design changes a </a:t>
            </a:r>
            <a:r>
              <a:rPr dirty="0" sz="1000">
                <a:latin typeface="Verdana"/>
                <a:cs typeface="Verdana"/>
              </a:rPr>
              <a:t>little </a:t>
            </a:r>
            <a:r>
              <a:rPr dirty="0" sz="1000" spc="-5">
                <a:latin typeface="Verdana"/>
                <a:cs typeface="Verdana"/>
              </a:rPr>
              <a:t>at a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time.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The </a:t>
            </a:r>
            <a:r>
              <a:rPr dirty="0" sz="1000">
                <a:latin typeface="Verdana"/>
                <a:cs typeface="Verdana"/>
              </a:rPr>
              <a:t>plan </a:t>
            </a:r>
            <a:r>
              <a:rPr dirty="0" sz="1000" spc="-5">
                <a:latin typeface="Verdana"/>
                <a:cs typeface="Verdana"/>
              </a:rPr>
              <a:t>changes a little at a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time.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The team changes a little at a </a:t>
            </a:r>
            <a:r>
              <a:rPr dirty="0" sz="1000">
                <a:latin typeface="Verdana"/>
                <a:cs typeface="Verdana"/>
              </a:rPr>
              <a:t>time.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Verdana"/>
                <a:cs typeface="Verdana"/>
              </a:rPr>
              <a:t>Even </a:t>
            </a:r>
            <a:r>
              <a:rPr dirty="0" sz="1000" spc="-5">
                <a:latin typeface="Verdana"/>
                <a:cs typeface="Verdana"/>
              </a:rPr>
              <a:t>the adoption </a:t>
            </a:r>
            <a:r>
              <a:rPr dirty="0" sz="1000" spc="-1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Extreme Programming must be taken </a:t>
            </a:r>
            <a:r>
              <a:rPr dirty="0" sz="1000">
                <a:latin typeface="Verdana"/>
                <a:cs typeface="Verdana"/>
              </a:rPr>
              <a:t>in little</a:t>
            </a:r>
            <a:r>
              <a:rPr dirty="0" sz="1000" spc="4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steps.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Arial"/>
                <a:cs typeface="Arial"/>
              </a:rPr>
              <a:t>Embracing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Change</a:t>
            </a:r>
            <a:endParaRPr sz="1300">
              <a:latin typeface="Arial"/>
              <a:cs typeface="Arial"/>
            </a:endParaRPr>
          </a:p>
          <a:p>
            <a:pPr marL="12700" marR="12065">
              <a:lnSpc>
                <a:spcPct val="108000"/>
              </a:lnSpc>
              <a:spcBef>
                <a:spcPts val="545"/>
              </a:spcBef>
            </a:pPr>
            <a:r>
              <a:rPr dirty="0" sz="1000" spc="-5">
                <a:latin typeface="Verdana"/>
                <a:cs typeface="Verdana"/>
              </a:rPr>
              <a:t>The best strategy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the one that preserves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most options </a:t>
            </a:r>
            <a:r>
              <a:rPr dirty="0" sz="1000">
                <a:latin typeface="Verdana"/>
                <a:cs typeface="Verdana"/>
              </a:rPr>
              <a:t>while actually</a:t>
            </a:r>
            <a:r>
              <a:rPr dirty="0" sz="1000" spc="-254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solving your most  pressing problem.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b="1">
                <a:latin typeface="Arial"/>
                <a:cs typeface="Arial"/>
              </a:rPr>
              <a:t>Quality</a:t>
            </a:r>
            <a:r>
              <a:rPr dirty="0" sz="1300" spc="-2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Work</a:t>
            </a:r>
            <a:endParaRPr sz="1300">
              <a:latin typeface="Arial"/>
              <a:cs typeface="Arial"/>
            </a:endParaRPr>
          </a:p>
          <a:p>
            <a:pPr marL="12700" marR="6350">
              <a:lnSpc>
                <a:spcPct val="109000"/>
              </a:lnSpc>
              <a:spcBef>
                <a:spcPts val="525"/>
              </a:spcBef>
            </a:pPr>
            <a:r>
              <a:rPr dirty="0" sz="1000" spc="-5">
                <a:latin typeface="Verdana"/>
                <a:cs typeface="Verdana"/>
              </a:rPr>
              <a:t>Everyone </a:t>
            </a:r>
            <a:r>
              <a:rPr dirty="0" sz="1000">
                <a:latin typeface="Verdana"/>
                <a:cs typeface="Verdana"/>
              </a:rPr>
              <a:t>likes doing </a:t>
            </a:r>
            <a:r>
              <a:rPr dirty="0" sz="1000" spc="-5">
                <a:latin typeface="Verdana"/>
                <a:cs typeface="Verdana"/>
              </a:rPr>
              <a:t>a good job. They try </a:t>
            </a:r>
            <a:r>
              <a:rPr dirty="0" sz="1000">
                <a:latin typeface="Verdana"/>
                <a:cs typeface="Verdana"/>
              </a:rPr>
              <a:t>to </a:t>
            </a:r>
            <a:r>
              <a:rPr dirty="0" sz="1000" spc="-5">
                <a:latin typeface="Verdana"/>
                <a:cs typeface="Verdana"/>
              </a:rPr>
              <a:t>produce the </a:t>
            </a:r>
            <a:r>
              <a:rPr dirty="0" sz="1000">
                <a:latin typeface="Verdana"/>
                <a:cs typeface="Verdana"/>
              </a:rPr>
              <a:t>quality </a:t>
            </a:r>
            <a:r>
              <a:rPr dirty="0" sz="1000" spc="-5">
                <a:latin typeface="Verdana"/>
                <a:cs typeface="Verdana"/>
              </a:rPr>
              <a:t>that they are proud </a:t>
            </a:r>
            <a:r>
              <a:rPr dirty="0" sz="1000">
                <a:latin typeface="Verdana"/>
                <a:cs typeface="Verdana"/>
              </a:rPr>
              <a:t>of. </a:t>
            </a:r>
            <a:r>
              <a:rPr dirty="0" sz="1000" spc="-5">
                <a:latin typeface="Verdana"/>
                <a:cs typeface="Verdana"/>
              </a:rPr>
              <a:t>The  </a:t>
            </a:r>
            <a:r>
              <a:rPr dirty="0" sz="1000" spc="-10">
                <a:latin typeface="Verdana"/>
                <a:cs typeface="Verdana"/>
              </a:rPr>
              <a:t>team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9057" y="446024"/>
            <a:ext cx="1462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3701" y="446024"/>
            <a:ext cx="4937760" cy="942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 algn="ctr" marR="1023619">
              <a:lnSpc>
                <a:spcPct val="100000"/>
              </a:lnSpc>
              <a:spcBef>
                <a:spcPts val="940"/>
              </a:spcBef>
            </a:pPr>
            <a:r>
              <a:rPr dirty="0" sz="1000" spc="-5">
                <a:latin typeface="Verdana"/>
                <a:cs typeface="Verdana"/>
              </a:rPr>
              <a:t>End of ebook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preview</a:t>
            </a:r>
            <a:endParaRPr sz="1000">
              <a:latin typeface="Verdana"/>
              <a:cs typeface="Verdana"/>
            </a:endParaRPr>
          </a:p>
          <a:p>
            <a:pPr algn="ctr" marR="1022985">
              <a:lnSpc>
                <a:spcPct val="100000"/>
              </a:lnSpc>
              <a:spcBef>
                <a:spcPts val="15"/>
              </a:spcBef>
            </a:pPr>
            <a:r>
              <a:rPr dirty="0" sz="1000" spc="-10">
                <a:latin typeface="Verdana"/>
                <a:cs typeface="Verdana"/>
              </a:rPr>
              <a:t>If </a:t>
            </a:r>
            <a:r>
              <a:rPr dirty="0" sz="1000" spc="-5">
                <a:latin typeface="Verdana"/>
                <a:cs typeface="Verdana"/>
              </a:rPr>
              <a:t>you liked what you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saw…</a:t>
            </a:r>
            <a:endParaRPr sz="1000">
              <a:latin typeface="Verdana"/>
              <a:cs typeface="Verdana"/>
            </a:endParaRPr>
          </a:p>
          <a:p>
            <a:pPr algn="ctr" marR="1027430">
              <a:lnSpc>
                <a:spcPct val="100000"/>
              </a:lnSpc>
              <a:spcBef>
                <a:spcPts val="10"/>
              </a:spcBef>
            </a:pPr>
            <a:r>
              <a:rPr dirty="0" sz="1000" spc="-5">
                <a:latin typeface="Verdana"/>
                <a:cs typeface="Verdana"/>
              </a:rPr>
              <a:t>Buy </a:t>
            </a:r>
            <a:r>
              <a:rPr dirty="0" sz="1000">
                <a:latin typeface="Verdana"/>
                <a:cs typeface="Verdana"/>
              </a:rPr>
              <a:t>it </a:t>
            </a:r>
            <a:r>
              <a:rPr dirty="0" sz="1000" spc="-10">
                <a:latin typeface="Verdana"/>
                <a:cs typeface="Verdana"/>
              </a:rPr>
              <a:t>from </a:t>
            </a:r>
            <a:r>
              <a:rPr dirty="0" sz="1000" spc="-5">
                <a:latin typeface="Verdana"/>
                <a:cs typeface="Verdana"/>
              </a:rPr>
              <a:t>our </a:t>
            </a:r>
            <a:r>
              <a:rPr dirty="0" sz="1000">
                <a:latin typeface="Verdana"/>
                <a:cs typeface="Verdana"/>
              </a:rPr>
              <a:t>store </a:t>
            </a:r>
            <a:r>
              <a:rPr dirty="0" sz="1000" spc="-5">
                <a:latin typeface="Verdana"/>
                <a:cs typeface="Verdana"/>
              </a:rPr>
              <a:t>@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https://store.tutorialspoint.com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97221" y="446023"/>
            <a:ext cx="1462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634727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058925"/>
            <a:ext cx="14922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5" b="1">
                <a:latin typeface="Arial"/>
                <a:cs typeface="Arial"/>
              </a:rPr>
              <a:t>About</a:t>
            </a:r>
            <a:r>
              <a:rPr dirty="0" sz="1600" spc="-275" b="1">
                <a:latin typeface="Arial"/>
                <a:cs typeface="Arial"/>
              </a:rPr>
              <a:t> </a:t>
            </a:r>
            <a:r>
              <a:rPr dirty="0" sz="1600" spc="-90" b="1">
                <a:latin typeface="Arial"/>
                <a:cs typeface="Arial"/>
              </a:rPr>
              <a:t>the</a:t>
            </a:r>
            <a:r>
              <a:rPr dirty="0" sz="1600" spc="-275" b="1">
                <a:latin typeface="Arial"/>
                <a:cs typeface="Arial"/>
              </a:rPr>
              <a:t> </a:t>
            </a:r>
            <a:r>
              <a:rPr dirty="0" sz="1600" spc="-125" b="1">
                <a:latin typeface="Arial"/>
                <a:cs typeface="Arial"/>
              </a:rPr>
              <a:t>Tutorial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6416" y="133222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6"/>
                </a:lnTo>
                <a:lnTo>
                  <a:pt x="5769229" y="6096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004" y="1387499"/>
            <a:ext cx="5757545" cy="8591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09300"/>
              </a:lnSpc>
              <a:spcBef>
                <a:spcPts val="110"/>
              </a:spcBef>
            </a:pPr>
            <a:r>
              <a:rPr dirty="0" sz="1000" spc="-5">
                <a:latin typeface="Verdana"/>
                <a:cs typeface="Verdana"/>
              </a:rPr>
              <a:t>Extreme programming (XP)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a software development methodology, which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intended to  improve software quality and responsiveness </a:t>
            </a:r>
            <a:r>
              <a:rPr dirty="0" sz="1000">
                <a:latin typeface="Verdana"/>
                <a:cs typeface="Verdana"/>
              </a:rPr>
              <a:t>to changing </a:t>
            </a:r>
            <a:r>
              <a:rPr dirty="0" sz="1000" spc="-5">
                <a:latin typeface="Verdana"/>
                <a:cs typeface="Verdana"/>
              </a:rPr>
              <a:t>customer requirements. </a:t>
            </a:r>
            <a:r>
              <a:rPr dirty="0" sz="1000">
                <a:latin typeface="Verdana"/>
                <a:cs typeface="Verdana"/>
              </a:rPr>
              <a:t>As </a:t>
            </a:r>
            <a:r>
              <a:rPr dirty="0" sz="1000" spc="-5">
                <a:latin typeface="Verdana"/>
                <a:cs typeface="Verdana"/>
              </a:rPr>
              <a:t>a  type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of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agile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software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development,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it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advocates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frequent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"releases"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in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short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development  cycles, to improve productivity and introduce checkpoints at which new customer  requirements can </a:t>
            </a:r>
            <a:r>
              <a:rPr dirty="0" sz="1000">
                <a:latin typeface="Verdana"/>
                <a:cs typeface="Verdana"/>
              </a:rPr>
              <a:t>be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adopted.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2717037"/>
            <a:ext cx="8286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14" b="1">
                <a:latin typeface="Arial"/>
                <a:cs typeface="Arial"/>
              </a:rPr>
              <a:t>Audience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6416" y="2991865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6"/>
                </a:lnTo>
                <a:lnTo>
                  <a:pt x="5769229" y="6096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004" y="3048659"/>
            <a:ext cx="5757545" cy="856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000" spc="-10">
                <a:latin typeface="Verdana"/>
                <a:cs typeface="Verdana"/>
              </a:rPr>
              <a:t>XP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a lightweight, efficient, </a:t>
            </a:r>
            <a:r>
              <a:rPr dirty="0" sz="1000">
                <a:latin typeface="Verdana"/>
                <a:cs typeface="Verdana"/>
              </a:rPr>
              <a:t>low-risk, </a:t>
            </a:r>
            <a:r>
              <a:rPr dirty="0" sz="1000" spc="-5">
                <a:latin typeface="Verdana"/>
                <a:cs typeface="Verdana"/>
              </a:rPr>
              <a:t>flexible, predictable, scientific, and fun </a:t>
            </a:r>
            <a:r>
              <a:rPr dirty="0" sz="1000" spc="-10">
                <a:latin typeface="Verdana"/>
                <a:cs typeface="Verdana"/>
              </a:rPr>
              <a:t>way </a:t>
            </a:r>
            <a:r>
              <a:rPr dirty="0" sz="1000" spc="-5">
                <a:latin typeface="Verdana"/>
                <a:cs typeface="Verdana"/>
              </a:rPr>
              <a:t>to  develop a software. Extreme Programming </a:t>
            </a:r>
            <a:r>
              <a:rPr dirty="0" sz="1000" spc="-10">
                <a:latin typeface="Verdana"/>
                <a:cs typeface="Verdana"/>
              </a:rPr>
              <a:t>was </a:t>
            </a:r>
            <a:r>
              <a:rPr dirty="0" sz="1000" spc="-5">
                <a:latin typeface="Verdana"/>
                <a:cs typeface="Verdana"/>
              </a:rPr>
              <a:t>conceived and developed to address </a:t>
            </a:r>
            <a:r>
              <a:rPr dirty="0" sz="1000">
                <a:latin typeface="Verdana"/>
                <a:cs typeface="Verdana"/>
              </a:rPr>
              <a:t>the  specific </a:t>
            </a:r>
            <a:r>
              <a:rPr dirty="0" sz="1000" spc="-5">
                <a:latin typeface="Verdana"/>
                <a:cs typeface="Verdana"/>
              </a:rPr>
              <a:t>needs of software development by </a:t>
            </a:r>
            <a:r>
              <a:rPr dirty="0" sz="1000">
                <a:latin typeface="Verdana"/>
                <a:cs typeface="Verdana"/>
              </a:rPr>
              <a:t>small </a:t>
            </a:r>
            <a:r>
              <a:rPr dirty="0" sz="1000" spc="-5">
                <a:latin typeface="Verdana"/>
                <a:cs typeface="Verdana"/>
              </a:rPr>
              <a:t>teams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the face </a:t>
            </a:r>
            <a:r>
              <a:rPr dirty="0" sz="1000" spc="-10">
                <a:latin typeface="Verdana"/>
                <a:cs typeface="Verdana"/>
              </a:rPr>
              <a:t>of </a:t>
            </a:r>
            <a:r>
              <a:rPr dirty="0" sz="1000">
                <a:latin typeface="Verdana"/>
                <a:cs typeface="Verdana"/>
              </a:rPr>
              <a:t>vague </a:t>
            </a:r>
            <a:r>
              <a:rPr dirty="0" sz="1000" spc="-5">
                <a:latin typeface="Verdana"/>
                <a:cs typeface="Verdana"/>
              </a:rPr>
              <a:t>and changing  requirements. Extreme Programming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perceived to be effective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smaller teams, </a:t>
            </a:r>
            <a:r>
              <a:rPr dirty="0" sz="1000">
                <a:latin typeface="Verdana"/>
                <a:cs typeface="Verdana"/>
              </a:rPr>
              <a:t>with </a:t>
            </a:r>
            <a:r>
              <a:rPr dirty="0" sz="1000" spc="-5">
                <a:latin typeface="Verdana"/>
                <a:cs typeface="Verdana"/>
              </a:rPr>
              <a:t>a  </a:t>
            </a:r>
            <a:r>
              <a:rPr dirty="0" sz="1000" spc="-10">
                <a:latin typeface="Verdana"/>
                <a:cs typeface="Verdana"/>
              </a:rPr>
              <a:t>team </a:t>
            </a:r>
            <a:r>
              <a:rPr dirty="0" sz="1000" spc="-5">
                <a:latin typeface="Verdana"/>
                <a:cs typeface="Verdana"/>
              </a:rPr>
              <a:t>size up to 12-16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developers.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4377054"/>
            <a:ext cx="1123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20" b="1">
                <a:latin typeface="Arial"/>
                <a:cs typeface="Arial"/>
              </a:rPr>
              <a:t>Prerequisites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6416" y="4650358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6"/>
                </a:lnTo>
                <a:lnTo>
                  <a:pt x="5769229" y="6096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2004" y="4707152"/>
            <a:ext cx="5756275" cy="522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8500"/>
              </a:lnSpc>
              <a:spcBef>
                <a:spcPts val="105"/>
              </a:spcBef>
            </a:pPr>
            <a:r>
              <a:rPr dirty="0" sz="1000" spc="-5">
                <a:latin typeface="Verdana"/>
                <a:cs typeface="Verdana"/>
              </a:rPr>
              <a:t>Before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you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start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proceeding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with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this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tutorial,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15">
                <a:latin typeface="Verdana"/>
                <a:cs typeface="Verdana"/>
              </a:rPr>
              <a:t>we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are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assuming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that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you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are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already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aware  </a:t>
            </a:r>
            <a:r>
              <a:rPr dirty="0" sz="1000" spc="-5">
                <a:latin typeface="Verdana"/>
                <a:cs typeface="Verdana"/>
              </a:rPr>
              <a:t>about the </a:t>
            </a:r>
            <a:r>
              <a:rPr dirty="0" sz="1000">
                <a:latin typeface="Verdana"/>
                <a:cs typeface="Verdana"/>
              </a:rPr>
              <a:t>basics </a:t>
            </a:r>
            <a:r>
              <a:rPr dirty="0" sz="1000" spc="-5">
                <a:latin typeface="Verdana"/>
                <a:cs typeface="Verdana"/>
              </a:rPr>
              <a:t>of </a:t>
            </a:r>
            <a:r>
              <a:rPr dirty="0" sz="1000">
                <a:latin typeface="Verdana"/>
                <a:cs typeface="Verdana"/>
              </a:rPr>
              <a:t>Agile </a:t>
            </a:r>
            <a:r>
              <a:rPr dirty="0" sz="1000" spc="-5">
                <a:latin typeface="Verdana"/>
                <a:cs typeface="Verdana"/>
              </a:rPr>
              <a:t>methodologies and Scrum. </a:t>
            </a:r>
            <a:r>
              <a:rPr dirty="0" sz="1000" spc="-10">
                <a:latin typeface="Verdana"/>
                <a:cs typeface="Verdana"/>
              </a:rPr>
              <a:t>If you </a:t>
            </a:r>
            <a:r>
              <a:rPr dirty="0" sz="1000" spc="-5">
                <a:latin typeface="Verdana"/>
                <a:cs typeface="Verdana"/>
              </a:rPr>
              <a:t>are </a:t>
            </a:r>
            <a:r>
              <a:rPr dirty="0" sz="1000">
                <a:latin typeface="Verdana"/>
                <a:cs typeface="Verdana"/>
              </a:rPr>
              <a:t>not </a:t>
            </a:r>
            <a:r>
              <a:rPr dirty="0" sz="1000" spc="-5">
                <a:latin typeface="Verdana"/>
                <a:cs typeface="Verdana"/>
              </a:rPr>
              <a:t>well aware </a:t>
            </a:r>
            <a:r>
              <a:rPr dirty="0" sz="100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these  concepts, then we will suggest you to </a:t>
            </a:r>
            <a:r>
              <a:rPr dirty="0" sz="1000">
                <a:latin typeface="Verdana"/>
                <a:cs typeface="Verdana"/>
              </a:rPr>
              <a:t>go through </a:t>
            </a:r>
            <a:r>
              <a:rPr dirty="0" sz="1000" spc="-5">
                <a:latin typeface="Verdana"/>
                <a:cs typeface="Verdana"/>
              </a:rPr>
              <a:t>our short </a:t>
            </a:r>
            <a:r>
              <a:rPr dirty="0" sz="1000">
                <a:latin typeface="Verdana"/>
                <a:cs typeface="Verdana"/>
              </a:rPr>
              <a:t>tutorials </a:t>
            </a:r>
            <a:r>
              <a:rPr dirty="0" sz="1000" spc="-5">
                <a:latin typeface="Verdana"/>
                <a:cs typeface="Verdana"/>
              </a:rPr>
              <a:t>on </a:t>
            </a:r>
            <a:r>
              <a:rPr dirty="0" sz="1000">
                <a:latin typeface="Verdana"/>
                <a:cs typeface="Verdana"/>
              </a:rPr>
              <a:t>Agile </a:t>
            </a:r>
            <a:r>
              <a:rPr dirty="0" sz="1000" spc="-5">
                <a:latin typeface="Verdana"/>
                <a:cs typeface="Verdana"/>
              </a:rPr>
              <a:t>and</a:t>
            </a:r>
            <a:r>
              <a:rPr dirty="0" sz="1000" spc="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Scrum.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5701410"/>
            <a:ext cx="1939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14" b="1">
                <a:latin typeface="Arial"/>
                <a:cs typeface="Arial"/>
              </a:rPr>
              <a:t>Copyright</a:t>
            </a:r>
            <a:r>
              <a:rPr dirty="0" sz="1600" spc="-27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&amp;</a:t>
            </a:r>
            <a:r>
              <a:rPr dirty="0" sz="1600" spc="-275" b="1">
                <a:latin typeface="Arial"/>
                <a:cs typeface="Arial"/>
              </a:rPr>
              <a:t> </a:t>
            </a:r>
            <a:r>
              <a:rPr dirty="0" sz="1600" spc="-114" b="1">
                <a:latin typeface="Arial"/>
                <a:cs typeface="Arial"/>
              </a:rPr>
              <a:t>Disclaimer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6416" y="5976238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6"/>
                </a:lnTo>
                <a:lnTo>
                  <a:pt x="5769229" y="6096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004" y="6046088"/>
            <a:ext cx="5756275" cy="1879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ymbol"/>
                <a:cs typeface="Symbol"/>
              </a:rPr>
              <a:t>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Verdana"/>
                <a:cs typeface="Verdana"/>
              </a:rPr>
              <a:t>Copyright 2016 by Tutorials </a:t>
            </a:r>
            <a:r>
              <a:rPr dirty="0" sz="1000">
                <a:latin typeface="Verdana"/>
                <a:cs typeface="Verdana"/>
              </a:rPr>
              <a:t>Point </a:t>
            </a:r>
            <a:r>
              <a:rPr dirty="0" sz="1000" spc="-10">
                <a:latin typeface="Verdana"/>
                <a:cs typeface="Verdana"/>
              </a:rPr>
              <a:t>(I) </a:t>
            </a:r>
            <a:r>
              <a:rPr dirty="0" sz="1000" spc="-5">
                <a:latin typeface="Verdana"/>
                <a:cs typeface="Verdana"/>
              </a:rPr>
              <a:t>Pvt.</a:t>
            </a:r>
            <a:r>
              <a:rPr dirty="0" sz="1000" spc="-1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Ltd.</a:t>
            </a:r>
            <a:endParaRPr sz="1000">
              <a:latin typeface="Verdana"/>
              <a:cs typeface="Verdana"/>
            </a:endParaRPr>
          </a:p>
          <a:p>
            <a:pPr algn="just" marL="12700" marR="5080">
              <a:lnSpc>
                <a:spcPct val="109000"/>
              </a:lnSpc>
              <a:spcBef>
                <a:spcPts val="815"/>
              </a:spcBef>
            </a:pPr>
            <a:r>
              <a:rPr dirty="0" sz="1000">
                <a:latin typeface="Verdana"/>
                <a:cs typeface="Verdana"/>
              </a:rPr>
              <a:t>All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content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and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graphics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published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in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this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e-book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are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the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property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of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Tutorials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Point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(I)  </a:t>
            </a:r>
            <a:r>
              <a:rPr dirty="0" sz="1000" spc="-5">
                <a:latin typeface="Verdana"/>
                <a:cs typeface="Verdana"/>
              </a:rPr>
              <a:t>Pvt.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Ltd.</a:t>
            </a:r>
            <a:r>
              <a:rPr dirty="0" sz="1000" spc="2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user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of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this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e-book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is</a:t>
            </a:r>
            <a:r>
              <a:rPr dirty="0" sz="1000" spc="-7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prohibited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to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reuse,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retain,</a:t>
            </a:r>
            <a:r>
              <a:rPr dirty="0" sz="1000" spc="-7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copy,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distribute</a:t>
            </a:r>
            <a:r>
              <a:rPr dirty="0" sz="1000" spc="-8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or</a:t>
            </a:r>
            <a:r>
              <a:rPr dirty="0" sz="1000" spc="-6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republish  any contents or a part of contents of </a:t>
            </a:r>
            <a:r>
              <a:rPr dirty="0" sz="1000">
                <a:latin typeface="Verdana"/>
                <a:cs typeface="Verdana"/>
              </a:rPr>
              <a:t>this e-book in </a:t>
            </a:r>
            <a:r>
              <a:rPr dirty="0" sz="1000" spc="-5">
                <a:latin typeface="Verdana"/>
                <a:cs typeface="Verdana"/>
              </a:rPr>
              <a:t>any manner </a:t>
            </a:r>
            <a:r>
              <a:rPr dirty="0" sz="1000">
                <a:latin typeface="Verdana"/>
                <a:cs typeface="Verdana"/>
              </a:rPr>
              <a:t>without </a:t>
            </a:r>
            <a:r>
              <a:rPr dirty="0" sz="1000" spc="-5">
                <a:latin typeface="Verdana"/>
                <a:cs typeface="Verdana"/>
              </a:rPr>
              <a:t>written consent  of the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publisher.</a:t>
            </a:r>
            <a:endParaRPr sz="1000">
              <a:latin typeface="Verdana"/>
              <a:cs typeface="Verdana"/>
            </a:endParaRPr>
          </a:p>
          <a:p>
            <a:pPr algn="just" marL="12700" marR="5080">
              <a:lnSpc>
                <a:spcPct val="109000"/>
              </a:lnSpc>
              <a:spcBef>
                <a:spcPts val="815"/>
              </a:spcBef>
            </a:pPr>
            <a:r>
              <a:rPr dirty="0" sz="1000" spc="-5">
                <a:latin typeface="Verdana"/>
                <a:cs typeface="Verdana"/>
              </a:rPr>
              <a:t>We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strive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to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update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contents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of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our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website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and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tutorials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as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timely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and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as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precisely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as  possible,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however,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contents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may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contain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inaccuracies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or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errors.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Tutorials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Point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(I)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Pvt.  Ltd. provides </a:t>
            </a:r>
            <a:r>
              <a:rPr dirty="0" sz="1000">
                <a:latin typeface="Verdana"/>
                <a:cs typeface="Verdana"/>
              </a:rPr>
              <a:t>no </a:t>
            </a:r>
            <a:r>
              <a:rPr dirty="0" sz="1000" spc="-5">
                <a:latin typeface="Verdana"/>
                <a:cs typeface="Verdana"/>
              </a:rPr>
              <a:t>guarantee </a:t>
            </a:r>
            <a:r>
              <a:rPr dirty="0" sz="1000">
                <a:latin typeface="Verdana"/>
                <a:cs typeface="Verdana"/>
              </a:rPr>
              <a:t>regarding </a:t>
            </a:r>
            <a:r>
              <a:rPr dirty="0" sz="1000" spc="-5">
                <a:latin typeface="Verdana"/>
                <a:cs typeface="Verdana"/>
              </a:rPr>
              <a:t>the accuracy, </a:t>
            </a:r>
            <a:r>
              <a:rPr dirty="0" sz="1000">
                <a:latin typeface="Verdana"/>
                <a:cs typeface="Verdana"/>
              </a:rPr>
              <a:t>timeliness or </a:t>
            </a:r>
            <a:r>
              <a:rPr dirty="0" sz="1000" spc="-5">
                <a:latin typeface="Verdana"/>
                <a:cs typeface="Verdana"/>
              </a:rPr>
              <a:t>completeness of our  website </a:t>
            </a:r>
            <a:r>
              <a:rPr dirty="0" sz="1000" spc="-10">
                <a:latin typeface="Verdana"/>
                <a:cs typeface="Verdana"/>
              </a:rPr>
              <a:t>or </a:t>
            </a:r>
            <a:r>
              <a:rPr dirty="0" sz="1000">
                <a:latin typeface="Verdana"/>
                <a:cs typeface="Verdana"/>
              </a:rPr>
              <a:t>its </a:t>
            </a:r>
            <a:r>
              <a:rPr dirty="0" sz="1000" spc="-5">
                <a:latin typeface="Verdana"/>
                <a:cs typeface="Verdana"/>
              </a:rPr>
              <a:t>contents </a:t>
            </a:r>
            <a:r>
              <a:rPr dirty="0" sz="1000">
                <a:latin typeface="Verdana"/>
                <a:cs typeface="Verdana"/>
              </a:rPr>
              <a:t>including </a:t>
            </a:r>
            <a:r>
              <a:rPr dirty="0" sz="1000" spc="-5">
                <a:latin typeface="Verdana"/>
                <a:cs typeface="Verdana"/>
              </a:rPr>
              <a:t>this </a:t>
            </a:r>
            <a:r>
              <a:rPr dirty="0" sz="1000">
                <a:latin typeface="Verdana"/>
                <a:cs typeface="Verdana"/>
              </a:rPr>
              <a:t>tutorial. </a:t>
            </a:r>
            <a:r>
              <a:rPr dirty="0" sz="1000" spc="-10">
                <a:latin typeface="Verdana"/>
                <a:cs typeface="Verdana"/>
              </a:rPr>
              <a:t>If you </a:t>
            </a:r>
            <a:r>
              <a:rPr dirty="0" sz="1000" spc="-5">
                <a:latin typeface="Verdana"/>
                <a:cs typeface="Verdana"/>
              </a:rPr>
              <a:t>discover any errors on our website </a:t>
            </a:r>
            <a:r>
              <a:rPr dirty="0" sz="1000">
                <a:latin typeface="Verdana"/>
                <a:cs typeface="Verdana"/>
              </a:rPr>
              <a:t>or  in </a:t>
            </a:r>
            <a:r>
              <a:rPr dirty="0" sz="1000" spc="-10">
                <a:latin typeface="Verdana"/>
                <a:cs typeface="Verdana"/>
              </a:rPr>
              <a:t>this </a:t>
            </a:r>
            <a:r>
              <a:rPr dirty="0" sz="1000" spc="-5">
                <a:latin typeface="Verdana"/>
                <a:cs typeface="Verdana"/>
              </a:rPr>
              <a:t>tutorial, please </a:t>
            </a:r>
            <a:r>
              <a:rPr dirty="0" sz="1000">
                <a:latin typeface="Verdana"/>
                <a:cs typeface="Verdana"/>
              </a:rPr>
              <a:t>notify </a:t>
            </a:r>
            <a:r>
              <a:rPr dirty="0" sz="1000" spc="-5">
                <a:latin typeface="Verdana"/>
                <a:cs typeface="Verdana"/>
              </a:rPr>
              <a:t>us at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contact@tutorialspoint.com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9230" y="9470167"/>
            <a:ext cx="146685" cy="179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Verdana"/>
                <a:cs typeface="Verdana"/>
              </a:rPr>
              <a:t>1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97221" y="446023"/>
            <a:ext cx="1462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634727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3664" y="2444535"/>
            <a:ext cx="84461" cy="83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0534" y="4268844"/>
            <a:ext cx="87591" cy="84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0534" y="4922640"/>
            <a:ext cx="87591" cy="84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7638" y="7418871"/>
            <a:ext cx="90487" cy="83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83716" y="1058925"/>
            <a:ext cx="5795010" cy="8319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81675" algn="l"/>
              </a:tabLst>
            </a:pPr>
            <a:r>
              <a:rPr dirty="0" u="sng" sz="1600" spc="-2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1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r>
              <a:rPr dirty="0" u="sng" sz="1600" spc="-27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sng" sz="1600" spc="-29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1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Contents	</a:t>
            </a:r>
            <a:endParaRPr sz="16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730"/>
              </a:spcBef>
            </a:pPr>
            <a:r>
              <a:rPr dirty="0" sz="1000" spc="-5">
                <a:latin typeface="Carlito"/>
                <a:cs typeface="Carlito"/>
              </a:rPr>
              <a:t>About  the  Tutorial ............................................................................................................................................</a:t>
            </a:r>
            <a:r>
              <a:rPr dirty="0" sz="1000" spc="-6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i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Audience...........................................................................................................................................................  </a:t>
            </a:r>
            <a:r>
              <a:rPr dirty="0" sz="1000" spc="7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i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Prerequisites.....................................................................................................................................................  </a:t>
            </a:r>
            <a:r>
              <a:rPr dirty="0" sz="1000" spc="5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i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Copyright  &amp;  Disclaimer</a:t>
            </a:r>
            <a:r>
              <a:rPr dirty="0" sz="1000" spc="-17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..................................................................................................................................... i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Carlito"/>
                <a:cs typeface="Carlito"/>
              </a:rPr>
              <a:t>Table  of  Contents</a:t>
            </a:r>
            <a:r>
              <a:rPr dirty="0" sz="1000" spc="-1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............................................................................................................................................ </a:t>
            </a:r>
            <a:r>
              <a:rPr dirty="0" sz="1000" spc="-10">
                <a:latin typeface="Carlito"/>
                <a:cs typeface="Carlito"/>
              </a:rPr>
              <a:t>ii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5"/>
              </a:spcBef>
            </a:pPr>
            <a:r>
              <a:rPr dirty="0" sz="1000" spc="-5" b="1">
                <a:latin typeface="Carlito"/>
                <a:cs typeface="Carlito"/>
              </a:rPr>
              <a:t>Extreme Programming –</a:t>
            </a:r>
            <a:r>
              <a:rPr dirty="0" sz="1000" b="1">
                <a:latin typeface="Carlito"/>
                <a:cs typeface="Carlito"/>
              </a:rPr>
              <a:t> </a:t>
            </a:r>
            <a:r>
              <a:rPr dirty="0" sz="1000" spc="-5" b="1">
                <a:latin typeface="Carlito"/>
                <a:cs typeface="Carlito"/>
              </a:rPr>
              <a:t>Introduction.......................................................................................................1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What  is  Agile? ..................................................................................................................................................</a:t>
            </a:r>
            <a:r>
              <a:rPr dirty="0" sz="1000" spc="-13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1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Agile   Manifesto................................................................................................................................................</a:t>
            </a:r>
            <a:r>
              <a:rPr dirty="0" sz="1000" spc="-2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1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Software Engineering  Trends  ..........................................................................................................................</a:t>
            </a:r>
            <a:r>
              <a:rPr dirty="0" sz="1000" spc="-8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2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latin typeface="Carlito"/>
                <a:cs typeface="Carlito"/>
              </a:rPr>
              <a:t>What  is  Extreme</a:t>
            </a:r>
            <a:r>
              <a:rPr dirty="0" sz="1000" spc="-4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Programming?...................................................................................................................... 4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Extreme Programming in a  Nutshell................................................................................................................</a:t>
            </a:r>
            <a:r>
              <a:rPr dirty="0" sz="1000" spc="12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4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Why is it called “Extreme?” </a:t>
            </a:r>
            <a:r>
              <a:rPr dirty="0" sz="1000" spc="6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............................................................................................................................. 5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5"/>
              </a:spcBef>
            </a:pPr>
            <a:r>
              <a:rPr dirty="0" sz="1000" spc="-5">
                <a:latin typeface="Carlito"/>
                <a:cs typeface="Carlito"/>
              </a:rPr>
              <a:t>History of Extreme Programming .................................................................................................................... </a:t>
            </a:r>
            <a:r>
              <a:rPr dirty="0" sz="100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6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latin typeface="Carlito"/>
                <a:cs typeface="Carlito"/>
              </a:rPr>
              <a:t>Success in  Industry  ..........................................................................................................................................</a:t>
            </a:r>
            <a:r>
              <a:rPr dirty="0" sz="1000" spc="-6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6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Extreme Programming Advantages .................................................................................................................</a:t>
            </a:r>
            <a:r>
              <a:rPr dirty="0" sz="1000" spc="204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7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</a:pPr>
            <a:r>
              <a:rPr dirty="0" sz="1000" spc="-5" b="1">
                <a:latin typeface="Carlito"/>
                <a:cs typeface="Carlito"/>
              </a:rPr>
              <a:t>Extreme Programming – Values and Principles</a:t>
            </a:r>
            <a:r>
              <a:rPr dirty="0" sz="1000" b="1">
                <a:latin typeface="Carlito"/>
                <a:cs typeface="Carlito"/>
              </a:rPr>
              <a:t> </a:t>
            </a:r>
            <a:r>
              <a:rPr dirty="0" sz="1000" spc="-10" b="1">
                <a:latin typeface="Carlito"/>
                <a:cs typeface="Carlito"/>
              </a:rPr>
              <a:t>.........................................................................................8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Extreme Programming Values ......................................................................................................................... </a:t>
            </a:r>
            <a:r>
              <a:rPr dirty="0" sz="1000" spc="2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8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Extreme  Programming  Principles ..................................................................................................................</a:t>
            </a:r>
            <a:r>
              <a:rPr dirty="0" sz="1000" spc="-17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11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</a:pPr>
            <a:r>
              <a:rPr dirty="0" sz="1000" spc="-5" b="1">
                <a:latin typeface="Carlito"/>
                <a:cs typeface="Carlito"/>
              </a:rPr>
              <a:t>Extreme Programming – Practices</a:t>
            </a:r>
            <a:r>
              <a:rPr dirty="0" sz="1000" spc="70" b="1">
                <a:latin typeface="Carlito"/>
                <a:cs typeface="Carlito"/>
              </a:rPr>
              <a:t> </a:t>
            </a:r>
            <a:r>
              <a:rPr dirty="0" sz="1000" spc="-10" b="1">
                <a:latin typeface="Carlito"/>
                <a:cs typeface="Carlito"/>
              </a:rPr>
              <a:t>..........................................................................................................13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Four Areas of </a:t>
            </a:r>
            <a:r>
              <a:rPr dirty="0" sz="1000">
                <a:latin typeface="Carlito"/>
                <a:cs typeface="Carlito"/>
              </a:rPr>
              <a:t>Extreme </a:t>
            </a:r>
            <a:r>
              <a:rPr dirty="0" sz="1000" spc="-5">
                <a:latin typeface="Carlito"/>
                <a:cs typeface="Carlito"/>
              </a:rPr>
              <a:t>Programming ............................................................................................................</a:t>
            </a:r>
            <a:r>
              <a:rPr dirty="0" sz="1000" spc="204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14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10">
                <a:latin typeface="Carlito"/>
                <a:cs typeface="Carlito"/>
              </a:rPr>
              <a:t>The  </a:t>
            </a:r>
            <a:r>
              <a:rPr dirty="0" sz="1000" spc="-5">
                <a:latin typeface="Carlito"/>
                <a:cs typeface="Carlito"/>
              </a:rPr>
              <a:t>Planning  Game........................................................................................................................................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15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Short  Releases  ...............................................................................................................................................</a:t>
            </a:r>
            <a:r>
              <a:rPr dirty="0" sz="1000" spc="-8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16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Carlito"/>
                <a:cs typeface="Carlito"/>
              </a:rPr>
              <a:t>Metaphor....................................................................................................................................................... </a:t>
            </a:r>
            <a:r>
              <a:rPr dirty="0" sz="1000" spc="21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16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10">
                <a:latin typeface="Carlito"/>
                <a:cs typeface="Carlito"/>
              </a:rPr>
              <a:t>Simple  </a:t>
            </a:r>
            <a:r>
              <a:rPr dirty="0" sz="1000" spc="-5">
                <a:latin typeface="Carlito"/>
                <a:cs typeface="Carlito"/>
              </a:rPr>
              <a:t>Design  ................................................................................................................................................</a:t>
            </a:r>
            <a:r>
              <a:rPr dirty="0" sz="1000" spc="-5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17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Testing  ...........................................................................................................................................................</a:t>
            </a:r>
            <a:r>
              <a:rPr dirty="0" sz="1000" spc="15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17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Refactoring  ....................................................................................................................................................</a:t>
            </a:r>
            <a:r>
              <a:rPr dirty="0" sz="1000" spc="16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18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Pair   Programming..........................................................................................................................................</a:t>
            </a:r>
            <a:r>
              <a:rPr dirty="0" sz="1000" spc="3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18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Carlito"/>
                <a:cs typeface="Carlito"/>
              </a:rPr>
              <a:t>Collective   Ownership.....................................................................................................................................</a:t>
            </a:r>
            <a:r>
              <a:rPr dirty="0" sz="1000" spc="-3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19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Continuous   Integration..................................................................................................................................</a:t>
            </a:r>
            <a:r>
              <a:rPr dirty="0" sz="1000" spc="-6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19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40-Hour  Week  ...............................................................................................................................................</a:t>
            </a:r>
            <a:r>
              <a:rPr dirty="0" sz="1000" spc="-5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20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On-Site  Customer  ..........................................................................................................................................</a:t>
            </a:r>
            <a:r>
              <a:rPr dirty="0" sz="1000" spc="-10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20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latin typeface="Carlito"/>
                <a:cs typeface="Carlito"/>
              </a:rPr>
              <a:t>Coding   Standards...........................................................................................................................................</a:t>
            </a:r>
            <a:r>
              <a:rPr dirty="0" sz="1000" spc="-4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20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</a:pPr>
            <a:r>
              <a:rPr dirty="0" sz="1000" spc="-5" b="1">
                <a:latin typeface="Carlito"/>
                <a:cs typeface="Carlito"/>
              </a:rPr>
              <a:t>Extreme Programming – Supporting Practices</a:t>
            </a:r>
            <a:r>
              <a:rPr dirty="0" sz="1000" spc="15" b="1">
                <a:latin typeface="Carlito"/>
                <a:cs typeface="Carlito"/>
              </a:rPr>
              <a:t> </a:t>
            </a:r>
            <a:r>
              <a:rPr dirty="0" sz="1000" spc="-10" b="1">
                <a:latin typeface="Carlito"/>
                <a:cs typeface="Carlito"/>
              </a:rPr>
              <a:t>........................................................................................22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10">
                <a:latin typeface="Carlito"/>
                <a:cs typeface="Carlito"/>
              </a:rPr>
              <a:t>The </a:t>
            </a:r>
            <a:r>
              <a:rPr dirty="0" sz="1000" spc="-5">
                <a:latin typeface="Carlito"/>
                <a:cs typeface="Carlito"/>
              </a:rPr>
              <a:t>Planning Game – Support </a:t>
            </a:r>
            <a:r>
              <a:rPr dirty="0" sz="1000" spc="-10">
                <a:latin typeface="Carlito"/>
                <a:cs typeface="Carlito"/>
              </a:rPr>
              <a:t>from </a:t>
            </a:r>
            <a:r>
              <a:rPr dirty="0" sz="1000" spc="-5">
                <a:latin typeface="Carlito"/>
                <a:cs typeface="Carlito"/>
              </a:rPr>
              <a:t>other XP Practices </a:t>
            </a:r>
            <a:r>
              <a:rPr dirty="0" sz="1000" spc="1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................................................................................ </a:t>
            </a:r>
            <a:r>
              <a:rPr dirty="0" sz="1000" spc="-10">
                <a:latin typeface="Carlito"/>
                <a:cs typeface="Carlito"/>
              </a:rPr>
              <a:t>22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Short Releases – Support </a:t>
            </a:r>
            <a:r>
              <a:rPr dirty="0" sz="1000">
                <a:latin typeface="Carlito"/>
                <a:cs typeface="Carlito"/>
              </a:rPr>
              <a:t>from </a:t>
            </a:r>
            <a:r>
              <a:rPr dirty="0" sz="1000" spc="-5">
                <a:latin typeface="Carlito"/>
                <a:cs typeface="Carlito"/>
              </a:rPr>
              <a:t>other XP </a:t>
            </a:r>
            <a:r>
              <a:rPr dirty="0" sz="1000" spc="10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Practices........................................................................................ </a:t>
            </a:r>
            <a:r>
              <a:rPr dirty="0" sz="1000" spc="-10">
                <a:latin typeface="Carlito"/>
                <a:cs typeface="Carlito"/>
              </a:rPr>
              <a:t>23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Metaphor – Support from other XP Practices </a:t>
            </a:r>
            <a:r>
              <a:rPr dirty="0" sz="1000" spc="1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............................................................................................... </a:t>
            </a:r>
            <a:r>
              <a:rPr dirty="0" sz="1000" spc="-10">
                <a:latin typeface="Carlito"/>
                <a:cs typeface="Carlito"/>
              </a:rPr>
              <a:t>23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10"/>
              </a:spcBef>
            </a:pPr>
            <a:r>
              <a:rPr dirty="0" sz="1000" spc="-10">
                <a:latin typeface="Carlito"/>
                <a:cs typeface="Carlito"/>
              </a:rPr>
              <a:t>Simple</a:t>
            </a:r>
            <a:r>
              <a:rPr dirty="0" sz="1000" spc="4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Design</a:t>
            </a:r>
            <a:r>
              <a:rPr dirty="0" sz="1000" spc="6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–</a:t>
            </a:r>
            <a:r>
              <a:rPr dirty="0" sz="1000" spc="5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Support</a:t>
            </a:r>
            <a:r>
              <a:rPr dirty="0" sz="1000" spc="6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from</a:t>
            </a:r>
            <a:r>
              <a:rPr dirty="0" sz="1000" spc="6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other</a:t>
            </a:r>
            <a:r>
              <a:rPr dirty="0" sz="1000" spc="6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XP</a:t>
            </a:r>
            <a:r>
              <a:rPr dirty="0" sz="1000" spc="6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Practices.........................................................................................</a:t>
            </a:r>
            <a:r>
              <a:rPr dirty="0" sz="1000" spc="-7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24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Testing – Support from other  XP Practices....................................................................................................</a:t>
            </a:r>
            <a:r>
              <a:rPr dirty="0" sz="1000" spc="13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24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Refactoring  – Support from other XP Practices.............................................................................................</a:t>
            </a:r>
            <a:r>
              <a:rPr dirty="0" sz="1000" spc="15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25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Pair Programming – Support from other XP </a:t>
            </a:r>
            <a:r>
              <a:rPr dirty="0" sz="1000" spc="4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Practices .................................................................................. </a:t>
            </a:r>
            <a:r>
              <a:rPr dirty="0" sz="1000" spc="-10">
                <a:latin typeface="Carlito"/>
                <a:cs typeface="Carlito"/>
              </a:rPr>
              <a:t>26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Carlito"/>
                <a:cs typeface="Carlito"/>
              </a:rPr>
              <a:t>Collective Ownership – Support from other XP Practices</a:t>
            </a:r>
            <a:r>
              <a:rPr dirty="0" sz="1000" spc="20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............................................................................. </a:t>
            </a:r>
            <a:r>
              <a:rPr dirty="0" sz="1000" spc="-10">
                <a:latin typeface="Carlito"/>
                <a:cs typeface="Carlito"/>
              </a:rPr>
              <a:t>27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Continuous Integration  - Support from other XP Practices...........................................................................</a:t>
            </a:r>
            <a:r>
              <a:rPr dirty="0" sz="1000" spc="12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27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40-Hour Week – Support </a:t>
            </a:r>
            <a:r>
              <a:rPr dirty="0" sz="1000">
                <a:latin typeface="Carlito"/>
                <a:cs typeface="Carlito"/>
              </a:rPr>
              <a:t>from </a:t>
            </a:r>
            <a:r>
              <a:rPr dirty="0" sz="1000" spc="-5">
                <a:latin typeface="Carlito"/>
                <a:cs typeface="Carlito"/>
              </a:rPr>
              <a:t>other XP Practices ........................................................................................</a:t>
            </a:r>
            <a:r>
              <a:rPr dirty="0" sz="1000" spc="13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28</a:t>
            </a:r>
            <a:endParaRPr sz="1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On-Site Customer </a:t>
            </a:r>
            <a:r>
              <a:rPr dirty="0" sz="1000" spc="114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– Support from other XP Practices................................................................................... </a:t>
            </a:r>
            <a:r>
              <a:rPr dirty="0" sz="1000" spc="-10">
                <a:latin typeface="Carlito"/>
                <a:cs typeface="Carlito"/>
              </a:rPr>
              <a:t>28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9230" y="9470167"/>
            <a:ext cx="146685" cy="179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Verdana"/>
                <a:cs typeface="Verdana"/>
              </a:rPr>
              <a:t>2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97221" y="446023"/>
            <a:ext cx="1462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634727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0604" y="1068069"/>
            <a:ext cx="5523865" cy="82556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rlito"/>
                <a:cs typeface="Carlito"/>
              </a:rPr>
              <a:t>Coding Standards – Support from other XP Practices ...................................................................................</a:t>
            </a:r>
            <a:r>
              <a:rPr dirty="0" sz="1000" spc="15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29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Carlito"/>
                <a:cs typeface="Carlito"/>
              </a:rPr>
              <a:t>Extreme Programming – Evolving Practices</a:t>
            </a:r>
            <a:r>
              <a:rPr dirty="0" sz="1000" spc="114" b="1">
                <a:latin typeface="Carlito"/>
                <a:cs typeface="Carlito"/>
              </a:rPr>
              <a:t> </a:t>
            </a:r>
            <a:r>
              <a:rPr dirty="0" sz="1000" spc="-10" b="1">
                <a:latin typeface="Carlito"/>
                <a:cs typeface="Carlito"/>
              </a:rPr>
              <a:t>............................................................................................30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On-Site Customer – </a:t>
            </a:r>
            <a:r>
              <a:rPr dirty="0" sz="1000">
                <a:latin typeface="Carlito"/>
                <a:cs typeface="Carlito"/>
              </a:rPr>
              <a:t>Whole </a:t>
            </a:r>
            <a:r>
              <a:rPr dirty="0" sz="1000" spc="-5">
                <a:latin typeface="Carlito"/>
                <a:cs typeface="Carlito"/>
              </a:rPr>
              <a:t>Team ..................................................................................................................</a:t>
            </a:r>
            <a:r>
              <a:rPr dirty="0" sz="1000" spc="204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30</a:t>
            </a:r>
            <a:endParaRPr sz="100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</a:pPr>
            <a:r>
              <a:rPr dirty="0" sz="1000" spc="-5">
                <a:latin typeface="Carlito"/>
                <a:cs typeface="Carlito"/>
              </a:rPr>
              <a:t>Planning Game – Release and Iteration Planning.......................................................................................... </a:t>
            </a:r>
            <a:r>
              <a:rPr dirty="0" sz="1000" spc="-10">
                <a:latin typeface="Carlito"/>
                <a:cs typeface="Carlito"/>
              </a:rPr>
              <a:t>31  </a:t>
            </a:r>
            <a:r>
              <a:rPr dirty="0" sz="1000" spc="-5">
                <a:latin typeface="Carlito"/>
                <a:cs typeface="Carlito"/>
              </a:rPr>
              <a:t>Acceptance   Testing........................................................................................................................................</a:t>
            </a:r>
            <a:r>
              <a:rPr dirty="0" sz="1000" spc="-3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31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Carlito"/>
                <a:cs typeface="Carlito"/>
              </a:rPr>
              <a:t>Unit  Testing  ...................................................................................................................................................</a:t>
            </a:r>
            <a:r>
              <a:rPr dirty="0" sz="1000" spc="-2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31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10">
                <a:latin typeface="Carlito"/>
                <a:cs typeface="Carlito"/>
              </a:rPr>
              <a:t>Test Driven </a:t>
            </a:r>
            <a:r>
              <a:rPr dirty="0" sz="1000" spc="-5">
                <a:latin typeface="Carlito"/>
                <a:cs typeface="Carlito"/>
              </a:rPr>
              <a:t>Development .............................................................................................................................. </a:t>
            </a:r>
            <a:r>
              <a:rPr dirty="0" sz="1000" spc="4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31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Refactoring  – Design  Improvement...............................................................................................................</a:t>
            </a:r>
            <a:r>
              <a:rPr dirty="0" sz="1000" spc="-5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32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40-Hour Week  – Sustainable Pace.................................................................................................................</a:t>
            </a:r>
            <a:r>
              <a:rPr dirty="0" sz="1000" spc="12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32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Carlito"/>
                <a:cs typeface="Carlito"/>
              </a:rPr>
              <a:t>Extreme Programming – Process</a:t>
            </a:r>
            <a:r>
              <a:rPr dirty="0" sz="1000" spc="-140" b="1">
                <a:latin typeface="Carlito"/>
                <a:cs typeface="Carlito"/>
              </a:rPr>
              <a:t> </a:t>
            </a:r>
            <a:r>
              <a:rPr dirty="0" sz="1000" spc="-10" b="1">
                <a:latin typeface="Carlito"/>
                <a:cs typeface="Carlito"/>
              </a:rPr>
              <a:t>Cycle....................................................................................................33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Carlito"/>
                <a:cs typeface="Carlito"/>
              </a:rPr>
              <a:t>Extreme Programming Process Cycle ............................................................................................................</a:t>
            </a:r>
            <a:r>
              <a:rPr dirty="0" sz="1000" spc="13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33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 b="1">
                <a:latin typeface="Carlito"/>
                <a:cs typeface="Carlito"/>
              </a:rPr>
              <a:t>Extreme Programming – Pair</a:t>
            </a:r>
            <a:r>
              <a:rPr dirty="0" sz="1000" spc="30" b="1">
                <a:latin typeface="Carlito"/>
                <a:cs typeface="Carlito"/>
              </a:rPr>
              <a:t> </a:t>
            </a:r>
            <a:r>
              <a:rPr dirty="0" sz="1000" spc="-5" b="1">
                <a:latin typeface="Carlito"/>
                <a:cs typeface="Carlito"/>
              </a:rPr>
              <a:t>Programming </a:t>
            </a:r>
            <a:r>
              <a:rPr dirty="0" sz="1000" spc="-10" b="1">
                <a:latin typeface="Carlito"/>
                <a:cs typeface="Carlito"/>
              </a:rPr>
              <a:t>............................................................................................37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Pair  Programming  – Advantages ...................................................................................................................</a:t>
            </a:r>
            <a:r>
              <a:rPr dirty="0" sz="1000" spc="-12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37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Adapting to Pair Programming ...................................................................................................................... </a:t>
            </a:r>
            <a:r>
              <a:rPr dirty="0" sz="1000" spc="6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38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 b="1">
                <a:latin typeface="Carlito"/>
                <a:cs typeface="Carlito"/>
              </a:rPr>
              <a:t>Extreme Programming – Roles</a:t>
            </a:r>
            <a:r>
              <a:rPr dirty="0" sz="1000" spc="-25" b="1">
                <a:latin typeface="Carlito"/>
                <a:cs typeface="Carlito"/>
              </a:rPr>
              <a:t> </a:t>
            </a:r>
            <a:r>
              <a:rPr dirty="0" sz="1000" spc="-10" b="1">
                <a:latin typeface="Carlito"/>
                <a:cs typeface="Carlito"/>
              </a:rPr>
              <a:t>................................................................................................................43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Roles in  Extreme  Programming .....................................................................................................................</a:t>
            </a:r>
            <a:r>
              <a:rPr dirty="0" sz="1000" spc="-15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43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Developer  ......................................................................................................................................................</a:t>
            </a:r>
            <a:r>
              <a:rPr dirty="0" sz="1000" spc="15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43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Customer  .......................................................................................................................................................</a:t>
            </a:r>
            <a:r>
              <a:rPr dirty="0" sz="1000" spc="12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44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Manager   ........................................................................................................................................................</a:t>
            </a:r>
            <a:r>
              <a:rPr dirty="0" sz="1000" spc="-3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45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latin typeface="Carlito"/>
                <a:cs typeface="Carlito"/>
              </a:rPr>
              <a:t>Coach  .............................................................................................................................................................</a:t>
            </a:r>
            <a:r>
              <a:rPr dirty="0" sz="1000" spc="10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46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Carlito"/>
                <a:cs typeface="Carlito"/>
              </a:rPr>
              <a:t>Extreme Programming – Activities and Artifacts</a:t>
            </a:r>
            <a:r>
              <a:rPr dirty="0" sz="1000" spc="5" b="1">
                <a:latin typeface="Carlito"/>
                <a:cs typeface="Carlito"/>
              </a:rPr>
              <a:t> </a:t>
            </a:r>
            <a:r>
              <a:rPr dirty="0" sz="1000" spc="-10" b="1">
                <a:latin typeface="Carlito"/>
                <a:cs typeface="Carlito"/>
              </a:rPr>
              <a:t>.....................................................................................47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XP  –  Activities ................................................................................................................................................</a:t>
            </a:r>
            <a:r>
              <a:rPr dirty="0" sz="1000" spc="-6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47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Release   Planning............................................................................................................................................</a:t>
            </a:r>
            <a:r>
              <a:rPr dirty="0" sz="1000" spc="-2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47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latin typeface="Carlito"/>
                <a:cs typeface="Carlito"/>
              </a:rPr>
              <a:t>Iteration  Planning ..........................................................................................................................................</a:t>
            </a:r>
            <a:r>
              <a:rPr dirty="0" sz="1000" spc="8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49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Implementation.............................................................................................................................................  </a:t>
            </a:r>
            <a:r>
              <a:rPr dirty="0" sz="1000" spc="3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50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5">
                <a:latin typeface="Carlito"/>
                <a:cs typeface="Carlito"/>
              </a:rPr>
              <a:t>Extreme  Programming  Artifacts ....................................................................................................................</a:t>
            </a:r>
            <a:r>
              <a:rPr dirty="0" sz="1000" spc="-16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51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Carlito"/>
                <a:cs typeface="Carlito"/>
              </a:rPr>
              <a:t>Extreme Programming – Rules</a:t>
            </a:r>
            <a:r>
              <a:rPr dirty="0" sz="1000" spc="-30" b="1">
                <a:latin typeface="Carlito"/>
                <a:cs typeface="Carlito"/>
              </a:rPr>
              <a:t> </a:t>
            </a:r>
            <a:r>
              <a:rPr dirty="0" sz="1000" spc="-10" b="1">
                <a:latin typeface="Carlito"/>
                <a:cs typeface="Carlito"/>
              </a:rPr>
              <a:t>................................................................................................................53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Rules of Planning Game.................................................................................................................................</a:t>
            </a:r>
            <a:r>
              <a:rPr dirty="0" sz="1000" spc="8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53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 b="1">
                <a:latin typeface="Carlito"/>
                <a:cs typeface="Carlito"/>
              </a:rPr>
              <a:t>Extreme Programming – Additional</a:t>
            </a:r>
            <a:r>
              <a:rPr dirty="0" sz="1000" b="1">
                <a:latin typeface="Carlito"/>
                <a:cs typeface="Carlito"/>
              </a:rPr>
              <a:t> </a:t>
            </a:r>
            <a:r>
              <a:rPr dirty="0" sz="1000" spc="-5" b="1">
                <a:latin typeface="Carlito"/>
                <a:cs typeface="Carlito"/>
              </a:rPr>
              <a:t>Features..........................................................................................57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Feedback  Loops  .............................................................................................................................................</a:t>
            </a:r>
            <a:r>
              <a:rPr dirty="0" sz="1000" spc="-12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57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Project   Management.....................................................................................................................................</a:t>
            </a:r>
            <a:r>
              <a:rPr dirty="0" sz="100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57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Learnings from the XP  Practices ....................................................................................................................</a:t>
            </a:r>
            <a:r>
              <a:rPr dirty="0" sz="1000" spc="3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58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>
                <a:latin typeface="Carlito"/>
                <a:cs typeface="Carlito"/>
              </a:rPr>
              <a:t>Scaling </a:t>
            </a:r>
            <a:r>
              <a:rPr dirty="0" sz="1000" spc="-5">
                <a:latin typeface="Carlito"/>
                <a:cs typeface="Carlito"/>
              </a:rPr>
              <a:t>Extreme Programming  ......................................................................................................................</a:t>
            </a:r>
            <a:r>
              <a:rPr dirty="0" sz="1000" spc="18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58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Documentation.............................................................................................................................................. </a:t>
            </a:r>
            <a:r>
              <a:rPr dirty="0" sz="1000" spc="20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58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Misconceptions  of  XP ....................................................................................................................................</a:t>
            </a:r>
            <a:r>
              <a:rPr dirty="0" sz="1000" spc="-11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59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Carlito"/>
                <a:cs typeface="Carlito"/>
              </a:rPr>
              <a:t>Extreme Programming – Scrum + Extreme</a:t>
            </a:r>
            <a:r>
              <a:rPr dirty="0" sz="1000" spc="50" b="1">
                <a:latin typeface="Carlito"/>
                <a:cs typeface="Carlito"/>
              </a:rPr>
              <a:t> </a:t>
            </a:r>
            <a:r>
              <a:rPr dirty="0" sz="1000" spc="-5" b="1">
                <a:latin typeface="Carlito"/>
                <a:cs typeface="Carlito"/>
              </a:rPr>
              <a:t>Programming........................................................................60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5">
                <a:latin typeface="Carlito"/>
                <a:cs typeface="Carlito"/>
              </a:rPr>
              <a:t>XP  – Flexibility  </a:t>
            </a:r>
            <a:r>
              <a:rPr dirty="0" sz="1000">
                <a:latin typeface="Carlito"/>
                <a:cs typeface="Carlito"/>
              </a:rPr>
              <a:t>as </a:t>
            </a:r>
            <a:r>
              <a:rPr dirty="0" sz="1000" spc="-5">
                <a:latin typeface="Carlito"/>
                <a:cs typeface="Carlito"/>
              </a:rPr>
              <a:t>Technique..........................................................................................................................</a:t>
            </a:r>
            <a:r>
              <a:rPr dirty="0" sz="1000" spc="-6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60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latin typeface="Carlito"/>
                <a:cs typeface="Carlito"/>
              </a:rPr>
              <a:t>Waterfall  Model  ............................................................................................................................................</a:t>
            </a:r>
            <a:r>
              <a:rPr dirty="0" sz="1000" spc="-3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61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Agile   Methodologies......................................................................................................................................</a:t>
            </a:r>
            <a:r>
              <a:rPr dirty="0" sz="1000" spc="-2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62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How Scrum makes the Difference? </a:t>
            </a:r>
            <a:r>
              <a:rPr dirty="0" sz="1000" spc="6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............................................................................................................... </a:t>
            </a:r>
            <a:r>
              <a:rPr dirty="0" sz="1000" spc="-10">
                <a:latin typeface="Carlito"/>
                <a:cs typeface="Carlito"/>
              </a:rPr>
              <a:t>62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Scrum + Extreme </a:t>
            </a:r>
            <a:r>
              <a:rPr dirty="0" sz="1000">
                <a:latin typeface="Carlito"/>
                <a:cs typeface="Carlito"/>
              </a:rPr>
              <a:t>Programming </a:t>
            </a:r>
            <a:r>
              <a:rPr dirty="0" sz="1000" spc="-5">
                <a:latin typeface="Carlito"/>
                <a:cs typeface="Carlito"/>
              </a:rPr>
              <a:t>Hybrid .........................................................................................................</a:t>
            </a:r>
            <a:r>
              <a:rPr dirty="0" sz="1000" spc="16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63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Carlito"/>
                <a:cs typeface="Carlito"/>
              </a:rPr>
              <a:t>Tools for Scrum + XP Hybrid </a:t>
            </a:r>
            <a:r>
              <a:rPr dirty="0" sz="1000" spc="6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Projects ............................................................................................................ </a:t>
            </a:r>
            <a:r>
              <a:rPr dirty="0" sz="1000" spc="-10">
                <a:latin typeface="Carlito"/>
                <a:cs typeface="Carlito"/>
              </a:rPr>
              <a:t>63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0534" y="1446315"/>
            <a:ext cx="87591" cy="83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0534" y="2936868"/>
            <a:ext cx="87591" cy="84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0534" y="3424467"/>
            <a:ext cx="87591" cy="830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9086" y="4076820"/>
            <a:ext cx="89039" cy="844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9086" y="5233535"/>
            <a:ext cx="89039" cy="844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3613" y="6390252"/>
            <a:ext cx="148520" cy="844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23613" y="6877851"/>
            <a:ext cx="148520" cy="830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23613" y="8200763"/>
            <a:ext cx="148520" cy="844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99605" y="9470167"/>
            <a:ext cx="189865" cy="179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Verdana"/>
                <a:cs typeface="Verdana"/>
              </a:rPr>
              <a:t>3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97221" y="446023"/>
            <a:ext cx="1462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634727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3613" y="1126356"/>
            <a:ext cx="148520" cy="84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1053744"/>
            <a:ext cx="5523865" cy="136207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000" spc="-5" b="1">
                <a:latin typeface="Carlito"/>
                <a:cs typeface="Carlito"/>
              </a:rPr>
              <a:t>Extreme Programming – Tools</a:t>
            </a:r>
            <a:r>
              <a:rPr dirty="0" sz="1000" spc="15" b="1">
                <a:latin typeface="Carlito"/>
                <a:cs typeface="Carlito"/>
              </a:rPr>
              <a:t> </a:t>
            </a:r>
            <a:r>
              <a:rPr dirty="0" sz="1000" spc="-10" b="1">
                <a:latin typeface="Carlito"/>
                <a:cs typeface="Carlito"/>
              </a:rPr>
              <a:t>................................................................................................................65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Carlito"/>
                <a:cs typeface="Carlito"/>
              </a:rPr>
              <a:t>ExtremePlanner  .............................................................................................................................................</a:t>
            </a:r>
            <a:r>
              <a:rPr dirty="0" sz="1000" spc="6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65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Project Planning and Tracking </a:t>
            </a:r>
            <a:r>
              <a:rPr dirty="0" sz="1000" spc="10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System........................................................................................................... </a:t>
            </a:r>
            <a:r>
              <a:rPr dirty="0" sz="1000" spc="-10">
                <a:latin typeface="Carlito"/>
                <a:cs typeface="Carlito"/>
              </a:rPr>
              <a:t>65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Targetprocess  ................................................................................................................................................</a:t>
            </a:r>
            <a:r>
              <a:rPr dirty="0" sz="1000" spc="12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66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Plone Extreme Management Tool .................................................................................................................</a:t>
            </a:r>
            <a:r>
              <a:rPr dirty="0" sz="1000" spc="19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67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Carlito"/>
                <a:cs typeface="Carlito"/>
              </a:rPr>
              <a:t>XP Tools for Java Developers .........................................................................................................................  </a:t>
            </a:r>
            <a:r>
              <a:rPr dirty="0" sz="1000" spc="-10">
                <a:latin typeface="Carlito"/>
                <a:cs typeface="Carlito"/>
              </a:rPr>
              <a:t>67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XP Tools for .Net Developers .........................................................................................................................  </a:t>
            </a:r>
            <a:r>
              <a:rPr dirty="0" sz="1000" spc="-10">
                <a:latin typeface="Carlito"/>
                <a:cs typeface="Carlito"/>
              </a:rPr>
              <a:t>68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Carlito"/>
                <a:cs typeface="Carlito"/>
              </a:rPr>
              <a:t>Adopting XP in your Organization </a:t>
            </a:r>
            <a:r>
              <a:rPr dirty="0" sz="1000" spc="11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................................................................................................................. </a:t>
            </a:r>
            <a:r>
              <a:rPr dirty="0" sz="1000" spc="-10">
                <a:latin typeface="Carlito"/>
                <a:cs typeface="Carlito"/>
              </a:rPr>
              <a:t>68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9605" y="9470167"/>
            <a:ext cx="189865" cy="179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Verdana"/>
                <a:cs typeface="Verdana"/>
              </a:rPr>
              <a:t>4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1757" y="458044"/>
            <a:ext cx="1437005" cy="154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Verdana"/>
                <a:cs typeface="Verdana"/>
              </a:rPr>
              <a:t>Extreme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3716" y="1816353"/>
            <a:ext cx="6006465" cy="2770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This chapter gives an overview </a:t>
            </a:r>
            <a:r>
              <a:rPr dirty="0" sz="100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Extreme </a:t>
            </a:r>
            <a:r>
              <a:rPr dirty="0" sz="1000">
                <a:latin typeface="Verdana"/>
                <a:cs typeface="Verdana"/>
              </a:rPr>
              <a:t>Programming.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993130" algn="l"/>
              </a:tabLst>
            </a:pPr>
            <a:r>
              <a:rPr dirty="0" u="sng" sz="1600" spc="-2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9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</a:t>
            </a:r>
            <a:r>
              <a:rPr dirty="0" u="sng" sz="1600" spc="-30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dirty="0" u="sng" sz="1600" spc="-3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Agile?	</a:t>
            </a:r>
            <a:endParaRPr sz="16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780"/>
              </a:spcBef>
            </a:pPr>
            <a:r>
              <a:rPr dirty="0" sz="1000" spc="-5">
                <a:latin typeface="Verdana"/>
                <a:cs typeface="Verdana"/>
              </a:rPr>
              <a:t>The word ‘agile’ means-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91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>
                <a:latin typeface="Verdana"/>
                <a:cs typeface="Verdana"/>
              </a:rPr>
              <a:t>Able </a:t>
            </a:r>
            <a:r>
              <a:rPr dirty="0" sz="1000" spc="-5">
                <a:latin typeface="Verdana"/>
                <a:cs typeface="Verdana"/>
              </a:rPr>
              <a:t>to move your body quickly and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easily.</a:t>
            </a:r>
            <a:endParaRPr sz="100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>
                <a:latin typeface="Verdana"/>
                <a:cs typeface="Verdana"/>
              </a:rPr>
              <a:t>Able </a:t>
            </a:r>
            <a:r>
              <a:rPr dirty="0" sz="1000" spc="-5">
                <a:latin typeface="Verdana"/>
                <a:cs typeface="Verdana"/>
              </a:rPr>
              <a:t>to </a:t>
            </a:r>
            <a:r>
              <a:rPr dirty="0" sz="1000">
                <a:latin typeface="Verdana"/>
                <a:cs typeface="Verdana"/>
              </a:rPr>
              <a:t>think </a:t>
            </a:r>
            <a:r>
              <a:rPr dirty="0" sz="1000" spc="-5">
                <a:latin typeface="Verdana"/>
                <a:cs typeface="Verdana"/>
              </a:rPr>
              <a:t>quickly and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clearly.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Verdana"/>
              <a:cs typeface="Verdana"/>
            </a:endParaRPr>
          </a:p>
          <a:p>
            <a:pPr algn="just" marL="30480" marR="21590">
              <a:lnSpc>
                <a:spcPct val="108500"/>
              </a:lnSpc>
            </a:pP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business, ‘agile’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used for </a:t>
            </a:r>
            <a:r>
              <a:rPr dirty="0" sz="1000">
                <a:latin typeface="Verdana"/>
                <a:cs typeface="Verdana"/>
              </a:rPr>
              <a:t>describing </a:t>
            </a:r>
            <a:r>
              <a:rPr dirty="0" sz="1000" spc="-10">
                <a:latin typeface="Verdana"/>
                <a:cs typeface="Verdana"/>
              </a:rPr>
              <a:t>ways </a:t>
            </a:r>
            <a:r>
              <a:rPr dirty="0" sz="1000" spc="-5">
                <a:latin typeface="Verdana"/>
                <a:cs typeface="Verdana"/>
              </a:rPr>
              <a:t>of planning </a:t>
            </a:r>
            <a:r>
              <a:rPr dirty="0" sz="1000" spc="-10">
                <a:latin typeface="Verdana"/>
                <a:cs typeface="Verdana"/>
              </a:rPr>
              <a:t>and </a:t>
            </a:r>
            <a:r>
              <a:rPr dirty="0" sz="1000" spc="-5">
                <a:latin typeface="Verdana"/>
                <a:cs typeface="Verdana"/>
              </a:rPr>
              <a:t>doing </a:t>
            </a:r>
            <a:r>
              <a:rPr dirty="0" sz="1000" spc="-10">
                <a:latin typeface="Verdana"/>
                <a:cs typeface="Verdana"/>
              </a:rPr>
              <a:t>work </a:t>
            </a:r>
            <a:r>
              <a:rPr dirty="0" sz="1000" spc="-5">
                <a:latin typeface="Verdana"/>
                <a:cs typeface="Verdana"/>
              </a:rPr>
              <a:t>wherein </a:t>
            </a:r>
            <a:r>
              <a:rPr dirty="0" sz="1000">
                <a:latin typeface="Verdana"/>
                <a:cs typeface="Verdana"/>
              </a:rPr>
              <a:t>it is  </a:t>
            </a:r>
            <a:r>
              <a:rPr dirty="0" sz="1000" spc="-5">
                <a:latin typeface="Verdana"/>
                <a:cs typeface="Verdana"/>
              </a:rPr>
              <a:t>understood that </a:t>
            </a:r>
            <a:r>
              <a:rPr dirty="0" sz="1000">
                <a:latin typeface="Verdana"/>
                <a:cs typeface="Verdana"/>
              </a:rPr>
              <a:t>making </a:t>
            </a:r>
            <a:r>
              <a:rPr dirty="0" sz="1000" spc="-5">
                <a:latin typeface="Verdana"/>
                <a:cs typeface="Verdana"/>
              </a:rPr>
              <a:t>changes as needed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an important part of the job. Business ‘agililty’  means that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10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company</a:t>
            </a:r>
            <a:r>
              <a:rPr dirty="0" sz="1000">
                <a:latin typeface="Verdana"/>
                <a:cs typeface="Verdana"/>
              </a:rPr>
              <a:t> is</a:t>
            </a:r>
            <a:r>
              <a:rPr dirty="0" sz="1000" spc="-5">
                <a:latin typeface="Verdana"/>
                <a:cs typeface="Verdana"/>
              </a:rPr>
              <a:t> always </a:t>
            </a:r>
            <a:r>
              <a:rPr dirty="0" sz="1000">
                <a:latin typeface="Verdana"/>
                <a:cs typeface="Verdana"/>
              </a:rPr>
              <a:t>in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position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to take</a:t>
            </a:r>
            <a:r>
              <a:rPr dirty="0" sz="1000" spc="-10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account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of</a:t>
            </a:r>
            <a:r>
              <a:rPr dirty="0" sz="1000" spc="-10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10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market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changes.</a:t>
            </a:r>
            <a:endParaRPr sz="1000">
              <a:latin typeface="Verdana"/>
              <a:cs typeface="Verdana"/>
            </a:endParaRPr>
          </a:p>
          <a:p>
            <a:pPr marL="30480">
              <a:lnSpc>
                <a:spcPct val="100000"/>
              </a:lnSpc>
              <a:spcBef>
                <a:spcPts val="915"/>
              </a:spcBef>
            </a:pPr>
            <a:r>
              <a:rPr dirty="0" sz="1000" spc="-5">
                <a:latin typeface="Verdana"/>
                <a:cs typeface="Verdana"/>
              </a:rPr>
              <a:t>Ref: Cambridge Dictionaries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online.</a:t>
            </a:r>
            <a:endParaRPr sz="1000">
              <a:latin typeface="Verdana"/>
              <a:cs typeface="Verdana"/>
            </a:endParaRPr>
          </a:p>
          <a:p>
            <a:pPr algn="just" marL="30480" marR="24765">
              <a:lnSpc>
                <a:spcPct val="108000"/>
              </a:lnSpc>
              <a:spcBef>
                <a:spcPts val="825"/>
              </a:spcBef>
            </a:pP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software development, the </a:t>
            </a:r>
            <a:r>
              <a:rPr dirty="0" sz="1000" spc="-10">
                <a:latin typeface="Verdana"/>
                <a:cs typeface="Verdana"/>
              </a:rPr>
              <a:t>term </a:t>
            </a:r>
            <a:r>
              <a:rPr dirty="0" sz="1000" spc="-5">
                <a:latin typeface="Verdana"/>
                <a:cs typeface="Verdana"/>
              </a:rPr>
              <a:t>‘agile’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adapted to mean ‘the ability to respond to  changes – changes from Requirements, Technology and</a:t>
            </a:r>
            <a:r>
              <a:rPr dirty="0" sz="1000" spc="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People.’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790059"/>
            <a:ext cx="13061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5" b="1">
                <a:latin typeface="Arial"/>
                <a:cs typeface="Arial"/>
              </a:rPr>
              <a:t>Agile</a:t>
            </a:r>
            <a:r>
              <a:rPr dirty="0" sz="1600" spc="-285" b="1">
                <a:latin typeface="Arial"/>
                <a:cs typeface="Arial"/>
              </a:rPr>
              <a:t> </a:t>
            </a:r>
            <a:r>
              <a:rPr dirty="0" sz="1600" spc="-114" b="1">
                <a:latin typeface="Arial"/>
                <a:cs typeface="Arial"/>
              </a:rPr>
              <a:t>Manifesto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416" y="5064887"/>
            <a:ext cx="5981065" cy="6350"/>
          </a:xfrm>
          <a:custGeom>
            <a:avLst/>
            <a:gdLst/>
            <a:ahLst/>
            <a:cxnLst/>
            <a:rect l="l" t="t" r="r" b="b"/>
            <a:pathLst>
              <a:path w="5981065" h="6350">
                <a:moveTo>
                  <a:pt x="5981065" y="0"/>
                </a:moveTo>
                <a:lnTo>
                  <a:pt x="0" y="0"/>
                </a:lnTo>
                <a:lnTo>
                  <a:pt x="0" y="6095"/>
                </a:lnTo>
                <a:lnTo>
                  <a:pt x="5981065" y="6095"/>
                </a:lnTo>
                <a:lnTo>
                  <a:pt x="5981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04" y="5121427"/>
            <a:ext cx="5970270" cy="3479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8600"/>
              </a:lnSpc>
              <a:spcBef>
                <a:spcPts val="105"/>
              </a:spcBef>
            </a:pPr>
            <a:r>
              <a:rPr dirty="0" sz="1000" spc="-5">
                <a:latin typeface="Verdana"/>
                <a:cs typeface="Verdana"/>
              </a:rPr>
              <a:t>A </a:t>
            </a:r>
            <a:r>
              <a:rPr dirty="0" sz="1000" spc="-10">
                <a:latin typeface="Verdana"/>
                <a:cs typeface="Verdana"/>
              </a:rPr>
              <a:t>team </a:t>
            </a:r>
            <a:r>
              <a:rPr dirty="0" sz="1000" spc="-5">
                <a:latin typeface="Verdana"/>
                <a:cs typeface="Verdana"/>
              </a:rPr>
              <a:t>of </a:t>
            </a:r>
            <a:r>
              <a:rPr dirty="0" sz="1000">
                <a:latin typeface="Verdana"/>
                <a:cs typeface="Verdana"/>
              </a:rPr>
              <a:t>software </a:t>
            </a:r>
            <a:r>
              <a:rPr dirty="0" sz="1000" spc="-5">
                <a:latin typeface="Verdana"/>
                <a:cs typeface="Verdana"/>
              </a:rPr>
              <a:t>developers published the </a:t>
            </a:r>
            <a:r>
              <a:rPr dirty="0" sz="1000">
                <a:latin typeface="Verdana"/>
                <a:cs typeface="Verdana"/>
              </a:rPr>
              <a:t>Agile </a:t>
            </a:r>
            <a:r>
              <a:rPr dirty="0" sz="1000" spc="-5">
                <a:latin typeface="Verdana"/>
                <a:cs typeface="Verdana"/>
              </a:rPr>
              <a:t>Manifesto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2001, highlighting the  importance of the development team, </a:t>
            </a:r>
            <a:r>
              <a:rPr dirty="0" sz="1000">
                <a:latin typeface="Verdana"/>
                <a:cs typeface="Verdana"/>
              </a:rPr>
              <a:t>accommodating </a:t>
            </a:r>
            <a:r>
              <a:rPr dirty="0" sz="1000" spc="-5">
                <a:latin typeface="Verdana"/>
                <a:cs typeface="Verdana"/>
              </a:rPr>
              <a:t>changing </a:t>
            </a:r>
            <a:r>
              <a:rPr dirty="0" sz="1000">
                <a:latin typeface="Verdana"/>
                <a:cs typeface="Verdana"/>
              </a:rPr>
              <a:t>requirements </a:t>
            </a:r>
            <a:r>
              <a:rPr dirty="0" sz="1000" spc="-5">
                <a:latin typeface="Verdana"/>
                <a:cs typeface="Verdana"/>
              </a:rPr>
              <a:t>and customer  involvement.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000" spc="-5">
                <a:latin typeface="Verdana"/>
                <a:cs typeface="Verdana"/>
              </a:rPr>
              <a:t>The </a:t>
            </a:r>
            <a:r>
              <a:rPr dirty="0" sz="1000">
                <a:latin typeface="Verdana"/>
                <a:cs typeface="Verdana"/>
              </a:rPr>
              <a:t>Agile </a:t>
            </a:r>
            <a:r>
              <a:rPr dirty="0" sz="1000" spc="-5">
                <a:latin typeface="Verdana"/>
                <a:cs typeface="Verdana"/>
              </a:rPr>
              <a:t>Manifesto states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that-</a:t>
            </a:r>
            <a:endParaRPr sz="1000">
              <a:latin typeface="Verdana"/>
              <a:cs typeface="Verdana"/>
            </a:endParaRPr>
          </a:p>
          <a:p>
            <a:pPr algn="just" marL="12700" marR="13335">
              <a:lnSpc>
                <a:spcPct val="108000"/>
              </a:lnSpc>
              <a:spcBef>
                <a:spcPts val="825"/>
              </a:spcBef>
            </a:pPr>
            <a:r>
              <a:rPr dirty="0" sz="1000" spc="-5">
                <a:latin typeface="Verdana"/>
                <a:cs typeface="Verdana"/>
              </a:rPr>
              <a:t>We </a:t>
            </a:r>
            <a:r>
              <a:rPr dirty="0" sz="1000">
                <a:latin typeface="Verdana"/>
                <a:cs typeface="Verdana"/>
              </a:rPr>
              <a:t>are </a:t>
            </a:r>
            <a:r>
              <a:rPr dirty="0" sz="1000" spc="-5">
                <a:latin typeface="Verdana"/>
                <a:cs typeface="Verdana"/>
              </a:rPr>
              <a:t>uncovering </a:t>
            </a:r>
            <a:r>
              <a:rPr dirty="0" sz="1000" spc="-10">
                <a:latin typeface="Verdana"/>
                <a:cs typeface="Verdana"/>
              </a:rPr>
              <a:t>better </a:t>
            </a:r>
            <a:r>
              <a:rPr dirty="0" sz="1000" spc="-5">
                <a:latin typeface="Verdana"/>
                <a:cs typeface="Verdana"/>
              </a:rPr>
              <a:t>ways </a:t>
            </a:r>
            <a:r>
              <a:rPr dirty="0" sz="100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developing software by </a:t>
            </a:r>
            <a:r>
              <a:rPr dirty="0" sz="1000">
                <a:latin typeface="Verdana"/>
                <a:cs typeface="Verdana"/>
              </a:rPr>
              <a:t>doing it </a:t>
            </a:r>
            <a:r>
              <a:rPr dirty="0" sz="1000" spc="-5">
                <a:latin typeface="Verdana"/>
                <a:cs typeface="Verdana"/>
              </a:rPr>
              <a:t>and helping others do </a:t>
            </a:r>
            <a:r>
              <a:rPr dirty="0" sz="1000">
                <a:latin typeface="Verdana"/>
                <a:cs typeface="Verdana"/>
              </a:rPr>
              <a:t>it.  </a:t>
            </a:r>
            <a:r>
              <a:rPr dirty="0" sz="1000" spc="-5">
                <a:latin typeface="Verdana"/>
                <a:cs typeface="Verdana"/>
              </a:rPr>
              <a:t>Through </a:t>
            </a:r>
            <a:r>
              <a:rPr dirty="0" sz="1000">
                <a:latin typeface="Verdana"/>
                <a:cs typeface="Verdana"/>
              </a:rPr>
              <a:t>this </a:t>
            </a:r>
            <a:r>
              <a:rPr dirty="0" sz="1000" spc="-5">
                <a:latin typeface="Verdana"/>
                <a:cs typeface="Verdana"/>
              </a:rPr>
              <a:t>work, </a:t>
            </a:r>
            <a:r>
              <a:rPr dirty="0" sz="1000" spc="-10">
                <a:latin typeface="Verdana"/>
                <a:cs typeface="Verdana"/>
              </a:rPr>
              <a:t>we </a:t>
            </a:r>
            <a:r>
              <a:rPr dirty="0" sz="1000" spc="-5">
                <a:latin typeface="Verdana"/>
                <a:cs typeface="Verdana"/>
              </a:rPr>
              <a:t>have come </a:t>
            </a:r>
            <a:r>
              <a:rPr dirty="0" sz="1000">
                <a:latin typeface="Verdana"/>
                <a:cs typeface="Verdana"/>
              </a:rPr>
              <a:t>to value-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9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 b="1">
                <a:latin typeface="Verdana"/>
                <a:cs typeface="Verdana"/>
              </a:rPr>
              <a:t>Individuals </a:t>
            </a:r>
            <a:r>
              <a:rPr dirty="0" sz="1000" spc="-10" b="1">
                <a:latin typeface="Verdana"/>
                <a:cs typeface="Verdana"/>
              </a:rPr>
              <a:t>and </a:t>
            </a:r>
            <a:r>
              <a:rPr dirty="0" sz="1000" spc="-5" b="1">
                <a:latin typeface="Verdana"/>
                <a:cs typeface="Verdana"/>
              </a:rPr>
              <a:t>interactions </a:t>
            </a:r>
            <a:r>
              <a:rPr dirty="0" sz="1000" spc="-5">
                <a:latin typeface="Verdana"/>
                <a:cs typeface="Verdana"/>
              </a:rPr>
              <a:t>over processes and</a:t>
            </a:r>
            <a:r>
              <a:rPr dirty="0" sz="1000" spc="8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tools.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 b="1">
                <a:latin typeface="Verdana"/>
                <a:cs typeface="Verdana"/>
              </a:rPr>
              <a:t>Working software </a:t>
            </a:r>
            <a:r>
              <a:rPr dirty="0" sz="1000" spc="-5">
                <a:latin typeface="Verdana"/>
                <a:cs typeface="Verdana"/>
              </a:rPr>
              <a:t>over comprehensive</a:t>
            </a:r>
            <a:r>
              <a:rPr dirty="0" sz="1000" spc="7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documentation.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 b="1">
                <a:latin typeface="Verdana"/>
                <a:cs typeface="Verdana"/>
              </a:rPr>
              <a:t>Customer collaboration </a:t>
            </a:r>
            <a:r>
              <a:rPr dirty="0" sz="1000" spc="-5">
                <a:latin typeface="Verdana"/>
                <a:cs typeface="Verdana"/>
              </a:rPr>
              <a:t>over contract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negotiation.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 b="1">
                <a:latin typeface="Verdana"/>
                <a:cs typeface="Verdana"/>
              </a:rPr>
              <a:t>Responding to change </a:t>
            </a:r>
            <a:r>
              <a:rPr dirty="0" sz="1000" spc="-5">
                <a:latin typeface="Verdana"/>
                <a:cs typeface="Verdana"/>
              </a:rPr>
              <a:t>over following a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plan.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5">
                <a:latin typeface="Verdana"/>
                <a:cs typeface="Verdana"/>
              </a:rPr>
              <a:t>That </a:t>
            </a:r>
            <a:r>
              <a:rPr dirty="0" sz="1000">
                <a:latin typeface="Verdana"/>
                <a:cs typeface="Verdana"/>
              </a:rPr>
              <a:t>is, </a:t>
            </a:r>
            <a:r>
              <a:rPr dirty="0" sz="1000" spc="-5">
                <a:latin typeface="Verdana"/>
                <a:cs typeface="Verdana"/>
              </a:rPr>
              <a:t>while there </a:t>
            </a:r>
            <a:r>
              <a:rPr dirty="0" sz="1000">
                <a:latin typeface="Verdana"/>
                <a:cs typeface="Verdana"/>
              </a:rPr>
              <a:t>is value in </a:t>
            </a:r>
            <a:r>
              <a:rPr dirty="0" sz="1000" spc="-5">
                <a:latin typeface="Verdana"/>
                <a:cs typeface="Verdana"/>
              </a:rPr>
              <a:t>the items </a:t>
            </a:r>
            <a:r>
              <a:rPr dirty="0" sz="1000" spc="-10">
                <a:latin typeface="Verdana"/>
                <a:cs typeface="Verdana"/>
              </a:rPr>
              <a:t>on </a:t>
            </a:r>
            <a:r>
              <a:rPr dirty="0" sz="1000" spc="-5">
                <a:latin typeface="Verdana"/>
                <a:cs typeface="Verdana"/>
              </a:rPr>
              <a:t>the right, </a:t>
            </a:r>
            <a:r>
              <a:rPr dirty="0" sz="1000" spc="-10">
                <a:latin typeface="Verdana"/>
                <a:cs typeface="Verdana"/>
              </a:rPr>
              <a:t>we </a:t>
            </a:r>
            <a:r>
              <a:rPr dirty="0" sz="1000">
                <a:latin typeface="Verdana"/>
                <a:cs typeface="Verdana"/>
              </a:rPr>
              <a:t>value </a:t>
            </a:r>
            <a:r>
              <a:rPr dirty="0" sz="1000" spc="-5">
                <a:latin typeface="Verdana"/>
                <a:cs typeface="Verdana"/>
              </a:rPr>
              <a:t>the </a:t>
            </a:r>
            <a:r>
              <a:rPr dirty="0" sz="1000">
                <a:latin typeface="Verdana"/>
                <a:cs typeface="Verdana"/>
              </a:rPr>
              <a:t>items </a:t>
            </a:r>
            <a:r>
              <a:rPr dirty="0" sz="1000" spc="-10">
                <a:latin typeface="Verdana"/>
                <a:cs typeface="Verdana"/>
              </a:rPr>
              <a:t>on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left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more.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Arial"/>
                <a:cs typeface="Arial"/>
              </a:rPr>
              <a:t>Characteristics of</a:t>
            </a:r>
            <a:r>
              <a:rPr dirty="0" sz="1300" b="1">
                <a:latin typeface="Arial"/>
                <a:cs typeface="Arial"/>
              </a:rPr>
              <a:t> Agility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5">
                <a:latin typeface="Verdana"/>
                <a:cs typeface="Verdana"/>
              </a:rPr>
              <a:t>Following </a:t>
            </a:r>
            <a:r>
              <a:rPr dirty="0" sz="1000" spc="-10">
                <a:latin typeface="Verdana"/>
                <a:cs typeface="Verdana"/>
              </a:rPr>
              <a:t>are </a:t>
            </a:r>
            <a:r>
              <a:rPr dirty="0" sz="1000" spc="-5">
                <a:latin typeface="Verdana"/>
                <a:cs typeface="Verdana"/>
              </a:rPr>
              <a:t>the characteristics </a:t>
            </a:r>
            <a:r>
              <a:rPr dirty="0" sz="1000" spc="-10">
                <a:latin typeface="Verdana"/>
                <a:cs typeface="Verdana"/>
              </a:rPr>
              <a:t>of</a:t>
            </a:r>
            <a:r>
              <a:rPr dirty="0" sz="1000">
                <a:latin typeface="Verdana"/>
                <a:cs typeface="Verdana"/>
              </a:rPr>
              <a:t> Agility-</a:t>
            </a:r>
            <a:endParaRPr sz="1000">
              <a:latin typeface="Verdana"/>
              <a:cs typeface="Verdana"/>
            </a:endParaRPr>
          </a:p>
          <a:p>
            <a:pPr marL="469265" marR="10160" indent="-228600">
              <a:lnSpc>
                <a:spcPct val="109000"/>
              </a:lnSpc>
              <a:spcBef>
                <a:spcPts val="8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Agility in Agile Software Development focuses </a:t>
            </a:r>
            <a:r>
              <a:rPr dirty="0" sz="1000">
                <a:latin typeface="Verdana"/>
                <a:cs typeface="Verdana"/>
              </a:rPr>
              <a:t>on </a:t>
            </a:r>
            <a:r>
              <a:rPr dirty="0" sz="1000" spc="-5">
                <a:latin typeface="Verdana"/>
                <a:cs typeface="Verdana"/>
              </a:rPr>
              <a:t>the </a:t>
            </a:r>
            <a:r>
              <a:rPr dirty="0" sz="1000">
                <a:latin typeface="Verdana"/>
                <a:cs typeface="Verdana"/>
              </a:rPr>
              <a:t>culture </a:t>
            </a:r>
            <a:r>
              <a:rPr dirty="0" sz="1000" spc="-5">
                <a:latin typeface="Verdana"/>
                <a:cs typeface="Verdana"/>
              </a:rPr>
              <a:t>of the </a:t>
            </a:r>
            <a:r>
              <a:rPr dirty="0" sz="1000">
                <a:latin typeface="Verdana"/>
                <a:cs typeface="Verdana"/>
              </a:rPr>
              <a:t>whole </a:t>
            </a:r>
            <a:r>
              <a:rPr dirty="0" sz="1000" spc="-10">
                <a:latin typeface="Verdana"/>
                <a:cs typeface="Verdana"/>
              </a:rPr>
              <a:t>team </a:t>
            </a:r>
            <a:r>
              <a:rPr dirty="0" sz="1000">
                <a:latin typeface="Verdana"/>
                <a:cs typeface="Verdana"/>
              </a:rPr>
              <a:t>with  </a:t>
            </a:r>
            <a:r>
              <a:rPr dirty="0" sz="1000" spc="-5">
                <a:latin typeface="Verdana"/>
                <a:cs typeface="Verdana"/>
              </a:rPr>
              <a:t>multi-discipline, cross-functional teams that are empowered and</a:t>
            </a:r>
            <a:r>
              <a:rPr dirty="0" sz="1000" spc="9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self-organizing.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576" y="38100"/>
            <a:ext cx="7702550" cy="1296035"/>
            <a:chOff x="36576" y="38100"/>
            <a:chExt cx="7702550" cy="1296035"/>
          </a:xfrm>
        </p:grpSpPr>
        <p:sp>
          <p:nvSpPr>
            <p:cNvPr id="9" name="object 9"/>
            <p:cNvSpPr/>
            <p:nvPr/>
          </p:nvSpPr>
          <p:spPr>
            <a:xfrm>
              <a:off x="36576" y="38100"/>
              <a:ext cx="7702550" cy="1296035"/>
            </a:xfrm>
            <a:custGeom>
              <a:avLst/>
              <a:gdLst/>
              <a:ahLst/>
              <a:cxnLst/>
              <a:rect l="l" t="t" r="r" b="b"/>
              <a:pathLst>
                <a:path w="7702550" h="1296035">
                  <a:moveTo>
                    <a:pt x="7702296" y="0"/>
                  </a:moveTo>
                  <a:lnTo>
                    <a:pt x="0" y="0"/>
                  </a:lnTo>
                  <a:lnTo>
                    <a:pt x="0" y="1295653"/>
                  </a:lnTo>
                  <a:lnTo>
                    <a:pt x="7702296" y="1295653"/>
                  </a:lnTo>
                  <a:lnTo>
                    <a:pt x="7702296" y="0"/>
                  </a:lnTo>
                  <a:close/>
                </a:path>
              </a:pathLst>
            </a:custGeom>
            <a:solidFill>
              <a:srgbClr val="538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31392" y="486155"/>
              <a:ext cx="215646" cy="2354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47189" y="350012"/>
            <a:ext cx="49504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40"/>
              <a:t>Extreme</a:t>
            </a:r>
            <a:r>
              <a:rPr dirty="0" spc="-415"/>
              <a:t> </a:t>
            </a:r>
            <a:r>
              <a:rPr dirty="0" spc="-210"/>
              <a:t>Programming</a:t>
            </a:r>
            <a:r>
              <a:rPr dirty="0" spc="-405"/>
              <a:t> </a:t>
            </a:r>
            <a:r>
              <a:rPr dirty="0" spc="360"/>
              <a:t>–</a:t>
            </a:r>
            <a:r>
              <a:rPr dirty="0" spc="-400"/>
              <a:t> </a:t>
            </a:r>
            <a:r>
              <a:rPr dirty="0" spc="-210"/>
              <a:t>Introduction</a:t>
            </a:r>
          </a:p>
        </p:txBody>
      </p:sp>
      <p:sp>
        <p:nvSpPr>
          <p:cNvPr id="12" name="object 12"/>
          <p:cNvSpPr/>
          <p:nvPr/>
        </p:nvSpPr>
        <p:spPr>
          <a:xfrm>
            <a:off x="-1524" y="0"/>
            <a:ext cx="7774305" cy="1372235"/>
          </a:xfrm>
          <a:custGeom>
            <a:avLst/>
            <a:gdLst/>
            <a:ahLst/>
            <a:cxnLst/>
            <a:rect l="l" t="t" r="r" b="b"/>
            <a:pathLst>
              <a:path w="7774305" h="1372235">
                <a:moveTo>
                  <a:pt x="7773924" y="0"/>
                </a:moveTo>
                <a:lnTo>
                  <a:pt x="7740396" y="0"/>
                </a:lnTo>
                <a:lnTo>
                  <a:pt x="7740396" y="38100"/>
                </a:lnTo>
                <a:lnTo>
                  <a:pt x="7740396" y="1333754"/>
                </a:lnTo>
                <a:lnTo>
                  <a:pt x="38100" y="1333754"/>
                </a:lnTo>
                <a:lnTo>
                  <a:pt x="38100" y="38100"/>
                </a:lnTo>
                <a:lnTo>
                  <a:pt x="7740396" y="38100"/>
                </a:lnTo>
                <a:lnTo>
                  <a:pt x="7740396" y="0"/>
                </a:lnTo>
                <a:lnTo>
                  <a:pt x="38100" y="0"/>
                </a:lnTo>
                <a:lnTo>
                  <a:pt x="0" y="0"/>
                </a:lnTo>
                <a:lnTo>
                  <a:pt x="0" y="1371854"/>
                </a:lnTo>
                <a:lnTo>
                  <a:pt x="38100" y="1371854"/>
                </a:lnTo>
                <a:lnTo>
                  <a:pt x="7740396" y="1371854"/>
                </a:lnTo>
                <a:lnTo>
                  <a:pt x="7773924" y="1371854"/>
                </a:lnTo>
                <a:lnTo>
                  <a:pt x="7773924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40397" y="8653303"/>
            <a:ext cx="156845" cy="179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Verdana"/>
                <a:cs typeface="Verdana"/>
              </a:rPr>
              <a:t>5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9057" y="446024"/>
            <a:ext cx="1462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3716" y="1069593"/>
            <a:ext cx="6006465" cy="7333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7680" indent="-229235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10">
                <a:latin typeface="Verdana"/>
                <a:cs typeface="Verdana"/>
              </a:rPr>
              <a:t>It </a:t>
            </a:r>
            <a:r>
              <a:rPr dirty="0" sz="1000" spc="-5">
                <a:latin typeface="Verdana"/>
                <a:cs typeface="Verdana"/>
              </a:rPr>
              <a:t>fosters shared responsibility and</a:t>
            </a:r>
            <a:r>
              <a:rPr dirty="0" sz="1000" spc="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accountability.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15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Facilitates effective communication and continuous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collaboration.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15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The whole-team approach avoids delays and </a:t>
            </a:r>
            <a:r>
              <a:rPr dirty="0" sz="1000">
                <a:latin typeface="Verdana"/>
                <a:cs typeface="Verdana"/>
              </a:rPr>
              <a:t>wait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times.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marL="487680" marR="24130" indent="-228600">
              <a:lnSpc>
                <a:spcPct val="109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Frequent and continuous deliveries ensure </a:t>
            </a:r>
            <a:r>
              <a:rPr dirty="0" sz="1000">
                <a:latin typeface="Verdana"/>
                <a:cs typeface="Verdana"/>
              </a:rPr>
              <a:t>quick </a:t>
            </a:r>
            <a:r>
              <a:rPr dirty="0" sz="1000" spc="-5">
                <a:latin typeface="Verdana"/>
                <a:cs typeface="Verdana"/>
              </a:rPr>
              <a:t>feedback that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in </a:t>
            </a:r>
            <a:r>
              <a:rPr dirty="0" sz="1000" spc="-10">
                <a:latin typeface="Verdana"/>
                <a:cs typeface="Verdana"/>
              </a:rPr>
              <a:t>turn </a:t>
            </a:r>
            <a:r>
              <a:rPr dirty="0" sz="1000" spc="5">
                <a:latin typeface="Verdana"/>
                <a:cs typeface="Verdana"/>
              </a:rPr>
              <a:t>enable </a:t>
            </a:r>
            <a:r>
              <a:rPr dirty="0" sz="1000" spc="-5">
                <a:latin typeface="Verdana"/>
                <a:cs typeface="Verdana"/>
              </a:rPr>
              <a:t>the  </a:t>
            </a:r>
            <a:r>
              <a:rPr dirty="0" sz="1000" spc="-10">
                <a:latin typeface="Verdana"/>
                <a:cs typeface="Verdana"/>
              </a:rPr>
              <a:t>team </a:t>
            </a:r>
            <a:r>
              <a:rPr dirty="0" sz="1000">
                <a:latin typeface="Verdana"/>
                <a:cs typeface="Verdana"/>
              </a:rPr>
              <a:t>align </a:t>
            </a:r>
            <a:r>
              <a:rPr dirty="0" sz="1000" spc="-5">
                <a:latin typeface="Verdana"/>
                <a:cs typeface="Verdana"/>
              </a:rPr>
              <a:t>to the requirements.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marL="487680" marR="27305" indent="-228600">
              <a:lnSpc>
                <a:spcPct val="109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Collaboration facilitates combining different perspectives </a:t>
            </a:r>
            <a:r>
              <a:rPr dirty="0" sz="1000">
                <a:latin typeface="Verdana"/>
                <a:cs typeface="Verdana"/>
              </a:rPr>
              <a:t>timely in </a:t>
            </a:r>
            <a:r>
              <a:rPr dirty="0" sz="1000" spc="-5">
                <a:latin typeface="Verdana"/>
                <a:cs typeface="Verdana"/>
              </a:rPr>
              <a:t>implementation,  defect fixes and accommodating</a:t>
            </a:r>
            <a:r>
              <a:rPr dirty="0" sz="100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changes.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150">
              <a:latin typeface="Verdana"/>
              <a:cs typeface="Verdana"/>
            </a:endParaRPr>
          </a:p>
          <a:p>
            <a:pPr marL="487680" indent="-229235">
              <a:lnSpc>
                <a:spcPct val="10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Progress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constant, sustainable, and predictable emphasizing</a:t>
            </a:r>
            <a:r>
              <a:rPr dirty="0" sz="1000" spc="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transparency.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993130" algn="l"/>
              </a:tabLst>
            </a:pPr>
            <a:r>
              <a:rPr dirty="0" u="sng" sz="1600" spc="-2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11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Software</a:t>
            </a:r>
            <a:r>
              <a:rPr dirty="0" u="sng" sz="1600" spc="-39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Engineering </a:t>
            </a:r>
            <a:r>
              <a:rPr dirty="0" u="sng" sz="1600" spc="-1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Trends	</a:t>
            </a:r>
            <a:endParaRPr sz="16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780"/>
              </a:spcBef>
            </a:pPr>
            <a:r>
              <a:rPr dirty="0" sz="1000" spc="-5">
                <a:latin typeface="Verdana"/>
                <a:cs typeface="Verdana"/>
              </a:rPr>
              <a:t>The following trends are observed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software</a:t>
            </a:r>
            <a:r>
              <a:rPr dirty="0" sz="1000" spc="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engineering-</a:t>
            </a:r>
            <a:endParaRPr sz="1000">
              <a:latin typeface="Verdana"/>
              <a:cs typeface="Verdana"/>
            </a:endParaRPr>
          </a:p>
          <a:p>
            <a:pPr marL="487680" marR="24130" indent="-228600">
              <a:lnSpc>
                <a:spcPct val="109000"/>
              </a:lnSpc>
              <a:spcBef>
                <a:spcPts val="81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Gather requirements </a:t>
            </a:r>
            <a:r>
              <a:rPr dirty="0" sz="1000">
                <a:latin typeface="Verdana"/>
                <a:cs typeface="Verdana"/>
              </a:rPr>
              <a:t>before </a:t>
            </a:r>
            <a:r>
              <a:rPr dirty="0" sz="1000" spc="-5">
                <a:latin typeface="Verdana"/>
                <a:cs typeface="Verdana"/>
              </a:rPr>
              <a:t>development starts. However, </a:t>
            </a:r>
            <a:r>
              <a:rPr dirty="0" sz="1000">
                <a:latin typeface="Verdana"/>
                <a:cs typeface="Verdana"/>
              </a:rPr>
              <a:t>if </a:t>
            </a:r>
            <a:r>
              <a:rPr dirty="0" sz="1000" spc="-5">
                <a:latin typeface="Verdana"/>
                <a:cs typeface="Verdana"/>
              </a:rPr>
              <a:t>the requirements </a:t>
            </a:r>
            <a:r>
              <a:rPr dirty="0" sz="1000">
                <a:latin typeface="Verdana"/>
                <a:cs typeface="Verdana"/>
              </a:rPr>
              <a:t>are </a:t>
            </a:r>
            <a:r>
              <a:rPr dirty="0" sz="1000" spc="-5">
                <a:latin typeface="Verdana"/>
                <a:cs typeface="Verdana"/>
              </a:rPr>
              <a:t>to  be changed later, then </a:t>
            </a:r>
            <a:r>
              <a:rPr dirty="0" sz="1000">
                <a:latin typeface="Verdana"/>
                <a:cs typeface="Verdana"/>
              </a:rPr>
              <a:t>following is </a:t>
            </a:r>
            <a:r>
              <a:rPr dirty="0" sz="1000" spc="-5">
                <a:latin typeface="Verdana"/>
                <a:cs typeface="Verdana"/>
              </a:rPr>
              <a:t>usually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noticed-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150">
              <a:latin typeface="Verdana"/>
              <a:cs typeface="Verdana"/>
            </a:endParaRPr>
          </a:p>
          <a:p>
            <a:pPr lvl="1" marL="716280" indent="-229235">
              <a:lnSpc>
                <a:spcPct val="100000"/>
              </a:lnSpc>
              <a:buFont typeface="Courier New"/>
              <a:buChar char="o"/>
              <a:tabLst>
                <a:tab pos="716280" algn="l"/>
                <a:tab pos="716915" algn="l"/>
              </a:tabLst>
            </a:pPr>
            <a:r>
              <a:rPr dirty="0" sz="1000" spc="-5">
                <a:latin typeface="Verdana"/>
                <a:cs typeface="Verdana"/>
              </a:rPr>
              <a:t>Resistance </a:t>
            </a:r>
            <a:r>
              <a:rPr dirty="0" sz="1000">
                <a:latin typeface="Verdana"/>
                <a:cs typeface="Verdana"/>
              </a:rPr>
              <a:t>to </a:t>
            </a:r>
            <a:r>
              <a:rPr dirty="0" sz="1000" spc="-5">
                <a:latin typeface="Verdana"/>
                <a:cs typeface="Verdana"/>
              </a:rPr>
              <a:t>the changes at a later stage of</a:t>
            </a:r>
            <a:r>
              <a:rPr dirty="0" sz="1000" spc="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development.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050">
              <a:latin typeface="Verdana"/>
              <a:cs typeface="Verdana"/>
            </a:endParaRPr>
          </a:p>
          <a:p>
            <a:pPr lvl="1" marL="716280" marR="29209" indent="-228600">
              <a:lnSpc>
                <a:spcPct val="110000"/>
              </a:lnSpc>
              <a:buFont typeface="Courier New"/>
              <a:buChar char="o"/>
              <a:tabLst>
                <a:tab pos="716280" algn="l"/>
                <a:tab pos="716915" algn="l"/>
              </a:tabLst>
            </a:pPr>
            <a:r>
              <a:rPr dirty="0" sz="1000" spc="-5">
                <a:latin typeface="Verdana"/>
                <a:cs typeface="Verdana"/>
              </a:rPr>
              <a:t>There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is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requirement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of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rigorous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change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process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that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involves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change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control  board that </a:t>
            </a:r>
            <a:r>
              <a:rPr dirty="0" sz="1000">
                <a:latin typeface="Verdana"/>
                <a:cs typeface="Verdana"/>
              </a:rPr>
              <a:t>may </a:t>
            </a:r>
            <a:r>
              <a:rPr dirty="0" sz="1000" spc="-5">
                <a:latin typeface="Verdana"/>
                <a:cs typeface="Verdana"/>
              </a:rPr>
              <a:t>even push the changes </a:t>
            </a:r>
            <a:r>
              <a:rPr dirty="0" sz="1000">
                <a:latin typeface="Verdana"/>
                <a:cs typeface="Verdana"/>
              </a:rPr>
              <a:t>to </a:t>
            </a:r>
            <a:r>
              <a:rPr dirty="0" sz="1000" spc="-5">
                <a:latin typeface="Verdana"/>
                <a:cs typeface="Verdana"/>
              </a:rPr>
              <a:t>later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releases.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050">
              <a:latin typeface="Verdana"/>
              <a:cs typeface="Verdana"/>
            </a:endParaRPr>
          </a:p>
          <a:p>
            <a:pPr lvl="1" marL="716280" marR="30480" indent="-228600">
              <a:lnSpc>
                <a:spcPct val="110000"/>
              </a:lnSpc>
              <a:spcBef>
                <a:spcPts val="5"/>
              </a:spcBef>
              <a:buFont typeface="Courier New"/>
              <a:buChar char="o"/>
              <a:tabLst>
                <a:tab pos="716280" algn="l"/>
                <a:tab pos="716915" algn="l"/>
              </a:tabLst>
            </a:pPr>
            <a:r>
              <a:rPr dirty="0" sz="1000" spc="-5">
                <a:latin typeface="Verdana"/>
                <a:cs typeface="Verdana"/>
              </a:rPr>
              <a:t>The delivery of a product </a:t>
            </a:r>
            <a:r>
              <a:rPr dirty="0" sz="1000">
                <a:latin typeface="Verdana"/>
                <a:cs typeface="Verdana"/>
              </a:rPr>
              <a:t>with </a:t>
            </a:r>
            <a:r>
              <a:rPr dirty="0" sz="1000" spc="-5">
                <a:latin typeface="Verdana"/>
                <a:cs typeface="Verdana"/>
              </a:rPr>
              <a:t>obsolete requirements, </a:t>
            </a:r>
            <a:r>
              <a:rPr dirty="0" sz="1000">
                <a:latin typeface="Verdana"/>
                <a:cs typeface="Verdana"/>
              </a:rPr>
              <a:t>not </a:t>
            </a:r>
            <a:r>
              <a:rPr dirty="0" sz="1000" spc="-5">
                <a:latin typeface="Verdana"/>
                <a:cs typeface="Verdana"/>
              </a:rPr>
              <a:t>meeting the customer’s  expectations.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050">
              <a:latin typeface="Verdana"/>
              <a:cs typeface="Verdana"/>
            </a:endParaRPr>
          </a:p>
          <a:p>
            <a:pPr lvl="1" marL="716280" marR="29845" indent="-228600">
              <a:lnSpc>
                <a:spcPct val="109000"/>
              </a:lnSpc>
              <a:buFont typeface="Courier New"/>
              <a:buChar char="o"/>
              <a:tabLst>
                <a:tab pos="716280" algn="l"/>
                <a:tab pos="716915" algn="l"/>
              </a:tabLst>
            </a:pPr>
            <a:r>
              <a:rPr dirty="0" sz="1000" spc="-5">
                <a:latin typeface="Verdana"/>
                <a:cs typeface="Verdana"/>
              </a:rPr>
              <a:t>Inability to accommodate the </a:t>
            </a:r>
            <a:r>
              <a:rPr dirty="0" sz="1000">
                <a:latin typeface="Verdana"/>
                <a:cs typeface="Verdana"/>
              </a:rPr>
              <a:t>inevitable </a:t>
            </a:r>
            <a:r>
              <a:rPr dirty="0" sz="1000" spc="-5">
                <a:latin typeface="Verdana"/>
                <a:cs typeface="Verdana"/>
              </a:rPr>
              <a:t>domain changes and technology changes  within the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budget.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1050">
              <a:latin typeface="Verdana"/>
              <a:cs typeface="Verdana"/>
            </a:endParaRPr>
          </a:p>
          <a:p>
            <a:pPr marL="487680" marR="23495" indent="-228600">
              <a:lnSpc>
                <a:spcPct val="109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000" spc="-5">
                <a:latin typeface="Verdana"/>
                <a:cs typeface="Verdana"/>
              </a:rPr>
              <a:t>Find</a:t>
            </a:r>
            <a:r>
              <a:rPr dirty="0" sz="1000" spc="-7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and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eliminate</a:t>
            </a:r>
            <a:r>
              <a:rPr dirty="0" sz="1000" spc="-8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defects</a:t>
            </a:r>
            <a:r>
              <a:rPr dirty="0" sz="1000" spc="-7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early</a:t>
            </a:r>
            <a:r>
              <a:rPr dirty="0" sz="1000" spc="-7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in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8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development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life</a:t>
            </a:r>
            <a:r>
              <a:rPr dirty="0" sz="1000" spc="-8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cycle</a:t>
            </a:r>
            <a:r>
              <a:rPr dirty="0" sz="1000" spc="-7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in</a:t>
            </a:r>
            <a:r>
              <a:rPr dirty="0" sz="1000" spc="-7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order</a:t>
            </a:r>
            <a:r>
              <a:rPr dirty="0" sz="1000" spc="-7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to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cut</a:t>
            </a:r>
            <a:r>
              <a:rPr dirty="0" sz="1000" spc="-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defect-  </a:t>
            </a:r>
            <a:r>
              <a:rPr dirty="0" sz="1000">
                <a:latin typeface="Verdana"/>
                <a:cs typeface="Verdana"/>
              </a:rPr>
              <a:t>fix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costs.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lvl="1" marL="716280" marR="24765" indent="-228600">
              <a:lnSpc>
                <a:spcPct val="109000"/>
              </a:lnSpc>
              <a:spcBef>
                <a:spcPts val="5"/>
              </a:spcBef>
              <a:buFont typeface="Courier New"/>
              <a:buChar char="o"/>
              <a:tabLst>
                <a:tab pos="716280" algn="l"/>
                <a:tab pos="716915" algn="l"/>
              </a:tabLst>
            </a:pPr>
            <a:r>
              <a:rPr dirty="0" sz="1000" spc="-5">
                <a:latin typeface="Verdana"/>
                <a:cs typeface="Verdana"/>
              </a:rPr>
              <a:t>Testing starts </a:t>
            </a:r>
            <a:r>
              <a:rPr dirty="0" sz="1000">
                <a:latin typeface="Verdana"/>
                <a:cs typeface="Verdana"/>
              </a:rPr>
              <a:t>only </a:t>
            </a:r>
            <a:r>
              <a:rPr dirty="0" sz="1000" spc="-5">
                <a:latin typeface="Verdana"/>
                <a:cs typeface="Verdana"/>
              </a:rPr>
              <a:t>after </a:t>
            </a:r>
            <a:r>
              <a:rPr dirty="0" sz="1000">
                <a:latin typeface="Verdana"/>
                <a:cs typeface="Verdana"/>
              </a:rPr>
              <a:t>coding is </a:t>
            </a:r>
            <a:r>
              <a:rPr dirty="0" sz="1000" spc="-5">
                <a:latin typeface="Verdana"/>
                <a:cs typeface="Verdana"/>
              </a:rPr>
              <a:t>complete and </a:t>
            </a:r>
            <a:r>
              <a:rPr dirty="0" sz="1000">
                <a:latin typeface="Verdana"/>
                <a:cs typeface="Verdana"/>
              </a:rPr>
              <a:t>testing is </a:t>
            </a:r>
            <a:r>
              <a:rPr dirty="0" sz="1000" spc="-5">
                <a:latin typeface="Verdana"/>
                <a:cs typeface="Verdana"/>
              </a:rPr>
              <a:t>considered as a tester’s  responsibility though </a:t>
            </a:r>
            <a:r>
              <a:rPr dirty="0" sz="1000" spc="-1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tester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not involved </a:t>
            </a:r>
            <a:r>
              <a:rPr dirty="0" sz="1000">
                <a:latin typeface="Verdana"/>
                <a:cs typeface="Verdana"/>
              </a:rPr>
              <a:t>in</a:t>
            </a:r>
            <a:r>
              <a:rPr dirty="0" sz="1000" spc="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development.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50">
              <a:latin typeface="Verdana"/>
              <a:cs typeface="Verdana"/>
            </a:endParaRPr>
          </a:p>
          <a:p>
            <a:pPr lvl="1" marL="716280" indent="-229235">
              <a:lnSpc>
                <a:spcPct val="100000"/>
              </a:lnSpc>
              <a:buFont typeface="Courier New"/>
              <a:buChar char="o"/>
              <a:tabLst>
                <a:tab pos="716280" algn="l"/>
                <a:tab pos="716915" algn="l"/>
              </a:tabLst>
            </a:pPr>
            <a:r>
              <a:rPr dirty="0" sz="1000" spc="-5">
                <a:latin typeface="Verdana"/>
                <a:cs typeface="Verdana"/>
              </a:rPr>
              <a:t>Measure and track the process itself. </a:t>
            </a:r>
            <a:r>
              <a:rPr dirty="0" sz="1000">
                <a:latin typeface="Verdana"/>
                <a:cs typeface="Verdana"/>
              </a:rPr>
              <a:t>This </a:t>
            </a:r>
            <a:r>
              <a:rPr dirty="0" sz="1000" spc="-5">
                <a:latin typeface="Verdana"/>
                <a:cs typeface="Verdana"/>
              </a:rPr>
              <a:t>becomes expensive because</a:t>
            </a:r>
            <a:r>
              <a:rPr dirty="0" sz="1000" spc="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of-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150">
              <a:latin typeface="Verdana"/>
              <a:cs typeface="Verdana"/>
            </a:endParaRPr>
          </a:p>
          <a:p>
            <a:pPr lvl="1" marL="716280" indent="-229235">
              <a:lnSpc>
                <a:spcPct val="100000"/>
              </a:lnSpc>
              <a:buFont typeface="Courier New"/>
              <a:buChar char="o"/>
              <a:tabLst>
                <a:tab pos="716280" algn="l"/>
                <a:tab pos="716915" algn="l"/>
              </a:tabLst>
            </a:pPr>
            <a:r>
              <a:rPr dirty="0" sz="1000" spc="-5">
                <a:latin typeface="Verdana"/>
                <a:cs typeface="Verdana"/>
              </a:rPr>
              <a:t>Monitoring and tracking at the </a:t>
            </a:r>
            <a:r>
              <a:rPr dirty="0" sz="1000">
                <a:latin typeface="Verdana"/>
                <a:cs typeface="Verdana"/>
              </a:rPr>
              <a:t>task </a:t>
            </a:r>
            <a:r>
              <a:rPr dirty="0" sz="1000" spc="-5">
                <a:latin typeface="Verdana"/>
                <a:cs typeface="Verdana"/>
              </a:rPr>
              <a:t>level and at the resource</a:t>
            </a:r>
            <a:r>
              <a:rPr dirty="0" sz="1000" spc="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level.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1050">
              <a:latin typeface="Verdana"/>
              <a:cs typeface="Verdana"/>
            </a:endParaRPr>
          </a:p>
          <a:p>
            <a:pPr lvl="1" marL="716280" marR="24130" indent="-228600">
              <a:lnSpc>
                <a:spcPct val="109000"/>
              </a:lnSpc>
              <a:buFont typeface="Courier New"/>
              <a:buChar char="o"/>
              <a:tabLst>
                <a:tab pos="716280" algn="l"/>
                <a:tab pos="716915" algn="l"/>
              </a:tabLst>
            </a:pPr>
            <a:r>
              <a:rPr dirty="0" sz="1000" spc="-5">
                <a:latin typeface="Verdana"/>
                <a:cs typeface="Verdana"/>
              </a:rPr>
              <a:t>Defining measurements to </a:t>
            </a:r>
            <a:r>
              <a:rPr dirty="0" sz="1000">
                <a:latin typeface="Verdana"/>
                <a:cs typeface="Verdana"/>
              </a:rPr>
              <a:t>guide </a:t>
            </a:r>
            <a:r>
              <a:rPr dirty="0" sz="1000" spc="-5">
                <a:latin typeface="Verdana"/>
                <a:cs typeface="Verdana"/>
              </a:rPr>
              <a:t>the development and measuring </a:t>
            </a:r>
            <a:r>
              <a:rPr dirty="0" sz="1000" spc="-10">
                <a:latin typeface="Verdana"/>
                <a:cs typeface="Verdana"/>
              </a:rPr>
              <a:t>every </a:t>
            </a:r>
            <a:r>
              <a:rPr dirty="0" sz="1000">
                <a:latin typeface="Verdana"/>
                <a:cs typeface="Verdana"/>
              </a:rPr>
              <a:t>activity in 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development.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0397" y="8653303"/>
            <a:ext cx="156845" cy="179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Verdana"/>
                <a:cs typeface="Verdana"/>
              </a:rPr>
              <a:t>6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9057" y="446024"/>
            <a:ext cx="1462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901700"/>
            <a:ext cx="5970270" cy="7288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dirty="0" sz="1000" spc="-5">
                <a:latin typeface="Courier New"/>
                <a:cs typeface="Courier New"/>
              </a:rPr>
              <a:t>o	</a:t>
            </a:r>
            <a:r>
              <a:rPr dirty="0" sz="1000" spc="-5">
                <a:latin typeface="Verdana"/>
                <a:cs typeface="Verdana"/>
              </a:rPr>
              <a:t>Management intervention.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Elaborate, analyze, and verify the models before</a:t>
            </a:r>
            <a:r>
              <a:rPr dirty="0" sz="100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development.</a:t>
            </a:r>
            <a:endParaRPr sz="1000">
              <a:latin typeface="Verdana"/>
              <a:cs typeface="Verdana"/>
            </a:endParaRPr>
          </a:p>
          <a:p>
            <a:pPr lvl="1" marL="697865" marR="5080" indent="-228600">
              <a:lnSpc>
                <a:spcPct val="100000"/>
              </a:lnSpc>
              <a:spcBef>
                <a:spcPts val="919"/>
              </a:spcBef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dirty="0" sz="1000" spc="-5">
                <a:latin typeface="Verdana"/>
                <a:cs typeface="Verdana"/>
              </a:rPr>
              <a:t>A model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supposed to be used </a:t>
            </a:r>
            <a:r>
              <a:rPr dirty="0" sz="1000">
                <a:latin typeface="Verdana"/>
                <a:cs typeface="Verdana"/>
              </a:rPr>
              <a:t>as</a:t>
            </a:r>
            <a:r>
              <a:rPr dirty="0" sz="1000" spc="-254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 framework. However, focus on the model and  not </a:t>
            </a:r>
            <a:r>
              <a:rPr dirty="0" sz="1000" spc="-10">
                <a:latin typeface="Verdana"/>
                <a:cs typeface="Verdana"/>
              </a:rPr>
              <a:t>on </a:t>
            </a:r>
            <a:r>
              <a:rPr dirty="0" sz="1000" spc="-5">
                <a:latin typeface="Verdana"/>
                <a:cs typeface="Verdana"/>
              </a:rPr>
              <a:t>the development that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crucial </a:t>
            </a:r>
            <a:r>
              <a:rPr dirty="0" sz="1000" spc="-10">
                <a:latin typeface="Verdana"/>
                <a:cs typeface="Verdana"/>
              </a:rPr>
              <a:t>will </a:t>
            </a:r>
            <a:r>
              <a:rPr dirty="0" sz="1000" spc="-5">
                <a:latin typeface="Verdana"/>
                <a:cs typeface="Verdana"/>
              </a:rPr>
              <a:t>not yield the expected</a:t>
            </a:r>
            <a:r>
              <a:rPr dirty="0" sz="1000" spc="11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results.</a:t>
            </a:r>
            <a:endParaRPr sz="1000">
              <a:latin typeface="Verdana"/>
              <a:cs typeface="Verdana"/>
            </a:endParaRPr>
          </a:p>
          <a:p>
            <a:pPr marL="469265" marR="5080" indent="-228600">
              <a:lnSpc>
                <a:spcPct val="109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Coding, which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the heart of development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not given enough </a:t>
            </a:r>
            <a:r>
              <a:rPr dirty="0" sz="1000">
                <a:latin typeface="Verdana"/>
                <a:cs typeface="Verdana"/>
              </a:rPr>
              <a:t>emphasis.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2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reasons  being-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050">
              <a:latin typeface="Verdana"/>
              <a:cs typeface="Verdana"/>
            </a:endParaRPr>
          </a:p>
          <a:p>
            <a:pPr lvl="1" marL="697865" marR="8890" indent="-228600">
              <a:lnSpc>
                <a:spcPct val="109000"/>
              </a:lnSpc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dirty="0" sz="1000" spc="-5">
                <a:latin typeface="Verdana"/>
                <a:cs typeface="Verdana"/>
              </a:rPr>
              <a:t>Developers, who are </a:t>
            </a:r>
            <a:r>
              <a:rPr dirty="0" sz="1000">
                <a:latin typeface="Verdana"/>
                <a:cs typeface="Verdana"/>
              </a:rPr>
              <a:t>responsible </a:t>
            </a:r>
            <a:r>
              <a:rPr dirty="0" sz="1000" spc="-10">
                <a:latin typeface="Verdana"/>
                <a:cs typeface="Verdana"/>
              </a:rPr>
              <a:t>for </a:t>
            </a:r>
            <a:r>
              <a:rPr dirty="0" sz="1000" spc="-5">
                <a:latin typeface="Verdana"/>
                <a:cs typeface="Verdana"/>
              </a:rPr>
              <a:t>the production, are </a:t>
            </a:r>
            <a:r>
              <a:rPr dirty="0" sz="1000">
                <a:latin typeface="Verdana"/>
                <a:cs typeface="Verdana"/>
              </a:rPr>
              <a:t>usually </a:t>
            </a:r>
            <a:r>
              <a:rPr dirty="0" sz="1000" spc="-5">
                <a:latin typeface="Verdana"/>
                <a:cs typeface="Verdana"/>
              </a:rPr>
              <a:t>not in constant  communication with the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customers.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1050">
              <a:latin typeface="Verdana"/>
              <a:cs typeface="Verdana"/>
            </a:endParaRPr>
          </a:p>
          <a:p>
            <a:pPr lvl="1" marL="697865" marR="8255" indent="-228600">
              <a:lnSpc>
                <a:spcPct val="109000"/>
              </a:lnSpc>
              <a:spcBef>
                <a:spcPts val="5"/>
              </a:spcBef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dirty="0" sz="1000" spc="-5">
                <a:latin typeface="Verdana"/>
                <a:cs typeface="Verdana"/>
              </a:rPr>
              <a:t>Coding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viewed as a translation of </a:t>
            </a:r>
            <a:r>
              <a:rPr dirty="0" sz="1000">
                <a:latin typeface="Verdana"/>
                <a:cs typeface="Verdana"/>
              </a:rPr>
              <a:t>design </a:t>
            </a:r>
            <a:r>
              <a:rPr dirty="0" sz="1000" spc="-5">
                <a:latin typeface="Verdana"/>
                <a:cs typeface="Verdana"/>
              </a:rPr>
              <a:t>and the effective implementation in  code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hardly </a:t>
            </a:r>
            <a:r>
              <a:rPr dirty="0" sz="1000" spc="-10">
                <a:latin typeface="Verdana"/>
                <a:cs typeface="Verdana"/>
              </a:rPr>
              <a:t>ever </a:t>
            </a:r>
            <a:r>
              <a:rPr dirty="0" sz="1000" spc="-5">
                <a:latin typeface="Verdana"/>
                <a:cs typeface="Verdana"/>
              </a:rPr>
              <a:t>looped back </a:t>
            </a:r>
            <a:r>
              <a:rPr dirty="0" sz="1000">
                <a:latin typeface="Verdana"/>
                <a:cs typeface="Verdana"/>
              </a:rPr>
              <a:t>into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design.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ourier New"/>
              <a:buChar char="o"/>
            </a:pPr>
            <a:endParaRPr sz="105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Testing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considered to be the gateway to check for defects before</a:t>
            </a:r>
            <a:r>
              <a:rPr dirty="0" sz="1000" spc="4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delivery.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950">
              <a:latin typeface="Verdana"/>
              <a:cs typeface="Verdana"/>
            </a:endParaRPr>
          </a:p>
          <a:p>
            <a:pPr lvl="1" marL="697865" marR="10160" indent="-228600">
              <a:lnSpc>
                <a:spcPct val="110000"/>
              </a:lnSpc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dirty="0" sz="1000" spc="-5">
                <a:latin typeface="Verdana"/>
                <a:cs typeface="Verdana"/>
              </a:rPr>
              <a:t>Schedule overruns of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earlier stages of development are compensated by  overlooking the test requirements to ensure timely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deliveries.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1150">
              <a:latin typeface="Verdana"/>
              <a:cs typeface="Verdana"/>
            </a:endParaRPr>
          </a:p>
          <a:p>
            <a:pPr lvl="1" marL="697865" indent="-229235">
              <a:lnSpc>
                <a:spcPct val="100000"/>
              </a:lnSpc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dirty="0" sz="1000" spc="-5">
                <a:latin typeface="Verdana"/>
                <a:cs typeface="Verdana"/>
              </a:rPr>
              <a:t>This results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10">
                <a:latin typeface="Verdana"/>
                <a:cs typeface="Verdana"/>
              </a:rPr>
              <a:t>cost </a:t>
            </a:r>
            <a:r>
              <a:rPr dirty="0" sz="1000" spc="-5">
                <a:latin typeface="Verdana"/>
                <a:cs typeface="Verdana"/>
              </a:rPr>
              <a:t>overruns </a:t>
            </a:r>
            <a:r>
              <a:rPr dirty="0" sz="1000">
                <a:latin typeface="Verdana"/>
                <a:cs typeface="Verdana"/>
              </a:rPr>
              <a:t>fixing </a:t>
            </a:r>
            <a:r>
              <a:rPr dirty="0" sz="1000" spc="-5">
                <a:latin typeface="Verdana"/>
                <a:cs typeface="Verdana"/>
              </a:rPr>
              <a:t>defects after</a:t>
            </a:r>
            <a:r>
              <a:rPr dirty="0" sz="1000" spc="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delivery.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1050">
              <a:latin typeface="Verdana"/>
              <a:cs typeface="Verdana"/>
            </a:endParaRPr>
          </a:p>
          <a:p>
            <a:pPr lvl="1" marL="697865" marR="11430" indent="-228600">
              <a:lnSpc>
                <a:spcPct val="109000"/>
              </a:lnSpc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dirty="0" sz="1000" spc="-5">
                <a:latin typeface="Verdana"/>
                <a:cs typeface="Verdana"/>
              </a:rPr>
              <a:t>Testers are made responsible and accountable for the product </a:t>
            </a:r>
            <a:r>
              <a:rPr dirty="0" sz="1000">
                <a:latin typeface="Verdana"/>
                <a:cs typeface="Verdana"/>
              </a:rPr>
              <a:t>quality </a:t>
            </a:r>
            <a:r>
              <a:rPr dirty="0" sz="1000" spc="-5">
                <a:latin typeface="Verdana"/>
                <a:cs typeface="Verdana"/>
              </a:rPr>
              <a:t>though they  were not involved during the entire course of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development.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ourier New"/>
              <a:buChar char="o"/>
            </a:pPr>
            <a:endParaRPr sz="115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Limiting resources </a:t>
            </a:r>
            <a:r>
              <a:rPr dirty="0" sz="1000">
                <a:latin typeface="Verdana"/>
                <a:cs typeface="Verdana"/>
              </a:rPr>
              <a:t>(mainly </a:t>
            </a:r>
            <a:r>
              <a:rPr dirty="0" sz="1000" spc="-5">
                <a:latin typeface="Verdana"/>
                <a:cs typeface="Verdana"/>
              </a:rPr>
              <a:t>team) to accommodate budget leads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to-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150">
              <a:latin typeface="Verdana"/>
              <a:cs typeface="Verdana"/>
            </a:endParaRPr>
          </a:p>
          <a:p>
            <a:pPr lvl="1" marL="697865" indent="-229235">
              <a:lnSpc>
                <a:spcPct val="100000"/>
              </a:lnSpc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dirty="0" sz="1000" spc="-5">
                <a:latin typeface="Verdana"/>
                <a:cs typeface="Verdana"/>
              </a:rPr>
              <a:t>Resource over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allocation.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50">
              <a:latin typeface="Verdana"/>
              <a:cs typeface="Verdana"/>
            </a:endParaRPr>
          </a:p>
          <a:p>
            <a:pPr lvl="1" marL="697865" indent="-229235">
              <a:lnSpc>
                <a:spcPct val="100000"/>
              </a:lnSpc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dirty="0" sz="1000" spc="-10">
                <a:latin typeface="Verdana"/>
                <a:cs typeface="Verdana"/>
              </a:rPr>
              <a:t>Team</a:t>
            </a:r>
            <a:r>
              <a:rPr dirty="0" sz="1000" spc="-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burnout.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150">
              <a:latin typeface="Verdana"/>
              <a:cs typeface="Verdana"/>
            </a:endParaRPr>
          </a:p>
          <a:p>
            <a:pPr lvl="1" marL="697865" indent="-229235">
              <a:lnSpc>
                <a:spcPct val="100000"/>
              </a:lnSpc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dirty="0" sz="1000" spc="-5">
                <a:latin typeface="Verdana"/>
                <a:cs typeface="Verdana"/>
              </a:rPr>
              <a:t>Loss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effective utilization </a:t>
            </a:r>
            <a:r>
              <a:rPr dirty="0" sz="1000">
                <a:latin typeface="Verdana"/>
                <a:cs typeface="Verdana"/>
              </a:rPr>
              <a:t>of </a:t>
            </a:r>
            <a:r>
              <a:rPr dirty="0" sz="1000" spc="-10">
                <a:latin typeface="Verdana"/>
                <a:cs typeface="Verdana"/>
              </a:rPr>
              <a:t>team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competencies.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150">
              <a:latin typeface="Verdana"/>
              <a:cs typeface="Verdana"/>
            </a:endParaRPr>
          </a:p>
          <a:p>
            <a:pPr lvl="1" marL="697865" indent="-229235">
              <a:lnSpc>
                <a:spcPct val="100000"/>
              </a:lnSpc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dirty="0" sz="1000" spc="-5">
                <a:latin typeface="Verdana"/>
                <a:cs typeface="Verdana"/>
              </a:rPr>
              <a:t>Attrition.</a:t>
            </a:r>
            <a:endParaRPr sz="1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Verdana"/>
                <a:cs typeface="Verdana"/>
              </a:rPr>
              <a:t>Extreme Programming – A way to handle the common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shortcomings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000" spc="-5">
                <a:latin typeface="Verdana"/>
                <a:cs typeface="Verdana"/>
              </a:rPr>
              <a:t>Software Engineering</a:t>
            </a:r>
            <a:r>
              <a:rPr dirty="0" sz="100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involves-</a:t>
            </a:r>
            <a:endParaRPr sz="1000">
              <a:latin typeface="Verdana"/>
              <a:cs typeface="Verdana"/>
            </a:endParaRPr>
          </a:p>
          <a:p>
            <a:pPr marL="413384" indent="-172720">
              <a:lnSpc>
                <a:spcPct val="100000"/>
              </a:lnSpc>
              <a:spcBef>
                <a:spcPts val="915"/>
              </a:spcBef>
              <a:buFont typeface="Symbol"/>
              <a:buChar char=""/>
              <a:tabLst>
                <a:tab pos="414020" algn="l"/>
              </a:tabLst>
            </a:pPr>
            <a:r>
              <a:rPr dirty="0" sz="1000" spc="-5">
                <a:latin typeface="Verdana"/>
                <a:cs typeface="Verdana"/>
              </a:rPr>
              <a:t>Creativity</a:t>
            </a:r>
            <a:endParaRPr sz="1000">
              <a:latin typeface="Verdana"/>
              <a:cs typeface="Verdana"/>
            </a:endParaRPr>
          </a:p>
          <a:p>
            <a:pPr marL="413384" indent="-17272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414020" algn="l"/>
              </a:tabLst>
            </a:pPr>
            <a:r>
              <a:rPr dirty="0" sz="1000" spc="-5">
                <a:latin typeface="Verdana"/>
                <a:cs typeface="Verdana"/>
              </a:rPr>
              <a:t>Learning and </a:t>
            </a:r>
            <a:r>
              <a:rPr dirty="0" sz="1000">
                <a:latin typeface="Verdana"/>
                <a:cs typeface="Verdana"/>
              </a:rPr>
              <a:t>improving </a:t>
            </a:r>
            <a:r>
              <a:rPr dirty="0" sz="1000" spc="-5">
                <a:latin typeface="Verdana"/>
                <a:cs typeface="Verdana"/>
              </a:rPr>
              <a:t>through </a:t>
            </a:r>
            <a:r>
              <a:rPr dirty="0" sz="1000">
                <a:latin typeface="Verdana"/>
                <a:cs typeface="Verdana"/>
              </a:rPr>
              <a:t>trials </a:t>
            </a:r>
            <a:r>
              <a:rPr dirty="0" sz="1000" spc="-5">
                <a:latin typeface="Verdana"/>
                <a:cs typeface="Verdana"/>
              </a:rPr>
              <a:t>and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errors</a:t>
            </a:r>
            <a:endParaRPr sz="1000">
              <a:latin typeface="Verdana"/>
              <a:cs typeface="Verdana"/>
            </a:endParaRPr>
          </a:p>
          <a:p>
            <a:pPr marL="413384" indent="-17272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14020" algn="l"/>
              </a:tabLst>
            </a:pPr>
            <a:r>
              <a:rPr dirty="0" sz="1000" spc="-5">
                <a:latin typeface="Verdana"/>
                <a:cs typeface="Verdana"/>
              </a:rPr>
              <a:t>Iterations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0397" y="8653303"/>
            <a:ext cx="156845" cy="179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Verdana"/>
                <a:cs typeface="Verdana"/>
              </a:rPr>
              <a:t>7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6024"/>
            <a:ext cx="5970270" cy="2428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Verdana"/>
                <a:cs typeface="Verdana"/>
              </a:rPr>
              <a:t>Extreme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Programming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30"/>
              </a:spcBef>
            </a:pPr>
            <a:r>
              <a:rPr dirty="0" sz="1000" spc="-5">
                <a:latin typeface="Verdana"/>
                <a:cs typeface="Verdana"/>
              </a:rPr>
              <a:t>Extreme Programming builds on </a:t>
            </a:r>
            <a:r>
              <a:rPr dirty="0" sz="1000">
                <a:latin typeface="Verdana"/>
                <a:cs typeface="Verdana"/>
              </a:rPr>
              <a:t>these </a:t>
            </a:r>
            <a:r>
              <a:rPr dirty="0" sz="1000" spc="-5">
                <a:latin typeface="Verdana"/>
                <a:cs typeface="Verdana"/>
              </a:rPr>
              <a:t>activities and coding. </a:t>
            </a:r>
            <a:r>
              <a:rPr dirty="0" sz="1000" spc="-10">
                <a:latin typeface="Verdana"/>
                <a:cs typeface="Verdana"/>
              </a:rPr>
              <a:t>It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the detailed (not the </a:t>
            </a:r>
            <a:r>
              <a:rPr dirty="0" sz="1000">
                <a:latin typeface="Verdana"/>
                <a:cs typeface="Verdana"/>
              </a:rPr>
              <a:t>only)  </a:t>
            </a:r>
            <a:r>
              <a:rPr dirty="0" sz="1000" spc="-5">
                <a:latin typeface="Verdana"/>
                <a:cs typeface="Verdana"/>
              </a:rPr>
              <a:t>design </a:t>
            </a:r>
            <a:r>
              <a:rPr dirty="0" sz="1000">
                <a:latin typeface="Verdana"/>
                <a:cs typeface="Verdana"/>
              </a:rPr>
              <a:t>activity with </a:t>
            </a:r>
            <a:r>
              <a:rPr dirty="0" sz="1000" spc="-5">
                <a:latin typeface="Verdana"/>
                <a:cs typeface="Verdana"/>
              </a:rPr>
              <a:t>multiple tight feedback loops through effective implementation, testing  and refactoring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continuously.</a:t>
            </a:r>
            <a:endParaRPr sz="1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915"/>
              </a:spcBef>
            </a:pPr>
            <a:r>
              <a:rPr dirty="0" sz="1000" spc="-5">
                <a:latin typeface="Verdana"/>
                <a:cs typeface="Verdana"/>
              </a:rPr>
              <a:t>Extreme Programming is based on the </a:t>
            </a:r>
            <a:r>
              <a:rPr dirty="0" sz="1000">
                <a:latin typeface="Verdana"/>
                <a:cs typeface="Verdana"/>
              </a:rPr>
              <a:t>following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values-</a:t>
            </a:r>
            <a:endParaRPr sz="1000">
              <a:latin typeface="Verdana"/>
              <a:cs typeface="Verdana"/>
            </a:endParaRPr>
          </a:p>
          <a:p>
            <a:pPr marL="413384" indent="-172720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414020" algn="l"/>
              </a:tabLst>
            </a:pPr>
            <a:r>
              <a:rPr dirty="0" sz="1000" spc="-5">
                <a:latin typeface="Verdana"/>
                <a:cs typeface="Verdana"/>
              </a:rPr>
              <a:t>Communication</a:t>
            </a:r>
            <a:endParaRPr sz="1000">
              <a:latin typeface="Verdana"/>
              <a:cs typeface="Verdana"/>
            </a:endParaRPr>
          </a:p>
          <a:p>
            <a:pPr marL="413384" indent="-172720">
              <a:lnSpc>
                <a:spcPct val="100000"/>
              </a:lnSpc>
              <a:spcBef>
                <a:spcPts val="615"/>
              </a:spcBef>
              <a:buFont typeface="Symbol"/>
              <a:buChar char=""/>
              <a:tabLst>
                <a:tab pos="414020" algn="l"/>
              </a:tabLst>
            </a:pPr>
            <a:r>
              <a:rPr dirty="0" sz="1000" spc="-5">
                <a:latin typeface="Verdana"/>
                <a:cs typeface="Verdana"/>
              </a:rPr>
              <a:t>Simplicity</a:t>
            </a:r>
            <a:endParaRPr sz="1000">
              <a:latin typeface="Verdana"/>
              <a:cs typeface="Verdana"/>
            </a:endParaRPr>
          </a:p>
          <a:p>
            <a:pPr marL="413384" indent="-17272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414020" algn="l"/>
              </a:tabLst>
            </a:pPr>
            <a:r>
              <a:rPr dirty="0" sz="1000" spc="-5">
                <a:latin typeface="Verdana"/>
                <a:cs typeface="Verdana"/>
              </a:rPr>
              <a:t>Feedback</a:t>
            </a:r>
            <a:endParaRPr sz="1000">
              <a:latin typeface="Verdana"/>
              <a:cs typeface="Verdana"/>
            </a:endParaRPr>
          </a:p>
          <a:p>
            <a:pPr marL="413384" indent="-17272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14020" algn="l"/>
              </a:tabLst>
            </a:pPr>
            <a:r>
              <a:rPr dirty="0" sz="1000" spc="-5">
                <a:latin typeface="Verdana"/>
                <a:cs typeface="Verdana"/>
              </a:rPr>
              <a:t>Courage</a:t>
            </a:r>
            <a:endParaRPr sz="1000">
              <a:latin typeface="Verdana"/>
              <a:cs typeface="Verdana"/>
            </a:endParaRPr>
          </a:p>
          <a:p>
            <a:pPr marL="413384" indent="-17272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14020" algn="l"/>
              </a:tabLst>
            </a:pPr>
            <a:r>
              <a:rPr dirty="0" sz="1000" spc="-5">
                <a:latin typeface="Verdana"/>
                <a:cs typeface="Verdana"/>
              </a:rPr>
              <a:t>Respect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17864"/>
            <a:ext cx="2148840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3142614"/>
            <a:ext cx="26803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95" b="1">
                <a:latin typeface="Arial"/>
                <a:cs typeface="Arial"/>
              </a:rPr>
              <a:t>What</a:t>
            </a:r>
            <a:r>
              <a:rPr dirty="0" sz="1600" spc="-265" b="1">
                <a:latin typeface="Arial"/>
                <a:cs typeface="Arial"/>
              </a:rPr>
              <a:t> </a:t>
            </a:r>
            <a:r>
              <a:rPr dirty="0" sz="1600" spc="-65" b="1">
                <a:latin typeface="Arial"/>
                <a:cs typeface="Arial"/>
              </a:rPr>
              <a:t>is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110" b="1">
                <a:latin typeface="Arial"/>
                <a:cs typeface="Arial"/>
              </a:rPr>
              <a:t>Extreme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120" b="1">
                <a:latin typeface="Arial"/>
                <a:cs typeface="Arial"/>
              </a:rPr>
              <a:t>Programming?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6416" y="3417443"/>
            <a:ext cx="5981065" cy="6350"/>
          </a:xfrm>
          <a:custGeom>
            <a:avLst/>
            <a:gdLst/>
            <a:ahLst/>
            <a:cxnLst/>
            <a:rect l="l" t="t" r="r" b="b"/>
            <a:pathLst>
              <a:path w="5981065" h="6350">
                <a:moveTo>
                  <a:pt x="5981065" y="0"/>
                </a:moveTo>
                <a:lnTo>
                  <a:pt x="0" y="0"/>
                </a:lnTo>
                <a:lnTo>
                  <a:pt x="0" y="6095"/>
                </a:lnTo>
                <a:lnTo>
                  <a:pt x="5981065" y="6095"/>
                </a:lnTo>
                <a:lnTo>
                  <a:pt x="5981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004" y="3475761"/>
            <a:ext cx="5970270" cy="4672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08000"/>
              </a:lnSpc>
              <a:spcBef>
                <a:spcPts val="100"/>
              </a:spcBef>
            </a:pPr>
            <a:r>
              <a:rPr dirty="0" sz="1000" spc="-10">
                <a:latin typeface="Verdana"/>
                <a:cs typeface="Verdana"/>
              </a:rPr>
              <a:t>XP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a lightweight, efficient, low-risk, flexible, predictable, scientific, and fun </a:t>
            </a:r>
            <a:r>
              <a:rPr dirty="0" sz="1000" spc="-10">
                <a:latin typeface="Verdana"/>
                <a:cs typeface="Verdana"/>
              </a:rPr>
              <a:t>way </a:t>
            </a:r>
            <a:r>
              <a:rPr dirty="0" sz="1000" spc="-5">
                <a:latin typeface="Verdana"/>
                <a:cs typeface="Verdana"/>
              </a:rPr>
              <a:t>to develop  a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software.</a:t>
            </a:r>
            <a:endParaRPr sz="1000">
              <a:latin typeface="Verdana"/>
              <a:cs typeface="Verdana"/>
            </a:endParaRPr>
          </a:p>
          <a:p>
            <a:pPr algn="just" marL="12700" marR="10160">
              <a:lnSpc>
                <a:spcPct val="108000"/>
              </a:lnSpc>
              <a:spcBef>
                <a:spcPts val="825"/>
              </a:spcBef>
            </a:pPr>
            <a:r>
              <a:rPr dirty="0" sz="1000" spc="-5">
                <a:latin typeface="Verdana"/>
                <a:cs typeface="Verdana"/>
              </a:rPr>
              <a:t>e</a:t>
            </a:r>
            <a:r>
              <a:rPr dirty="0" sz="1000" spc="-5" b="1">
                <a:latin typeface="Verdana"/>
                <a:cs typeface="Verdana"/>
              </a:rPr>
              <a:t>X</a:t>
            </a:r>
            <a:r>
              <a:rPr dirty="0" sz="1000" spc="-5">
                <a:latin typeface="Verdana"/>
                <a:cs typeface="Verdana"/>
              </a:rPr>
              <a:t>treme </a:t>
            </a:r>
            <a:r>
              <a:rPr dirty="0" sz="1000" spc="-5" b="1">
                <a:latin typeface="Verdana"/>
                <a:cs typeface="Verdana"/>
              </a:rPr>
              <a:t>P</a:t>
            </a:r>
            <a:r>
              <a:rPr dirty="0" sz="1000" spc="-5">
                <a:latin typeface="Verdana"/>
                <a:cs typeface="Verdana"/>
              </a:rPr>
              <a:t>rogramming (XP) </a:t>
            </a:r>
            <a:r>
              <a:rPr dirty="0" sz="1000" spc="-10">
                <a:latin typeface="Verdana"/>
                <a:cs typeface="Verdana"/>
              </a:rPr>
              <a:t>was </a:t>
            </a:r>
            <a:r>
              <a:rPr dirty="0" sz="1000" spc="-5">
                <a:latin typeface="Verdana"/>
                <a:cs typeface="Verdana"/>
              </a:rPr>
              <a:t>conceived and developed to address the </a:t>
            </a:r>
            <a:r>
              <a:rPr dirty="0" sz="1000">
                <a:latin typeface="Verdana"/>
                <a:cs typeface="Verdana"/>
              </a:rPr>
              <a:t>specific </a:t>
            </a:r>
            <a:r>
              <a:rPr dirty="0" sz="1000" spc="-10">
                <a:latin typeface="Verdana"/>
                <a:cs typeface="Verdana"/>
              </a:rPr>
              <a:t>needs </a:t>
            </a:r>
            <a:r>
              <a:rPr dirty="0" sz="1000">
                <a:latin typeface="Verdana"/>
                <a:cs typeface="Verdana"/>
              </a:rPr>
              <a:t>of  </a:t>
            </a:r>
            <a:r>
              <a:rPr dirty="0" sz="1000" spc="-5">
                <a:latin typeface="Verdana"/>
                <a:cs typeface="Verdana"/>
              </a:rPr>
              <a:t>software development by </a:t>
            </a:r>
            <a:r>
              <a:rPr dirty="0" sz="1000">
                <a:latin typeface="Verdana"/>
                <a:cs typeface="Verdana"/>
              </a:rPr>
              <a:t>small </a:t>
            </a:r>
            <a:r>
              <a:rPr dirty="0" sz="1000" spc="-5">
                <a:latin typeface="Verdana"/>
                <a:cs typeface="Verdana"/>
              </a:rPr>
              <a:t>teams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the face of </a:t>
            </a:r>
            <a:r>
              <a:rPr dirty="0" sz="1000">
                <a:latin typeface="Verdana"/>
                <a:cs typeface="Verdana"/>
              </a:rPr>
              <a:t>vague </a:t>
            </a:r>
            <a:r>
              <a:rPr dirty="0" sz="1000" spc="-5">
                <a:latin typeface="Verdana"/>
                <a:cs typeface="Verdana"/>
              </a:rPr>
              <a:t>and changing</a:t>
            </a:r>
            <a:r>
              <a:rPr dirty="0" sz="1000" spc="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requirements.</a:t>
            </a:r>
            <a:endParaRPr sz="1000">
              <a:latin typeface="Verdana"/>
              <a:cs typeface="Verdana"/>
            </a:endParaRPr>
          </a:p>
          <a:p>
            <a:pPr algn="just" marL="12700" marR="5080">
              <a:lnSpc>
                <a:spcPct val="109000"/>
              </a:lnSpc>
              <a:spcBef>
                <a:spcPts val="820"/>
              </a:spcBef>
            </a:pPr>
            <a:r>
              <a:rPr dirty="0" sz="1000" spc="-5">
                <a:latin typeface="Verdana"/>
                <a:cs typeface="Verdana"/>
              </a:rPr>
              <a:t>Extreme </a:t>
            </a:r>
            <a:r>
              <a:rPr dirty="0" sz="1000">
                <a:latin typeface="Verdana"/>
                <a:cs typeface="Verdana"/>
              </a:rPr>
              <a:t>Programming </a:t>
            </a:r>
            <a:r>
              <a:rPr dirty="0" sz="1000" spc="-5">
                <a:latin typeface="Verdana"/>
                <a:cs typeface="Verdana"/>
              </a:rPr>
              <a:t>is one </a:t>
            </a:r>
            <a:r>
              <a:rPr dirty="0" sz="100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the </a:t>
            </a:r>
            <a:r>
              <a:rPr dirty="0" sz="1000" spc="5">
                <a:latin typeface="Verdana"/>
                <a:cs typeface="Verdana"/>
              </a:rPr>
              <a:t>Agile </a:t>
            </a:r>
            <a:r>
              <a:rPr dirty="0" sz="1000" spc="-5">
                <a:latin typeface="Verdana"/>
                <a:cs typeface="Verdana"/>
              </a:rPr>
              <a:t>software development methodologies. </a:t>
            </a:r>
            <a:r>
              <a:rPr dirty="0" sz="1000" spc="-10">
                <a:latin typeface="Verdana"/>
                <a:cs typeface="Verdana"/>
              </a:rPr>
              <a:t>It </a:t>
            </a:r>
            <a:r>
              <a:rPr dirty="0" sz="1000" spc="-5">
                <a:latin typeface="Verdana"/>
                <a:cs typeface="Verdana"/>
              </a:rPr>
              <a:t>provides  values and principles to </a:t>
            </a:r>
            <a:r>
              <a:rPr dirty="0" sz="1000">
                <a:latin typeface="Verdana"/>
                <a:cs typeface="Verdana"/>
              </a:rPr>
              <a:t>guide </a:t>
            </a:r>
            <a:r>
              <a:rPr dirty="0" sz="1000" spc="-5">
                <a:latin typeface="Verdana"/>
                <a:cs typeface="Verdana"/>
              </a:rPr>
              <a:t>the </a:t>
            </a:r>
            <a:r>
              <a:rPr dirty="0" sz="1000" spc="-10">
                <a:latin typeface="Verdana"/>
                <a:cs typeface="Verdana"/>
              </a:rPr>
              <a:t>team </a:t>
            </a:r>
            <a:r>
              <a:rPr dirty="0" sz="1000" spc="-5">
                <a:latin typeface="Verdana"/>
                <a:cs typeface="Verdana"/>
              </a:rPr>
              <a:t>behavior. The </a:t>
            </a:r>
            <a:r>
              <a:rPr dirty="0" sz="1000" spc="-10">
                <a:latin typeface="Verdana"/>
                <a:cs typeface="Verdana"/>
              </a:rPr>
              <a:t>team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expected to self-organize.  Extreme Programming provides specific core </a:t>
            </a:r>
            <a:r>
              <a:rPr dirty="0" sz="1000">
                <a:latin typeface="Verdana"/>
                <a:cs typeface="Verdana"/>
              </a:rPr>
              <a:t>practices </a:t>
            </a:r>
            <a:r>
              <a:rPr dirty="0" sz="1000" spc="-5">
                <a:latin typeface="Verdana"/>
                <a:cs typeface="Verdana"/>
              </a:rPr>
              <a:t>where-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Each </a:t>
            </a:r>
            <a:r>
              <a:rPr dirty="0" sz="1000">
                <a:latin typeface="Verdana"/>
                <a:cs typeface="Verdana"/>
              </a:rPr>
              <a:t>practice is simple </a:t>
            </a:r>
            <a:r>
              <a:rPr dirty="0" sz="1000" spc="-5">
                <a:latin typeface="Verdana"/>
                <a:cs typeface="Verdana"/>
              </a:rPr>
              <a:t>and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self-complete.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Combination </a:t>
            </a:r>
            <a:r>
              <a:rPr dirty="0" sz="1000" spc="-10">
                <a:latin typeface="Verdana"/>
                <a:cs typeface="Verdana"/>
              </a:rPr>
              <a:t>of </a:t>
            </a:r>
            <a:r>
              <a:rPr dirty="0" sz="1000">
                <a:latin typeface="Verdana"/>
                <a:cs typeface="Verdana"/>
              </a:rPr>
              <a:t>practices </a:t>
            </a:r>
            <a:r>
              <a:rPr dirty="0" sz="1000" spc="-5">
                <a:latin typeface="Verdana"/>
                <a:cs typeface="Verdana"/>
              </a:rPr>
              <a:t>produces more complex and emergent</a:t>
            </a:r>
            <a:r>
              <a:rPr dirty="0" sz="1000" spc="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behavior.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65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</a:pPr>
            <a:r>
              <a:rPr dirty="0" sz="1300" spc="-5" b="1">
                <a:latin typeface="Arial"/>
                <a:cs typeface="Arial"/>
              </a:rPr>
              <a:t>Embrace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Change</a:t>
            </a:r>
            <a:endParaRPr sz="1300">
              <a:latin typeface="Arial"/>
              <a:cs typeface="Arial"/>
            </a:endParaRPr>
          </a:p>
          <a:p>
            <a:pPr algn="just" marL="12700" marR="11430">
              <a:lnSpc>
                <a:spcPct val="108000"/>
              </a:lnSpc>
              <a:spcBef>
                <a:spcPts val="550"/>
              </a:spcBef>
            </a:pPr>
            <a:r>
              <a:rPr dirty="0" sz="1000" spc="-5">
                <a:latin typeface="Verdana"/>
                <a:cs typeface="Verdana"/>
              </a:rPr>
              <a:t>A key assumption of Extreme Programming </a:t>
            </a:r>
            <a:r>
              <a:rPr dirty="0" sz="1000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that the cost of </a:t>
            </a:r>
            <a:r>
              <a:rPr dirty="0" sz="1000">
                <a:latin typeface="Verdana"/>
                <a:cs typeface="Verdana"/>
              </a:rPr>
              <a:t>changing </a:t>
            </a:r>
            <a:r>
              <a:rPr dirty="0" sz="1000" spc="-5">
                <a:latin typeface="Verdana"/>
                <a:cs typeface="Verdana"/>
              </a:rPr>
              <a:t>a program can be  held mostly constant over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time.</a:t>
            </a:r>
            <a:endParaRPr sz="1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915"/>
              </a:spcBef>
            </a:pPr>
            <a:r>
              <a:rPr dirty="0" sz="1000" spc="-5">
                <a:latin typeface="Verdana"/>
                <a:cs typeface="Verdana"/>
              </a:rPr>
              <a:t>This can be achieved </a:t>
            </a:r>
            <a:r>
              <a:rPr dirty="0" sz="1000">
                <a:latin typeface="Verdana"/>
                <a:cs typeface="Verdana"/>
              </a:rPr>
              <a:t>with-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Emphasis on continuous feedback from the</a:t>
            </a:r>
            <a:r>
              <a:rPr dirty="0" sz="1000" spc="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customer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Short iterations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Design and</a:t>
            </a:r>
            <a:r>
              <a:rPr dirty="0" sz="100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redesign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Coding and testing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frequently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Eliminating defects early, </a:t>
            </a:r>
            <a:r>
              <a:rPr dirty="0" sz="1000">
                <a:latin typeface="Verdana"/>
                <a:cs typeface="Verdana"/>
              </a:rPr>
              <a:t>thus </a:t>
            </a:r>
            <a:r>
              <a:rPr dirty="0" sz="1000" spc="-5">
                <a:latin typeface="Verdana"/>
                <a:cs typeface="Verdana"/>
              </a:rPr>
              <a:t>reducing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costs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Keeping the customer involved throughout </a:t>
            </a:r>
            <a:r>
              <a:rPr dirty="0" sz="1000">
                <a:latin typeface="Verdana"/>
                <a:cs typeface="Verdana"/>
              </a:rPr>
              <a:t>the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development</a:t>
            </a:r>
            <a:endParaRPr sz="10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-5">
                <a:latin typeface="Verdana"/>
                <a:cs typeface="Verdana"/>
              </a:rPr>
              <a:t>Delivering working product </a:t>
            </a:r>
            <a:r>
              <a:rPr dirty="0" sz="1000">
                <a:latin typeface="Verdana"/>
                <a:cs typeface="Verdana"/>
              </a:rPr>
              <a:t>to </a:t>
            </a:r>
            <a:r>
              <a:rPr dirty="0" sz="1000" spc="-5">
                <a:latin typeface="Verdana"/>
                <a:cs typeface="Verdana"/>
              </a:rPr>
              <a:t>the</a:t>
            </a:r>
            <a:r>
              <a:rPr dirty="0" sz="100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customer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0397" y="8653303"/>
            <a:ext cx="156845" cy="179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Verdana"/>
                <a:cs typeface="Verdana"/>
              </a:rPr>
              <a:t>8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Swetha Prasanna</dc:creator>
  <dcterms:created xsi:type="dcterms:W3CDTF">2020-10-04T20:34:44Z</dcterms:created>
  <dcterms:modified xsi:type="dcterms:W3CDTF">2020-10-04T20:34:44Z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2020-10-04T00:00:00Z</vt:filetime>
  </property>
</Properties>
</file>