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ppt/presentation.xml" ContentType="application/vnd.openxmlformats-officedocument.presentationml.presentation.main+xml"/>
  <Override PartName="/ppt/slideMasters/slideMaster.xml" ContentType="application/vnd.openxmlformats-officedocument.presentationml.slideMaster+xml"/>
  <Override PartName="/ppt/slideLayouts/slideLayout.xml" ContentType="application/vnd.openxmlformats-officedocument.presentationml.slideLayout+xml"/>
  <Override PartName="/ppt/theme/theme.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Types>
</file>

<file path=_rels/.rels>&#65279;<?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p:sldMasterIdLst>
    <p:sldMasterId id="2147483648" r:id="rId1"/>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x="9144000" cy="6873240"/>
  <p:notesSz cx="6858000" cy="9144000"/>
</p:presentation>
</file>

<file path=ppt/presProps.xml><?xml version="1.0" encoding="utf-8"?>
<p:presentationPr xmlns:p="http://schemas.openxmlformats.org/presentationml/2006/main" xmlns:a="http://schemas.openxmlformats.org/drawingml/2006/main" xmlns:r="http://schemas.openxmlformats.org/officeDocument/2006/relationships">
</p:presentationPr>
</file>

<file path=ppt/tableStyles.xml><?xml version="1.0" encoding="utf-8"?>
<a:tblStyleLst xmlns:a="http://schemas.openxmlformats.org/drawingml/2006/main" def="{5C22544A-7EE6-4342-B048-85BDC9FD1C3A}">
</a:tblStyleLst>
</file>

<file path=ppt/_rels/presentation.xml.rels>&#65279;<?xml version="1.0" encoding="UTF-8" standalone="yes"?>
<Relationships xmlns="http://schemas.openxmlformats.org/package/2006/relationships"><Relationship Id="rId1" Type="http://schemas.openxmlformats.org/officeDocument/2006/relationships/slideMaster" Target="slideMasters/slideMaster.xml"/><Relationship Id="rId2" Type="http://schemas.openxmlformats.org/officeDocument/2006/relationships/theme" Target="theme/theme.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s>
</file>

<file path=ppt/slideLayouts/_rels/slideLayout.xml.rels>&#65279;<?xml version="1.0" encoding="UTF-8" standalone="yes"?>
<Relationships xmlns="http://schemas.openxmlformats.org/package/2006/relationships"><Relationship Id="rId1" Type="http://schemas.openxmlformats.org/officeDocument/2006/relationships/slideMaster" Target="../slideMasters/slideMaster.xml"/></Relationships>
</file>

<file path=ppt/slideLayouts/slideLayout.xml><?xml version="1.0" encoding="utf-8"?>
<p:sldLayout xmlns:p="http://schemas.openxmlformats.org/presentationml/2006/main" xmlns:a="http://schemas.openxmlformats.org/drawingml/2006/main" xmlns:r="http://schemas.openxmlformats.org/officeDocument/2006/relationships">
  <p:cSld>
    <p:spTree>
      <p:nvGrpSpPr>
        <p:cNvPr id="1" name=""/>
        <p:cNvGrpSpPr/>
        <p:nvPr/>
      </p:nvGrpSpPr>
      <p:grpSpPr/>
    </p:spTree>
  </p:cSld>
  <p:clrMapOvr>
    <a:masterClrMapping/>
  </p:clrMapOvr>
</p:sldLayout>
</file>

<file path=ppt/slideMasters/_rels/slideMaster.xml.rels>&#65279;<?xml version="1.0" encoding="UTF-8" standalone="yes"?>
<Relationships xmlns="http://schemas.openxmlformats.org/package/2006/relationships"><Relationship Id="rId1" Type="http://schemas.openxmlformats.org/officeDocument/2006/relationships/slideLayout" Target="../slideLayouts/slideLayout.xml"/><Relationship Id="rId2" Type="http://schemas.openxmlformats.org/officeDocument/2006/relationships/theme" Target="../theme/theme.xml"/></Relationships>
</file>

<file path=ppt/slideMasters/slideMaster.xml><?xml version="1.0" encoding="utf-8"?>
<p:sldMaster xmlns:p="http://schemas.openxmlformats.org/presentationml/2006/main" xmlns:a="http://schemas.openxmlformats.org/drawingml/2006/main" xmlns:r="http://schemas.openxmlformats.org/officeDocument/2006/relationships">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Lst>
</p:sldMaster>
</file>

<file path=ppt/slides/_rels/slide1.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10.xml.rels>&#65279;<?xml version="1.0" encoding="UTF-8" standalone="yes"?>
<Relationships xmlns="http://schemas.openxmlformats.org/package/2006/relationships"><Relationship Id="rPictId0" Type="http://schemas.openxmlformats.org/officeDocument/2006/relationships/image" Target="../media/image2.png"/><Relationship Id="rPictId1" Type="http://schemas.openxmlformats.org/officeDocument/2006/relationships/image" Target="../media/image3.jpeg"/><Relationship Id="rPictId2" Type="http://schemas.openxmlformats.org/officeDocument/2006/relationships/image" Target="../media/image4.jpeg"/><Relationship Id="rPictId3" Type="http://schemas.openxmlformats.org/officeDocument/2006/relationships/image" Target="../media/image5.jpeg"/><Relationship Id="rPictId4" Type="http://schemas.openxmlformats.org/officeDocument/2006/relationships/image" Target="../media/image6.jpeg"/><Relationship Id="rPictId5" Type="http://schemas.openxmlformats.org/officeDocument/2006/relationships/image" Target="../media/image7.jpeg"/><Relationship Id="rId1" Type="http://schemas.openxmlformats.org/officeDocument/2006/relationships/slideLayout" Target="../slideLayouts/slideLayout.xml"/></Relationships>
</file>

<file path=ppt/slides/_rels/slide11.xml.rels>&#65279;<?xml version="1.0" encoding="UTF-8" standalone="yes"?>
<Relationships xmlns="http://schemas.openxmlformats.org/package/2006/relationships"><Relationship Id="rPictId0" Type="http://schemas.openxmlformats.org/officeDocument/2006/relationships/image" Target="../media/image8.jpeg"/><Relationship Id="rPictId1" Type="http://schemas.openxmlformats.org/officeDocument/2006/relationships/image" Target="../media/image9.jpeg"/><Relationship Id="rId1" Type="http://schemas.openxmlformats.org/officeDocument/2006/relationships/slideLayout" Target="../slideLayouts/slideLayout.xml"/></Relationships>
</file>

<file path=ppt/slides/_rels/slide12.xml.rels>&#65279;<?xml version="1.0" encoding="UTF-8" standalone="yes"?>
<Relationships xmlns="http://schemas.openxmlformats.org/package/2006/relationships"><Relationship Id="rPictId0" Type="http://schemas.openxmlformats.org/officeDocument/2006/relationships/image" Target="../media/image10.jpeg"/><Relationship Id="rPictId1" Type="http://schemas.openxmlformats.org/officeDocument/2006/relationships/image" Target="../media/image11.jpeg"/><Relationship Id="rPictId2" Type="http://schemas.openxmlformats.org/officeDocument/2006/relationships/image" Target="../media/image12.jpeg"/><Relationship Id="rId1" Type="http://schemas.openxmlformats.org/officeDocument/2006/relationships/slideLayout" Target="../slideLayouts/slideLayout.xml"/></Relationships>
</file>

<file path=ppt/slides/_rels/slide13.xml.rels>&#65279;<?xml version="1.0" encoding="UTF-8" standalone="yes"?>
<Relationships xmlns="http://schemas.openxmlformats.org/package/2006/relationships"><Relationship Id="rPictId0" Type="http://schemas.openxmlformats.org/officeDocument/2006/relationships/image" Target="../media/image13.jpeg"/><Relationship Id="rPictId1" Type="http://schemas.openxmlformats.org/officeDocument/2006/relationships/image" Target="../media/image14.jpeg"/><Relationship Id="rPictId2" Type="http://schemas.openxmlformats.org/officeDocument/2006/relationships/image" Target="../media/image15.png"/><Relationship Id="rId1" Type="http://schemas.openxmlformats.org/officeDocument/2006/relationships/slideLayout" Target="../slideLayouts/slideLayout.xml"/></Relationships>
</file>

<file path=ppt/slides/_rels/slide14.xml.rels>&#65279;<?xml version="1.0" encoding="UTF-8" standalone="yes"?>
<Relationships xmlns="http://schemas.openxmlformats.org/package/2006/relationships"><Relationship Id="rPictId0" Type="http://schemas.openxmlformats.org/officeDocument/2006/relationships/image" Target="../media/image16.jpeg"/><Relationship Id="rPictId1" Type="http://schemas.openxmlformats.org/officeDocument/2006/relationships/image" Target="../media/image17.jpeg"/><Relationship Id="rPictId2" Type="http://schemas.openxmlformats.org/officeDocument/2006/relationships/image" Target="../media/image18.jpeg"/><Relationship Id="rPictId3" Type="http://schemas.openxmlformats.org/officeDocument/2006/relationships/image" Target="../media/image19.jpeg"/><Relationship Id="rId1" Type="http://schemas.openxmlformats.org/officeDocument/2006/relationships/slideLayout" Target="../slideLayouts/slideLayout.xml"/></Relationships>
</file>

<file path=ppt/slides/_rels/slide15.xml.rels>&#65279;<?xml version="1.0" encoding="UTF-8" standalone="yes"?>
<Relationships xmlns="http://schemas.openxmlformats.org/package/2006/relationships"><Relationship Id="rPictId0" Type="http://schemas.openxmlformats.org/officeDocument/2006/relationships/image" Target="../media/image20.jpeg"/><Relationship Id="rPictId1" Type="http://schemas.openxmlformats.org/officeDocument/2006/relationships/image" Target="../media/image21.jpeg"/><Relationship Id="rId1" Type="http://schemas.openxmlformats.org/officeDocument/2006/relationships/slideLayout" Target="../slideLayouts/slideLayout.xml"/></Relationships>
</file>

<file path=ppt/slides/_rels/slide16.xml.rels>&#65279;<?xml version="1.0" encoding="UTF-8" standalone="yes"?>
<Relationships xmlns="http://schemas.openxmlformats.org/package/2006/relationships"><Relationship Id="rPictId0" Type="http://schemas.openxmlformats.org/officeDocument/2006/relationships/image" Target="../media/image22.jpeg"/><Relationship Id="rPictId1" Type="http://schemas.openxmlformats.org/officeDocument/2006/relationships/image" Target="../media/image23.jpeg"/><Relationship Id="rPictId2" Type="http://schemas.openxmlformats.org/officeDocument/2006/relationships/image" Target="../media/image24.jpeg"/><Relationship Id="rId1" Type="http://schemas.openxmlformats.org/officeDocument/2006/relationships/slideLayout" Target="../slideLayouts/slideLayout.xml"/></Relationships>
</file>

<file path=ppt/slides/_rels/slide17.xml.rels>&#65279;<?xml version="1.0" encoding="UTF-8" standalone="yes"?>
<Relationships xmlns="http://schemas.openxmlformats.org/package/2006/relationships"><Relationship Id="rPictId0" Type="http://schemas.openxmlformats.org/officeDocument/2006/relationships/image" Target="../media/image25.jpeg"/><Relationship Id="rPictId1" Type="http://schemas.openxmlformats.org/officeDocument/2006/relationships/image" Target="../media/image26.jpeg"/><Relationship Id="rPictId2" Type="http://schemas.openxmlformats.org/officeDocument/2006/relationships/image" Target="../media/image27.jpeg"/><Relationship Id="rPictId3" Type="http://schemas.openxmlformats.org/officeDocument/2006/relationships/image" Target="../media/image28.jpeg"/><Relationship Id="rPictId4" Type="http://schemas.openxmlformats.org/officeDocument/2006/relationships/image" Target="../media/image29.jpeg"/><Relationship Id="rPictId5" Type="http://schemas.openxmlformats.org/officeDocument/2006/relationships/image" Target="../media/image30.jpeg"/><Relationship Id="rId1" Type="http://schemas.openxmlformats.org/officeDocument/2006/relationships/slideLayout" Target="../slideLayouts/slideLayout.xml"/></Relationships>
</file>

<file path=ppt/slides/_rels/slide18.xml.rels>&#65279;<?xml version="1.0" encoding="UTF-8" standalone="yes"?>
<Relationships xmlns="http://schemas.openxmlformats.org/package/2006/relationships"><Relationship Id="rPictId0" Type="http://schemas.openxmlformats.org/officeDocument/2006/relationships/image" Target="../media/image31.png"/><Relationship Id="rPictId1" Type="http://schemas.openxmlformats.org/officeDocument/2006/relationships/image" Target="../media/image32.jpeg"/><Relationship Id="rPictId2" Type="http://schemas.openxmlformats.org/officeDocument/2006/relationships/image" Target="../media/image33.jpeg"/><Relationship Id="rId1" Type="http://schemas.openxmlformats.org/officeDocument/2006/relationships/slideLayout" Target="../slideLayouts/slideLayout.xml"/></Relationships>
</file>

<file path=ppt/slides/_rels/slide19.xml.rels>&#65279;<?xml version="1.0" encoding="UTF-8" standalone="yes"?>
<Relationships xmlns="http://schemas.openxmlformats.org/package/2006/relationships"><Relationship Id="rPictId0" Type="http://schemas.openxmlformats.org/officeDocument/2006/relationships/image" Target="../media/image34.jpeg"/><Relationship Id="rPictId1" Type="http://schemas.openxmlformats.org/officeDocument/2006/relationships/image" Target="../media/image35.jpeg"/><Relationship Id="rPictId2" Type="http://schemas.openxmlformats.org/officeDocument/2006/relationships/image" Target="../media/image36.jpeg"/><Relationship Id="rPictId3" Type="http://schemas.openxmlformats.org/officeDocument/2006/relationships/image" Target="../media/image37.jpeg"/><Relationship Id="rId1" Type="http://schemas.openxmlformats.org/officeDocument/2006/relationships/slideLayout" Target="../slideLayouts/slideLayout.xml"/></Relationships>
</file>

<file path=ppt/slides/_rels/slide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0.xml.rels>&#65279;<?xml version="1.0" encoding="UTF-8" standalone="yes"?>
<Relationships xmlns="http://schemas.openxmlformats.org/package/2006/relationships"><Relationship Id="rPictId0" Type="http://schemas.openxmlformats.org/officeDocument/2006/relationships/image" Target="../media/image38.jpeg"/><Relationship Id="rPictId1" Type="http://schemas.openxmlformats.org/officeDocument/2006/relationships/image" Target="../media/image39.jpeg"/><Relationship Id="rId1" Type="http://schemas.openxmlformats.org/officeDocument/2006/relationships/slideLayout" Target="../slideLayouts/slideLayout.xml"/></Relationships>
</file>

<file path=ppt/slides/_rels/slide21.xml.rels>&#65279;<?xml version="1.0" encoding="UTF-8" standalone="yes"?>
<Relationships xmlns="http://schemas.openxmlformats.org/package/2006/relationships"><Relationship Id="rPictId0" Type="http://schemas.openxmlformats.org/officeDocument/2006/relationships/image" Target="../media/image40.jpeg"/><Relationship Id="rPictId1" Type="http://schemas.openxmlformats.org/officeDocument/2006/relationships/image" Target="../media/image41.jpeg"/><Relationship Id="rPictId2" Type="http://schemas.openxmlformats.org/officeDocument/2006/relationships/image" Target="../media/image42.jpeg"/><Relationship Id="rPictId3" Type="http://schemas.openxmlformats.org/officeDocument/2006/relationships/image" Target="../media/image43.jpeg"/><Relationship Id="rId1" Type="http://schemas.openxmlformats.org/officeDocument/2006/relationships/slideLayout" Target="../slideLayouts/slideLayout.xml"/></Relationships>
</file>

<file path=ppt/slides/_rels/slide22.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23.xml.rels>&#65279;<?xml version="1.0" encoding="UTF-8" standalone="yes"?>
<Relationships xmlns="http://schemas.openxmlformats.org/package/2006/relationships"><Relationship Id="rId1" Type="http://schemas.openxmlformats.org/officeDocument/2006/relationships/slideLayout" Target="../slideLayouts/slideLayout.xml"/><Relationship Id="rLinkId0" Type="http://schemas.openxmlformats.org/officeDocument/2006/relationships/hyperlink" Target="mailto:industrialenggconsultancy@gmail.com" TargetMode="External"/></Relationships>
</file>

<file path=ppt/slides/_rels/slide3.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4.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5.xml.rels>&#65279;<?xml version="1.0" encoding="UTF-8" standalone="yes"?>
<Relationships xmlns="http://schemas.openxmlformats.org/package/2006/relationships"><Relationship Id="rPictId0" Type="http://schemas.openxmlformats.org/officeDocument/2006/relationships/image" Target="../media/image1.jpeg"/><Relationship Id="rId1" Type="http://schemas.openxmlformats.org/officeDocument/2006/relationships/slideLayout" Target="../slideLayouts/slideLayout.xml"/></Relationships>
</file>

<file path=ppt/slides/_rels/slide6.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7.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8.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_rels/slide9.xml.rels>&#65279;<?xml version="1.0" encoding="UTF-8" standalone="yes"?>
<Relationships xmlns="http://schemas.openxmlformats.org/package/2006/relationships"><Relationship Id="rId1" Type="http://schemas.openxmlformats.org/officeDocument/2006/relationships/slideLayout" Target="../slideLayouts/slideLayout.xml"/></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816608" y="2657856"/>
            <a:ext cx="5230368" cy="448056"/>
          </a:xfrm>
          <a:prstGeom prst="rect">
            <a:avLst/>
          </a:prstGeom>
        </p:spPr>
        <p:txBody>
          <a:bodyPr lIns="0" tIns="0" rIns="0" bIns="0" wrap="none">
            <a:noAutofit/>
          </a:bodyPr>
          <a:p>
            <a:pPr indent="0"/>
            <a:r>
              <a:rPr lang="en-US" b="1" sz="4400">
                <a:latin typeface="Tahoma"/>
              </a:rPr>
              <a:t>KANBAN SYSTEMS</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69720" y="1725168"/>
            <a:ext cx="283464" cy="518160"/>
          </a:xfrm>
          <a:prstGeom prst="rect">
            <a:avLst/>
          </a:prstGeom>
        </p:spPr>
      </p:pic>
      <p:pic>
        <p:nvPicPr>
          <p:cNvPr id="3" name=""/>
          <p:cNvPicPr>
            <a:picLocks noChangeAspect="1"/>
          </p:cNvPicPr>
          <p:nvPr/>
        </p:nvPicPr>
        <p:blipFill>
          <a:blip r:embed="rPictId1"/>
          <a:stretch>
            <a:fillRect/>
          </a:stretch>
        </p:blipFill>
        <p:spPr>
          <a:xfrm>
            <a:off x="1210056" y="3919728"/>
            <a:ext cx="1938528" cy="1402080"/>
          </a:xfrm>
          <a:prstGeom prst="rect">
            <a:avLst/>
          </a:prstGeom>
        </p:spPr>
      </p:pic>
      <p:pic>
        <p:nvPicPr>
          <p:cNvPr id="4" name=""/>
          <p:cNvPicPr>
            <a:picLocks noChangeAspect="1"/>
          </p:cNvPicPr>
          <p:nvPr/>
        </p:nvPicPr>
        <p:blipFill>
          <a:blip r:embed="rPictId2"/>
          <a:stretch>
            <a:fillRect/>
          </a:stretch>
        </p:blipFill>
        <p:spPr>
          <a:xfrm>
            <a:off x="1795272" y="5462016"/>
            <a:ext cx="896112" cy="566928"/>
          </a:xfrm>
          <a:prstGeom prst="rect">
            <a:avLst/>
          </a:prstGeom>
        </p:spPr>
      </p:pic>
      <p:pic>
        <p:nvPicPr>
          <p:cNvPr id="5" name=""/>
          <p:cNvPicPr>
            <a:picLocks noChangeAspect="1"/>
          </p:cNvPicPr>
          <p:nvPr/>
        </p:nvPicPr>
        <p:blipFill>
          <a:blip r:embed="rPictId3"/>
          <a:stretch>
            <a:fillRect/>
          </a:stretch>
        </p:blipFill>
        <p:spPr>
          <a:xfrm>
            <a:off x="4477512" y="1658112"/>
            <a:ext cx="1636776" cy="4248912"/>
          </a:xfrm>
          <a:prstGeom prst="rect">
            <a:avLst/>
          </a:prstGeom>
        </p:spPr>
      </p:pic>
      <p:pic>
        <p:nvPicPr>
          <p:cNvPr id="6" name=""/>
          <p:cNvPicPr>
            <a:picLocks noChangeAspect="1"/>
          </p:cNvPicPr>
          <p:nvPr/>
        </p:nvPicPr>
        <p:blipFill>
          <a:blip r:embed="rPictId4"/>
          <a:stretch>
            <a:fillRect/>
          </a:stretch>
        </p:blipFill>
        <p:spPr>
          <a:xfrm>
            <a:off x="7446264" y="2929128"/>
            <a:ext cx="1161288" cy="826008"/>
          </a:xfrm>
          <a:prstGeom prst="rect">
            <a:avLst/>
          </a:prstGeom>
        </p:spPr>
      </p:pic>
      <p:pic>
        <p:nvPicPr>
          <p:cNvPr id="7" name=""/>
          <p:cNvPicPr>
            <a:picLocks noChangeAspect="1"/>
          </p:cNvPicPr>
          <p:nvPr/>
        </p:nvPicPr>
        <p:blipFill>
          <a:blip r:embed="rPictId5"/>
          <a:stretch>
            <a:fillRect/>
          </a:stretch>
        </p:blipFill>
        <p:spPr>
          <a:xfrm>
            <a:off x="7452360" y="4300728"/>
            <a:ext cx="1146048" cy="1103376"/>
          </a:xfrm>
          <a:prstGeom prst="rect">
            <a:avLst/>
          </a:prstGeom>
        </p:spPr>
      </p:pic>
      <p:sp>
        <p:nvSpPr>
          <p:cNvPr id="8" name=""/>
          <p:cNvSpPr/>
          <p:nvPr/>
        </p:nvSpPr>
        <p:spPr>
          <a:xfrm>
            <a:off x="3785616" y="344424"/>
            <a:ext cx="3337560" cy="1018032"/>
          </a:xfrm>
          <a:prstGeom prst="rect">
            <a:avLst/>
          </a:prstGeom>
        </p:spPr>
        <p:txBody>
          <a:bodyPr lIns="0" tIns="0" rIns="0" bIns="0">
            <a:noAutofit/>
          </a:bodyPr>
          <a:p>
            <a:pPr marL="88900" indent="0">
              <a:lnSpc>
                <a:spcPts val="4320"/>
              </a:lnSpc>
            </a:pPr>
            <a:r>
              <a:rPr lang="en-US" sz="3700">
                <a:latin typeface="Tahoma"/>
              </a:rPr>
              <a:t>The Single-Card</a:t>
            </a:r>
          </a:p>
          <a:p>
            <a:pPr marL="88900" indent="0">
              <a:lnSpc>
                <a:spcPts val="4320"/>
              </a:lnSpc>
            </a:pPr>
            <a:r>
              <a:rPr lang="en-US" sz="3700">
                <a:latin typeface="Tahoma"/>
              </a:rPr>
              <a:t>Kanban System</a:t>
            </a:r>
          </a:p>
        </p:txBody>
      </p:sp>
      <p:sp>
        <p:nvSpPr>
          <p:cNvPr id="9" name=""/>
          <p:cNvSpPr/>
          <p:nvPr/>
        </p:nvSpPr>
        <p:spPr>
          <a:xfrm>
            <a:off x="1274064" y="2368296"/>
            <a:ext cx="917448" cy="158496"/>
          </a:xfrm>
          <a:prstGeom prst="rect">
            <a:avLst/>
          </a:prstGeom>
        </p:spPr>
        <p:txBody>
          <a:bodyPr lIns="0" tIns="0" rIns="0" bIns="0" wrap="none">
            <a:noAutofit/>
          </a:bodyPr>
          <a:p>
            <a:pPr indent="0"/>
            <a:r>
              <a:rPr lang="en-US" sz="950">
                <a:latin typeface="Tahoma"/>
              </a:rPr>
              <a:t>Receiving post</a:t>
            </a:r>
          </a:p>
        </p:txBody>
      </p:sp>
      <p:sp>
        <p:nvSpPr>
          <p:cNvPr id="10" name=""/>
          <p:cNvSpPr/>
          <p:nvPr/>
        </p:nvSpPr>
        <p:spPr>
          <a:xfrm>
            <a:off x="2718816" y="1761744"/>
            <a:ext cx="1011936" cy="749808"/>
          </a:xfrm>
          <a:prstGeom prst="rect">
            <a:avLst/>
          </a:prstGeom>
        </p:spPr>
        <p:txBody>
          <a:bodyPr lIns="0" tIns="0" rIns="0" bIns="0">
            <a:noAutofit/>
          </a:bodyPr>
          <a:p>
            <a:pPr indent="0">
              <a:lnSpc>
                <a:spcPts val="1536"/>
              </a:lnSpc>
            </a:pPr>
            <a:r>
              <a:rPr lang="en-US" sz="950">
                <a:latin typeface="Tahoma"/>
              </a:rPr>
              <a:t>Kanban card for product 1 Kanban card for product 2</a:t>
            </a:r>
          </a:p>
        </p:txBody>
      </p:sp>
      <p:sp>
        <p:nvSpPr>
          <p:cNvPr id="11" name=""/>
          <p:cNvSpPr/>
          <p:nvPr/>
        </p:nvSpPr>
        <p:spPr>
          <a:xfrm>
            <a:off x="7504176" y="3907536"/>
            <a:ext cx="990600" cy="164592"/>
          </a:xfrm>
          <a:prstGeom prst="rect">
            <a:avLst/>
          </a:prstGeom>
        </p:spPr>
        <p:txBody>
          <a:bodyPr lIns="0" tIns="0" rIns="0" bIns="0" wrap="none">
            <a:noAutofit/>
          </a:bodyPr>
          <a:p>
            <a:pPr indent="0"/>
            <a:r>
              <a:rPr lang="en-US" sz="950">
                <a:latin typeface="Tahoma"/>
              </a:rPr>
              <a:t>Assembly line 1</a:t>
            </a:r>
          </a:p>
        </p:txBody>
      </p:sp>
    </p:spTree>
  </p:cSld>
  <p:clrMapOvr>
    <a:overrideClrMapping bg1="lt1" tx1="dk1" bg2="lt2" tx2="dk2" accent1="accent1" accent2="accent2" accent3="accent3" accent4="accent4" accent5="accent5" accent6="accent6" hlink="hlink" folHlink="folHlink"/>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603504" y="1743456"/>
            <a:ext cx="1249680" cy="2029968"/>
          </a:xfrm>
          <a:prstGeom prst="rect">
            <a:avLst/>
          </a:prstGeom>
        </p:spPr>
      </p:pic>
      <p:pic>
        <p:nvPicPr>
          <p:cNvPr id="3" name=""/>
          <p:cNvPicPr>
            <a:picLocks noChangeAspect="1"/>
          </p:cNvPicPr>
          <p:nvPr/>
        </p:nvPicPr>
        <p:blipFill>
          <a:blip r:embed="rPictId1"/>
          <a:stretch>
            <a:fillRect/>
          </a:stretch>
        </p:blipFill>
        <p:spPr>
          <a:xfrm>
            <a:off x="1139952" y="3779520"/>
            <a:ext cx="2029968" cy="1389888"/>
          </a:xfrm>
          <a:prstGeom prst="rect">
            <a:avLst/>
          </a:prstGeom>
        </p:spPr>
      </p:pic>
      <p:sp>
        <p:nvSpPr>
          <p:cNvPr id="4" name=""/>
          <p:cNvSpPr/>
          <p:nvPr/>
        </p:nvSpPr>
        <p:spPr>
          <a:xfrm>
            <a:off x="1877568" y="1780032"/>
            <a:ext cx="414528" cy="225552"/>
          </a:xfrm>
          <a:prstGeom prst="rect">
            <a:avLst/>
          </a:prstGeom>
        </p:spPr>
        <p:txBody>
          <a:bodyPr lIns="0" tIns="0" rIns="0" bIns="0" wrap="none">
            <a:noAutofit/>
          </a:bodyPr>
          <a:p>
            <a:pPr algn="just" indent="0"/>
            <a:r>
              <a:rPr lang="en-US" b="1" sz="1800">
                <a:solidFill>
                  <a:srgbClr val="0299C5"/>
                </a:solidFill>
                <a:latin typeface="Tahoma"/>
              </a:rPr>
              <a:t>4</a:t>
            </a:r>
            <a:r>
              <a:rPr lang="en-US" sz="2200">
                <a:solidFill>
                  <a:srgbClr val="0299C5"/>
                </a:solidFill>
                <a:latin typeface="Tahoma"/>
              </a:rPr>
              <a:t>^</a:t>
            </a:r>
          </a:p>
        </p:txBody>
      </p:sp>
      <p:sp>
        <p:nvSpPr>
          <p:cNvPr id="5" name=""/>
          <p:cNvSpPr/>
          <p:nvPr/>
        </p:nvSpPr>
        <p:spPr>
          <a:xfrm>
            <a:off x="1301496" y="2365248"/>
            <a:ext cx="929640" cy="164592"/>
          </a:xfrm>
          <a:prstGeom prst="rect">
            <a:avLst/>
          </a:prstGeom>
        </p:spPr>
        <p:txBody>
          <a:bodyPr lIns="0" tIns="0" rIns="0" bIns="0" wrap="none">
            <a:noAutofit/>
          </a:bodyPr>
          <a:p>
            <a:pPr indent="0"/>
            <a:r>
              <a:rPr lang="en-US" sz="950">
                <a:latin typeface="Tahoma"/>
              </a:rPr>
              <a:t>deceiving post</a:t>
            </a:r>
          </a:p>
        </p:txBody>
      </p:sp>
      <p:sp>
        <p:nvSpPr>
          <p:cNvPr id="6" name=""/>
          <p:cNvSpPr/>
          <p:nvPr/>
        </p:nvSpPr>
        <p:spPr>
          <a:xfrm>
            <a:off x="2724912" y="1761744"/>
            <a:ext cx="1014984" cy="755904"/>
          </a:xfrm>
          <a:prstGeom prst="rect">
            <a:avLst/>
          </a:prstGeom>
        </p:spPr>
        <p:txBody>
          <a:bodyPr lIns="0" tIns="0" rIns="0" bIns="0">
            <a:noAutofit/>
          </a:bodyPr>
          <a:p>
            <a:pPr indent="0">
              <a:lnSpc>
                <a:spcPts val="1536"/>
              </a:lnSpc>
            </a:pPr>
            <a:r>
              <a:rPr lang="en-US" sz="950">
                <a:latin typeface="Tahoma"/>
              </a:rPr>
              <a:t>Kanban card for product 1 Kanban card for product 2</a:t>
            </a:r>
          </a:p>
        </p:txBody>
      </p:sp>
      <p:sp>
        <p:nvSpPr>
          <p:cNvPr id="7" name=""/>
          <p:cNvSpPr/>
          <p:nvPr/>
        </p:nvSpPr>
        <p:spPr>
          <a:xfrm>
            <a:off x="1652016" y="5187696"/>
            <a:ext cx="1207008" cy="420624"/>
          </a:xfrm>
          <a:prstGeom prst="rect">
            <a:avLst/>
          </a:prstGeom>
        </p:spPr>
        <p:txBody>
          <a:bodyPr lIns="0" tIns="0" rIns="0" bIns="0" wrap="none">
            <a:noAutofit/>
          </a:bodyPr>
          <a:p>
            <a:pPr indent="0">
              <a:spcBef>
                <a:spcPts val="210"/>
              </a:spcBef>
            </a:pPr>
            <a:r>
              <a:rPr lang="en-US" b="1" sz="3600">
                <a:solidFill>
                  <a:srgbClr val="A4482C"/>
                </a:solidFill>
                <a:latin typeface="Calibri"/>
              </a:rPr>
              <a:t>V, </a:t>
            </a:r>
            <a:r>
              <a:rPr lang="en-US" b="1" i="1" sz="2300" spc="150">
                <a:solidFill>
                  <a:srgbClr val="FE753E"/>
                </a:solidFill>
                <a:latin typeface="Times New Roman"/>
              </a:rPr>
              <a:t>J-</a:t>
            </a:r>
          </a:p>
        </p:txBody>
      </p:sp>
      <p:sp>
        <p:nvSpPr>
          <p:cNvPr id="8" name=""/>
          <p:cNvSpPr/>
          <p:nvPr/>
        </p:nvSpPr>
        <p:spPr>
          <a:xfrm>
            <a:off x="2563368" y="5736336"/>
            <a:ext cx="170688" cy="170688"/>
          </a:xfrm>
          <a:prstGeom prst="rect">
            <a:avLst/>
          </a:prstGeom>
        </p:spPr>
        <p:txBody>
          <a:bodyPr lIns="0" tIns="0" rIns="0" bIns="0" wrap="none">
            <a:noAutofit/>
          </a:bodyPr>
          <a:p>
            <a:pPr indent="0"/>
            <a:r>
              <a:rPr lang="en-US" sz="1100">
                <a:latin typeface="Tahoma"/>
              </a:rPr>
              <a:t>o</a:t>
            </a:r>
            <a:r>
              <a:rPr lang="en-US" baseline="-25000" sz="1000">
                <a:latin typeface="Tahoma"/>
              </a:rPr>
              <a:t>2</a:t>
            </a:r>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505968" y="1658112"/>
            <a:ext cx="1636776" cy="1703832"/>
          </a:xfrm>
          <a:prstGeom prst="rect">
            <a:avLst/>
          </a:prstGeom>
        </p:spPr>
      </p:pic>
      <p:pic>
        <p:nvPicPr>
          <p:cNvPr id="3" name=""/>
          <p:cNvPicPr>
            <a:picLocks noChangeAspect="1"/>
          </p:cNvPicPr>
          <p:nvPr/>
        </p:nvPicPr>
        <p:blipFill>
          <a:blip r:embed="rPictId1"/>
          <a:stretch>
            <a:fillRect/>
          </a:stretch>
        </p:blipFill>
        <p:spPr>
          <a:xfrm>
            <a:off x="3474720" y="2929128"/>
            <a:ext cx="1161288" cy="868680"/>
          </a:xfrm>
          <a:prstGeom prst="rect">
            <a:avLst/>
          </a:prstGeom>
        </p:spPr>
      </p:pic>
      <p:pic>
        <p:nvPicPr>
          <p:cNvPr id="4" name=""/>
          <p:cNvPicPr>
            <a:picLocks noChangeAspect="1"/>
          </p:cNvPicPr>
          <p:nvPr/>
        </p:nvPicPr>
        <p:blipFill>
          <a:blip r:embed="rPictId2"/>
          <a:stretch>
            <a:fillRect/>
          </a:stretch>
        </p:blipFill>
        <p:spPr>
          <a:xfrm>
            <a:off x="3480816" y="4294632"/>
            <a:ext cx="1146048" cy="868680"/>
          </a:xfrm>
          <a:prstGeom prst="rect">
            <a:avLst/>
          </a:prstGeom>
        </p:spPr>
      </p:pic>
      <p:sp>
        <p:nvSpPr>
          <p:cNvPr id="5" name=""/>
          <p:cNvSpPr/>
          <p:nvPr/>
        </p:nvSpPr>
        <p:spPr>
          <a:xfrm>
            <a:off x="60960" y="368808"/>
            <a:ext cx="2923032" cy="975360"/>
          </a:xfrm>
          <a:prstGeom prst="rect">
            <a:avLst/>
          </a:prstGeom>
        </p:spPr>
        <p:txBody>
          <a:bodyPr lIns="0" tIns="0" rIns="0" bIns="0">
            <a:noAutofit/>
          </a:bodyPr>
          <a:p>
            <a:pPr indent="0">
              <a:lnSpc>
                <a:spcPts val="4344"/>
              </a:lnSpc>
            </a:pPr>
            <a:r>
              <a:rPr lang="en-US" sz="3200">
                <a:latin typeface="Tahoma"/>
              </a:rPr>
              <a:t>The Single-Card</a:t>
            </a:r>
          </a:p>
          <a:p>
            <a:pPr indent="0">
              <a:lnSpc>
                <a:spcPts val="4344"/>
              </a:lnSpc>
            </a:pPr>
            <a:r>
              <a:rPr lang="en-US" sz="3200">
                <a:latin typeface="Tahoma"/>
              </a:rPr>
              <a:t>Kanban System</a:t>
            </a:r>
          </a:p>
        </p:txBody>
      </p:sp>
      <p:sp>
        <p:nvSpPr>
          <p:cNvPr id="6" name=""/>
          <p:cNvSpPr/>
          <p:nvPr/>
        </p:nvSpPr>
        <p:spPr>
          <a:xfrm>
            <a:off x="774192" y="3471672"/>
            <a:ext cx="1106424" cy="158496"/>
          </a:xfrm>
          <a:prstGeom prst="rect">
            <a:avLst/>
          </a:prstGeom>
        </p:spPr>
        <p:txBody>
          <a:bodyPr lIns="0" tIns="0" rIns="0" bIns="0" wrap="none">
            <a:noAutofit/>
          </a:bodyPr>
          <a:p>
            <a:pPr indent="0"/>
            <a:r>
              <a:rPr lang="en-US" sz="950">
                <a:latin typeface="Tahoma"/>
              </a:rPr>
              <a:t>Empty containers</a:t>
            </a:r>
          </a:p>
        </p:txBody>
      </p:sp>
      <p:sp>
        <p:nvSpPr>
          <p:cNvPr id="7" name=""/>
          <p:cNvSpPr/>
          <p:nvPr/>
        </p:nvSpPr>
        <p:spPr>
          <a:xfrm>
            <a:off x="3532632" y="3907536"/>
            <a:ext cx="990600" cy="164592"/>
          </a:xfrm>
          <a:prstGeom prst="rect">
            <a:avLst/>
          </a:prstGeom>
        </p:spPr>
        <p:txBody>
          <a:bodyPr lIns="0" tIns="0" rIns="0" bIns="0" wrap="none">
            <a:noAutofit/>
          </a:bodyPr>
          <a:p>
            <a:pPr indent="0"/>
            <a:r>
              <a:rPr lang="en-US" sz="950">
                <a:latin typeface="Tahoma"/>
              </a:rPr>
              <a:t>Assembly line 1</a:t>
            </a:r>
          </a:p>
        </p:txBody>
      </p:sp>
      <p:sp>
        <p:nvSpPr>
          <p:cNvPr id="8" name=""/>
          <p:cNvSpPr/>
          <p:nvPr/>
        </p:nvSpPr>
        <p:spPr>
          <a:xfrm>
            <a:off x="3627120" y="5257800"/>
            <a:ext cx="987552" cy="164592"/>
          </a:xfrm>
          <a:prstGeom prst="rect">
            <a:avLst/>
          </a:prstGeom>
        </p:spPr>
        <p:txBody>
          <a:bodyPr lIns="0" tIns="0" rIns="0" bIns="0" wrap="none">
            <a:noAutofit/>
          </a:bodyPr>
          <a:p>
            <a:pPr indent="0"/>
            <a:r>
              <a:rPr lang="en-US" sz="950">
                <a:latin typeface="Tahoma"/>
              </a:rPr>
              <a:t>Assembly line 2</a:t>
            </a:r>
          </a:p>
        </p:txBody>
      </p:sp>
      <p:sp>
        <p:nvSpPr>
          <p:cNvPr id="9" name=""/>
          <p:cNvSpPr/>
          <p:nvPr/>
        </p:nvSpPr>
        <p:spPr>
          <a:xfrm>
            <a:off x="859536" y="5571744"/>
            <a:ext cx="932688" cy="140208"/>
          </a:xfrm>
          <a:prstGeom prst="rect">
            <a:avLst/>
          </a:prstGeom>
        </p:spPr>
        <p:txBody>
          <a:bodyPr lIns="0" tIns="0" rIns="0" bIns="0" wrap="none">
            <a:noAutofit/>
          </a:bodyPr>
          <a:p>
            <a:pPr indent="0"/>
            <a:r>
              <a:rPr lang="en-US" sz="950">
                <a:latin typeface="Tahoma"/>
              </a:rPr>
              <a:t>Full containers</a:t>
            </a:r>
          </a:p>
        </p:txBody>
      </p:sp>
    </p:spTree>
  </p:cSld>
  <p:clrMapOvr>
    <a:overrideClrMapping bg1="lt1" tx1="dk1" bg2="lt2" tx2="dk2" accent1="accent1" accent2="accent2" accent3="accent3" accent4="accent4" accent5="accent5" accent6="accent6" hlink="hlink" folHlink="folHlink"/>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210056" y="3919728"/>
            <a:ext cx="2218944" cy="1048512"/>
          </a:xfrm>
          <a:prstGeom prst="rect">
            <a:avLst/>
          </a:prstGeom>
        </p:spPr>
      </p:pic>
      <p:pic>
        <p:nvPicPr>
          <p:cNvPr id="3" name=""/>
          <p:cNvPicPr>
            <a:picLocks noChangeAspect="1"/>
          </p:cNvPicPr>
          <p:nvPr/>
        </p:nvPicPr>
        <p:blipFill>
          <a:blip r:embed="rPictId1"/>
          <a:stretch>
            <a:fillRect/>
          </a:stretch>
        </p:blipFill>
        <p:spPr>
          <a:xfrm>
            <a:off x="1210056" y="5059680"/>
            <a:ext cx="2218944" cy="103632"/>
          </a:xfrm>
          <a:prstGeom prst="rect">
            <a:avLst/>
          </a:prstGeom>
        </p:spPr>
      </p:pic>
      <p:pic>
        <p:nvPicPr>
          <p:cNvPr id="4" name=""/>
          <p:cNvPicPr>
            <a:picLocks noChangeAspect="1"/>
          </p:cNvPicPr>
          <p:nvPr/>
        </p:nvPicPr>
        <p:blipFill>
          <a:blip r:embed="rPictId2"/>
          <a:stretch>
            <a:fillRect/>
          </a:stretch>
        </p:blipFill>
        <p:spPr>
          <a:xfrm>
            <a:off x="1584960" y="1725168"/>
            <a:ext cx="283464" cy="518160"/>
          </a:xfrm>
          <a:prstGeom prst="rect">
            <a:avLst/>
          </a:prstGeom>
        </p:spPr>
      </p:pic>
      <p:sp>
        <p:nvSpPr>
          <p:cNvPr id="5" name=""/>
          <p:cNvSpPr/>
          <p:nvPr/>
        </p:nvSpPr>
        <p:spPr>
          <a:xfrm>
            <a:off x="2737104" y="1780032"/>
            <a:ext cx="975360" cy="505968"/>
          </a:xfrm>
          <a:prstGeom prst="rect">
            <a:avLst/>
          </a:prstGeom>
        </p:spPr>
        <p:txBody>
          <a:bodyPr lIns="0" tIns="0" rIns="0" bIns="0">
            <a:noAutofit/>
          </a:bodyPr>
          <a:p>
            <a:pPr indent="0">
              <a:lnSpc>
                <a:spcPts val="1560"/>
              </a:lnSpc>
            </a:pPr>
            <a:r>
              <a:rPr lang="en-US" sz="950">
                <a:latin typeface="Tahoma"/>
              </a:rPr>
              <a:t>Kanban card for product 1 Kanban card for </a:t>
            </a:r>
          </a:p>
        </p:txBody>
      </p:sp>
      <p:sp>
        <p:nvSpPr>
          <p:cNvPr id="6" name=""/>
          <p:cNvSpPr/>
          <p:nvPr/>
        </p:nvSpPr>
        <p:spPr>
          <a:xfrm>
            <a:off x="1307592" y="2365248"/>
            <a:ext cx="2014728" cy="143256"/>
          </a:xfrm>
          <a:prstGeom prst="rect">
            <a:avLst/>
          </a:prstGeom>
        </p:spPr>
        <p:txBody>
          <a:bodyPr lIns="0" tIns="0" rIns="0" bIns="0" wrap="none">
            <a:noAutofit/>
          </a:bodyPr>
          <a:p>
            <a:pPr indent="0">
              <a:lnSpc>
                <a:spcPts val="1560"/>
              </a:lnSpc>
            </a:pPr>
            <a:r>
              <a:rPr lang="en-US" sz="950">
                <a:latin typeface="Tahoma"/>
              </a:rPr>
              <a:t>Receiving post    product 2</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298704" y="1658112"/>
            <a:ext cx="1636776" cy="1703832"/>
          </a:xfrm>
          <a:prstGeom prst="rect">
            <a:avLst/>
          </a:prstGeom>
        </p:spPr>
      </p:pic>
      <p:pic>
        <p:nvPicPr>
          <p:cNvPr id="3" name=""/>
          <p:cNvPicPr>
            <a:picLocks noChangeAspect="1"/>
          </p:cNvPicPr>
          <p:nvPr/>
        </p:nvPicPr>
        <p:blipFill>
          <a:blip r:embed="rPictId1"/>
          <a:stretch>
            <a:fillRect/>
          </a:stretch>
        </p:blipFill>
        <p:spPr>
          <a:xfrm>
            <a:off x="24384" y="4130040"/>
            <a:ext cx="1316736" cy="1109472"/>
          </a:xfrm>
          <a:prstGeom prst="rect">
            <a:avLst/>
          </a:prstGeom>
        </p:spPr>
      </p:pic>
      <p:pic>
        <p:nvPicPr>
          <p:cNvPr id="4" name=""/>
          <p:cNvPicPr>
            <a:picLocks noChangeAspect="1"/>
          </p:cNvPicPr>
          <p:nvPr/>
        </p:nvPicPr>
        <p:blipFill>
          <a:blip r:embed="rPictId2"/>
          <a:stretch>
            <a:fillRect/>
          </a:stretch>
        </p:blipFill>
        <p:spPr>
          <a:xfrm>
            <a:off x="3267456" y="2929128"/>
            <a:ext cx="1161288" cy="868680"/>
          </a:xfrm>
          <a:prstGeom prst="rect">
            <a:avLst/>
          </a:prstGeom>
        </p:spPr>
      </p:pic>
      <p:pic>
        <p:nvPicPr>
          <p:cNvPr id="5" name=""/>
          <p:cNvPicPr>
            <a:picLocks noChangeAspect="1"/>
          </p:cNvPicPr>
          <p:nvPr/>
        </p:nvPicPr>
        <p:blipFill>
          <a:blip r:embed="rPictId3"/>
          <a:stretch>
            <a:fillRect/>
          </a:stretch>
        </p:blipFill>
        <p:spPr>
          <a:xfrm>
            <a:off x="3273552" y="4294632"/>
            <a:ext cx="1146048" cy="868680"/>
          </a:xfrm>
          <a:prstGeom prst="rect">
            <a:avLst/>
          </a:prstGeom>
        </p:spPr>
      </p:pic>
      <p:sp>
        <p:nvSpPr>
          <p:cNvPr id="6" name=""/>
          <p:cNvSpPr/>
          <p:nvPr/>
        </p:nvSpPr>
        <p:spPr>
          <a:xfrm>
            <a:off x="0" y="368808"/>
            <a:ext cx="2892552" cy="975360"/>
          </a:xfrm>
          <a:prstGeom prst="rect">
            <a:avLst/>
          </a:prstGeom>
        </p:spPr>
        <p:txBody>
          <a:bodyPr lIns="0" tIns="0" rIns="0" bIns="0">
            <a:noAutofit/>
          </a:bodyPr>
          <a:p>
            <a:pPr indent="0">
              <a:lnSpc>
                <a:spcPts val="4344"/>
              </a:lnSpc>
            </a:pPr>
            <a:r>
              <a:rPr lang="en-US" sz="3200">
                <a:latin typeface="Tahoma"/>
              </a:rPr>
              <a:t>The Single-Card</a:t>
            </a:r>
          </a:p>
          <a:p>
            <a:pPr indent="0">
              <a:lnSpc>
                <a:spcPts val="4344"/>
              </a:lnSpc>
            </a:pPr>
            <a:r>
              <a:rPr lang="en-US" sz="3200">
                <a:latin typeface="Tahoma"/>
              </a:rPr>
              <a:t>Kanban System</a:t>
            </a:r>
          </a:p>
        </p:txBody>
      </p:sp>
      <p:sp>
        <p:nvSpPr>
          <p:cNvPr id="7" name=""/>
          <p:cNvSpPr/>
          <p:nvPr/>
        </p:nvSpPr>
        <p:spPr>
          <a:xfrm>
            <a:off x="566928" y="3471672"/>
            <a:ext cx="1106424" cy="158496"/>
          </a:xfrm>
          <a:prstGeom prst="rect">
            <a:avLst/>
          </a:prstGeom>
        </p:spPr>
        <p:txBody>
          <a:bodyPr lIns="0" tIns="0" rIns="0" bIns="0" wrap="none">
            <a:noAutofit/>
          </a:bodyPr>
          <a:p>
            <a:pPr indent="0"/>
            <a:r>
              <a:rPr lang="en-US" sz="950">
                <a:latin typeface="Tahoma"/>
              </a:rPr>
              <a:t>Empty containers</a:t>
            </a:r>
          </a:p>
        </p:txBody>
      </p:sp>
      <p:sp>
        <p:nvSpPr>
          <p:cNvPr id="8" name=""/>
          <p:cNvSpPr/>
          <p:nvPr/>
        </p:nvSpPr>
        <p:spPr>
          <a:xfrm>
            <a:off x="3325368" y="3907536"/>
            <a:ext cx="990600" cy="164592"/>
          </a:xfrm>
          <a:prstGeom prst="rect">
            <a:avLst/>
          </a:prstGeom>
        </p:spPr>
        <p:txBody>
          <a:bodyPr lIns="0" tIns="0" rIns="0" bIns="0" wrap="none">
            <a:noAutofit/>
          </a:bodyPr>
          <a:p>
            <a:pPr indent="0"/>
            <a:r>
              <a:rPr lang="en-US" sz="950">
                <a:latin typeface="Tahoma"/>
              </a:rPr>
              <a:t>Assembly line 1</a:t>
            </a:r>
          </a:p>
        </p:txBody>
      </p:sp>
      <p:sp>
        <p:nvSpPr>
          <p:cNvPr id="9" name=""/>
          <p:cNvSpPr/>
          <p:nvPr/>
        </p:nvSpPr>
        <p:spPr>
          <a:xfrm>
            <a:off x="3419856" y="5257800"/>
            <a:ext cx="987552" cy="164592"/>
          </a:xfrm>
          <a:prstGeom prst="rect">
            <a:avLst/>
          </a:prstGeom>
        </p:spPr>
        <p:txBody>
          <a:bodyPr lIns="0" tIns="0" rIns="0" bIns="0" wrap="none">
            <a:noAutofit/>
          </a:bodyPr>
          <a:p>
            <a:pPr indent="0"/>
            <a:r>
              <a:rPr lang="en-US" sz="950">
                <a:latin typeface="Tahoma"/>
              </a:rPr>
              <a:t>Assembly line 2</a:t>
            </a:r>
          </a:p>
        </p:txBody>
      </p:sp>
      <p:sp>
        <p:nvSpPr>
          <p:cNvPr id="10" name=""/>
          <p:cNvSpPr/>
          <p:nvPr/>
        </p:nvSpPr>
        <p:spPr>
          <a:xfrm>
            <a:off x="652272" y="5571744"/>
            <a:ext cx="932688" cy="140208"/>
          </a:xfrm>
          <a:prstGeom prst="rect">
            <a:avLst/>
          </a:prstGeom>
        </p:spPr>
        <p:txBody>
          <a:bodyPr lIns="0" tIns="0" rIns="0" bIns="0" wrap="none">
            <a:noAutofit/>
          </a:bodyPr>
          <a:p>
            <a:pPr indent="0"/>
            <a:r>
              <a:rPr lang="en-US" sz="950">
                <a:latin typeface="Tahoma"/>
              </a:rPr>
              <a:t>Full containers</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84960" y="1709928"/>
            <a:ext cx="1014984" cy="521208"/>
          </a:xfrm>
          <a:prstGeom prst="rect">
            <a:avLst/>
          </a:prstGeom>
        </p:spPr>
      </p:pic>
      <p:pic>
        <p:nvPicPr>
          <p:cNvPr id="3" name=""/>
          <p:cNvPicPr>
            <a:picLocks noChangeAspect="1"/>
          </p:cNvPicPr>
          <p:nvPr/>
        </p:nvPicPr>
        <p:blipFill>
          <a:blip r:embed="rPictId1"/>
          <a:stretch>
            <a:fillRect/>
          </a:stretch>
        </p:blipFill>
        <p:spPr>
          <a:xfrm>
            <a:off x="1210056" y="3919728"/>
            <a:ext cx="1938528" cy="1402080"/>
          </a:xfrm>
          <a:prstGeom prst="rect">
            <a:avLst/>
          </a:prstGeom>
        </p:spPr>
      </p:pic>
      <p:sp>
        <p:nvSpPr>
          <p:cNvPr id="4" name=""/>
          <p:cNvSpPr/>
          <p:nvPr/>
        </p:nvSpPr>
        <p:spPr>
          <a:xfrm>
            <a:off x="1289304" y="2356104"/>
            <a:ext cx="914400" cy="158496"/>
          </a:xfrm>
          <a:prstGeom prst="rect">
            <a:avLst/>
          </a:prstGeom>
        </p:spPr>
        <p:txBody>
          <a:bodyPr lIns="0" tIns="0" rIns="0" bIns="0" wrap="none">
            <a:noAutofit/>
          </a:bodyPr>
          <a:p>
            <a:pPr indent="0"/>
            <a:r>
              <a:rPr lang="en-US" sz="950">
                <a:latin typeface="Tahoma"/>
              </a:rPr>
              <a:t>Receiving post</a:t>
            </a:r>
          </a:p>
        </p:txBody>
      </p:sp>
      <p:sp>
        <p:nvSpPr>
          <p:cNvPr id="5" name=""/>
          <p:cNvSpPr/>
          <p:nvPr/>
        </p:nvSpPr>
        <p:spPr>
          <a:xfrm>
            <a:off x="2718816" y="1761744"/>
            <a:ext cx="1011936" cy="749808"/>
          </a:xfrm>
          <a:prstGeom prst="rect">
            <a:avLst/>
          </a:prstGeom>
        </p:spPr>
        <p:txBody>
          <a:bodyPr lIns="0" tIns="0" rIns="0" bIns="0">
            <a:noAutofit/>
          </a:bodyPr>
          <a:p>
            <a:pPr indent="0">
              <a:lnSpc>
                <a:spcPts val="1536"/>
              </a:lnSpc>
            </a:pPr>
            <a:r>
              <a:rPr lang="en-US" sz="950">
                <a:latin typeface="Tahoma"/>
              </a:rPr>
              <a:t>Kanban card for product 1 Kanban card for product 2</a:t>
            </a:r>
          </a:p>
        </p:txBody>
      </p:sp>
    </p:spTree>
  </p:cSld>
  <p:clrMapOvr>
    <a:overrideClrMapping bg1="lt1" tx1="dk1" bg2="lt2" tx2="dk2" accent1="accent1" accent2="accent2" accent3="accent3" accent4="accent4" accent5="accent5" accent6="accent6" hlink="hlink" folHlink="folHlink"/>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81584" y="1780032"/>
            <a:ext cx="2502408" cy="3459480"/>
          </a:xfrm>
          <a:prstGeom prst="rect">
            <a:avLst/>
          </a:prstGeom>
        </p:spPr>
      </p:pic>
      <p:pic>
        <p:nvPicPr>
          <p:cNvPr id="3" name=""/>
          <p:cNvPicPr>
            <a:picLocks noChangeAspect="1"/>
          </p:cNvPicPr>
          <p:nvPr/>
        </p:nvPicPr>
        <p:blipFill>
          <a:blip r:embed="rPictId1"/>
          <a:stretch>
            <a:fillRect/>
          </a:stretch>
        </p:blipFill>
        <p:spPr>
          <a:xfrm>
            <a:off x="3325368" y="2929128"/>
            <a:ext cx="1456944" cy="868680"/>
          </a:xfrm>
          <a:prstGeom prst="rect">
            <a:avLst/>
          </a:prstGeom>
        </p:spPr>
      </p:pic>
      <p:pic>
        <p:nvPicPr>
          <p:cNvPr id="4" name=""/>
          <p:cNvPicPr>
            <a:picLocks noChangeAspect="1"/>
          </p:cNvPicPr>
          <p:nvPr/>
        </p:nvPicPr>
        <p:blipFill>
          <a:blip r:embed="rPictId2"/>
          <a:stretch>
            <a:fillRect/>
          </a:stretch>
        </p:blipFill>
        <p:spPr>
          <a:xfrm>
            <a:off x="3331464" y="4294632"/>
            <a:ext cx="1146048" cy="868680"/>
          </a:xfrm>
          <a:prstGeom prst="rect">
            <a:avLst/>
          </a:prstGeom>
        </p:spPr>
      </p:pic>
      <p:sp>
        <p:nvSpPr>
          <p:cNvPr id="5" name=""/>
          <p:cNvSpPr/>
          <p:nvPr/>
        </p:nvSpPr>
        <p:spPr>
          <a:xfrm>
            <a:off x="57912" y="381000"/>
            <a:ext cx="2923032" cy="975360"/>
          </a:xfrm>
          <a:prstGeom prst="rect">
            <a:avLst/>
          </a:prstGeom>
        </p:spPr>
        <p:txBody>
          <a:bodyPr lIns="0" tIns="0" rIns="0" bIns="0">
            <a:noAutofit/>
          </a:bodyPr>
          <a:p>
            <a:pPr indent="0">
              <a:lnSpc>
                <a:spcPts val="4344"/>
              </a:lnSpc>
            </a:pPr>
            <a:r>
              <a:rPr lang="en-US" sz="3200">
                <a:latin typeface="Tahoma"/>
              </a:rPr>
              <a:t>The Single-Card</a:t>
            </a:r>
          </a:p>
          <a:p>
            <a:pPr indent="0">
              <a:lnSpc>
                <a:spcPts val="4344"/>
              </a:lnSpc>
            </a:pPr>
            <a:r>
              <a:rPr lang="en-US" sz="3200">
                <a:latin typeface="Tahoma"/>
              </a:rPr>
              <a:t>Kanban System</a:t>
            </a:r>
          </a:p>
        </p:txBody>
      </p:sp>
      <p:sp>
        <p:nvSpPr>
          <p:cNvPr id="6" name=""/>
          <p:cNvSpPr/>
          <p:nvPr/>
        </p:nvSpPr>
        <p:spPr>
          <a:xfrm>
            <a:off x="710184" y="5571744"/>
            <a:ext cx="932688" cy="140208"/>
          </a:xfrm>
          <a:prstGeom prst="rect">
            <a:avLst/>
          </a:prstGeom>
        </p:spPr>
        <p:txBody>
          <a:bodyPr lIns="0" tIns="0" rIns="0" bIns="0" wrap="none">
            <a:noAutofit/>
          </a:bodyPr>
          <a:p>
            <a:pPr indent="0"/>
            <a:r>
              <a:rPr lang="en-US" sz="950">
                <a:latin typeface="Tahoma"/>
              </a:rPr>
              <a:t>Full containers</a:t>
            </a:r>
          </a:p>
        </p:txBody>
      </p:sp>
      <p:sp>
        <p:nvSpPr>
          <p:cNvPr id="7" name=""/>
          <p:cNvSpPr/>
          <p:nvPr/>
        </p:nvSpPr>
        <p:spPr>
          <a:xfrm>
            <a:off x="3383280" y="3907536"/>
            <a:ext cx="990600" cy="164592"/>
          </a:xfrm>
          <a:prstGeom prst="rect">
            <a:avLst/>
          </a:prstGeom>
        </p:spPr>
        <p:txBody>
          <a:bodyPr lIns="0" tIns="0" rIns="0" bIns="0" wrap="none">
            <a:noAutofit/>
          </a:bodyPr>
          <a:p>
            <a:pPr indent="0"/>
            <a:r>
              <a:rPr lang="en-US" sz="950">
                <a:latin typeface="Tahoma"/>
              </a:rPr>
              <a:t>Assembly line 1</a:t>
            </a:r>
          </a:p>
        </p:txBody>
      </p:sp>
      <p:sp>
        <p:nvSpPr>
          <p:cNvPr id="8" name=""/>
          <p:cNvSpPr/>
          <p:nvPr/>
        </p:nvSpPr>
        <p:spPr>
          <a:xfrm>
            <a:off x="3477768" y="5257800"/>
            <a:ext cx="987552" cy="164592"/>
          </a:xfrm>
          <a:prstGeom prst="rect">
            <a:avLst/>
          </a:prstGeom>
        </p:spPr>
        <p:txBody>
          <a:bodyPr lIns="0" tIns="0" rIns="0" bIns="0" wrap="none">
            <a:noAutofit/>
          </a:bodyPr>
          <a:p>
            <a:pPr indent="0"/>
            <a:r>
              <a:rPr lang="en-US" sz="950">
                <a:latin typeface="Tahoma"/>
              </a:rPr>
              <a:t>Assembly line 2</a:t>
            </a:r>
          </a:p>
        </p:txBody>
      </p:sp>
    </p:spTree>
  </p:cSld>
  <p:clrMapOvr>
    <a:overrideClrMapping bg1="lt1" tx1="dk1" bg2="lt2" tx2="dk2" accent1="accent1" accent2="accent2" accent3="accent3" accent4="accent4" accent5="accent5" accent6="accent6" hlink="hlink" folHlink="folHlink"/>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969264" y="1731264"/>
            <a:ext cx="1682496" cy="993648"/>
          </a:xfrm>
          <a:prstGeom prst="rect">
            <a:avLst/>
          </a:prstGeom>
        </p:spPr>
      </p:pic>
      <p:pic>
        <p:nvPicPr>
          <p:cNvPr id="3" name=""/>
          <p:cNvPicPr>
            <a:picLocks noChangeAspect="1"/>
          </p:cNvPicPr>
          <p:nvPr/>
        </p:nvPicPr>
        <p:blipFill>
          <a:blip r:embed="rPictId1"/>
          <a:stretch>
            <a:fillRect/>
          </a:stretch>
        </p:blipFill>
        <p:spPr>
          <a:xfrm>
            <a:off x="789432" y="2758440"/>
            <a:ext cx="2356104" cy="3270504"/>
          </a:xfrm>
          <a:prstGeom prst="rect">
            <a:avLst/>
          </a:prstGeom>
        </p:spPr>
      </p:pic>
      <p:pic>
        <p:nvPicPr>
          <p:cNvPr id="4" name=""/>
          <p:cNvPicPr>
            <a:picLocks noChangeAspect="1"/>
          </p:cNvPicPr>
          <p:nvPr/>
        </p:nvPicPr>
        <p:blipFill>
          <a:blip r:embed="rPictId2"/>
          <a:stretch>
            <a:fillRect/>
          </a:stretch>
        </p:blipFill>
        <p:spPr>
          <a:xfrm>
            <a:off x="4477512" y="1658112"/>
            <a:ext cx="1636776" cy="1694688"/>
          </a:xfrm>
          <a:prstGeom prst="rect">
            <a:avLst/>
          </a:prstGeom>
        </p:spPr>
      </p:pic>
      <p:pic>
        <p:nvPicPr>
          <p:cNvPr id="5" name=""/>
          <p:cNvPicPr>
            <a:picLocks noChangeAspect="1"/>
          </p:cNvPicPr>
          <p:nvPr/>
        </p:nvPicPr>
        <p:blipFill>
          <a:blip r:embed="rPictId3"/>
          <a:stretch>
            <a:fillRect/>
          </a:stretch>
        </p:blipFill>
        <p:spPr>
          <a:xfrm>
            <a:off x="4733544" y="4130040"/>
            <a:ext cx="786384" cy="1109472"/>
          </a:xfrm>
          <a:prstGeom prst="rect">
            <a:avLst/>
          </a:prstGeom>
        </p:spPr>
      </p:pic>
      <p:pic>
        <p:nvPicPr>
          <p:cNvPr id="6" name=""/>
          <p:cNvPicPr>
            <a:picLocks noChangeAspect="1"/>
          </p:cNvPicPr>
          <p:nvPr/>
        </p:nvPicPr>
        <p:blipFill>
          <a:blip r:embed="rPictId4"/>
          <a:stretch>
            <a:fillRect/>
          </a:stretch>
        </p:blipFill>
        <p:spPr>
          <a:xfrm>
            <a:off x="7446264" y="2929128"/>
            <a:ext cx="1161288" cy="844296"/>
          </a:xfrm>
          <a:prstGeom prst="rect">
            <a:avLst/>
          </a:prstGeom>
        </p:spPr>
      </p:pic>
      <p:pic>
        <p:nvPicPr>
          <p:cNvPr id="7" name=""/>
          <p:cNvPicPr>
            <a:picLocks noChangeAspect="1"/>
          </p:cNvPicPr>
          <p:nvPr/>
        </p:nvPicPr>
        <p:blipFill>
          <a:blip r:embed="rPictId5"/>
          <a:stretch>
            <a:fillRect/>
          </a:stretch>
        </p:blipFill>
        <p:spPr>
          <a:xfrm>
            <a:off x="7452360" y="4294632"/>
            <a:ext cx="1146048" cy="865632"/>
          </a:xfrm>
          <a:prstGeom prst="rect">
            <a:avLst/>
          </a:prstGeom>
        </p:spPr>
      </p:pic>
      <p:sp>
        <p:nvSpPr>
          <p:cNvPr id="8" name=""/>
          <p:cNvSpPr/>
          <p:nvPr/>
        </p:nvSpPr>
        <p:spPr>
          <a:xfrm>
            <a:off x="4194048" y="368808"/>
            <a:ext cx="2923032" cy="975360"/>
          </a:xfrm>
          <a:prstGeom prst="rect">
            <a:avLst/>
          </a:prstGeom>
          <a:solidFill>
            <a:srgbClr val="E5E0EC"/>
          </a:solidFill>
        </p:spPr>
        <p:txBody>
          <a:bodyPr lIns="0" tIns="0" rIns="0" bIns="0">
            <a:noAutofit/>
          </a:bodyPr>
          <a:p>
            <a:pPr indent="0">
              <a:lnSpc>
                <a:spcPts val="4344"/>
              </a:lnSpc>
            </a:pPr>
            <a:r>
              <a:rPr lang="en-US" sz="3200">
                <a:latin typeface="Tahoma"/>
              </a:rPr>
              <a:t>The Single-Card</a:t>
            </a:r>
          </a:p>
          <a:p>
            <a:pPr indent="0">
              <a:lnSpc>
                <a:spcPts val="4344"/>
              </a:lnSpc>
            </a:pPr>
            <a:r>
              <a:rPr lang="en-US" sz="3200">
                <a:latin typeface="Tahoma"/>
              </a:rPr>
              <a:t>Kanban System</a:t>
            </a:r>
          </a:p>
        </p:txBody>
      </p:sp>
      <p:sp>
        <p:nvSpPr>
          <p:cNvPr id="9" name=""/>
          <p:cNvSpPr/>
          <p:nvPr/>
        </p:nvSpPr>
        <p:spPr>
          <a:xfrm>
            <a:off x="2718816" y="1761744"/>
            <a:ext cx="1011936" cy="749808"/>
          </a:xfrm>
          <a:prstGeom prst="rect">
            <a:avLst/>
          </a:prstGeom>
          <a:solidFill>
            <a:srgbClr val="E5E0EC"/>
          </a:solidFill>
        </p:spPr>
        <p:txBody>
          <a:bodyPr lIns="0" tIns="0" rIns="0" bIns="0">
            <a:noAutofit/>
          </a:bodyPr>
          <a:p>
            <a:pPr indent="0">
              <a:lnSpc>
                <a:spcPts val="1536"/>
              </a:lnSpc>
            </a:pPr>
            <a:r>
              <a:rPr lang="en-US" sz="950">
                <a:latin typeface="Tahoma"/>
              </a:rPr>
              <a:t>Kanban card for product 1 Kanban card for product 2</a:t>
            </a:r>
          </a:p>
        </p:txBody>
      </p:sp>
      <p:sp>
        <p:nvSpPr>
          <p:cNvPr id="10" name=""/>
          <p:cNvSpPr/>
          <p:nvPr/>
        </p:nvSpPr>
        <p:spPr>
          <a:xfrm>
            <a:off x="4745736" y="3471672"/>
            <a:ext cx="1106424" cy="158496"/>
          </a:xfrm>
          <a:prstGeom prst="rect">
            <a:avLst/>
          </a:prstGeom>
          <a:solidFill>
            <a:srgbClr val="B2C7EA"/>
          </a:solidFill>
        </p:spPr>
        <p:txBody>
          <a:bodyPr lIns="0" tIns="0" rIns="0" bIns="0" wrap="none">
            <a:noAutofit/>
          </a:bodyPr>
          <a:p>
            <a:pPr indent="0"/>
            <a:r>
              <a:rPr lang="en-US" sz="950">
                <a:latin typeface="Tahoma"/>
              </a:rPr>
              <a:t>Empty containers</a:t>
            </a:r>
          </a:p>
        </p:txBody>
      </p:sp>
      <p:sp>
        <p:nvSpPr>
          <p:cNvPr id="11" name=""/>
          <p:cNvSpPr/>
          <p:nvPr/>
        </p:nvSpPr>
        <p:spPr>
          <a:xfrm>
            <a:off x="7504176" y="3907536"/>
            <a:ext cx="990600" cy="164592"/>
          </a:xfrm>
          <a:prstGeom prst="rect">
            <a:avLst/>
          </a:prstGeom>
          <a:solidFill>
            <a:srgbClr val="B2C7EA"/>
          </a:solidFill>
        </p:spPr>
        <p:txBody>
          <a:bodyPr lIns="0" tIns="0" rIns="0" bIns="0" wrap="none">
            <a:noAutofit/>
          </a:bodyPr>
          <a:p>
            <a:pPr indent="0"/>
            <a:r>
              <a:rPr lang="en-US" sz="950">
                <a:latin typeface="Tahoma"/>
              </a:rPr>
              <a:t>Assembly line 1</a:t>
            </a:r>
          </a:p>
        </p:txBody>
      </p:sp>
      <p:sp>
        <p:nvSpPr>
          <p:cNvPr id="12" name=""/>
          <p:cNvSpPr/>
          <p:nvPr/>
        </p:nvSpPr>
        <p:spPr>
          <a:xfrm>
            <a:off x="7598664" y="5257800"/>
            <a:ext cx="987552" cy="164592"/>
          </a:xfrm>
          <a:prstGeom prst="rect">
            <a:avLst/>
          </a:prstGeom>
          <a:solidFill>
            <a:srgbClr val="B2C7EA"/>
          </a:solidFill>
        </p:spPr>
        <p:txBody>
          <a:bodyPr lIns="0" tIns="0" rIns="0" bIns="0" wrap="none">
            <a:noAutofit/>
          </a:bodyPr>
          <a:p>
            <a:pPr indent="0"/>
            <a:r>
              <a:rPr lang="en-US" sz="950">
                <a:latin typeface="Tahoma"/>
              </a:rPr>
              <a:t>Assembly line 2</a:t>
            </a:r>
          </a:p>
        </p:txBody>
      </p:sp>
      <p:sp>
        <p:nvSpPr>
          <p:cNvPr id="13" name=""/>
          <p:cNvSpPr/>
          <p:nvPr/>
        </p:nvSpPr>
        <p:spPr>
          <a:xfrm>
            <a:off x="4831080" y="5571744"/>
            <a:ext cx="932688" cy="140208"/>
          </a:xfrm>
          <a:prstGeom prst="rect">
            <a:avLst/>
          </a:prstGeom>
          <a:solidFill>
            <a:srgbClr val="B2C7EA"/>
          </a:solidFill>
        </p:spPr>
        <p:txBody>
          <a:bodyPr lIns="0" tIns="0" rIns="0" bIns="0" wrap="none">
            <a:noAutofit/>
          </a:bodyPr>
          <a:p>
            <a:pPr indent="0"/>
            <a:r>
              <a:rPr lang="en-US" sz="950">
                <a:latin typeface="Tahoma"/>
              </a:rPr>
              <a:t>Full containers</a:t>
            </a:r>
          </a:p>
        </p:txBody>
      </p:sp>
    </p:spTree>
  </p:cSld>
  <p:clrMapOvr>
    <a:overrideClrMapping bg1="lt1" tx1="dk1" bg2="lt2" tx2="dk2" accent1="accent1" accent2="accent2" accent3="accent3" accent4="accent4" accent5="accent5" accent6="accent6" hlink="hlink" folHlink="folHlink"/>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584960" y="1725168"/>
            <a:ext cx="283464" cy="518160"/>
          </a:xfrm>
          <a:prstGeom prst="rect">
            <a:avLst/>
          </a:prstGeom>
        </p:spPr>
      </p:pic>
      <p:pic>
        <p:nvPicPr>
          <p:cNvPr id="3" name=""/>
          <p:cNvPicPr>
            <a:picLocks noChangeAspect="1"/>
          </p:cNvPicPr>
          <p:nvPr/>
        </p:nvPicPr>
        <p:blipFill>
          <a:blip r:embed="rPictId1"/>
          <a:stretch>
            <a:fillRect/>
          </a:stretch>
        </p:blipFill>
        <p:spPr>
          <a:xfrm>
            <a:off x="1225296" y="3925824"/>
            <a:ext cx="1914144" cy="1383792"/>
          </a:xfrm>
          <a:prstGeom prst="rect">
            <a:avLst/>
          </a:prstGeom>
        </p:spPr>
      </p:pic>
      <p:pic>
        <p:nvPicPr>
          <p:cNvPr id="4" name=""/>
          <p:cNvPicPr>
            <a:picLocks noChangeAspect="1"/>
          </p:cNvPicPr>
          <p:nvPr/>
        </p:nvPicPr>
        <p:blipFill>
          <a:blip r:embed="rPictId2"/>
          <a:stretch>
            <a:fillRect/>
          </a:stretch>
        </p:blipFill>
        <p:spPr>
          <a:xfrm>
            <a:off x="1639824" y="5273040"/>
            <a:ext cx="835152" cy="737616"/>
          </a:xfrm>
          <a:prstGeom prst="rect">
            <a:avLst/>
          </a:prstGeom>
        </p:spPr>
      </p:pic>
      <p:sp>
        <p:nvSpPr>
          <p:cNvPr id="5" name=""/>
          <p:cNvSpPr/>
          <p:nvPr/>
        </p:nvSpPr>
        <p:spPr>
          <a:xfrm>
            <a:off x="1289304" y="2368296"/>
            <a:ext cx="914400" cy="158496"/>
          </a:xfrm>
          <a:prstGeom prst="rect">
            <a:avLst/>
          </a:prstGeom>
        </p:spPr>
        <p:txBody>
          <a:bodyPr lIns="0" tIns="0" rIns="0" bIns="0" wrap="none">
            <a:noAutofit/>
          </a:bodyPr>
          <a:p>
            <a:pPr indent="0">
              <a:spcBef>
                <a:spcPts val="630"/>
              </a:spcBef>
            </a:pPr>
            <a:r>
              <a:rPr lang="en-US" sz="950">
                <a:latin typeface="Tahoma"/>
              </a:rPr>
              <a:t>Receiving post</a:t>
            </a:r>
          </a:p>
        </p:txBody>
      </p:sp>
      <p:sp>
        <p:nvSpPr>
          <p:cNvPr id="6" name=""/>
          <p:cNvSpPr/>
          <p:nvPr/>
        </p:nvSpPr>
        <p:spPr>
          <a:xfrm>
            <a:off x="2718816" y="1761744"/>
            <a:ext cx="1011936" cy="749808"/>
          </a:xfrm>
          <a:prstGeom prst="rect">
            <a:avLst/>
          </a:prstGeom>
        </p:spPr>
        <p:txBody>
          <a:bodyPr lIns="0" tIns="0" rIns="0" bIns="0">
            <a:noAutofit/>
          </a:bodyPr>
          <a:p>
            <a:pPr indent="0">
              <a:lnSpc>
                <a:spcPts val="1536"/>
              </a:lnSpc>
            </a:pPr>
            <a:r>
              <a:rPr lang="en-US" sz="950">
                <a:latin typeface="Tahoma"/>
              </a:rPr>
              <a:t>Kanban card for product 1 Kanban card for product 2</a:t>
            </a:r>
          </a:p>
        </p:txBody>
      </p:sp>
      <p:sp>
        <p:nvSpPr>
          <p:cNvPr id="7" name=""/>
          <p:cNvSpPr/>
          <p:nvPr/>
        </p:nvSpPr>
        <p:spPr>
          <a:xfrm>
            <a:off x="2462784" y="5248656"/>
            <a:ext cx="944880" cy="335280"/>
          </a:xfrm>
          <a:prstGeom prst="rect">
            <a:avLst/>
          </a:prstGeom>
        </p:spPr>
        <p:txBody>
          <a:bodyPr lIns="0" tIns="0" rIns="0" bIns="0" wrap="none">
            <a:noAutofit/>
          </a:bodyPr>
          <a:p>
            <a:pPr indent="0"/>
            <a:r>
              <a:rPr lang="en-US" b="1" i="1" sz="2800">
                <a:solidFill>
                  <a:srgbClr val="FE753E"/>
                </a:solidFill>
                <a:latin typeface="Tahoma"/>
              </a:rPr>
              <a:t>*</a:t>
            </a:r>
            <a:r>
              <a:rPr lang="en-US" sz="2700">
                <a:solidFill>
                  <a:srgbClr val="FE753E"/>
                </a:solidFill>
                <a:latin typeface="Tahoma"/>
              </a:rPr>
              <a:t> </a:t>
            </a:r>
            <a:r>
              <a:rPr lang="en-US" sz="2700">
                <a:solidFill>
                  <a:srgbClr val="D20165"/>
                </a:solidFill>
                <a:latin typeface="Tahoma"/>
              </a:rPr>
              <a:t>V</a:t>
            </a:r>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0" y="1658112"/>
            <a:ext cx="1380744" cy="1703832"/>
          </a:xfrm>
          <a:prstGeom prst="rect">
            <a:avLst/>
          </a:prstGeom>
        </p:spPr>
      </p:pic>
      <p:pic>
        <p:nvPicPr>
          <p:cNvPr id="3" name=""/>
          <p:cNvPicPr>
            <a:picLocks noChangeAspect="1"/>
          </p:cNvPicPr>
          <p:nvPr/>
        </p:nvPicPr>
        <p:blipFill>
          <a:blip r:embed="rPictId1"/>
          <a:stretch>
            <a:fillRect/>
          </a:stretch>
        </p:blipFill>
        <p:spPr>
          <a:xfrm>
            <a:off x="0" y="3855720"/>
            <a:ext cx="1243584" cy="1597152"/>
          </a:xfrm>
          <a:prstGeom prst="rect">
            <a:avLst/>
          </a:prstGeom>
        </p:spPr>
      </p:pic>
      <p:pic>
        <p:nvPicPr>
          <p:cNvPr id="4" name=""/>
          <p:cNvPicPr>
            <a:picLocks noChangeAspect="1"/>
          </p:cNvPicPr>
          <p:nvPr/>
        </p:nvPicPr>
        <p:blipFill>
          <a:blip r:embed="rPictId2"/>
          <a:stretch>
            <a:fillRect/>
          </a:stretch>
        </p:blipFill>
        <p:spPr>
          <a:xfrm>
            <a:off x="2712720" y="2929128"/>
            <a:ext cx="1161288" cy="868680"/>
          </a:xfrm>
          <a:prstGeom prst="rect">
            <a:avLst/>
          </a:prstGeom>
        </p:spPr>
      </p:pic>
      <p:pic>
        <p:nvPicPr>
          <p:cNvPr id="5" name=""/>
          <p:cNvPicPr>
            <a:picLocks noChangeAspect="1"/>
          </p:cNvPicPr>
          <p:nvPr/>
        </p:nvPicPr>
        <p:blipFill>
          <a:blip r:embed="rPictId3"/>
          <a:stretch>
            <a:fillRect/>
          </a:stretch>
        </p:blipFill>
        <p:spPr>
          <a:xfrm>
            <a:off x="2718816" y="4294632"/>
            <a:ext cx="1146048" cy="868680"/>
          </a:xfrm>
          <a:prstGeom prst="rect">
            <a:avLst/>
          </a:prstGeom>
        </p:spPr>
      </p:pic>
      <p:sp>
        <p:nvSpPr>
          <p:cNvPr id="6" name=""/>
          <p:cNvSpPr/>
          <p:nvPr/>
        </p:nvSpPr>
        <p:spPr>
          <a:xfrm>
            <a:off x="0" y="368808"/>
            <a:ext cx="2438400" cy="975360"/>
          </a:xfrm>
          <a:prstGeom prst="rect">
            <a:avLst/>
          </a:prstGeom>
        </p:spPr>
        <p:txBody>
          <a:bodyPr lIns="0" tIns="0" rIns="0" bIns="0">
            <a:noAutofit/>
          </a:bodyPr>
          <a:p>
            <a:pPr indent="0">
              <a:lnSpc>
                <a:spcPts val="4344"/>
              </a:lnSpc>
            </a:pPr>
            <a:r>
              <a:rPr lang="en-US" sz="3200">
                <a:latin typeface="Tahoma"/>
              </a:rPr>
              <a:t>e Single-Card</a:t>
            </a:r>
          </a:p>
          <a:p>
            <a:pPr indent="0">
              <a:lnSpc>
                <a:spcPts val="4344"/>
              </a:lnSpc>
            </a:pPr>
            <a:r>
              <a:rPr lang="en-US" sz="3200">
                <a:latin typeface="Tahoma"/>
              </a:rPr>
              <a:t>inban System</a:t>
            </a:r>
          </a:p>
        </p:txBody>
      </p:sp>
      <p:sp>
        <p:nvSpPr>
          <p:cNvPr id="7" name=""/>
          <p:cNvSpPr/>
          <p:nvPr/>
        </p:nvSpPr>
        <p:spPr>
          <a:xfrm>
            <a:off x="12192" y="3471672"/>
            <a:ext cx="1106424" cy="158496"/>
          </a:xfrm>
          <a:prstGeom prst="rect">
            <a:avLst/>
          </a:prstGeom>
        </p:spPr>
        <p:txBody>
          <a:bodyPr lIns="0" tIns="0" rIns="0" bIns="0" wrap="none">
            <a:noAutofit/>
          </a:bodyPr>
          <a:p>
            <a:pPr indent="0"/>
            <a:r>
              <a:rPr lang="en-US" sz="950">
                <a:latin typeface="Tahoma"/>
              </a:rPr>
              <a:t>Empty containers</a:t>
            </a:r>
          </a:p>
        </p:txBody>
      </p:sp>
      <p:sp>
        <p:nvSpPr>
          <p:cNvPr id="8" name=""/>
          <p:cNvSpPr/>
          <p:nvPr/>
        </p:nvSpPr>
        <p:spPr>
          <a:xfrm>
            <a:off x="97536" y="5571744"/>
            <a:ext cx="932688" cy="140208"/>
          </a:xfrm>
          <a:prstGeom prst="rect">
            <a:avLst/>
          </a:prstGeom>
        </p:spPr>
        <p:txBody>
          <a:bodyPr lIns="0" tIns="0" rIns="0" bIns="0" wrap="none">
            <a:noAutofit/>
          </a:bodyPr>
          <a:p>
            <a:pPr indent="0"/>
            <a:r>
              <a:rPr lang="en-US" sz="950">
                <a:latin typeface="Tahoma"/>
              </a:rPr>
              <a:t>Full containers</a:t>
            </a:r>
          </a:p>
        </p:txBody>
      </p:sp>
      <p:sp>
        <p:nvSpPr>
          <p:cNvPr id="9" name=""/>
          <p:cNvSpPr/>
          <p:nvPr/>
        </p:nvSpPr>
        <p:spPr>
          <a:xfrm>
            <a:off x="2770632" y="3907536"/>
            <a:ext cx="990600" cy="164592"/>
          </a:xfrm>
          <a:prstGeom prst="rect">
            <a:avLst/>
          </a:prstGeom>
        </p:spPr>
        <p:txBody>
          <a:bodyPr lIns="0" tIns="0" rIns="0" bIns="0" wrap="none">
            <a:noAutofit/>
          </a:bodyPr>
          <a:p>
            <a:pPr indent="0"/>
            <a:r>
              <a:rPr lang="en-US" sz="950">
                <a:latin typeface="Tahoma"/>
              </a:rPr>
              <a:t>Assembly line 1</a:t>
            </a:r>
          </a:p>
        </p:txBody>
      </p:sp>
      <p:sp>
        <p:nvSpPr>
          <p:cNvPr id="10" name=""/>
          <p:cNvSpPr/>
          <p:nvPr/>
        </p:nvSpPr>
        <p:spPr>
          <a:xfrm>
            <a:off x="2865120" y="5257800"/>
            <a:ext cx="987552" cy="164592"/>
          </a:xfrm>
          <a:prstGeom prst="rect">
            <a:avLst/>
          </a:prstGeom>
        </p:spPr>
        <p:txBody>
          <a:bodyPr lIns="0" tIns="0" rIns="0" bIns="0" wrap="none">
            <a:noAutofit/>
          </a:bodyPr>
          <a:p>
            <a:pPr indent="0"/>
            <a:r>
              <a:rPr lang="en-US" sz="950">
                <a:latin typeface="Tahoma"/>
              </a:rPr>
              <a:t>Assembly line 2</a:t>
            </a:r>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777240" y="749808"/>
            <a:ext cx="7464552" cy="923544"/>
          </a:xfrm>
          <a:prstGeom prst="rect">
            <a:avLst/>
          </a:prstGeom>
        </p:spPr>
        <p:txBody>
          <a:bodyPr lIns="0" tIns="0" rIns="0" bIns="0">
            <a:noAutofit/>
          </a:bodyPr>
          <a:p>
            <a:pPr algn="ctr" indent="0">
              <a:spcAft>
                <a:spcPts val="840"/>
              </a:spcAft>
            </a:pPr>
            <a:r>
              <a:rPr lang="en-US" b="1" sz="3400">
                <a:latin typeface="Tahoma"/>
              </a:rPr>
              <a:t>Push and Pull method of Work</a:t>
            </a:r>
          </a:p>
          <a:p>
            <a:pPr algn="ctr" indent="0">
              <a:spcAft>
                <a:spcPts val="2730"/>
              </a:spcAft>
            </a:pPr>
            <a:r>
              <a:rPr lang="en-US" b="1" sz="3400">
                <a:latin typeface="Tahoma"/>
              </a:rPr>
              <a:t>Flow</a:t>
            </a:r>
          </a:p>
        </p:txBody>
      </p:sp>
      <p:sp>
        <p:nvSpPr>
          <p:cNvPr id="3" name=""/>
          <p:cNvSpPr/>
          <p:nvPr/>
        </p:nvSpPr>
        <p:spPr>
          <a:xfrm>
            <a:off x="420624" y="2167128"/>
            <a:ext cx="8634984" cy="3675888"/>
          </a:xfrm>
          <a:prstGeom prst="rect">
            <a:avLst/>
          </a:prstGeom>
        </p:spPr>
        <p:txBody>
          <a:bodyPr lIns="0" tIns="0" rIns="0" bIns="0">
            <a:noAutofit/>
          </a:bodyPr>
          <a:p>
            <a:pPr algn="r" marR="330200" indent="0">
              <a:spcBef>
                <a:spcPts val="2730"/>
              </a:spcBef>
              <a:spcAft>
                <a:spcPts val="630"/>
              </a:spcAft>
            </a:pPr>
            <a:r>
              <a:rPr lang="en-US" b="1" sz="2600">
                <a:latin typeface="Tahoma"/>
              </a:rPr>
              <a:t>Push Method: </a:t>
            </a:r>
            <a:r>
              <a:rPr lang="en-US" sz="2200">
                <a:latin typeface="Tahoma"/>
              </a:rPr>
              <a:t>A method in which production of the item</a:t>
            </a:r>
          </a:p>
          <a:p>
            <a:pPr algn="ctr" indent="0">
              <a:spcAft>
                <a:spcPts val="840"/>
              </a:spcAft>
            </a:pPr>
            <a:r>
              <a:rPr lang="en-US" sz="2200">
                <a:latin typeface="Tahoma"/>
              </a:rPr>
              <a:t>begins in advance of customer needs.</a:t>
            </a:r>
          </a:p>
          <a:p>
            <a:pPr algn="ctr" marR="419100" indent="0">
              <a:spcAft>
                <a:spcPts val="840"/>
              </a:spcAft>
            </a:pPr>
            <a:r>
              <a:rPr lang="en-US" sz="2200">
                <a:latin typeface="Tahoma"/>
              </a:rPr>
              <a:t>Example: A buffet where food is prepared in advance</a:t>
            </a:r>
            <a:r>
              <a:rPr lang="en-US" sz="2200">
                <a:solidFill>
                  <a:srgbClr val="898989"/>
                </a:solidFill>
                <a:latin typeface="Tahoma"/>
              </a:rPr>
              <a:t>.</a:t>
            </a:r>
          </a:p>
          <a:p>
            <a:pPr indent="0">
              <a:spcAft>
                <a:spcPts val="630"/>
              </a:spcAft>
            </a:pPr>
            <a:r>
              <a:rPr lang="en-US" b="1" sz="2600">
                <a:latin typeface="Tahoma"/>
              </a:rPr>
              <a:t>Pull Method: </a:t>
            </a:r>
            <a:r>
              <a:rPr lang="en-US" sz="2200">
                <a:latin typeface="Tahoma"/>
              </a:rPr>
              <a:t>A method in which customer demand activates</a:t>
            </a:r>
          </a:p>
          <a:p>
            <a:pPr algn="ctr" indent="0">
              <a:spcAft>
                <a:spcPts val="840"/>
              </a:spcAft>
            </a:pPr>
            <a:r>
              <a:rPr lang="en-US" sz="2200">
                <a:latin typeface="Tahoma"/>
              </a:rPr>
              <a:t>production of the service or item.</a:t>
            </a:r>
          </a:p>
          <a:p>
            <a:pPr algn="r" marR="330200" indent="0">
              <a:spcAft>
                <a:spcPts val="840"/>
              </a:spcAft>
            </a:pPr>
            <a:r>
              <a:rPr lang="en-US" sz="2200">
                <a:latin typeface="Tahoma"/>
              </a:rPr>
              <a:t>Example: A restaurant where food is only prepared when</a:t>
            </a:r>
          </a:p>
          <a:p>
            <a:pPr algn="ctr" marR="419100" indent="0">
              <a:spcAft>
                <a:spcPts val="840"/>
              </a:spcAft>
            </a:pPr>
            <a:r>
              <a:rPr lang="en-US" sz="2200">
                <a:latin typeface="Tahoma"/>
              </a:rPr>
              <a:t>orders are placed.</a:t>
            </a:r>
          </a:p>
          <a:p>
            <a:pPr indent="0">
              <a:spcAft>
                <a:spcPts val="630"/>
              </a:spcAft>
            </a:pPr>
            <a:r>
              <a:rPr lang="en-US" b="1" sz="3000">
                <a:latin typeface="Tahoma"/>
              </a:rPr>
              <a:t>Lean systems use the pull method of</a:t>
            </a:r>
          </a:p>
          <a:p>
            <a:pPr algn="ctr" indent="0"/>
            <a:r>
              <a:rPr lang="en-US" b="1" sz="3000">
                <a:latin typeface="Tahoma"/>
              </a:rPr>
              <a:t>work flow.</a:t>
            </a:r>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1600200" y="1728216"/>
            <a:ext cx="1051560" cy="563880"/>
          </a:xfrm>
          <a:prstGeom prst="rect">
            <a:avLst/>
          </a:prstGeom>
        </p:spPr>
      </p:pic>
      <p:pic>
        <p:nvPicPr>
          <p:cNvPr id="3" name=""/>
          <p:cNvPicPr>
            <a:picLocks noChangeAspect="1"/>
          </p:cNvPicPr>
          <p:nvPr/>
        </p:nvPicPr>
        <p:blipFill>
          <a:blip r:embed="rPictId1"/>
          <a:stretch>
            <a:fillRect/>
          </a:stretch>
        </p:blipFill>
        <p:spPr>
          <a:xfrm>
            <a:off x="1213104" y="3925824"/>
            <a:ext cx="1941576" cy="1399032"/>
          </a:xfrm>
          <a:prstGeom prst="rect">
            <a:avLst/>
          </a:prstGeom>
        </p:spPr>
      </p:pic>
      <p:sp>
        <p:nvSpPr>
          <p:cNvPr id="4" name=""/>
          <p:cNvSpPr/>
          <p:nvPr/>
        </p:nvSpPr>
        <p:spPr>
          <a:xfrm>
            <a:off x="1301496" y="2371344"/>
            <a:ext cx="917448" cy="161544"/>
          </a:xfrm>
          <a:prstGeom prst="rect">
            <a:avLst/>
          </a:prstGeom>
        </p:spPr>
        <p:txBody>
          <a:bodyPr lIns="0" tIns="0" rIns="0" bIns="0" wrap="none">
            <a:noAutofit/>
          </a:bodyPr>
          <a:p>
            <a:pPr indent="0"/>
            <a:r>
              <a:rPr lang="en-US" sz="950">
                <a:latin typeface="Tahoma"/>
              </a:rPr>
              <a:t>Receiving post</a:t>
            </a:r>
          </a:p>
        </p:txBody>
      </p:sp>
      <p:sp>
        <p:nvSpPr>
          <p:cNvPr id="5" name=""/>
          <p:cNvSpPr/>
          <p:nvPr/>
        </p:nvSpPr>
        <p:spPr>
          <a:xfrm>
            <a:off x="2731008" y="1770888"/>
            <a:ext cx="1014984" cy="749808"/>
          </a:xfrm>
          <a:prstGeom prst="rect">
            <a:avLst/>
          </a:prstGeom>
        </p:spPr>
        <p:txBody>
          <a:bodyPr lIns="0" tIns="0" rIns="0" bIns="0">
            <a:noAutofit/>
          </a:bodyPr>
          <a:p>
            <a:pPr indent="0">
              <a:lnSpc>
                <a:spcPts val="1512"/>
              </a:lnSpc>
            </a:pPr>
            <a:r>
              <a:rPr lang="en-US" sz="950">
                <a:latin typeface="Tahoma"/>
              </a:rPr>
              <a:t>Kanban card for product 1 Kanban card for product 2</a:t>
            </a:r>
          </a:p>
        </p:txBody>
      </p:sp>
    </p:spTree>
  </p:cSld>
  <p:clrMapOvr>
    <a:overrideClrMapping bg1="lt1" tx1="dk1" bg2="lt2" tx2="dk2" accent1="accent1" accent2="accent2" accent3="accent3" accent4="accent4" accent5="accent5" accent6="accent6" hlink="hlink" folHlink="folHlink"/>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90728" y="1780032"/>
            <a:ext cx="1264920" cy="1581912"/>
          </a:xfrm>
          <a:prstGeom prst="rect">
            <a:avLst/>
          </a:prstGeom>
        </p:spPr>
      </p:pic>
      <p:pic>
        <p:nvPicPr>
          <p:cNvPr id="3" name=""/>
          <p:cNvPicPr>
            <a:picLocks noChangeAspect="1"/>
          </p:cNvPicPr>
          <p:nvPr/>
        </p:nvPicPr>
        <p:blipFill>
          <a:blip r:embed="rPictId1"/>
          <a:stretch>
            <a:fillRect/>
          </a:stretch>
        </p:blipFill>
        <p:spPr>
          <a:xfrm>
            <a:off x="621792" y="3855720"/>
            <a:ext cx="2414016" cy="1383792"/>
          </a:xfrm>
          <a:prstGeom prst="rect">
            <a:avLst/>
          </a:prstGeom>
        </p:spPr>
      </p:pic>
      <p:pic>
        <p:nvPicPr>
          <p:cNvPr id="4" name=""/>
          <p:cNvPicPr>
            <a:picLocks noChangeAspect="1"/>
          </p:cNvPicPr>
          <p:nvPr/>
        </p:nvPicPr>
        <p:blipFill>
          <a:blip r:embed="rPictId2"/>
          <a:stretch>
            <a:fillRect/>
          </a:stretch>
        </p:blipFill>
        <p:spPr>
          <a:xfrm>
            <a:off x="3334512" y="2929128"/>
            <a:ext cx="1161288" cy="868680"/>
          </a:xfrm>
          <a:prstGeom prst="rect">
            <a:avLst/>
          </a:prstGeom>
        </p:spPr>
      </p:pic>
      <p:pic>
        <p:nvPicPr>
          <p:cNvPr id="5" name=""/>
          <p:cNvPicPr>
            <a:picLocks noChangeAspect="1"/>
          </p:cNvPicPr>
          <p:nvPr/>
        </p:nvPicPr>
        <p:blipFill>
          <a:blip r:embed="rPictId3"/>
          <a:stretch>
            <a:fillRect/>
          </a:stretch>
        </p:blipFill>
        <p:spPr>
          <a:xfrm>
            <a:off x="3340608" y="4294632"/>
            <a:ext cx="1472184" cy="868680"/>
          </a:xfrm>
          <a:prstGeom prst="rect">
            <a:avLst/>
          </a:prstGeom>
        </p:spPr>
      </p:pic>
      <p:sp>
        <p:nvSpPr>
          <p:cNvPr id="6" name=""/>
          <p:cNvSpPr/>
          <p:nvPr/>
        </p:nvSpPr>
        <p:spPr>
          <a:xfrm>
            <a:off x="51816" y="411480"/>
            <a:ext cx="2923032" cy="975360"/>
          </a:xfrm>
          <a:prstGeom prst="rect">
            <a:avLst/>
          </a:prstGeom>
        </p:spPr>
        <p:txBody>
          <a:bodyPr lIns="0" tIns="0" rIns="0" bIns="0">
            <a:noAutofit/>
          </a:bodyPr>
          <a:p>
            <a:pPr indent="0">
              <a:lnSpc>
                <a:spcPts val="4344"/>
              </a:lnSpc>
            </a:pPr>
            <a:r>
              <a:rPr lang="en-US" sz="3200">
                <a:latin typeface="Tahoma"/>
              </a:rPr>
              <a:t>The Single-Card</a:t>
            </a:r>
          </a:p>
          <a:p>
            <a:pPr indent="0">
              <a:lnSpc>
                <a:spcPts val="4344"/>
              </a:lnSpc>
            </a:pPr>
            <a:r>
              <a:rPr lang="en-US" sz="3200">
                <a:latin typeface="Tahoma"/>
              </a:rPr>
              <a:t>Kanban System</a:t>
            </a:r>
          </a:p>
        </p:txBody>
      </p:sp>
      <p:sp>
        <p:nvSpPr>
          <p:cNvPr id="7" name=""/>
          <p:cNvSpPr/>
          <p:nvPr/>
        </p:nvSpPr>
        <p:spPr>
          <a:xfrm>
            <a:off x="633984" y="3471672"/>
            <a:ext cx="1106424" cy="158496"/>
          </a:xfrm>
          <a:prstGeom prst="rect">
            <a:avLst/>
          </a:prstGeom>
        </p:spPr>
        <p:txBody>
          <a:bodyPr lIns="0" tIns="0" rIns="0" bIns="0" wrap="none">
            <a:noAutofit/>
          </a:bodyPr>
          <a:p>
            <a:pPr indent="0"/>
            <a:r>
              <a:rPr lang="en-US" sz="950">
                <a:latin typeface="Tahoma"/>
              </a:rPr>
              <a:t>Empty containers</a:t>
            </a:r>
          </a:p>
        </p:txBody>
      </p:sp>
      <p:sp>
        <p:nvSpPr>
          <p:cNvPr id="8" name=""/>
          <p:cNvSpPr/>
          <p:nvPr/>
        </p:nvSpPr>
        <p:spPr>
          <a:xfrm>
            <a:off x="719328" y="5571744"/>
            <a:ext cx="932688" cy="140208"/>
          </a:xfrm>
          <a:prstGeom prst="rect">
            <a:avLst/>
          </a:prstGeom>
        </p:spPr>
        <p:txBody>
          <a:bodyPr lIns="0" tIns="0" rIns="0" bIns="0" wrap="none">
            <a:noAutofit/>
          </a:bodyPr>
          <a:p>
            <a:pPr indent="0"/>
            <a:r>
              <a:rPr lang="en-US" sz="950">
                <a:latin typeface="Tahoma"/>
              </a:rPr>
              <a:t>Full containers</a:t>
            </a:r>
          </a:p>
        </p:txBody>
      </p:sp>
      <p:sp>
        <p:nvSpPr>
          <p:cNvPr id="9" name=""/>
          <p:cNvSpPr/>
          <p:nvPr/>
        </p:nvSpPr>
        <p:spPr>
          <a:xfrm>
            <a:off x="3392424" y="3907536"/>
            <a:ext cx="990600" cy="164592"/>
          </a:xfrm>
          <a:prstGeom prst="rect">
            <a:avLst/>
          </a:prstGeom>
        </p:spPr>
        <p:txBody>
          <a:bodyPr lIns="0" tIns="0" rIns="0" bIns="0" wrap="none">
            <a:noAutofit/>
          </a:bodyPr>
          <a:p>
            <a:pPr indent="0"/>
            <a:r>
              <a:rPr lang="en-US" sz="950">
                <a:latin typeface="Tahoma"/>
              </a:rPr>
              <a:t>Assembly line 1</a:t>
            </a:r>
          </a:p>
        </p:txBody>
      </p:sp>
      <p:sp>
        <p:nvSpPr>
          <p:cNvPr id="10" name=""/>
          <p:cNvSpPr/>
          <p:nvPr/>
        </p:nvSpPr>
        <p:spPr>
          <a:xfrm>
            <a:off x="3486912" y="5257800"/>
            <a:ext cx="987552" cy="164592"/>
          </a:xfrm>
          <a:prstGeom prst="rect">
            <a:avLst/>
          </a:prstGeom>
        </p:spPr>
        <p:txBody>
          <a:bodyPr lIns="0" tIns="0" rIns="0" bIns="0" wrap="none">
            <a:noAutofit/>
          </a:bodyPr>
          <a:p>
            <a:pPr indent="0"/>
            <a:r>
              <a:rPr lang="en-US" sz="950">
                <a:latin typeface="Tahoma"/>
              </a:rPr>
              <a:t>Assembly line 2</a:t>
            </a:r>
          </a:p>
        </p:txBody>
      </p:sp>
    </p:spTree>
  </p:cSld>
  <p:clrMapOvr>
    <a:overrideClrMapping bg1="lt1" tx1="dk1" bg2="lt2" tx2="dk2" accent1="accent1" accent2="accent2" accent3="accent3" accent4="accent4" accent5="accent5" accent6="accent6" hlink="hlink" folHlink="folHlink"/>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1847088" y="585216"/>
            <a:ext cx="5334000" cy="338328"/>
          </a:xfrm>
          <a:prstGeom prst="rect">
            <a:avLst/>
          </a:prstGeom>
        </p:spPr>
        <p:txBody>
          <a:bodyPr lIns="0" tIns="0" rIns="0" bIns="0" wrap="none">
            <a:noAutofit/>
          </a:bodyPr>
          <a:p>
            <a:pPr indent="0">
              <a:spcAft>
                <a:spcPts val="1680"/>
              </a:spcAft>
            </a:pPr>
            <a:r>
              <a:rPr lang="en-US" b="1" sz="3600">
                <a:latin typeface="Calibri"/>
              </a:rPr>
              <a:t>A TYPICAL KANBAN CARD</a:t>
            </a:r>
          </a:p>
        </p:txBody>
      </p:sp>
      <p:graphicFrame>
        <p:nvGraphicFramePr>
          <p:cNvPr id="3" name=""/>
          <p:cNvGraphicFramePr>
            <a:graphicFrameLocks noGrp="1"/>
          </p:cNvGraphicFramePr>
          <p:nvPr/>
        </p:nvGraphicFramePr>
        <p:xfrm>
          <a:off x="228600" y="990600"/>
          <a:ext cx="4434840" cy="5306568"/>
        </p:xfrm>
        <a:graphic>
          <a:graphicData uri="http://schemas.openxmlformats.org/drawingml/2006/table">
            <a:tbl>
              <a:tblPr/>
              <a:tblGrid>
                <a:gridCol w="2782824"/>
                <a:gridCol w="1652016"/>
              </a:tblGrid>
              <a:tr h="298704">
                <a:tc gridSpan="2">
                  <a:txBody>
                    <a:bodyPr lIns="0" tIns="0" rIns="0" bIns="0">
                      <a:noAutofit/>
                    </a:bodyPr>
                    <a:p>
                      <a:pPr algn="ctr" marL="76200" indent="0"/>
                      <a:r>
                        <a:rPr lang="en-US" sz="1400" spc="150">
                          <a:latin typeface="Tahoma"/>
                        </a:rPr>
                        <a:t>KANBAN CARD</a:t>
                      </a:r>
                    </a:p>
                  </a:txBody>
                  <a:tcPr marL="0" marR="0" marT="0" marB="0" anchor="b">
                    <a:solidFill>
                      <a:srgbClr val="E5E0EC"/>
                    </a:solidFill>
                  </a:tcPr>
                </a:tc>
                <a:tc hMerge="1">
                  <a:txBody>
                    <a:bodyPr lIns="0" tIns="0" rIns="0" bIns="0">
                      <a:noAutofit/>
                    </a:bodyPr>
                    <a:p>
                      <a:endParaRPr sz="1500"/>
                    </a:p>
                  </a:txBody>
                  <a:tcPr marL="0" marR="0" marT="0" marB="0"/>
                </a:tc>
              </a:tr>
              <a:tr h="283464">
                <a:tc>
                  <a:txBody>
                    <a:bodyPr lIns="0" tIns="0" rIns="0" bIns="0">
                      <a:noAutofit/>
                    </a:bodyPr>
                    <a:p>
                      <a:endParaRPr sz="1400"/>
                    </a:p>
                  </a:txBody>
                  <a:tcPr marL="0" marR="0" marT="0" marB="0">
                    <a:solidFill>
                      <a:srgbClr val="E5E0EC"/>
                    </a:solidFill>
                  </a:tcPr>
                </a:tc>
                <a:tc>
                  <a:txBody>
                    <a:bodyPr lIns="0" tIns="0" rIns="0" bIns="0">
                      <a:noAutofit/>
                    </a:bodyPr>
                    <a:p>
                      <a:endParaRPr sz="1400"/>
                    </a:p>
                  </a:txBody>
                  <a:tcPr marL="0" marR="0" marT="0" marB="0">
                    <a:solidFill>
                      <a:srgbClr val="E5E0EC"/>
                    </a:solidFill>
                  </a:tcPr>
                </a:tc>
              </a:tr>
              <a:tr h="472440">
                <a:tc>
                  <a:txBody>
                    <a:bodyPr lIns="0" tIns="0" rIns="0" bIns="0">
                      <a:noAutofit/>
                    </a:bodyPr>
                    <a:p>
                      <a:pPr indent="0"/>
                      <a:r>
                        <a:rPr lang="en-US" sz="1500">
                          <a:latin typeface="Calibri"/>
                        </a:rPr>
                        <a:t>PART VISUAL</a:t>
                      </a:r>
                    </a:p>
                  </a:txBody>
                  <a:tcPr marL="0" marR="0" marT="0" marB="0" anchor="b">
                    <a:solidFill>
                      <a:srgbClr val="E5E0EC"/>
                    </a:solidFill>
                  </a:tcPr>
                </a:tc>
                <a:tc>
                  <a:txBody>
                    <a:bodyPr lIns="0" tIns="0" rIns="0" bIns="0">
                      <a:noAutofit/>
                    </a:bodyPr>
                    <a:p>
                      <a:pPr indent="0"/>
                      <a:r>
                        <a:rPr lang="en-US" sz="1500">
                          <a:latin typeface="Calibri"/>
                        </a:rPr>
                        <a:t>INSERT PHOTO HERE</a:t>
                      </a:r>
                    </a:p>
                  </a:txBody>
                  <a:tcPr marL="0" marR="0" marT="0" marB="0" anchor="b">
                    <a:solidFill>
                      <a:srgbClr val="E5E0EC"/>
                    </a:solidFill>
                  </a:tcPr>
                </a:tc>
              </a:tr>
              <a:tr h="469392">
                <a:tc>
                  <a:txBody>
                    <a:bodyPr lIns="0" tIns="0" rIns="0" bIns="0">
                      <a:noAutofit/>
                    </a:bodyPr>
                    <a:p>
                      <a:pPr indent="0"/>
                      <a:r>
                        <a:rPr lang="en-US" sz="1500">
                          <a:latin typeface="Calibri"/>
                        </a:rPr>
                        <a:t>PART NO</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72440">
                <a:tc>
                  <a:txBody>
                    <a:bodyPr lIns="0" tIns="0" rIns="0" bIns="0">
                      <a:noAutofit/>
                    </a:bodyPr>
                    <a:p>
                      <a:pPr indent="0"/>
                      <a:r>
                        <a:rPr lang="en-US" sz="1500">
                          <a:latin typeface="Calibri"/>
                        </a:rPr>
                        <a:t>PART DESCRIPTION</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69392">
                <a:tc>
                  <a:txBody>
                    <a:bodyPr lIns="0" tIns="0" rIns="0" bIns="0">
                      <a:noAutofit/>
                    </a:bodyPr>
                    <a:p>
                      <a:pPr indent="0"/>
                      <a:r>
                        <a:rPr lang="en-US" sz="1500">
                          <a:latin typeface="Calibri"/>
                        </a:rPr>
                        <a:t>PRODUCTION LINE</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69392">
                <a:tc>
                  <a:txBody>
                    <a:bodyPr lIns="0" tIns="0" rIns="0" bIns="0">
                      <a:noAutofit/>
                    </a:bodyPr>
                    <a:p>
                      <a:pPr indent="0"/>
                      <a:r>
                        <a:rPr lang="en-US" sz="1500">
                          <a:latin typeface="Calibri"/>
                        </a:rPr>
                        <a:t>WORK STATION NO</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69392">
                <a:tc>
                  <a:txBody>
                    <a:bodyPr lIns="0" tIns="0" rIns="0" bIns="0">
                      <a:noAutofit/>
                    </a:bodyPr>
                    <a:p>
                      <a:pPr indent="0"/>
                      <a:r>
                        <a:rPr lang="en-US" sz="1500">
                          <a:latin typeface="Calibri"/>
                        </a:rPr>
                        <a:t>LINE SIDE RACK NO</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72440">
                <a:tc>
                  <a:txBody>
                    <a:bodyPr lIns="0" tIns="0" rIns="0" bIns="0">
                      <a:noAutofit/>
                    </a:bodyPr>
                    <a:p>
                      <a:pPr indent="0"/>
                      <a:r>
                        <a:rPr lang="en-US" sz="1500">
                          <a:latin typeface="Calibri"/>
                        </a:rPr>
                        <a:t>LINE SIDE LOAD QTY</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69392">
                <a:tc>
                  <a:txBody>
                    <a:bodyPr lIns="0" tIns="0" rIns="0" bIns="0">
                      <a:noAutofit/>
                    </a:bodyPr>
                    <a:p>
                      <a:pPr indent="0"/>
                      <a:r>
                        <a:rPr lang="en-US" sz="1500">
                          <a:latin typeface="Calibri"/>
                        </a:rPr>
                        <a:t>REPLINSHMENT TRIGGER QTY</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69392">
                <a:tc>
                  <a:txBody>
                    <a:bodyPr lIns="0" tIns="0" rIns="0" bIns="0">
                      <a:noAutofit/>
                    </a:bodyPr>
                    <a:p>
                      <a:pPr indent="0"/>
                      <a:r>
                        <a:rPr lang="en-US" sz="1500">
                          <a:latin typeface="Calibri"/>
                        </a:rPr>
                        <a:t>REPLINSHMENT FROM LOCATION</a:t>
                      </a:r>
                    </a:p>
                  </a:txBody>
                  <a:tcPr marL="0" marR="0" marT="0" marB="0" anchor="b">
                    <a:solidFill>
                      <a:srgbClr val="E5E0EC"/>
                    </a:solidFill>
                  </a:tcPr>
                </a:tc>
                <a:tc>
                  <a:txBody>
                    <a:bodyPr lIns="0" tIns="0" rIns="0" bIns="0">
                      <a:noAutofit/>
                    </a:bodyPr>
                    <a:p>
                      <a:endParaRPr sz="2300"/>
                    </a:p>
                  </a:txBody>
                  <a:tcPr marL="0" marR="0" marT="0" marB="0">
                    <a:solidFill>
                      <a:srgbClr val="E5E0EC"/>
                    </a:solidFill>
                  </a:tcPr>
                </a:tc>
              </a:tr>
              <a:tr h="490728">
                <a:tc>
                  <a:txBody>
                    <a:bodyPr lIns="0" tIns="0" rIns="0" bIns="0">
                      <a:noAutofit/>
                    </a:bodyPr>
                    <a:p>
                      <a:pPr indent="0"/>
                      <a:r>
                        <a:rPr lang="en-US" sz="1500">
                          <a:latin typeface="Calibri"/>
                        </a:rPr>
                        <a:t>REPLINSHMENT QTY</a:t>
                      </a:r>
                    </a:p>
                  </a:txBody>
                  <a:tcPr marL="0" marR="0" marT="0" marB="0" anchor="b">
                    <a:solidFill>
                      <a:srgbClr val="E5E0EC"/>
                    </a:solidFill>
                  </a:tcPr>
                </a:tc>
                <a:tc>
                  <a:txBody>
                    <a:bodyPr lIns="0" tIns="0" rIns="0" bIns="0">
                      <a:noAutofit/>
                    </a:bodyPr>
                    <a:p>
                      <a:endParaRPr sz="2400"/>
                    </a:p>
                  </a:txBody>
                  <a:tcPr marL="0" marR="0" marT="0" marB="0">
                    <a:solidFill>
                      <a:srgbClr val="E5E0EC"/>
                    </a:solidFill>
                  </a:tcPr>
                </a:tc>
              </a:tr>
            </a:tbl>
          </a:graphicData>
        </a:graphic>
      </p:graphicFrame>
      <p:sp>
        <p:nvSpPr>
          <p:cNvPr id="4" name=""/>
          <p:cNvSpPr/>
          <p:nvPr/>
        </p:nvSpPr>
        <p:spPr>
          <a:xfrm>
            <a:off x="5163312" y="1240536"/>
            <a:ext cx="3758184" cy="1859280"/>
          </a:xfrm>
          <a:prstGeom prst="rect">
            <a:avLst/>
          </a:prstGeom>
        </p:spPr>
        <p:txBody>
          <a:bodyPr lIns="0" tIns="0" rIns="0" bIns="0">
            <a:noAutofit/>
          </a:bodyPr>
          <a:p>
            <a:pPr algn="ctr" indent="0">
              <a:lnSpc>
                <a:spcPts val="2400"/>
              </a:lnSpc>
              <a:spcBef>
                <a:spcPts val="1680"/>
              </a:spcBef>
              <a:spcAft>
                <a:spcPts val="210"/>
              </a:spcAft>
            </a:pPr>
            <a:r>
              <a:rPr lang="en-US" b="1" sz="1800">
                <a:latin typeface="Tahoma"/>
              </a:rPr>
              <a:t>We can also modify this </a:t>
            </a:r>
            <a:r>
              <a:rPr lang="en-US" b="1" sz="1800">
                <a:solidFill>
                  <a:srgbClr val="002060"/>
                </a:solidFill>
                <a:latin typeface="Tahoma"/>
              </a:rPr>
              <a:t>Kanban card </a:t>
            </a:r>
            <a:r>
              <a:rPr lang="en-US" b="1" sz="1800">
                <a:latin typeface="Tahoma"/>
              </a:rPr>
              <a:t>to suit our requirement the best .</a:t>
            </a:r>
          </a:p>
          <a:p>
            <a:pPr algn="ctr" indent="0">
              <a:lnSpc>
                <a:spcPts val="2376"/>
              </a:lnSpc>
            </a:pPr>
            <a:r>
              <a:rPr lang="en-US" b="1" sz="1800">
                <a:latin typeface="Tahoma"/>
              </a:rPr>
              <a:t>This card acts like a visual control to replenish the required quantity .</a:t>
            </a:r>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539496" y="2919984"/>
            <a:ext cx="6083808" cy="1959864"/>
          </a:xfrm>
          <a:prstGeom prst="rect">
            <a:avLst/>
          </a:prstGeom>
        </p:spPr>
        <p:txBody>
          <a:bodyPr lIns="0" tIns="0" rIns="0" bIns="0">
            <a:noAutofit/>
          </a:bodyPr>
          <a:p>
            <a:pPr indent="0">
              <a:spcAft>
                <a:spcPts val="4200"/>
              </a:spcAft>
            </a:pPr>
            <a:r>
              <a:rPr lang="en-US" sz="3100">
                <a:latin typeface="Tahoma"/>
              </a:rPr>
              <a:t>Thank you so much for viewing ...</a:t>
            </a:r>
          </a:p>
          <a:p>
            <a:pPr indent="0">
              <a:lnSpc>
                <a:spcPts val="4080"/>
              </a:lnSpc>
            </a:pPr>
            <a:r>
              <a:rPr lang="en-US" sz="2800">
                <a:latin typeface="Tahoma"/>
              </a:rPr>
              <a:t>Let me know your feedbacks at : </a:t>
            </a:r>
            <a:r>
              <a:rPr lang="en-US" sz="2800">
                <a:solidFill>
                  <a:srgbClr val="0000FF"/>
                </a:solidFill>
                <a:latin typeface="Tahoma"/>
                <a:hlinkClick r:id="rLinkId0"/>
              </a:rPr>
              <a:t>industrialenggconsultancy@gmail.com</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3407664" y="658368"/>
            <a:ext cx="2200656" cy="414528"/>
          </a:xfrm>
          <a:prstGeom prst="rect">
            <a:avLst/>
          </a:prstGeom>
        </p:spPr>
        <p:txBody>
          <a:bodyPr lIns="0" tIns="0" rIns="0" bIns="0" wrap="none">
            <a:noAutofit/>
          </a:bodyPr>
          <a:p>
            <a:pPr algn="ctr" indent="0">
              <a:spcAft>
                <a:spcPts val="3780"/>
              </a:spcAft>
            </a:pPr>
            <a:r>
              <a:rPr lang="en-US" b="1" sz="3900">
                <a:latin typeface="Tahoma"/>
              </a:rPr>
              <a:t>KANBAN</a:t>
            </a:r>
          </a:p>
        </p:txBody>
      </p:sp>
      <p:sp>
        <p:nvSpPr>
          <p:cNvPr id="3" name=""/>
          <p:cNvSpPr/>
          <p:nvPr/>
        </p:nvSpPr>
        <p:spPr>
          <a:xfrm>
            <a:off x="865632" y="1746504"/>
            <a:ext cx="7577328" cy="2667000"/>
          </a:xfrm>
          <a:prstGeom prst="rect">
            <a:avLst/>
          </a:prstGeom>
        </p:spPr>
        <p:txBody>
          <a:bodyPr lIns="0" tIns="0" rIns="0" bIns="0">
            <a:noAutofit/>
          </a:bodyPr>
          <a:p>
            <a:pPr indent="571500">
              <a:lnSpc>
                <a:spcPts val="4320"/>
              </a:lnSpc>
              <a:spcBef>
                <a:spcPts val="3780"/>
              </a:spcBef>
              <a:spcAft>
                <a:spcPts val="4200"/>
              </a:spcAft>
            </a:pPr>
            <a:r>
              <a:rPr lang="en-US" b="1" u="sng" sz="3500">
                <a:latin typeface="Tahoma"/>
              </a:rPr>
              <a:t>Kanban</a:t>
            </a:r>
            <a:r>
              <a:rPr lang="en-US" b="1" sz="3500">
                <a:latin typeface="Tahoma"/>
              </a:rPr>
              <a:t> means “card” or “visible record” in Japanese &amp; refers to cards used to control the flow of production through a factory.</a:t>
            </a:r>
          </a:p>
        </p:txBody>
      </p:sp>
      <p:sp>
        <p:nvSpPr>
          <p:cNvPr id="4" name=""/>
          <p:cNvSpPr/>
          <p:nvPr/>
        </p:nvSpPr>
        <p:spPr>
          <a:xfrm>
            <a:off x="1024128" y="5273040"/>
            <a:ext cx="6175248" cy="466344"/>
          </a:xfrm>
          <a:prstGeom prst="rect">
            <a:avLst/>
          </a:prstGeom>
        </p:spPr>
        <p:txBody>
          <a:bodyPr lIns="0" tIns="0" rIns="0" bIns="0" wrap="none">
            <a:noAutofit/>
          </a:bodyPr>
          <a:p>
            <a:pPr indent="0">
              <a:spcBef>
                <a:spcPts val="4200"/>
              </a:spcBef>
            </a:pPr>
            <a:r>
              <a:rPr lang="en-US" b="1" sz="3500">
                <a:latin typeface="Tahoma"/>
              </a:rPr>
              <a:t>KANBAN is a PULL System .</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533400" y="963168"/>
            <a:ext cx="7940040" cy="4352544"/>
          </a:xfrm>
          <a:prstGeom prst="rect">
            <a:avLst/>
          </a:prstGeom>
        </p:spPr>
        <p:txBody>
          <a:bodyPr lIns="0" tIns="0" rIns="0" bIns="0">
            <a:noAutofit/>
          </a:bodyPr>
          <a:p>
            <a:pPr algn="ctr" marL="230124" indent="0">
              <a:spcAft>
                <a:spcPts val="1470"/>
              </a:spcAft>
            </a:pPr>
            <a:r>
              <a:rPr lang="en-US" b="1" sz="3900">
                <a:latin typeface="Tahoma"/>
              </a:rPr>
              <a:t>General Operating Rules:</a:t>
            </a:r>
          </a:p>
          <a:p>
            <a:pPr algn="just" indent="0">
              <a:spcAft>
                <a:spcPts val="630"/>
              </a:spcAft>
            </a:pPr>
            <a:r>
              <a:rPr lang="en-US" sz="2200">
                <a:latin typeface="Tahoma"/>
              </a:rPr>
              <a:t>1.    Each container must have a card.</a:t>
            </a:r>
          </a:p>
          <a:p>
            <a:pPr marL="484124" indent="-457200">
              <a:lnSpc>
                <a:spcPts val="2136"/>
              </a:lnSpc>
              <a:spcAft>
                <a:spcPts val="210"/>
              </a:spcAft>
            </a:pPr>
            <a:r>
              <a:rPr lang="en-US" sz="2200">
                <a:latin typeface="Tahoma"/>
              </a:rPr>
              <a:t>2.    The assembly line always withdraws materials from fabrication (pull system).</a:t>
            </a:r>
          </a:p>
          <a:p>
            <a:pPr marL="484124" indent="-457200">
              <a:lnSpc>
                <a:spcPts val="2136"/>
              </a:lnSpc>
              <a:spcAft>
                <a:spcPts val="210"/>
              </a:spcAft>
            </a:pPr>
            <a:r>
              <a:rPr lang="en-US" sz="2200">
                <a:latin typeface="Tahoma"/>
              </a:rPr>
              <a:t>3.    Containers of parts must never be removed from a storage area without a kanban being posted on the receiving post.</a:t>
            </a:r>
          </a:p>
          <a:p>
            <a:pPr marL="484124" indent="-457200">
              <a:lnSpc>
                <a:spcPts val="2088"/>
              </a:lnSpc>
              <a:spcAft>
                <a:spcPts val="210"/>
              </a:spcAft>
            </a:pPr>
            <a:r>
              <a:rPr lang="en-US" sz="2200">
                <a:latin typeface="Tahoma"/>
              </a:rPr>
              <a:t>4.    The containers should always contain the same number of good parts. The use of nonstandard containers or irregularly filled containers disrupts the production flow of the assembly line.</a:t>
            </a:r>
          </a:p>
          <a:p>
            <a:pPr algn="just" indent="0">
              <a:spcAft>
                <a:spcPts val="630"/>
              </a:spcAft>
            </a:pPr>
            <a:r>
              <a:rPr lang="en-US" sz="2200">
                <a:latin typeface="Tahoma"/>
              </a:rPr>
              <a:t>5.    Only nondefective parts should be passed along.</a:t>
            </a:r>
          </a:p>
          <a:p>
            <a:pPr marL="484124" indent="-457200">
              <a:lnSpc>
                <a:spcPts val="2136"/>
              </a:lnSpc>
            </a:pPr>
            <a:r>
              <a:rPr lang="en-US" sz="2200">
                <a:latin typeface="Tahoma"/>
              </a:rPr>
              <a:t>6.    Total production should not exceed the total amount authorized on the kanbans in the system.</a:t>
            </a:r>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pic>
        <p:nvPicPr>
          <p:cNvPr id="2" name=""/>
          <p:cNvPicPr>
            <a:picLocks noChangeAspect="1"/>
          </p:cNvPicPr>
          <p:nvPr/>
        </p:nvPicPr>
        <p:blipFill>
          <a:blip r:embed="rPictId0"/>
          <a:stretch>
            <a:fillRect/>
          </a:stretch>
        </p:blipFill>
        <p:spPr>
          <a:xfrm>
            <a:off x="4678680" y="1688592"/>
            <a:ext cx="4108704" cy="2740152"/>
          </a:xfrm>
          <a:prstGeom prst="rect">
            <a:avLst/>
          </a:prstGeom>
        </p:spPr>
      </p:pic>
      <p:sp>
        <p:nvSpPr>
          <p:cNvPr id="3" name=""/>
          <p:cNvSpPr/>
          <p:nvPr/>
        </p:nvSpPr>
        <p:spPr>
          <a:xfrm>
            <a:off x="838200" y="307848"/>
            <a:ext cx="7485888" cy="457200"/>
          </a:xfrm>
          <a:prstGeom prst="rect">
            <a:avLst/>
          </a:prstGeom>
        </p:spPr>
        <p:txBody>
          <a:bodyPr lIns="0" tIns="0" rIns="0" bIns="0" wrap="none">
            <a:noAutofit/>
          </a:bodyPr>
          <a:p>
            <a:pPr indent="0">
              <a:spcAft>
                <a:spcPts val="1050"/>
              </a:spcAft>
            </a:pPr>
            <a:r>
              <a:rPr lang="en-US" b="1" sz="4000" spc="-50">
                <a:latin typeface="Times New Roman"/>
              </a:rPr>
              <a:t>#5 - Kanban cards limit excess</a:t>
            </a:r>
          </a:p>
        </p:txBody>
      </p:sp>
      <p:sp>
        <p:nvSpPr>
          <p:cNvPr id="4" name=""/>
          <p:cNvSpPr/>
          <p:nvPr/>
        </p:nvSpPr>
        <p:spPr>
          <a:xfrm>
            <a:off x="2697480" y="947928"/>
            <a:ext cx="3724656" cy="493776"/>
          </a:xfrm>
          <a:prstGeom prst="rect">
            <a:avLst/>
          </a:prstGeom>
        </p:spPr>
        <p:txBody>
          <a:bodyPr lIns="0" tIns="0" rIns="0" bIns="0" wrap="none">
            <a:noAutofit/>
          </a:bodyPr>
          <a:p>
            <a:pPr algn="ctr" indent="0">
              <a:spcAft>
                <a:spcPts val="1680"/>
              </a:spcAft>
            </a:pPr>
            <a:r>
              <a:rPr lang="en-US" b="1" sz="4000" spc="-50">
                <a:latin typeface="Times New Roman"/>
              </a:rPr>
              <a:t>work in progress</a:t>
            </a:r>
          </a:p>
        </p:txBody>
      </p:sp>
      <p:sp>
        <p:nvSpPr>
          <p:cNvPr id="5" name=""/>
          <p:cNvSpPr/>
          <p:nvPr/>
        </p:nvSpPr>
        <p:spPr>
          <a:xfrm>
            <a:off x="563880" y="1658112"/>
            <a:ext cx="3788664" cy="765048"/>
          </a:xfrm>
          <a:prstGeom prst="rect">
            <a:avLst/>
          </a:prstGeom>
        </p:spPr>
        <p:txBody>
          <a:bodyPr lIns="0" tIns="0" rIns="0" bIns="0">
            <a:noAutofit/>
          </a:bodyPr>
          <a:p>
            <a:pPr indent="-330200">
              <a:lnSpc>
                <a:spcPts val="2160"/>
              </a:lnSpc>
              <a:spcAft>
                <a:spcPts val="630"/>
              </a:spcAft>
            </a:pPr>
            <a:r>
              <a:rPr lang="en-US" sz="2200">
                <a:latin typeface="Times New Roman"/>
              </a:rPr>
              <a:t>•    #45 - Kanban literally means “visual card,” “signboard,” or “billboard.”</a:t>
            </a:r>
          </a:p>
        </p:txBody>
      </p:sp>
      <p:sp>
        <p:nvSpPr>
          <p:cNvPr id="6" name=""/>
          <p:cNvSpPr/>
          <p:nvPr/>
        </p:nvSpPr>
        <p:spPr>
          <a:xfrm>
            <a:off x="563880" y="2639568"/>
            <a:ext cx="3742944" cy="1292352"/>
          </a:xfrm>
          <a:prstGeom prst="rect">
            <a:avLst/>
          </a:prstGeom>
        </p:spPr>
        <p:txBody>
          <a:bodyPr lIns="0" tIns="0" rIns="0" bIns="0">
            <a:noAutofit/>
          </a:bodyPr>
          <a:p>
            <a:pPr indent="-330200">
              <a:lnSpc>
                <a:spcPts val="2136"/>
              </a:lnSpc>
              <a:spcAft>
                <a:spcPts val="630"/>
              </a:spcAft>
            </a:pPr>
            <a:r>
              <a:rPr lang="en-US" sz="2200">
                <a:latin typeface="Times New Roman"/>
              </a:rPr>
              <a:t>•    Toyota originally used Kanban cards to limit the amount of inventory tied up in “work in progress” on a manufacturing floor</a:t>
            </a:r>
          </a:p>
        </p:txBody>
      </p:sp>
      <p:sp>
        <p:nvSpPr>
          <p:cNvPr id="7" name=""/>
          <p:cNvSpPr/>
          <p:nvPr/>
        </p:nvSpPr>
        <p:spPr>
          <a:xfrm>
            <a:off x="563880" y="4151376"/>
            <a:ext cx="3742944" cy="1018032"/>
          </a:xfrm>
          <a:prstGeom prst="rect">
            <a:avLst/>
          </a:prstGeom>
        </p:spPr>
        <p:txBody>
          <a:bodyPr lIns="0" tIns="0" rIns="0" bIns="0">
            <a:noAutofit/>
          </a:bodyPr>
          <a:p>
            <a:pPr indent="-330200">
              <a:lnSpc>
                <a:spcPts val="2160"/>
              </a:lnSpc>
              <a:spcAft>
                <a:spcPts val="630"/>
              </a:spcAft>
            </a:pPr>
            <a:r>
              <a:rPr lang="en-US" sz="2200">
                <a:latin typeface="Times New Roman"/>
              </a:rPr>
              <a:t>•    Not only is excess inventory waste, time spent producing it is time that could be expended elsewhere</a:t>
            </a:r>
          </a:p>
        </p:txBody>
      </p:sp>
      <p:sp>
        <p:nvSpPr>
          <p:cNvPr id="8" name=""/>
          <p:cNvSpPr/>
          <p:nvPr/>
        </p:nvSpPr>
        <p:spPr>
          <a:xfrm>
            <a:off x="545592" y="5367528"/>
            <a:ext cx="3691128" cy="832104"/>
          </a:xfrm>
          <a:prstGeom prst="rect">
            <a:avLst/>
          </a:prstGeom>
        </p:spPr>
        <p:txBody>
          <a:bodyPr lIns="0" tIns="0" rIns="0" bIns="0">
            <a:noAutofit/>
          </a:bodyPr>
          <a:p>
            <a:pPr marL="344932" indent="-330200">
              <a:lnSpc>
                <a:spcPts val="2160"/>
              </a:lnSpc>
              <a:spcBef>
                <a:spcPts val="630"/>
              </a:spcBef>
            </a:pPr>
            <a:r>
              <a:rPr lang="en-US" sz="2200">
                <a:latin typeface="Times New Roman"/>
              </a:rPr>
              <a:t>• Kanban cards act as a form of “currency” representing how WIP is allowed in a system.</a:t>
            </a:r>
          </a:p>
        </p:txBody>
      </p:sp>
      <p:sp>
        <p:nvSpPr>
          <p:cNvPr id="9" name=""/>
          <p:cNvSpPr/>
          <p:nvPr/>
        </p:nvSpPr>
        <p:spPr>
          <a:xfrm>
            <a:off x="8506968" y="6483096"/>
            <a:ext cx="97536" cy="134112"/>
          </a:xfrm>
          <a:prstGeom prst="rect">
            <a:avLst/>
          </a:prstGeom>
        </p:spPr>
        <p:txBody>
          <a:bodyPr lIns="0" tIns="0" rIns="0" bIns="0" wrap="none">
            <a:noAutofit/>
          </a:bodyPr>
          <a:p>
            <a:pPr indent="0"/>
            <a:r>
              <a:rPr lang="en-US" sz="950">
                <a:solidFill>
                  <a:srgbClr val="898989"/>
                </a:solidFill>
                <a:latin typeface="Tahoma"/>
              </a:rPr>
              <a:t>5</a:t>
            </a:r>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850392" y="694944"/>
            <a:ext cx="7427976" cy="417576"/>
          </a:xfrm>
          <a:prstGeom prst="rect">
            <a:avLst/>
          </a:prstGeom>
        </p:spPr>
        <p:txBody>
          <a:bodyPr lIns="0" tIns="0" rIns="0" bIns="0" wrap="none">
            <a:noAutofit/>
          </a:bodyPr>
          <a:p>
            <a:pPr indent="0">
              <a:spcAft>
                <a:spcPts val="3150"/>
              </a:spcAft>
            </a:pPr>
            <a:r>
              <a:rPr lang="en-US" b="1" sz="3600">
                <a:latin typeface="Calibri"/>
              </a:rPr>
              <a:t>“Pull” system to avoid overproduction</a:t>
            </a:r>
          </a:p>
        </p:txBody>
      </p:sp>
      <p:sp>
        <p:nvSpPr>
          <p:cNvPr id="3" name=""/>
          <p:cNvSpPr/>
          <p:nvPr/>
        </p:nvSpPr>
        <p:spPr>
          <a:xfrm>
            <a:off x="847344" y="1554480"/>
            <a:ext cx="7693152" cy="4145280"/>
          </a:xfrm>
          <a:prstGeom prst="rect">
            <a:avLst/>
          </a:prstGeom>
        </p:spPr>
        <p:txBody>
          <a:bodyPr lIns="0" tIns="0" rIns="0" bIns="0">
            <a:noAutofit/>
          </a:bodyPr>
          <a:p>
            <a:pPr indent="0">
              <a:spcBef>
                <a:spcPts val="3150"/>
              </a:spcBef>
            </a:pPr>
            <a:r>
              <a:rPr lang="en-US" sz="2200">
                <a:latin typeface="Tahoma"/>
              </a:rPr>
              <a:t>Milk example - weekly batch or daily purchase?</a:t>
            </a:r>
          </a:p>
          <a:p>
            <a:pPr indent="0">
              <a:lnSpc>
                <a:spcPts val="1992"/>
              </a:lnSpc>
              <a:spcAft>
                <a:spcPts val="210"/>
              </a:spcAft>
            </a:pPr>
            <a:r>
              <a:rPr lang="en-US" sz="2200">
                <a:latin typeface="Tahoma"/>
              </a:rPr>
              <a:t>Next purchase triggered when you start using the only bottle of milk you nave.</a:t>
            </a:r>
          </a:p>
          <a:p>
            <a:pPr indent="0">
              <a:spcAft>
                <a:spcPts val="210"/>
              </a:spcAft>
            </a:pPr>
            <a:r>
              <a:rPr lang="en-US" sz="2200">
                <a:latin typeface="Tahoma"/>
              </a:rPr>
              <a:t>Not an example of zero-inventory, but still a pull system.</a:t>
            </a:r>
          </a:p>
          <a:p>
            <a:pPr marR="119888" indent="0">
              <a:lnSpc>
                <a:spcPts val="1992"/>
              </a:lnSpc>
              <a:spcAft>
                <a:spcPts val="210"/>
              </a:spcAft>
            </a:pPr>
            <a:r>
              <a:rPr lang="en-US" sz="2200">
                <a:latin typeface="Tahoma"/>
              </a:rPr>
              <a:t>Because of demand uncertainty and lead-times, in many cases inventory is necessary to allow for smooth production.</a:t>
            </a:r>
          </a:p>
          <a:p>
            <a:pPr marR="119888" indent="0">
              <a:lnSpc>
                <a:spcPts val="2016"/>
              </a:lnSpc>
              <a:spcAft>
                <a:spcPts val="210"/>
              </a:spcAft>
            </a:pPr>
            <a:r>
              <a:rPr lang="en-US" sz="2200">
                <a:latin typeface="Tahoma"/>
              </a:rPr>
              <a:t>Hence TPS follows the supermarket model or keeping a small amount in stock. As soon as customers take products away, they are replenished.</a:t>
            </a:r>
          </a:p>
          <a:p>
            <a:pPr marR="119888" indent="0">
              <a:lnSpc>
                <a:spcPts val="2064"/>
              </a:lnSpc>
              <a:spcAft>
                <a:spcPts val="210"/>
              </a:spcAft>
            </a:pPr>
            <a:r>
              <a:rPr lang="en-US" sz="2200">
                <a:latin typeface="Tahoma"/>
              </a:rPr>
              <a:t>Each demand instance triggers a part being pulled from upstream.</a:t>
            </a:r>
          </a:p>
          <a:p>
            <a:pPr marR="119888" indent="0">
              <a:lnSpc>
                <a:spcPts val="1992"/>
              </a:lnSpc>
            </a:pPr>
            <a:r>
              <a:rPr lang="en-US" sz="2200">
                <a:latin typeface="Tahoma"/>
              </a:rPr>
              <a:t>The triggering mechanism is called “</a:t>
            </a:r>
            <a:r>
              <a:rPr lang="en-US" sz="2200">
                <a:solidFill>
                  <a:srgbClr val="C0504D"/>
                </a:solidFill>
                <a:latin typeface="Tahoma"/>
              </a:rPr>
              <a:t>Kanban</a:t>
            </a:r>
            <a:r>
              <a:rPr lang="en-US" sz="2200">
                <a:latin typeface="Tahoma"/>
              </a:rPr>
              <a:t>” which means cards, signboard or a poster.</a:t>
            </a:r>
          </a:p>
        </p:txBody>
      </p:sp>
      <p:sp>
        <p:nvSpPr>
          <p:cNvPr id="4" name=""/>
          <p:cNvSpPr/>
          <p:nvPr/>
        </p:nvSpPr>
        <p:spPr>
          <a:xfrm>
            <a:off x="8510016" y="6483096"/>
            <a:ext cx="100584" cy="134112"/>
          </a:xfrm>
          <a:prstGeom prst="rect">
            <a:avLst/>
          </a:prstGeom>
        </p:spPr>
        <p:txBody>
          <a:bodyPr lIns="0" tIns="0" rIns="0" bIns="0" wrap="none">
            <a:noAutofit/>
          </a:bodyPr>
          <a:p>
            <a:pPr indent="0"/>
            <a:r>
              <a:rPr lang="en-US" sz="950">
                <a:solidFill>
                  <a:srgbClr val="898989"/>
                </a:solidFill>
                <a:latin typeface="Tahoma"/>
              </a:rPr>
              <a:t>6</a:t>
            </a:r>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627376" y="670560"/>
            <a:ext cx="3855720" cy="481584"/>
          </a:xfrm>
          <a:prstGeom prst="rect">
            <a:avLst/>
          </a:prstGeom>
        </p:spPr>
        <p:txBody>
          <a:bodyPr lIns="0" tIns="0" rIns="0" bIns="0" wrap="none">
            <a:noAutofit/>
          </a:bodyPr>
          <a:p>
            <a:pPr indent="0"/>
            <a:r>
              <a:rPr lang="en-US" b="1" sz="3900">
                <a:latin typeface="Tahoma"/>
              </a:rPr>
              <a:t>Kanban system</a:t>
            </a:r>
          </a:p>
        </p:txBody>
      </p:sp>
      <p:sp>
        <p:nvSpPr>
          <p:cNvPr id="3" name=""/>
          <p:cNvSpPr/>
          <p:nvPr/>
        </p:nvSpPr>
        <p:spPr>
          <a:xfrm>
            <a:off x="548640" y="1719072"/>
            <a:ext cx="7970520" cy="3834384"/>
          </a:xfrm>
          <a:prstGeom prst="rect">
            <a:avLst/>
          </a:prstGeom>
        </p:spPr>
        <p:txBody>
          <a:bodyPr lIns="0" tIns="0" rIns="0" bIns="0">
            <a:noAutofit/>
          </a:bodyPr>
          <a:p>
            <a:pPr marL="354584" marR="136652" indent="-330200">
              <a:lnSpc>
                <a:spcPts val="2880"/>
              </a:lnSpc>
              <a:spcAft>
                <a:spcPts val="210"/>
              </a:spcAft>
            </a:pPr>
            <a:r>
              <a:rPr lang="en-US" sz="2200">
                <a:latin typeface="Tahoma"/>
              </a:rPr>
              <a:t>•    At T oyota, empty bin (a kanban) is send upstream after a demand instance.</a:t>
            </a:r>
          </a:p>
          <a:p>
            <a:pPr marL="354584" indent="-330200">
              <a:lnSpc>
                <a:spcPts val="2904"/>
              </a:lnSpc>
              <a:spcAft>
                <a:spcPts val="210"/>
              </a:spcAft>
            </a:pPr>
            <a:r>
              <a:rPr lang="en-US" sz="2200">
                <a:latin typeface="Tahoma"/>
              </a:rPr>
              <a:t>•    It is a signal to refill it with a specific number of parts or send back a card with detailed information about the part location.</a:t>
            </a:r>
          </a:p>
          <a:p>
            <a:pPr marL="354584" indent="-330200">
              <a:lnSpc>
                <a:spcPts val="2880"/>
              </a:lnSpc>
              <a:spcAft>
                <a:spcPts val="210"/>
              </a:spcAft>
            </a:pPr>
            <a:r>
              <a:rPr lang="en-US" sz="2200">
                <a:latin typeface="Tahoma"/>
              </a:rPr>
              <a:t>•    Even today, one can see Kanban cards and bins moving on the shop-floor.</a:t>
            </a:r>
          </a:p>
          <a:p>
            <a:pPr marL="354584" indent="-330200">
              <a:lnSpc>
                <a:spcPts val="2880"/>
              </a:lnSpc>
            </a:pPr>
            <a:r>
              <a:rPr lang="en-US" sz="2200">
                <a:latin typeface="Tahoma"/>
              </a:rPr>
              <a:t>•    Instead of using sophisticated computer scheduling techniques, this is a simple, effective and visual system of managing and ensuring the product flow and JIT production system.</a:t>
            </a:r>
          </a:p>
        </p:txBody>
      </p:sp>
      <p:sp>
        <p:nvSpPr>
          <p:cNvPr id="4" name=""/>
          <p:cNvSpPr/>
          <p:nvPr/>
        </p:nvSpPr>
        <p:spPr>
          <a:xfrm>
            <a:off x="8506968" y="6483096"/>
            <a:ext cx="100584" cy="134112"/>
          </a:xfrm>
          <a:prstGeom prst="rect">
            <a:avLst/>
          </a:prstGeom>
        </p:spPr>
        <p:txBody>
          <a:bodyPr lIns="0" tIns="0" rIns="0" bIns="0" wrap="none">
            <a:noAutofit/>
          </a:bodyPr>
          <a:p>
            <a:pPr indent="0"/>
            <a:r>
              <a:rPr lang="en-US" sz="950">
                <a:solidFill>
                  <a:srgbClr val="898989"/>
                </a:solidFill>
                <a:latin typeface="Tahoma"/>
              </a:rPr>
              <a:t>7</a:t>
            </a:r>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414016" y="649224"/>
            <a:ext cx="4282440" cy="533400"/>
          </a:xfrm>
          <a:prstGeom prst="rect">
            <a:avLst/>
          </a:prstGeom>
        </p:spPr>
        <p:txBody>
          <a:bodyPr lIns="0" tIns="0" rIns="0" bIns="0" wrap="none">
            <a:noAutofit/>
          </a:bodyPr>
          <a:p>
            <a:pPr indent="0"/>
            <a:r>
              <a:rPr lang="en-US" b="1" u="sng" sz="4400">
                <a:latin typeface="Tahoma"/>
              </a:rPr>
              <a:t>Kanban system</a:t>
            </a:r>
          </a:p>
        </p:txBody>
      </p:sp>
      <p:sp>
        <p:nvSpPr>
          <p:cNvPr id="3" name=""/>
          <p:cNvSpPr/>
          <p:nvPr/>
        </p:nvSpPr>
        <p:spPr>
          <a:xfrm>
            <a:off x="548640" y="1709928"/>
            <a:ext cx="7955280" cy="2746248"/>
          </a:xfrm>
          <a:prstGeom prst="rect">
            <a:avLst/>
          </a:prstGeom>
        </p:spPr>
        <p:txBody>
          <a:bodyPr lIns="0" tIns="0" rIns="0" bIns="0">
            <a:noAutofit/>
          </a:bodyPr>
          <a:p>
            <a:pPr algn="just" indent="0">
              <a:spcAft>
                <a:spcPts val="1050"/>
              </a:spcAft>
            </a:pPr>
            <a:r>
              <a:rPr lang="en-US" sz="2200">
                <a:latin typeface="Tahoma"/>
              </a:rPr>
              <a:t>•    Gas tank example.</a:t>
            </a:r>
          </a:p>
          <a:p>
            <a:pPr algn="just" indent="0">
              <a:spcAft>
                <a:spcPts val="1050"/>
              </a:spcAft>
            </a:pPr>
            <a:r>
              <a:rPr lang="en-US" sz="2200">
                <a:latin typeface="Tahoma"/>
              </a:rPr>
              <a:t>•    Toyota philosophy about kanban:</a:t>
            </a:r>
          </a:p>
          <a:p>
            <a:pPr marL="354584" indent="0">
              <a:lnSpc>
                <a:spcPts val="2880"/>
              </a:lnSpc>
              <a:spcAft>
                <a:spcPts val="210"/>
              </a:spcAft>
            </a:pPr>
            <a:r>
              <a:rPr lang="en-US" sz="2200">
                <a:latin typeface="Tahoma"/>
              </a:rPr>
              <a:t>“Kanban is an organized system of inventory buffers and as per TPS (Toyota Production System ), inventory is waste, whether it is in pull system or push system. So kanban is something you strive to get rid of.”</a:t>
            </a:r>
          </a:p>
          <a:p>
            <a:pPr algn="just" indent="0"/>
            <a:r>
              <a:rPr lang="en-US" sz="2200">
                <a:latin typeface="Tahoma"/>
              </a:rPr>
              <a:t>•    Toyota uses kanban to force process improvements.</a:t>
            </a:r>
          </a:p>
        </p:txBody>
      </p:sp>
      <p:sp>
        <p:nvSpPr>
          <p:cNvPr id="4" name=""/>
          <p:cNvSpPr/>
          <p:nvPr/>
        </p:nvSpPr>
        <p:spPr>
          <a:xfrm>
            <a:off x="8506968" y="6483096"/>
            <a:ext cx="100584" cy="134112"/>
          </a:xfrm>
          <a:prstGeom prst="rect">
            <a:avLst/>
          </a:prstGeom>
        </p:spPr>
        <p:txBody>
          <a:bodyPr lIns="0" tIns="0" rIns="0" bIns="0" wrap="none">
            <a:noAutofit/>
          </a:bodyPr>
          <a:p>
            <a:pPr indent="0"/>
            <a:r>
              <a:rPr lang="en-US" sz="950">
                <a:solidFill>
                  <a:srgbClr val="898989"/>
                </a:solidFill>
                <a:latin typeface="Tahoma"/>
              </a:rPr>
              <a:t>8</a:t>
            </a:r>
          </a:p>
        </p:txBody>
      </p:sp>
    </p:spTree>
  </p:cSld>
  <p:clrMapOvr>
    <a:overrideClrMapping bg1="lt1" tx1="dk1" bg2="lt2" tx2="dk2" accent1="accent1" accent2="accent2" accent3="accent3" accent4="accent4" accent5="accent5" accent6="accent6" hlink="hlink" folHlink="folHlink"/>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p:sp>
        <p:nvSpPr>
          <p:cNvPr id="2" name=""/>
          <p:cNvSpPr/>
          <p:nvPr/>
        </p:nvSpPr>
        <p:spPr>
          <a:xfrm>
            <a:off x="2749296" y="344424"/>
            <a:ext cx="3627120" cy="432816"/>
          </a:xfrm>
          <a:prstGeom prst="rect">
            <a:avLst/>
          </a:prstGeom>
        </p:spPr>
        <p:txBody>
          <a:bodyPr lIns="0" tIns="0" rIns="0" bIns="0" wrap="none">
            <a:noAutofit/>
          </a:bodyPr>
          <a:p>
            <a:pPr indent="0"/>
            <a:r>
              <a:rPr lang="en-US" b="1" sz="4400">
                <a:latin typeface="Tahoma"/>
              </a:rPr>
              <a:t>Kanban Flow</a:t>
            </a:r>
          </a:p>
        </p:txBody>
      </p:sp>
      <p:sp>
        <p:nvSpPr>
          <p:cNvPr id="3" name=""/>
          <p:cNvSpPr/>
          <p:nvPr/>
        </p:nvSpPr>
        <p:spPr>
          <a:xfrm>
            <a:off x="554736" y="1682496"/>
            <a:ext cx="7958328" cy="2804160"/>
          </a:xfrm>
          <a:prstGeom prst="rect">
            <a:avLst/>
          </a:prstGeom>
        </p:spPr>
        <p:txBody>
          <a:bodyPr lIns="0" tIns="0" rIns="0" bIns="0">
            <a:noAutofit/>
          </a:bodyPr>
          <a:p>
            <a:pPr marL="361188" indent="-342900">
              <a:lnSpc>
                <a:spcPts val="3408"/>
              </a:lnSpc>
              <a:spcAft>
                <a:spcPts val="420"/>
              </a:spcAft>
            </a:pPr>
            <a:r>
              <a:rPr lang="en-US" b="1" sz="2600">
                <a:latin typeface="Tahoma"/>
              </a:rPr>
              <a:t>^Kanban Rule: No Kanban card, no production or movement of material</a:t>
            </a:r>
          </a:p>
          <a:p>
            <a:pPr marL="361188" indent="-342900">
              <a:lnSpc>
                <a:spcPts val="3456"/>
              </a:lnSpc>
              <a:spcAft>
                <a:spcPts val="420"/>
              </a:spcAft>
            </a:pPr>
            <a:r>
              <a:rPr lang="en-US" b="1" sz="2600">
                <a:latin typeface="Tahoma"/>
              </a:rPr>
              <a:t>^Can accommodate 10%-20% of changes in planned production</a:t>
            </a:r>
          </a:p>
          <a:p>
            <a:pPr marL="361188" marR="981456" indent="-342900">
              <a:lnSpc>
                <a:spcPts val="3408"/>
              </a:lnSpc>
            </a:pPr>
            <a:r>
              <a:rPr lang="en-US" b="1" sz="2600">
                <a:latin typeface="Tahoma"/>
              </a:rPr>
              <a:t>^Can easily extend to suppliers (supplier Kanban)</a:t>
            </a:r>
          </a:p>
        </p:txBody>
      </p:sp>
    </p:spTree>
  </p:cSld>
  <p:clrMapOvr>
    <a:overrideClrMapping bg1="lt1" tx1="dk1" bg2="lt2" tx2="dk2" accent1="accent1" accent2="accent2" accent3="accent3" accent4="accent4" accent5="accent5" accent6="accent6" hlink="hlink" folHlink="folHlink"/>
  </p:clrMapOvr>
</p:sld>
</file>

<file path=ppt/theme/theme.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