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7772400" cy="10058400"/>
  <p:notesSz cx="7772400" cy="10058400"/>
  <p:embeddedFontLst>
    <p:embeddedFont>
      <p:font typeface="RAJKTJ+Dosis-Regular"/>
      <p:regular r:id="rId21"/>
    </p:embeddedFont>
    <p:embeddedFont>
      <p:font typeface="IIMMQR+InterFace-Bold"/>
      <p:regular r:id="rId22"/>
    </p:embeddedFont>
    <p:embeddedFont>
      <p:font typeface="FPQNJO+InterFace-Regular"/>
      <p:regular r:id="rId23"/>
    </p:embeddedFont>
    <p:embeddedFont>
      <p:font typeface="NEKOJA+Dosis-Medium"/>
      <p:regular r:id="rId24"/>
    </p:embeddedFont>
    <p:embeddedFont>
      <p:font typeface="BVMUIA+InterFace-Regular"/>
      <p:regular r:id="rId2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font" Target="fonts/font1.fntdata" /><Relationship Id="rId22" Type="http://schemas.openxmlformats.org/officeDocument/2006/relationships/font" Target="fonts/font2.fntdata" /><Relationship Id="rId23" Type="http://schemas.openxmlformats.org/officeDocument/2006/relationships/font" Target="fonts/font3.fntdata" /><Relationship Id="rId24" Type="http://schemas.openxmlformats.org/officeDocument/2006/relationships/font" Target="fonts/font4.fntdata" /><Relationship Id="rId25" Type="http://schemas.openxmlformats.org/officeDocument/2006/relationships/font" Target="fonts/font5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hyperlink" Target="http://www.mountaingoatsoftware.com/agile/user-stories" TargetMode="Externa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Relationship Id="rId3" Type="http://schemas.openxmlformats.org/officeDocument/2006/relationships/hyperlink" Target="http://www.PlanningPoker.com" TargetMode="Externa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Relationship Id="rId3" Type="http://schemas.openxmlformats.org/officeDocument/2006/relationships/hyperlink" Target="https://www.betteruserstories.com/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3300" y="407098"/>
            <a:ext cx="3723068" cy="5999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3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173759"/>
                </a:solidFill>
                <a:latin typeface="RAJKTJ+Dosis-Regular"/>
                <a:cs typeface="RAJKTJ+Dosis-Regular"/>
              </a:rPr>
              <a:t>Example</a:t>
            </a:r>
            <a:r>
              <a:rPr dirty="0" sz="3500">
                <a:solidFill>
                  <a:srgbClr val="173759"/>
                </a:solidFill>
                <a:latin typeface="RAJKTJ+Dosis-Regular"/>
                <a:cs typeface="RAJKTJ+Dosis-Regular"/>
              </a:rPr>
              <a:t> </a:t>
            </a:r>
            <a:r>
              <a:rPr dirty="0" sz="3500">
                <a:solidFill>
                  <a:srgbClr val="173759"/>
                </a:solidFill>
                <a:latin typeface="RAJKTJ+Dosis-Regular"/>
                <a:cs typeface="RAJKTJ+Dosis-Regular"/>
              </a:rPr>
              <a:t>User</a:t>
            </a:r>
            <a:r>
              <a:rPr dirty="0" sz="3500">
                <a:solidFill>
                  <a:srgbClr val="173759"/>
                </a:solidFill>
                <a:latin typeface="RAJKTJ+Dosis-Regular"/>
                <a:cs typeface="RAJKTJ+Dosis-Regular"/>
              </a:rPr>
              <a:t> </a:t>
            </a:r>
            <a:r>
              <a:rPr dirty="0" sz="3500">
                <a:solidFill>
                  <a:srgbClr val="173759"/>
                </a:solidFill>
                <a:latin typeface="RAJKTJ+Dosis-Regular"/>
                <a:cs typeface="RAJKTJ+Dosis-Regular"/>
              </a:rPr>
              <a:t>Stories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470558"/>
            <a:ext cx="2501036" cy="306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IIMMQR+InterFace-Bold"/>
                <a:cs typeface="IIMMQR+InterFace-Bold"/>
              </a:rPr>
              <a:t>Scrum</a:t>
            </a:r>
            <a:r>
              <a:rPr dirty="0" sz="1800" spc="-90">
                <a:solidFill>
                  <a:srgbClr val="000000"/>
                </a:solidFill>
                <a:latin typeface="IIMMQR+InterFace-Bold"/>
                <a:cs typeface="IIMMQR+InterFace-Bold"/>
              </a:rPr>
              <a:t> </a:t>
            </a:r>
            <a:r>
              <a:rPr dirty="0" sz="1800">
                <a:solidFill>
                  <a:srgbClr val="000000"/>
                </a:solidFill>
                <a:latin typeface="IIMMQR+InterFace-Bold"/>
                <a:cs typeface="IIMMQR+InterFace-Bold"/>
              </a:rPr>
              <a:t>Alliance</a:t>
            </a:r>
            <a:r>
              <a:rPr dirty="0" sz="1800" spc="-88">
                <a:solidFill>
                  <a:srgbClr val="000000"/>
                </a:solidFill>
                <a:latin typeface="IIMMQR+InterFace-Bold"/>
                <a:cs typeface="IIMMQR+InterFace-Bold"/>
              </a:rPr>
              <a:t> </a:t>
            </a:r>
            <a:r>
              <a:rPr dirty="0" sz="1800">
                <a:solidFill>
                  <a:srgbClr val="000000"/>
                </a:solidFill>
                <a:latin typeface="IIMMQR+InterFace-Bold"/>
                <a:cs typeface="IIMMQR+InterFace-Bold"/>
              </a:rPr>
              <a:t>Website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1936546"/>
            <a:ext cx="6463627" cy="799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following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example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 u="sng">
                <a:solidFill>
                  <a:srgbClr val="000000"/>
                </a:solidFill>
                <a:latin typeface="FPQNJO+InterFace-Regular"/>
                <a:cs typeface="FPQNJO+InterFace-Regular"/>
                <a:hlinkClick r:id="rId3"/>
              </a:rPr>
              <a:t>user</a:t>
            </a:r>
            <a:r>
              <a:rPr dirty="0" sz="1100" spc="-54" u="sng">
                <a:solidFill>
                  <a:srgbClr val="000000"/>
                </a:solidFill>
                <a:latin typeface="FPQNJO+InterFace-Regular"/>
                <a:cs typeface="FPQNJO+InterFace-Regular"/>
                <a:hlinkClick r:id="rId3"/>
              </a:rPr>
              <a:t> </a:t>
            </a:r>
            <a:r>
              <a:rPr dirty="0" sz="1100" u="sng">
                <a:solidFill>
                  <a:srgbClr val="000000"/>
                </a:solidFill>
                <a:latin typeface="FPQNJO+InterFace-Regular"/>
                <a:cs typeface="FPQNJO+InterFace-Regular"/>
                <a:hlinkClick r:id="rId3"/>
              </a:rPr>
              <a:t>stories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  <a:hlinkClick r:id="rId3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written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describe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functionality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early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version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Alliance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website.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stories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written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early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2004.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stories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good,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aren’t.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providing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full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though,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indication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considered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suitable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starting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point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product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backlog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this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back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then.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places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added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brackets.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17900" y="2954273"/>
            <a:ext cx="903224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Proﬁles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5500" y="3485946"/>
            <a:ext cx="6355638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describe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myself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own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semi-structured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learn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prede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elds,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room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free-text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eld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two.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would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nice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3519990"/>
            <a:ext cx="177572" cy="792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42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5500" y="3879646"/>
            <a:ext cx="2335631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text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HTML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similar.)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5500" y="4146346"/>
            <a:ext cx="6410541" cy="5960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application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become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Practitioner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earn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designation.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[Note: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Practitioner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initial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became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known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Professional.]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5500" y="4794046"/>
            <a:ext cx="6360528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Practitioner,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include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additional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details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(i.e.,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answers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4828090"/>
            <a:ext cx="177572" cy="1529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8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5500" y="4997246"/>
            <a:ext cx="3715868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Practitioner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application)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showcase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experience.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5500" y="5263946"/>
            <a:ext cx="6339433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application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become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 spc="-17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</a:t>
            </a:r>
            <a:r>
              <a:rPr dirty="0" sz="1100" spc="17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teach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CSM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CSPO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certify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5500" y="5721146"/>
            <a:ext cx="6081825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 spc="-14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 spc="14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include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additional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details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(i.e.,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answers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 spc="-15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</a:t>
            </a:r>
            <a:r>
              <a:rPr dirty="0" sz="1100" spc="15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application)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learn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decide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right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5500" y="6178346"/>
            <a:ext cx="6199034" cy="596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Practitioner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 spc="-14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 spc="14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write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small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graphic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shown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showing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CSP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status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know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cations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reading.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example,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Amazon’s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 spc="-28">
                <a:solidFill>
                  <a:srgbClr val="000000"/>
                </a:solidFill>
                <a:latin typeface="FPQNJO+InterFace-Regular"/>
                <a:cs typeface="FPQNJO+InterFace-Regular"/>
              </a:rPr>
              <a:t>“Top</a:t>
            </a:r>
            <a:r>
              <a:rPr dirty="0" sz="1100" spc="27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500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Reviewers”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approach.)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25500" y="6838746"/>
            <a:ext cx="6257709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upcoming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classes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include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link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detailed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prospective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attendees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872790"/>
            <a:ext cx="177572" cy="2443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8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25500" y="7295946"/>
            <a:ext cx="6216916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might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connect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25500" y="7499146"/>
            <a:ext cx="423697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25500" y="7753146"/>
            <a:ext cx="6234239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search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based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elds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(class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attended,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location,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nd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25500" y="7956346"/>
            <a:ext cx="2207386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might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connect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25500" y="8210346"/>
            <a:ext cx="628942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mark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private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which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appear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25500" y="8413546"/>
            <a:ext cx="2537079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learn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things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don’t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shared.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25500" y="8680246"/>
            <a:ext cx="6406908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mark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address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private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contact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25500" y="9137446"/>
            <a:ext cx="513508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connect.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594100" y="9606229"/>
            <a:ext cx="733043" cy="17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29292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900" spc="-18">
                <a:solidFill>
                  <a:srgbClr val="929292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29292"/>
                </a:solidFill>
                <a:latin typeface="FPQNJO+InterFace-Regular"/>
                <a:cs typeface="FPQNJO+InterFace-Regular"/>
              </a:rPr>
              <a:t>1</a:t>
            </a:r>
            <a:r>
              <a:rPr dirty="0" sz="900" spc="18">
                <a:solidFill>
                  <a:srgbClr val="929292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29292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900" spc="-10">
                <a:solidFill>
                  <a:srgbClr val="929292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29292"/>
                </a:solidFill>
                <a:latin typeface="FPQNJO+InterFace-Regular"/>
                <a:cs typeface="FPQNJO+InterFace-Regular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5500" y="463346"/>
            <a:ext cx="4672673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re-watch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make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understand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485040"/>
            <a:ext cx="178575" cy="669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1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5500" y="717346"/>
            <a:ext cx="563800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decide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buy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full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5500" y="984046"/>
            <a:ext cx="6204203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begins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previous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nishes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5500" y="1174546"/>
            <a:ext cx="3692258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watch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touch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keyboard,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mouse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screen.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46400" y="1608074"/>
            <a:ext cx="2026158" cy="3571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Course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 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Completion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5500" y="2127046"/>
            <a:ext cx="6247929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shown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telling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PDUs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complete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earn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2161440"/>
            <a:ext cx="178575" cy="1520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5500" y="2330246"/>
            <a:ext cx="2526461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credit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might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interested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5500" y="2584246"/>
            <a:ext cx="5793765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earn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completion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nishing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5500" y="2787446"/>
            <a:ext cx="1309255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completed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5500" y="3054146"/>
            <a:ext cx="6270421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earn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badge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showing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completed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display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badge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own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website.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5500" y="3511346"/>
            <a:ext cx="5932766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link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shows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I’ve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5500" y="3701846"/>
            <a:ext cx="377496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completed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people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great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stu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ﬀ</a:t>
            </a:r>
            <a:r>
              <a:rPr dirty="0" sz="1100" spc="-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learned.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200400" y="4135373"/>
            <a:ext cx="1518411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Miscellaneous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5500" y="4654346"/>
            <a:ext cx="4213478" cy="7230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FAQ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questions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answered.</a:t>
            </a:r>
          </a:p>
          <a:p>
            <a:pPr marL="0" marR="0">
              <a:lnSpc>
                <a:spcPts val="1293"/>
              </a:lnSpc>
              <a:spcBef>
                <a:spcPts val="8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search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engine,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indexed.</a:t>
            </a:r>
          </a:p>
          <a:p>
            <a:pPr marL="0" marR="0">
              <a:lnSpc>
                <a:spcPts val="1293"/>
              </a:lnSpc>
              <a:spcBef>
                <a:spcPts val="7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privacy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policy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know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what’s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private.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4688740"/>
            <a:ext cx="178575" cy="923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1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1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25500" y="5441746"/>
            <a:ext cx="6024689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sign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newsletter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announcements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information.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25500" y="5898946"/>
            <a:ext cx="6325044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“Featured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Products”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products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5933340"/>
            <a:ext cx="178575" cy="606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25500" y="6356146"/>
            <a:ext cx="6283552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down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while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midst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quiz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progress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isn’t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interrupted.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517900" y="6980173"/>
            <a:ext cx="914654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34">
                <a:solidFill>
                  <a:srgbClr val="00c6a8"/>
                </a:solidFill>
                <a:latin typeface="NEKOJA+Dosis-Medium"/>
                <a:cs typeface="NEKOJA+Dosis-Medium"/>
              </a:rPr>
              <a:t>Forums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25500" y="7511846"/>
            <a:ext cx="6157683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discuss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questions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topics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participants.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85800" y="7533540"/>
            <a:ext cx="178575" cy="14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073400" y="8135873"/>
            <a:ext cx="1772666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Announcements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25500" y="8654846"/>
            <a:ext cx="6348514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announcements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project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“home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page”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Scheduled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tell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important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thinks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“I’m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delayed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chapter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7.”.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85800" y="8689240"/>
            <a:ext cx="178575" cy="606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25500" y="9112046"/>
            <a:ext cx="6364858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announcements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Scheduled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keep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news.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568700" y="9606229"/>
            <a:ext cx="796543" cy="17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900" spc="-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10</a:t>
            </a:r>
            <a:r>
              <a:rPr dirty="0" sz="900" spc="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15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17900" y="465074"/>
            <a:ext cx="900176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Quizzes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500" y="996746"/>
            <a:ext cx="4792395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create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quizzes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assess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their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learning.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1018440"/>
            <a:ext cx="178575" cy="415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5500" y="1250746"/>
            <a:ext cx="6395872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take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quiz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feedback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learned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material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previous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video(s).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5500" y="1720646"/>
            <a:ext cx="6043548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quiz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nish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taking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feedback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learned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material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previous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video(s).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1742340"/>
            <a:ext cx="178575" cy="2447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8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5500" y="2177846"/>
            <a:ext cx="6131420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which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quizzes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passed,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passed,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yet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taken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outline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know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which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quizzes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take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possibly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re-take.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5500" y="2635046"/>
            <a:ext cx="6395872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quiz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responses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database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people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various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5500" y="2838246"/>
            <a:ext cx="3339515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questions,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perhaps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x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worded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poorly.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5500" y="3092246"/>
            <a:ext cx="6350748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receive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feedback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quiz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question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question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right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5500" y="3295446"/>
            <a:ext cx="686892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wrong.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5500" y="3549446"/>
            <a:ext cx="6195682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navigate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quiz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submitting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answer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pressing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skip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(forward)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back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5500" y="3752646"/>
            <a:ext cx="2977274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answer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questions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</a:t>
            </a:r>
            <a:r>
              <a:rPr dirty="0" sz="1100" spc="-15">
                <a:solidFill>
                  <a:srgbClr val="000000"/>
                </a:solidFill>
                <a:latin typeface="BVMUIA+InterFace-Regular"/>
                <a:cs typeface="BVMUIA+InterFace-Regular"/>
              </a:rPr>
              <a:t>ﬀ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order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like.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5500" y="4019346"/>
            <a:ext cx="5932626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answers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rather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text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watch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rather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answer.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13000" y="4440173"/>
            <a:ext cx="3097021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5">
                <a:solidFill>
                  <a:srgbClr val="00c6a8"/>
                </a:solidFill>
                <a:latin typeface="NEKOJA+Dosis-Medium"/>
                <a:cs typeface="NEKOJA+Dosis-Medium"/>
              </a:rPr>
              <a:t>Non-Functional</a:t>
            </a:r>
            <a:r>
              <a:rPr dirty="0" sz="2000" spc="15">
                <a:solidFill>
                  <a:srgbClr val="00c6a8"/>
                </a:solidFill>
                <a:latin typeface="NEKOJA+Dosis-Medium"/>
                <a:cs typeface="NEKOJA+Dosis-Medium"/>
              </a:rPr>
              <a:t> 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Requirements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5500" y="4959146"/>
            <a:ext cx="6234797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reasonable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browser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I’m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accustomed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4993540"/>
            <a:ext cx="178575" cy="14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454400" y="5583173"/>
            <a:ext cx="1022095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Afﬁliates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25500" y="6114846"/>
            <a:ext cx="6270841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company,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would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like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provide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links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FrontRowAgile.com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paid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referring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people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become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1%.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6136540"/>
            <a:ext cx="178575" cy="606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25500" y="6572046"/>
            <a:ext cx="6405511" cy="596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company,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embed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 spc="-11">
                <a:solidFill>
                  <a:srgbClr val="000000"/>
                </a:solidFill>
                <a:latin typeface="FPQNJO+InterFace-Regular"/>
                <a:cs typeface="FPQNJO+InterFace-Regular"/>
              </a:rPr>
              <a:t>Row</a:t>
            </a:r>
            <a:r>
              <a:rPr dirty="0" sz="1100" spc="11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Agile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(free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only)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people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enjoy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those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possibly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giving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ﬃ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revenue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possibly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just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putting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good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content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352800" y="7386573"/>
            <a:ext cx="1231900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Comments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25500" y="7918246"/>
            <a:ext cx="5690666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comment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world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think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85800" y="7939940"/>
            <a:ext cx="178575" cy="415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25500" y="8184946"/>
            <a:ext cx="6110185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comment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sample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respond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comments.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568700" y="9606229"/>
            <a:ext cx="796543" cy="17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900" spc="-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11</a:t>
            </a:r>
            <a:r>
              <a:rPr dirty="0" sz="900" spc="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15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09900" y="465074"/>
            <a:ext cx="1906270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Course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 </a:t>
            </a:r>
            <a:r>
              <a:rPr dirty="0" sz="2000" spc="-15">
                <a:solidFill>
                  <a:srgbClr val="00c6a8"/>
                </a:solidFill>
                <a:latin typeface="NEKOJA+Dosis-Medium"/>
                <a:cs typeface="NEKOJA+Dosis-Medium"/>
              </a:rPr>
              <a:t>Evaluation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500" y="996746"/>
            <a:ext cx="6377431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shown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evaluation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completing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FrontRowAgile.com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think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their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classes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their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devilishly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good-looking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1018440"/>
            <a:ext cx="178575" cy="1533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8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5500" y="1453946"/>
            <a:ext cx="6400622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opt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receiving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every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evaluation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completed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real-time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feedback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5500" y="1911146"/>
            <a:ext cx="6208674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feedback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logged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historical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aggregate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5500" y="2368346"/>
            <a:ext cx="5925642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export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feedback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CSV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perform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in-depth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5500" y="2571546"/>
            <a:ext cx="625563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analysis.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03600" y="2992373"/>
            <a:ext cx="1116076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Reporting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5500" y="3524046"/>
            <a:ext cx="6275730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owner,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receive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periodic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summarizing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registrations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day,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week.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month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know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we’re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doing.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3545740"/>
            <a:ext cx="178575" cy="1533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8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5500" y="3981246"/>
            <a:ext cx="6254495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receive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periodic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sales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summary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frequencies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select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know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doing.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5500" y="4438446"/>
            <a:ext cx="6291934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run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helpful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reports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determined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later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monitor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various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aspects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5500" y="4895646"/>
            <a:ext cx="6371425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sys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admin,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run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report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run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overall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information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568700" y="9606229"/>
            <a:ext cx="796543" cy="17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900" spc="-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12</a:t>
            </a:r>
            <a:r>
              <a:rPr dirty="0" sz="900" spc="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15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5800" y="454558"/>
            <a:ext cx="2121788" cy="306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IIMMQR+InterFace-Bold"/>
                <a:cs typeface="IIMMQR+InterFace-Bold"/>
              </a:rPr>
              <a:t>PlanningPoker.com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920546"/>
            <a:ext cx="6313030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stories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written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version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79cd"/>
                </a:solidFill>
                <a:latin typeface="FPQNJO+InterFace-Regular"/>
                <a:cs typeface="FPQNJO+InterFace-Regular"/>
                <a:hlinkClick r:id="rId3"/>
              </a:rPr>
              <a:t>www.PlanningPoker.com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which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allows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estimators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</a:t>
            </a:r>
            <a:r>
              <a:rPr dirty="0" sz="1100" spc="-17">
                <a:solidFill>
                  <a:srgbClr val="000000"/>
                </a:solidFill>
                <a:latin typeface="BVMUIA+InterFace-Regular"/>
                <a:cs typeface="BVMUIA+InterFace-Regular"/>
              </a:rPr>
              <a:t>ﬀ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locations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collaboratively.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06800" y="1544574"/>
            <a:ext cx="723138" cy="3571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Game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5500" y="2076246"/>
            <a:ext cx="6386931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create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entering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optional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description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start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2097940"/>
            <a:ext cx="178575" cy="14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5500" y="2266746"/>
            <a:ext cx="1238148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inviting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estimators.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5500" y="2533446"/>
            <a:ext cx="6269304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invite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estimators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giving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URL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access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2555140"/>
            <a:ext cx="178575" cy="14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5500" y="2723946"/>
            <a:ext cx="1249184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game.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5500" y="2990646"/>
            <a:ext cx="6185483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join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entering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received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URL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3012340"/>
            <a:ext cx="178575" cy="14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5500" y="3193846"/>
            <a:ext cx="792924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participate.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5500" y="3447846"/>
            <a:ext cx="5989625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round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entering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single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multi-line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text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eld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3482240"/>
            <a:ext cx="178575" cy="14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25500" y="3651046"/>
            <a:ext cx="786638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5500" y="3905046"/>
            <a:ext cx="5909157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we’re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know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giving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3939440"/>
            <a:ext cx="178575" cy="402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1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25500" y="4171746"/>
            <a:ext cx="6236894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session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sizes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various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items.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25500" y="4628946"/>
            <a:ext cx="6362903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session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answer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questions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current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"does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include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___".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4663340"/>
            <a:ext cx="178575" cy="2904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8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25500" y="5086146"/>
            <a:ext cx="6275031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select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re-estimated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team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25500" y="5556046"/>
            <a:ext cx="6357873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ﬂ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exible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accommodate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situations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think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while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playing.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25500" y="6013246"/>
            <a:ext cx="6204063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make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better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ﬂ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team's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understanding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25500" y="6470446"/>
            <a:ext cx="6385813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delete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remove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25500" y="6927646"/>
            <a:ext cx="6167463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immediately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given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speci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25500" y="7130846"/>
            <a:ext cx="4159555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know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already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given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we’re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still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waiting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25500" y="7384846"/>
            <a:ext cx="6269723" cy="608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shown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time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estimators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given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their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independent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ﬂ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uenced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given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draw.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25500" y="8045246"/>
            <a:ext cx="6088113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change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until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last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person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selects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card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shown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change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mind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based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information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hear.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85800" y="8079640"/>
            <a:ext cx="178575" cy="106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25500" y="8502446"/>
            <a:ext cx="6400762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estimator's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prior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opinion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changed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questions.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25500" y="8972346"/>
            <a:ext cx="6353823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immediately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decide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given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though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estimators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given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their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568700" y="9606229"/>
            <a:ext cx="796543" cy="17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900" spc="-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13</a:t>
            </a:r>
            <a:r>
              <a:rPr dirty="0" sz="900" spc="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15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5500" y="463346"/>
            <a:ext cx="6106135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during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current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round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know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we’re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discussing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485040"/>
            <a:ext cx="178575" cy="520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8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8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5500" y="920546"/>
            <a:ext cx="6407886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two-minute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countdown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timer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limit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time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spent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discussing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think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we’ve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talked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enough.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5500" y="1377746"/>
            <a:ext cx="6273355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two-minute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timer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reset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itself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play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it's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next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round.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5500" y="1834946"/>
            <a:ext cx="6412776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accept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average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next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agree.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5500" y="2292146"/>
            <a:ext cx="626609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"estimate"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eld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lled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automatically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estimators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card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5500" y="2495346"/>
            <a:ext cx="215458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accept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quickly.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5500" y="2762046"/>
            <a:ext cx="6266650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enter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agreed-upon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next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agree.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5500" y="3219246"/>
            <a:ext cx="6369049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scroll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back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through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stories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prior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rounds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this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information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current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round.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5500" y="3676446"/>
            <a:ext cx="6302133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earlier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session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again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give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5500" y="3879646"/>
            <a:ext cx="4739868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</a:t>
            </a:r>
            <a:r>
              <a:rPr dirty="0" sz="1100" spc="-17">
                <a:solidFill>
                  <a:srgbClr val="000000"/>
                </a:solidFill>
                <a:latin typeface="BVMUIA+InterFace-Regular"/>
                <a:cs typeface="BVMUIA+InterFace-Regular"/>
              </a:rPr>
              <a:t>ﬀ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related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stories.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5500" y="4133646"/>
            <a:ext cx="6151816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always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cards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order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across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multiple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draws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it's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easy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5500" y="4590846"/>
            <a:ext cx="6007925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change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draw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completed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change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mind.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5500" y="5060746"/>
            <a:ext cx="6214960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import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stories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(some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which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already)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spreadsheet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don't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copy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paste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individual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story.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25500" y="5517946"/>
            <a:ext cx="6325882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copy/paste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stories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(some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which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already)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spreadsheet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started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quickly.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517900" y="6141973"/>
            <a:ext cx="893572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Archive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25500" y="6660946"/>
            <a:ext cx="6346278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browse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through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previous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games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previous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looking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695340"/>
            <a:ext cx="178575" cy="669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1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25500" y="6927646"/>
            <a:ext cx="554440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transcript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stories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25500" y="7181646"/>
            <a:ext cx="5902172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export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transcript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HTML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stories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25500" y="7384846"/>
            <a:ext cx="1128344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locally.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25500" y="7651546"/>
            <a:ext cx="6409842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export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transcript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CSV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further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process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stories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7673240"/>
            <a:ext cx="178575" cy="606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25500" y="8108746"/>
            <a:ext cx="6045923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delete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stories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longer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stored.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479800" y="8529573"/>
            <a:ext cx="959866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Account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25500" y="9061246"/>
            <a:ext cx="5890577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create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account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application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entering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address,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password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username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application.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85800" y="9082940"/>
            <a:ext cx="178575" cy="14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568700" y="9606229"/>
            <a:ext cx="796543" cy="17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900" spc="-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14</a:t>
            </a:r>
            <a:r>
              <a:rPr dirty="0" sz="900" spc="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15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5500" y="463346"/>
            <a:ext cx="6363601" cy="7230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account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password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application.</a:t>
            </a:r>
          </a:p>
          <a:p>
            <a:pPr marL="0" marR="0">
              <a:lnSpc>
                <a:spcPts val="1293"/>
              </a:lnSpc>
              <a:spcBef>
                <a:spcPts val="7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change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account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details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keep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account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details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up-to-date.</a:t>
            </a:r>
          </a:p>
          <a:p>
            <a:pPr marL="0" marR="0">
              <a:lnSpc>
                <a:spcPts val="1293"/>
              </a:lnSpc>
              <a:spcBef>
                <a:spcPts val="8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delete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account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account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information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games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longer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485040"/>
            <a:ext cx="178575" cy="936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1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5500" y="1238046"/>
            <a:ext cx="5933744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times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local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timezone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don't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timezone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conversion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myself.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5500" y="1707946"/>
            <a:ext cx="6102641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password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reminder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back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application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I've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forgotten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password.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1729640"/>
            <a:ext cx="178575" cy="106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5500" y="2165146"/>
            <a:ext cx="6318339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select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team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{0,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1/2,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1,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2,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3,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5,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8,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etc.}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{0,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1,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2,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4,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8,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16,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32,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etc.}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team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either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Fibonacci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sequence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powers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2.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5500" y="2622346"/>
            <a:ext cx="6308280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small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thumbnail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photo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displayed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near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cards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played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personal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because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I'm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36900" y="3246373"/>
            <a:ext cx="1690115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5">
                <a:solidFill>
                  <a:srgbClr val="00c6a8"/>
                </a:solidFill>
                <a:latin typeface="NEKOJA+Dosis-Medium"/>
                <a:cs typeface="NEKOJA+Dosis-Medium"/>
              </a:rPr>
              <a:t>Non-Functional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5500" y="3765346"/>
            <a:ext cx="6383019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developer,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written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which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compliant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XHTML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standards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many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people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possible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access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intended.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3799740"/>
            <a:ext cx="178575" cy="606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5500" y="4235246"/>
            <a:ext cx="6254077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developer,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nitions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commonly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terms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everyone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working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5500" y="4425746"/>
            <a:ext cx="2828912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project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understand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easily.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5500" y="4692446"/>
            <a:ext cx="5681446" cy="456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developer,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created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database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indexes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queries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run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fast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possible.</a:t>
            </a:r>
          </a:p>
          <a:p>
            <a:pPr marL="0" marR="0">
              <a:lnSpc>
                <a:spcPts val="1293"/>
              </a:lnSpc>
              <a:spcBef>
                <a:spcPts val="7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Unicode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language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like.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4714140"/>
            <a:ext cx="178575" cy="669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1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25500" y="5213146"/>
            <a:ext cx="6339014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developer,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application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function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correctly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Internet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Explorer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6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7,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Firefox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1.5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2,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Safari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2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people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possible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fully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application.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5500" y="5670346"/>
            <a:ext cx="6116192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sensible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predictable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URLs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application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feels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logical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transparent.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5704740"/>
            <a:ext cx="178575" cy="402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1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25500" y="5937046"/>
            <a:ext cx="6138265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developer,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W3C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accessibility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guidelines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possible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people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accessibility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issues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application.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25500" y="6394246"/>
            <a:ext cx="5528475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application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respond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quickly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actions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don't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bored.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6415940"/>
            <a:ext cx="178575" cy="415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25500" y="6660946"/>
            <a:ext cx="6210071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nice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error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something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goes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wrong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trust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system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its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developers.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25500" y="7118146"/>
            <a:ext cx="6300177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Researcher,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results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non-identi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study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things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like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converged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around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opinion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given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"estimator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A"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example.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7139840"/>
            <a:ext cx="178575" cy="14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25500" y="7575346"/>
            <a:ext cx="6360947" cy="469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Mike,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metrics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much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used.</a:t>
            </a:r>
          </a:p>
          <a:p>
            <a:pPr marL="0" marR="0">
              <a:lnSpc>
                <a:spcPts val="1293"/>
              </a:lnSpc>
              <a:spcBef>
                <a:spcPts val="8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moderator,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invite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15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estimators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play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large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immense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teams.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85800" y="7597040"/>
            <a:ext cx="178575" cy="415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451100" y="8477046"/>
            <a:ext cx="3017926" cy="596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260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Looking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stories?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Check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Mike's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Better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Stories.</a:t>
            </a:r>
          </a:p>
          <a:p>
            <a:pPr marL="41910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 u="sng">
                <a:solidFill>
                  <a:srgbClr val="0957a4"/>
                </a:solidFill>
                <a:latin typeface="FPQNJO+InterFace-Regular"/>
                <a:cs typeface="FPQNJO+InterFace-Regular"/>
                <a:hlinkClick r:id="rId3"/>
              </a:rPr>
              <a:t>https://www.betteruserstories.com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568700" y="9606229"/>
            <a:ext cx="796543" cy="17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900" spc="-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15</a:t>
            </a:r>
            <a:r>
              <a:rPr dirty="0" sz="900" spc="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5500" y="463346"/>
            <a:ext cx="6307581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administrator,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practicing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applications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approve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reject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only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applicants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qualify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become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CSPs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 spc="-21">
                <a:solidFill>
                  <a:srgbClr val="000000"/>
                </a:solidFill>
                <a:latin typeface="FPQNJO+InterFace-Regular"/>
                <a:cs typeface="FPQNJO+InterFace-Regular"/>
              </a:rPr>
              <a:t>CSTs.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484690"/>
            <a:ext cx="177572" cy="614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8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5500" y="920546"/>
            <a:ext cx="5873952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administrator,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correct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problems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19500" y="1341374"/>
            <a:ext cx="689101" cy="3571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News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5500" y="1873046"/>
            <a:ext cx="5464073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current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current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agile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1894390"/>
            <a:ext cx="177572" cy="411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12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5500" y="2127046"/>
            <a:ext cx="6257429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access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old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longer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access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things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remember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mention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5500" y="2584246"/>
            <a:ext cx="6102082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considered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publication.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(Note: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this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could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just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link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editor.)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2618290"/>
            <a:ext cx="177572" cy="602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5500" y="3054146"/>
            <a:ext cx="6290818" cy="786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following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item: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Publishing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Old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Stop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Publishing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published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through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appropriate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dates.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refer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becomes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(perhaps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next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Monday),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stops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appearing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removed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(which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never).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5500" y="3905046"/>
            <a:ext cx="602413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subscribe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events?)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remain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ﬃ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ciently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easily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3939090"/>
            <a:ext cx="177572" cy="602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5500" y="4108246"/>
            <a:ext cx="70645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informed.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5500" y="4362246"/>
            <a:ext cx="6152235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assign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priority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numbers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indicate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which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featured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prominently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Note: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displayed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based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priority.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33700" y="4986273"/>
            <a:ext cx="2057653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Courses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 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and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 </a:t>
            </a:r>
            <a:r>
              <a:rPr dirty="0" sz="2000" spc="-23">
                <a:solidFill>
                  <a:srgbClr val="00c6a8"/>
                </a:solidFill>
                <a:latin typeface="NEKOJA+Dosis-Medium"/>
                <a:cs typeface="NEKOJA+Dosis-Medium"/>
              </a:rPr>
              <a:t>Events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5500" y="5517946"/>
            <a:ext cx="6405511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upcoming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“Certi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Courses”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through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choose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5539290"/>
            <a:ext cx="177572" cy="1529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8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25500" y="5975146"/>
            <a:ext cx="6002756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upcoming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“Other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Courses”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(non-certi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through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necessary,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choose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25500" y="6432346"/>
            <a:ext cx="6062409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upcoming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“Events”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decide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attend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(Events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things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Gathering,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conferences,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seminars,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etc.)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25500" y="6889546"/>
            <a:ext cx="6408165" cy="7992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create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Note: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includes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following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information: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description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(HTML),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(multiple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selection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list),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date,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venue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(HTML)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address,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contact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contact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phone,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contact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link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information,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link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register.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class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dropdown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list;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text.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25500" y="7753146"/>
            <a:ext cx="6159639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create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charged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activity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don’t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don’t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really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intend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hold.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7774490"/>
            <a:ext cx="177572" cy="1071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8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25500" y="8210346"/>
            <a:ext cx="6338594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administrator,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create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(?)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charged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Alliance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doesn’t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charge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itself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Gatherings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25500" y="8667546"/>
            <a:ext cx="6310934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administrator,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ﬂ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exibility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(if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25500" y="8870746"/>
            <a:ext cx="2025637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anything)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charge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future.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25500" y="9124746"/>
            <a:ext cx="5878982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update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existing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ﬂ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ects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accurate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information.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85800" y="9158790"/>
            <a:ext cx="177572" cy="411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12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25500" y="9391446"/>
            <a:ext cx="596350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delete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events,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it’s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longer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cancel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reason.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594100" y="9606229"/>
            <a:ext cx="733043" cy="17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900" spc="-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2</a:t>
            </a:r>
            <a:r>
              <a:rPr dirty="0" sz="900" spc="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900" spc="-10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5500" y="463346"/>
            <a:ext cx="6369608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copy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create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one.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copying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asked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date(s)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484690"/>
            <a:ext cx="177572" cy="144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5500" y="920546"/>
            <a:ext cx="5634507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admin,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delete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remove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things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longer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occur.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954590"/>
            <a:ext cx="177572" cy="66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11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12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5500" y="1174546"/>
            <a:ext cx="5630176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update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x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things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original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author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hasn’t.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5500" y="1441246"/>
            <a:ext cx="6083083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admin,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turn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correctly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classify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anything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entered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incorrectly.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5500" y="1898446"/>
            <a:ext cx="6193447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advanced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search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option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search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criteria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(country,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state,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range,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word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description,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etc.)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quickly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looking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1932490"/>
            <a:ext cx="177572" cy="10592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5500" y="2355646"/>
            <a:ext cx="6403695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click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trainer’s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taken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trainer’s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5500" y="2558846"/>
            <a:ext cx="3824135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before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registering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5500" y="2825546"/>
            <a:ext cx="6267767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subscribe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upcoming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without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44900" y="3436873"/>
            <a:ext cx="659892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50">
                <a:solidFill>
                  <a:srgbClr val="00c6a8"/>
                </a:solidFill>
                <a:latin typeface="NEKOJA+Dosis-Medium"/>
                <a:cs typeface="NEKOJA+Dosis-Medium"/>
              </a:rPr>
              <a:t>FAQs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5500" y="3968546"/>
            <a:ext cx="3479495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FAQs,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answers.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4002590"/>
            <a:ext cx="177572" cy="66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11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12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25500" y="4235246"/>
            <a:ext cx="5703379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maintain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FAQ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section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support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fewer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easily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answered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questions.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5500" y="4489246"/>
            <a:ext cx="6165926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full-text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search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FAQs,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answer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quickly.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(Note: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needed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25500" y="4692446"/>
            <a:ext cx="1901863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FAQs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page.)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429000" y="5113273"/>
            <a:ext cx="1068832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Resource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25500" y="5644946"/>
            <a:ext cx="6088392" cy="456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download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latest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material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methodology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PDFs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them.</a:t>
            </a:r>
          </a:p>
          <a:p>
            <a:pPr marL="0" marR="0">
              <a:lnSpc>
                <a:spcPts val="1293"/>
              </a:lnSpc>
              <a:spcBef>
                <a:spcPts val="7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download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presentations,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PDFs,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etc.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learn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5666290"/>
            <a:ext cx="177572" cy="411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12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644900" y="6319773"/>
            <a:ext cx="630427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Jobs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25500" y="6851446"/>
            <a:ext cx="6406069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(?),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scroll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through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jobs,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interested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(There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won’t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6885490"/>
            <a:ext cx="177572" cy="144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25500" y="7054646"/>
            <a:ext cx="247114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enough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justify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search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elds.)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25500" y="7308646"/>
            <a:ext cx="5288331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hire,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help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attract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candidates.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85800" y="7342690"/>
            <a:ext cx="177572" cy="411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12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25500" y="7575346"/>
            <a:ext cx="6027343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admin,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approve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help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before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we’re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quality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jobs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listed.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Note: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needed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term.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25500" y="8032546"/>
            <a:ext cx="6222783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admin,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whenever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job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submitted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aware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decide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85800" y="8066590"/>
            <a:ext cx="177572" cy="10592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25500" y="8489746"/>
            <a:ext cx="6268605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subscribe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jobs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available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25500" y="8946946"/>
            <a:ext cx="6195262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admin,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delete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help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correct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small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problems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make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complies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guidelines.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594100" y="9606229"/>
            <a:ext cx="733043" cy="17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900" spc="-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3</a:t>
            </a:r>
            <a:r>
              <a:rPr dirty="0" sz="900" spc="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900" spc="-10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5500" y="463346"/>
            <a:ext cx="6400203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admin,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jobs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publishing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30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days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jobs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lled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aren’t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still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hiring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forgets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back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delete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484690"/>
            <a:ext cx="177572" cy="614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8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5500" y="920546"/>
            <a:ext cx="6220828" cy="5960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hire,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extend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another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30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days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(repeatedly)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visiting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updating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remains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active.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(Note,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can’t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update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10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times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today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extend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300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days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today.)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5500" y="1580946"/>
            <a:ext cx="6260782" cy="5960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expire,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seven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days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before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expires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reminder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extend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(Note: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means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could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expiration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37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days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into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future,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which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ne.)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1602290"/>
            <a:ext cx="177572" cy="144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17900" y="2395473"/>
            <a:ext cx="888492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Articles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5500" y="2927146"/>
            <a:ext cx="6374498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week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latest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happenings.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2948490"/>
            <a:ext cx="177572" cy="1071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8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5500" y="3384346"/>
            <a:ext cx="6393777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include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teaser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decide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rest.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teaser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shows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5500" y="3841546"/>
            <a:ext cx="6256592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teaser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entire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nish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5500" y="4044746"/>
            <a:ext cx="1622882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appeal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5500" y="4298746"/>
            <a:ext cx="4968557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plenty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content.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4332790"/>
            <a:ext cx="177572" cy="411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12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5500" y="4565446"/>
            <a:ext cx="6221107" cy="5960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publishing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teaser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appears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page),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old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disappears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page),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publishing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it's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removed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ever)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appear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during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appropriate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periods.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25500" y="5225846"/>
            <a:ext cx="6184086" cy="5960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designate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matter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piece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info)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makes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content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featured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prominently.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Note: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will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never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shown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5247190"/>
            <a:ext cx="177572" cy="144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25500" y="5873546"/>
            <a:ext cx="6021754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pretty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good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control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over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looks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(include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images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captions,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example)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visually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appealing.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5907590"/>
            <a:ext cx="177572" cy="1071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8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25500" y="6343446"/>
            <a:ext cx="6044946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link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teaser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take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directly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body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another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teaser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setup,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easily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nish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25500" y="6800646"/>
            <a:ext cx="6368630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indicate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publicly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available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incentivized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become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members.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25500" y="7257846"/>
            <a:ext cx="6279362" cy="723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your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learn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joining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site.</a:t>
            </a:r>
          </a:p>
          <a:p>
            <a:pPr marL="0" marR="0">
              <a:lnSpc>
                <a:spcPts val="1293"/>
              </a:lnSpc>
              <a:spcBef>
                <a:spcPts val="8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full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access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bene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member.</a:t>
            </a:r>
          </a:p>
          <a:p>
            <a:pPr marL="0" marR="0">
              <a:lnSpc>
                <a:spcPts val="1293"/>
              </a:lnSpc>
              <a:spcBef>
                <a:spcPts val="7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full-text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search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body,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title,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author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7291890"/>
            <a:ext cx="177572" cy="9322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11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12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12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25500" y="8045246"/>
            <a:ext cx="6398246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subscribe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(teasers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only?)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visiting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25500" y="8502446"/>
            <a:ext cx="474378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comments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85800" y="8536490"/>
            <a:ext cx="177572" cy="144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594100" y="9606229"/>
            <a:ext cx="733043" cy="17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900" spc="-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4</a:t>
            </a:r>
            <a:r>
              <a:rPr dirty="0" sz="900" spc="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900" spc="-10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15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27400" y="465074"/>
            <a:ext cx="1268729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Home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 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Page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500" y="996746"/>
            <a:ext cx="6229070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prominent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special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announcements,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necessarily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give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additional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exposure.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1030790"/>
            <a:ext cx="177572" cy="10592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5500" y="1453946"/>
            <a:ext cx="6388607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I'd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like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ﬂ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exibility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things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appear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accommodate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</a:t>
            </a:r>
            <a:r>
              <a:rPr dirty="0" sz="1100" spc="-15">
                <a:solidFill>
                  <a:srgbClr val="000000"/>
                </a:solidFill>
                <a:latin typeface="BVMUIA+InterFace-Regular"/>
                <a:cs typeface="BVMUIA+InterFace-Regular"/>
              </a:rPr>
              <a:t>ﬀ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types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5500" y="1657146"/>
            <a:ext cx="777836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content.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5500" y="1911146"/>
            <a:ext cx="6330212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upcoming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notice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register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there’s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bene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5500" y="2114346"/>
            <a:ext cx="1261897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membership.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5500" y="2368346"/>
            <a:ext cx="5473433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content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back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2402390"/>
            <a:ext cx="177572" cy="411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12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5500" y="2635046"/>
            <a:ext cx="6369608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interest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easy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agile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learning.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5500" y="3092246"/>
            <a:ext cx="6270701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know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earth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needs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alliance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3126290"/>
            <a:ext cx="177572" cy="1529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8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5500" y="3295446"/>
            <a:ext cx="2394165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don’t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bounce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immediately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ﬀ</a:t>
            </a:r>
            <a:r>
              <a:rPr dirty="0" sz="1100" spc="-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5500" y="3549446"/>
            <a:ext cx="6250444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know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glance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around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earth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CSM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I'd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more.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25500" y="4019346"/>
            <a:ext cx="6358570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back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quickly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easily,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don’t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navigating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works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like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every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world.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5500" y="4476546"/>
            <a:ext cx="6225020" cy="799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popular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likely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most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important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content.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(Note: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everything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considered.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example,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don’t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know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popular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would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useful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"most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popular"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box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popular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articles,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etc.)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517900" y="5494273"/>
            <a:ext cx="877316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Ratings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25500" y="6013246"/>
            <a:ext cx="6031534" cy="608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successfully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completed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(becoming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ScrumMaster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Product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Owner),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link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survey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provide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feedback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6047290"/>
            <a:ext cx="177572" cy="144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25500" y="6673646"/>
            <a:ext cx="6365278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assured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submit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answers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multiple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time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skew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results,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ratings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accurate.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6707690"/>
            <a:ext cx="177572" cy="1529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8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25500" y="7130846"/>
            <a:ext cx="6264414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results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surveys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classes,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(Questions: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survey?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period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time?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just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know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site?)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25500" y="7600746"/>
            <a:ext cx="6393077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admin,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results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averages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class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trainers),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identify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outliers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possible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problems.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25500" y="8057946"/>
            <a:ext cx="6189116" cy="596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considering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attending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trainer’s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rating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(either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combined),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choose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appropriate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25500" y="8718346"/>
            <a:ext cx="5425376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rating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choose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wisely.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85800" y="8739690"/>
            <a:ext cx="177572" cy="144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594100" y="9606229"/>
            <a:ext cx="733043" cy="17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900" spc="-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5</a:t>
            </a:r>
            <a:r>
              <a:rPr dirty="0" sz="900" spc="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900" spc="-10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24200" y="465074"/>
            <a:ext cx="1677923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What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 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is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 </a:t>
            </a:r>
            <a:r>
              <a:rPr dirty="0" sz="2000" spc="-10">
                <a:solidFill>
                  <a:srgbClr val="00c6a8"/>
                </a:solidFill>
                <a:latin typeface="NEKOJA+Dosis-Medium"/>
                <a:cs typeface="NEKOJA+Dosis-Medium"/>
              </a:rPr>
              <a:t>Scrum?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500" y="996746"/>
            <a:ext cx="6190374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section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website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teaches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basics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learn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quickly.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1030790"/>
            <a:ext cx="177572" cy="602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5500" y="1453946"/>
            <a:ext cx="5644147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create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content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section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it’s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92500" y="1874773"/>
            <a:ext cx="952246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Registry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5500" y="2406446"/>
            <a:ext cx="6206020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ScrumMasters,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Practitioners,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 spc="-14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Trainers,</a:t>
            </a:r>
            <a:r>
              <a:rPr dirty="0" sz="1100" spc="14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Product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Owners.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2440490"/>
            <a:ext cx="177572" cy="602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5500" y="2863646"/>
            <a:ext cx="6274193" cy="5960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CSM,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Practitioner,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Product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Owner,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registry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without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becoming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employers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verify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cation.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example,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take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class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never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register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membership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lapse.)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5500" y="3524046"/>
            <a:ext cx="6359271" cy="799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nished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teaching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class,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Excel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last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email)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those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added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Alliance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records.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prompted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alone),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type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(i.e.,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CSM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CSPO).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marked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“pending”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until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pays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3558090"/>
            <a:ext cx="177572" cy="144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5500" y="4374946"/>
            <a:ext cx="6175285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admin,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classes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pending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approve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approved.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4408990"/>
            <a:ext cx="177572" cy="411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12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5500" y="4641646"/>
            <a:ext cx="6326440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admin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received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payment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people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class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pending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registry.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5500" y="5098846"/>
            <a:ext cx="6256590" cy="5960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ScrumMaster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Product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Owner,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loaded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registry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welcoming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Alliance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containing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instructions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register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/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activate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membership.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5132890"/>
            <a:ext cx="177572" cy="8052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43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5500" y="5759246"/>
            <a:ext cx="6061011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content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automatically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ScrumMasters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25500" y="5949746"/>
            <a:ext cx="4876076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Product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Owners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don’t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involve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programmer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simple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edits.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276600" y="6383273"/>
            <a:ext cx="1376679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Membership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25500" y="6902246"/>
            <a:ext cx="6088393" cy="596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company,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join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Alliance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paying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corporate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membership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company’s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support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include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uploading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related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corporate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membership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(e.g.,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description,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logo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FPQNJO+InterFace-Regular"/>
                <a:cs typeface="FPQNJO+InterFace-Regular"/>
              </a:rPr>
              <a:t>size</a:t>
            </a:r>
            <a:r>
              <a:rPr dirty="0" sz="1100" spc="1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x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y).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6936290"/>
            <a:ext cx="177572" cy="144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25500" y="7562646"/>
            <a:ext cx="6381482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corporate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sponsor,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logo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displayed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“corporate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sponsors”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company’s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support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7596690"/>
            <a:ext cx="177572" cy="10592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25500" y="8019846"/>
            <a:ext cx="5791250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corporate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sponsor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logo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randomly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appear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company’s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support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rotates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among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corporate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sponsors.)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25500" y="8477046"/>
            <a:ext cx="639643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CSM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CSPO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approved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Practitioner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status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(by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admin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submission),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am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25500" y="8680246"/>
            <a:ext cx="3627996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charged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status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activated.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25500" y="8946946"/>
            <a:ext cx="4832909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Certi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 spc="-14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 spc="14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annual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status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active.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85800" y="8968290"/>
            <a:ext cx="177572" cy="411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12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25500" y="9200946"/>
            <a:ext cx="640118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administrator,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annual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Practitioners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 spc="-15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Trainers</a:t>
            </a:r>
            <a:r>
              <a:rPr dirty="0" sz="1100" spc="15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fees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set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25500" y="9404146"/>
            <a:ext cx="2003564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involving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programmer.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594100" y="9606229"/>
            <a:ext cx="733043" cy="17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900" spc="-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6</a:t>
            </a:r>
            <a:r>
              <a:rPr dirty="0" sz="900" spc="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900" spc="-10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5500" y="463346"/>
            <a:ext cx="6250723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whose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membership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type)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expire,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reminder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link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renew.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484690"/>
            <a:ext cx="177572" cy="614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8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5500" y="920546"/>
            <a:ext cx="5911392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member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short-term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memory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problems,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system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password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password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reminder,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possibly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username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(unless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email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that),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0" y="1544574"/>
            <a:ext cx="1783841" cy="3571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68">
                <a:solidFill>
                  <a:srgbClr val="00c6a8"/>
                </a:solidFill>
                <a:latin typeface="NEKOJA+Dosis-Medium"/>
                <a:cs typeface="NEKOJA+Dosis-Medium"/>
              </a:rPr>
              <a:t>For</a:t>
            </a:r>
            <a:r>
              <a:rPr dirty="0" sz="2000" spc="68">
                <a:solidFill>
                  <a:srgbClr val="00c6a8"/>
                </a:solidFill>
                <a:latin typeface="NEKOJA+Dosis-Medium"/>
                <a:cs typeface="NEKOJA+Dosis-Medium"/>
              </a:rPr>
              <a:t> </a:t>
            </a:r>
            <a:r>
              <a:rPr dirty="0" sz="2000" spc="-23">
                <a:solidFill>
                  <a:srgbClr val="00c6a8"/>
                </a:solidFill>
                <a:latin typeface="NEKOJA+Dosis-Medium"/>
                <a:cs typeface="NEKOJA+Dosis-Medium"/>
              </a:rPr>
              <a:t>Trainers</a:t>
            </a:r>
            <a:r>
              <a:rPr dirty="0" sz="2000" spc="23">
                <a:solidFill>
                  <a:srgbClr val="00c6a8"/>
                </a:solidFill>
                <a:latin typeface="NEKOJA+Dosis-Medium"/>
                <a:cs typeface="NEKOJA+Dosis-Medium"/>
              </a:rPr>
              <a:t> 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Only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5500" y="2063546"/>
            <a:ext cx="5797677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information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relevance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Alliance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share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information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easily.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2097590"/>
            <a:ext cx="177572" cy="602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  <a:p>
            <a:pPr marL="0" marR="0">
              <a:lnSpc>
                <a:spcPts val="840"/>
              </a:lnSpc>
              <a:spcBef>
                <a:spcPts val="2759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FPQNJO+InterFace-Regular"/>
                <a:cs typeface="FPQNJO+InterFace-Regular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5500" y="2520746"/>
            <a:ext cx="5225046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editor,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post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information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trainers-only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section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94100" y="9606229"/>
            <a:ext cx="733043" cy="17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900" spc="-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7</a:t>
            </a:r>
            <a:r>
              <a:rPr dirty="0" sz="900" spc="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900" spc="-10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5800" y="454558"/>
            <a:ext cx="2427884" cy="306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IIMMQR+InterFace-Bold"/>
                <a:cs typeface="IIMMQR+InterFace-Bold"/>
              </a:rPr>
              <a:t>Video</a:t>
            </a:r>
            <a:r>
              <a:rPr dirty="0" sz="1800" spc="-90">
                <a:solidFill>
                  <a:srgbClr val="000000"/>
                </a:solidFill>
                <a:latin typeface="IIMMQR+InterFace-Bold"/>
                <a:cs typeface="IIMMQR+InterFace-Bold"/>
              </a:rPr>
              <a:t> </a:t>
            </a:r>
            <a:r>
              <a:rPr dirty="0" sz="1800" spc="-23">
                <a:solidFill>
                  <a:srgbClr val="000000"/>
                </a:solidFill>
                <a:latin typeface="IIMMQR+InterFace-Bold"/>
                <a:cs typeface="IIMMQR+InterFace-Bold"/>
              </a:rPr>
              <a:t>Training</a:t>
            </a:r>
            <a:r>
              <a:rPr dirty="0" sz="1800" spc="-67">
                <a:solidFill>
                  <a:srgbClr val="000000"/>
                </a:solidFill>
                <a:latin typeface="IIMMQR+InterFace-Bold"/>
                <a:cs typeface="IIMMQR+InterFace-Bold"/>
              </a:rPr>
              <a:t> </a:t>
            </a:r>
            <a:r>
              <a:rPr dirty="0" sz="1800">
                <a:solidFill>
                  <a:srgbClr val="000000"/>
                </a:solidFill>
                <a:latin typeface="IIMMQR+InterFace-Bold"/>
                <a:cs typeface="IIMMQR+InterFace-Bold"/>
              </a:rPr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920546"/>
            <a:ext cx="6194843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Stories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section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written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version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website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</a:t>
            </a:r>
            <a:r>
              <a:rPr dirty="0" sz="1100" spc="-15">
                <a:solidFill>
                  <a:srgbClr val="000000"/>
                </a:solidFill>
                <a:latin typeface="BVMUIA+InterFace-Regular"/>
                <a:cs typeface="BVMUIA+InterFace-Regular"/>
              </a:rPr>
              <a:t>ﬀ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online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1123746"/>
            <a:ext cx="1352283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variety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9600" y="1544574"/>
            <a:ext cx="1626616" cy="3571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Course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 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Catalog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5500" y="2076246"/>
            <a:ext cx="604704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create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description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prospective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learn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2097940"/>
            <a:ext cx="178575" cy="14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5500" y="2330246"/>
            <a:ext cx="6093283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maintain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bio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myself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which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2364640"/>
            <a:ext cx="178575" cy="14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5500" y="2533446"/>
            <a:ext cx="741235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5500" y="2787446"/>
            <a:ext cx="5766244" cy="4690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detailed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learn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it.</a:t>
            </a:r>
          </a:p>
          <a:p>
            <a:pPr marL="0" marR="0">
              <a:lnSpc>
                <a:spcPts val="1293"/>
              </a:lnSpc>
              <a:spcBef>
                <a:spcPts val="8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browse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catalog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available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pick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right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2821840"/>
            <a:ext cx="178575" cy="669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1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5500" y="3320846"/>
            <a:ext cx="6345719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related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might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interested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19400" y="3932173"/>
            <a:ext cx="2293366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Account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 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Management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5500" y="4463846"/>
            <a:ext cx="4161371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create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account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track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progress.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4485540"/>
            <a:ext cx="178575" cy="682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5500" y="4730546"/>
            <a:ext cx="4916169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manage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account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ﬂ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ects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current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information.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25500" y="4984546"/>
            <a:ext cx="6358014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taken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PDUs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earned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access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historical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information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don’t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instead.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098800" y="5608573"/>
            <a:ext cx="1721611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Course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 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Creation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25500" y="6140246"/>
            <a:ext cx="5932207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upload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watch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those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videos.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6161940"/>
            <a:ext cx="178575" cy="415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25500" y="6394246"/>
            <a:ext cx="6301434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create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quiz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include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take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those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quizzes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ensure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learning.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25500" y="6851446"/>
            <a:ext cx="6371563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properly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sequence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elements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assemble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amazing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6885840"/>
            <a:ext cx="178575" cy="1520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25500" y="7321346"/>
            <a:ext cx="6398246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indicate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discussion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forum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but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25500" y="7778546"/>
            <a:ext cx="6323507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indicate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schedule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prospective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elements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presented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week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they’ll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25500" y="8235746"/>
            <a:ext cx="6073864" cy="4055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publication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elements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scheduled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items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become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available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when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not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sooner.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25500" y="8692946"/>
            <a:ext cx="446410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add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subtitles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accessible.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85800" y="8727340"/>
            <a:ext cx="178575" cy="402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1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25500" y="8959646"/>
            <a:ext cx="5964758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instructor,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thumbnail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image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image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like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rather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than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randomly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selected.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594100" y="9606229"/>
            <a:ext cx="733043" cy="17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900" spc="-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8</a:t>
            </a:r>
            <a:r>
              <a:rPr dirty="0" sz="900" spc="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900" spc="-10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15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5500" y="463346"/>
            <a:ext cx="6257149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owner,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watermarked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 spc="-11">
                <a:solidFill>
                  <a:srgbClr val="000000"/>
                </a:solidFill>
                <a:latin typeface="FPQNJO+InterFace-Regular"/>
                <a:cs typeface="FPQNJO+InterFace-Regular"/>
              </a:rPr>
              <a:t>Row</a:t>
            </a:r>
            <a:r>
              <a:rPr dirty="0" sz="1100" spc="11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Agile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logo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clearly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Front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 spc="-11">
                <a:solidFill>
                  <a:srgbClr val="000000"/>
                </a:solidFill>
                <a:latin typeface="FPQNJO+InterFace-Regular"/>
                <a:cs typeface="FPQNJO+InterFace-Regular"/>
              </a:rPr>
              <a:t>Row</a:t>
            </a:r>
            <a:r>
              <a:rPr dirty="0" sz="1100" spc="11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Agile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485040"/>
            <a:ext cx="178575" cy="14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24200" y="1074674"/>
            <a:ext cx="1664715" cy="3571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Buying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 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Courses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5500" y="1606346"/>
            <a:ext cx="4430433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prices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make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ﬁ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lthy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lucre.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1628040"/>
            <a:ext cx="178575" cy="415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5500" y="1873046"/>
            <a:ext cx="6391680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quantity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thresholds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discounts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</a:t>
            </a:r>
            <a:r>
              <a:rPr dirty="0" sz="1100" spc="-15">
                <a:solidFill>
                  <a:srgbClr val="000000"/>
                </a:solidFill>
                <a:latin typeface="BVMUIA+InterFace-Regular"/>
                <a:cs typeface="BVMUIA+InterFace-Regular"/>
              </a:rPr>
              <a:t>ﬀ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lower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prices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larger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orders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“buy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three,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10%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ﬀ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”.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5500" y="2330246"/>
            <a:ext cx="5321020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trainer,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create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discount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codes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give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people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customize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pricing.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2351940"/>
            <a:ext cx="178575" cy="415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5500" y="2584246"/>
            <a:ext cx="6235916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shopping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purchase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(watch)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5500" y="3054146"/>
            <a:ext cx="6161455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chapter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shopping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purchase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just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3075840"/>
            <a:ext cx="178575" cy="106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5500" y="3511346"/>
            <a:ext cx="5868225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credit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card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purchase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(watch)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5500" y="3968546"/>
            <a:ext cx="6319177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visitor,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PayPal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purchase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(watch)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them.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5500" y="4425746"/>
            <a:ext cx="4826063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buyer,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receive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receipt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prove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paid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4460140"/>
            <a:ext cx="178575" cy="402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1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5500" y="4692446"/>
            <a:ext cx="6260782" cy="39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announce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various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times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various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social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media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about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doing.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25500" y="5149646"/>
            <a:ext cx="6031953" cy="4690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user,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license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terms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before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purchasing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subscribing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know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I’m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getting.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.</a:t>
            </a:r>
          </a:p>
          <a:p>
            <a:pPr marL="0" marR="0">
              <a:lnSpc>
                <a:spcPts val="1293"/>
              </a:lnSpc>
              <a:spcBef>
                <a:spcPts val="8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sign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up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monthly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annual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subscription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take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all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(video?)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5171340"/>
            <a:ext cx="178575" cy="682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25500" y="5670346"/>
            <a:ext cx="5971883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company,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purchase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multiple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licenses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manage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registrations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group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people.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25500" y="6127546"/>
            <a:ext cx="6205600" cy="405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company,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manage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registrations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control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which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employees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company</a:t>
            </a:r>
          </a:p>
          <a:p>
            <a:pPr marL="0" marR="0">
              <a:lnSpc>
                <a:spcPts val="1293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have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access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which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courses.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6161940"/>
            <a:ext cx="178575" cy="606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27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25500" y="6597446"/>
            <a:ext cx="5639536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company,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purchase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site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license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everyone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take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175000" y="7018273"/>
            <a:ext cx="1584959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License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 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Admin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25500" y="7537246"/>
            <a:ext cx="6033769" cy="469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buyer,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easily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apply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license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buy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myself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instantly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start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viewing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course.</a:t>
            </a:r>
          </a:p>
          <a:p>
            <a:pPr marL="0" marR="0">
              <a:lnSpc>
                <a:spcPts val="1293"/>
              </a:lnSpc>
              <a:spcBef>
                <a:spcPts val="8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buyer,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distribute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out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licenses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others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for.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85800" y="7571640"/>
            <a:ext cx="178575" cy="669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1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  <a:p>
            <a:pPr marL="0" marR="0">
              <a:lnSpc>
                <a:spcPts val="872"/>
              </a:lnSpc>
              <a:spcBef>
                <a:spcPts val="1227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25500" y="8070646"/>
            <a:ext cx="5870461" cy="392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buyer,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share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company-wide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license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with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everyone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everyone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</a:p>
          <a:p>
            <a:pPr marL="0" marR="0">
              <a:lnSpc>
                <a:spcPts val="1293"/>
              </a:lnSpc>
              <a:spcBef>
                <a:spcPts val="20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company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073400" y="8681973"/>
            <a:ext cx="1767077" cy="357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Viewing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 </a:t>
            </a:r>
            <a:r>
              <a:rPr dirty="0" sz="2000">
                <a:solidFill>
                  <a:srgbClr val="00c6a8"/>
                </a:solidFill>
                <a:latin typeface="NEKOJA+Dosis-Medium"/>
                <a:cs typeface="NEKOJA+Dosis-Medium"/>
              </a:rPr>
              <a:t>Courses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25500" y="9213646"/>
            <a:ext cx="6286486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participant,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want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each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element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(such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video)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marked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viewed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BVMUIA+InterFace-Regular"/>
                <a:cs typeface="BVMUIA+InterFace-Regular"/>
              </a:rPr>
              <a:t>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er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view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or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complete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so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85800" y="9235340"/>
            <a:ext cx="178575" cy="14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25500" y="9416846"/>
            <a:ext cx="3143377" cy="202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that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can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see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which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parts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a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course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I’ve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1100">
                <a:solidFill>
                  <a:srgbClr val="000000"/>
                </a:solidFill>
                <a:latin typeface="FPQNJO+InterFace-Regular"/>
                <a:cs typeface="FPQNJO+InterFace-Regular"/>
              </a:rPr>
              <a:t>completed.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594100" y="9606229"/>
            <a:ext cx="733043" cy="17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Page</a:t>
            </a:r>
            <a:r>
              <a:rPr dirty="0" sz="900" spc="-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9</a:t>
            </a:r>
            <a:r>
              <a:rPr dirty="0" sz="900" spc="18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of</a:t>
            </a:r>
            <a:r>
              <a:rPr dirty="0" sz="900" spc="-10">
                <a:solidFill>
                  <a:srgbClr val="919191"/>
                </a:solidFill>
                <a:latin typeface="FPQNJO+InterFace-Regular"/>
                <a:cs typeface="FPQNJO+InterFace-Regular"/>
              </a:rPr>
              <a:t> </a:t>
            </a:r>
            <a:r>
              <a:rPr dirty="0" sz="900">
                <a:solidFill>
                  <a:srgbClr val="919191"/>
                </a:solidFill>
                <a:latin typeface="FPQNJO+InterFace-Regular"/>
                <a:cs typeface="FPQNJO+InterFace-Regular"/>
              </a:rPr>
              <a:t>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2020-10-04T15:24:04-05:00</dcterms:modified>
</cp:coreProperties>
</file>