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352179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234589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3166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1202430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3778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1169464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3290656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115232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275731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EDC592-AB24-4019-940E-F04849D25213}"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333891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EDC592-AB24-4019-940E-F04849D25213}"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37488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EDC592-AB24-4019-940E-F04849D25213}"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84335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EDC592-AB24-4019-940E-F04849D25213}"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209265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DC592-AB24-4019-940E-F04849D25213}"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97826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EDC592-AB24-4019-940E-F04849D25213}"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283525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EDC592-AB24-4019-940E-F04849D25213}"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3A7DD-FA44-4A31-81A4-BE60E223DD09}" type="slidenum">
              <a:rPr lang="en-US" smtClean="0"/>
              <a:t>‹#›</a:t>
            </a:fld>
            <a:endParaRPr lang="en-US"/>
          </a:p>
        </p:txBody>
      </p:sp>
    </p:spTree>
    <p:extLst>
      <p:ext uri="{BB962C8B-B14F-4D97-AF65-F5344CB8AC3E}">
        <p14:creationId xmlns:p14="http://schemas.microsoft.com/office/powerpoint/2010/main" val="103968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EDC592-AB24-4019-940E-F04849D25213}" type="datetimeFigureOut">
              <a:rPr lang="en-US" smtClean="0"/>
              <a:t>11/13/2019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43A7DD-FA44-4A31-81A4-BE60E223DD09}" type="slidenum">
              <a:rPr lang="en-US" smtClean="0"/>
              <a:t>‹#›</a:t>
            </a:fld>
            <a:endParaRPr lang="en-US"/>
          </a:p>
        </p:txBody>
      </p:sp>
    </p:spTree>
    <p:extLst>
      <p:ext uri="{BB962C8B-B14F-4D97-AF65-F5344CB8AC3E}">
        <p14:creationId xmlns:p14="http://schemas.microsoft.com/office/powerpoint/2010/main" val="458742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uru99.com/java-oops-class-object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uru99.com/java-static-variable-method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What is Test Driven Development (TDD)?</a:t>
            </a:r>
          </a:p>
          <a:p>
            <a:pPr algn="just"/>
            <a:r>
              <a:rPr lang="en-US" dirty="0"/>
              <a:t>TDD can be defined as a programming practice that instructs developers to write new code only if an automated test has failed. This avoids duplication of code. TDD means “Test Driven Development”. The primary goal of TDD is to make the code clearer, simple and bug-free.</a:t>
            </a:r>
          </a:p>
          <a:p>
            <a:pPr algn="just"/>
            <a:r>
              <a:rPr lang="en-US" dirty="0"/>
              <a:t>Test-Driven Development starts with designing and developing tests for every small functionality of an application. In TDD approach, first, the test is developed which specifies and validates what the code will do.</a:t>
            </a:r>
          </a:p>
          <a:p>
            <a:pPr algn="just"/>
            <a:endParaRPr lang="en-US" dirty="0"/>
          </a:p>
        </p:txBody>
      </p:sp>
    </p:spTree>
    <p:extLst>
      <p:ext uri="{BB962C8B-B14F-4D97-AF65-F5344CB8AC3E}">
        <p14:creationId xmlns:p14="http://schemas.microsoft.com/office/powerpoint/2010/main" val="106975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152400"/>
            <a:ext cx="10233125" cy="7044259"/>
          </a:xfrm>
          <a:prstGeom prst="rect">
            <a:avLst/>
          </a:prstGeom>
        </p:spPr>
      </p:pic>
    </p:spTree>
    <p:extLst>
      <p:ext uri="{BB962C8B-B14F-4D97-AF65-F5344CB8AC3E}">
        <p14:creationId xmlns:p14="http://schemas.microsoft.com/office/powerpoint/2010/main" val="159597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78350" y="1174888"/>
            <a:ext cx="11863016" cy="5427617"/>
          </a:xfrm>
          <a:prstGeom prst="rect">
            <a:avLst/>
          </a:prstGeom>
        </p:spPr>
      </p:pic>
    </p:spTree>
    <p:extLst>
      <p:ext uri="{BB962C8B-B14F-4D97-AF65-F5344CB8AC3E}">
        <p14:creationId xmlns:p14="http://schemas.microsoft.com/office/powerpoint/2010/main" val="155969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7647"/>
            <a:ext cx="8596668" cy="5283716"/>
          </a:xfrm>
        </p:spPr>
        <p:txBody>
          <a:bodyPr/>
          <a:lstStyle/>
          <a:p>
            <a:r>
              <a:rPr lang="en-US" b="1" i="0" dirty="0" smtClean="0">
                <a:solidFill>
                  <a:srgbClr val="222222"/>
                </a:solidFill>
                <a:effectLst/>
                <a:latin typeface="Source Sans Pro"/>
              </a:rPr>
              <a:t>Example of TDD</a:t>
            </a:r>
          </a:p>
          <a:p>
            <a:r>
              <a:rPr lang="en-US" b="0" i="0" dirty="0" smtClean="0">
                <a:solidFill>
                  <a:srgbClr val="222222"/>
                </a:solidFill>
                <a:effectLst/>
                <a:latin typeface="Source Sans Pro"/>
              </a:rPr>
              <a:t>Here in this example, we will define a class password. For this class, we will try to satisfy following conditions.</a:t>
            </a:r>
          </a:p>
          <a:p>
            <a:r>
              <a:rPr lang="en-US" b="0" i="0" dirty="0" smtClean="0">
                <a:solidFill>
                  <a:srgbClr val="222222"/>
                </a:solidFill>
                <a:effectLst/>
                <a:latin typeface="Source Sans Pro"/>
              </a:rPr>
              <a:t>A condition for Password acceptance:</a:t>
            </a:r>
          </a:p>
          <a:p>
            <a:r>
              <a:rPr lang="en-US" b="0" i="0" dirty="0" smtClean="0">
                <a:solidFill>
                  <a:srgbClr val="222222"/>
                </a:solidFill>
                <a:effectLst/>
                <a:latin typeface="Source Sans Pro"/>
              </a:rPr>
              <a:t>The password should be between 5 to 10 characters.</a:t>
            </a:r>
          </a:p>
          <a:p>
            <a:endParaRPr lang="en-US" b="0" i="0" dirty="0" smtClean="0">
              <a:solidFill>
                <a:srgbClr val="222222"/>
              </a:solidFill>
              <a:effectLst/>
              <a:latin typeface="Source Sans Pro"/>
            </a:endParaRPr>
          </a:p>
          <a:p>
            <a:r>
              <a:rPr lang="en-US" b="0" i="0" dirty="0" smtClean="0">
                <a:solidFill>
                  <a:srgbClr val="222222"/>
                </a:solidFill>
                <a:effectLst/>
                <a:latin typeface="Source Sans Pro"/>
              </a:rPr>
              <a:t>First, we write the code that fulfills all the above requirements.</a:t>
            </a:r>
          </a:p>
          <a:p>
            <a:endParaRPr lang="en-US" dirty="0"/>
          </a:p>
        </p:txBody>
      </p:sp>
    </p:spTree>
    <p:extLst>
      <p:ext uri="{BB962C8B-B14F-4D97-AF65-F5344CB8AC3E}">
        <p14:creationId xmlns:p14="http://schemas.microsoft.com/office/powerpoint/2010/main" val="2423337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38761" y="914401"/>
            <a:ext cx="7473814" cy="5747656"/>
          </a:xfrm>
          <a:prstGeom prst="rect">
            <a:avLst/>
          </a:prstGeom>
        </p:spPr>
      </p:pic>
    </p:spTree>
    <p:extLst>
      <p:ext uri="{BB962C8B-B14F-4D97-AF65-F5344CB8AC3E}">
        <p14:creationId xmlns:p14="http://schemas.microsoft.com/office/powerpoint/2010/main" val="130782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Scenario 1</a:t>
            </a:r>
            <a:r>
              <a:rPr lang="en-US" dirty="0"/>
              <a:t>: To run the test, we create class </a:t>
            </a:r>
            <a:r>
              <a:rPr lang="en-US" dirty="0" err="1"/>
              <a:t>PasswordValidator</a:t>
            </a:r>
            <a:r>
              <a:rPr lang="en-US" dirty="0"/>
              <a:t> ();</a:t>
            </a:r>
            <a:br>
              <a:rPr lang="en-US" dirty="0"/>
            </a:b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488631" y="2286000"/>
            <a:ext cx="9021129" cy="4415246"/>
          </a:xfrm>
          <a:prstGeom prst="rect">
            <a:avLst/>
          </a:prstGeom>
        </p:spPr>
      </p:pic>
    </p:spTree>
    <p:extLst>
      <p:ext uri="{BB962C8B-B14F-4D97-AF65-F5344CB8AC3E}">
        <p14:creationId xmlns:p14="http://schemas.microsoft.com/office/powerpoint/2010/main" val="1517068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smtClean="0">
                <a:solidFill>
                  <a:srgbClr val="222222"/>
                </a:solidFill>
                <a:effectLst/>
                <a:latin typeface="Source Sans Pro"/>
              </a:rPr>
              <a:t>We will run above class </a:t>
            </a:r>
            <a:r>
              <a:rPr lang="en-US" b="0" i="0" dirty="0" err="1" smtClean="0">
                <a:solidFill>
                  <a:srgbClr val="222222"/>
                </a:solidFill>
                <a:effectLst/>
                <a:latin typeface="Source Sans Pro"/>
              </a:rPr>
              <a:t>TestPassword</a:t>
            </a:r>
            <a:r>
              <a:rPr lang="en-US" b="0" i="0" dirty="0" smtClean="0">
                <a:solidFill>
                  <a:srgbClr val="222222"/>
                </a:solidFill>
                <a:effectLst/>
                <a:latin typeface="Source Sans Pro"/>
              </a:rPr>
              <a:t> ();</a:t>
            </a:r>
            <a:br>
              <a:rPr lang="en-US" b="0" i="0" dirty="0" smtClean="0">
                <a:solidFill>
                  <a:srgbClr val="222222"/>
                </a:solidFill>
                <a:effectLst/>
                <a:latin typeface="Source Sans Pro"/>
              </a:rPr>
            </a:br>
            <a:r>
              <a:rPr lang="en-US" b="0" i="0" dirty="0" smtClean="0">
                <a:solidFill>
                  <a:srgbClr val="222222"/>
                </a:solidFill>
                <a:effectLst/>
                <a:latin typeface="Source Sans Pro"/>
              </a:rPr>
              <a:t>Output is PASSED as shown below;</a:t>
            </a:r>
            <a:br>
              <a:rPr lang="en-US" b="0" i="0" dirty="0" smtClean="0">
                <a:solidFill>
                  <a:srgbClr val="222222"/>
                </a:solidFill>
                <a:effectLst/>
                <a:latin typeface="Source Sans Pro"/>
              </a:rPr>
            </a:br>
            <a:r>
              <a:rPr lang="en-US" b="1" i="0" dirty="0" smtClean="0">
                <a:solidFill>
                  <a:srgbClr val="222222"/>
                </a:solidFill>
                <a:effectLst/>
                <a:latin typeface="Source Sans Pro"/>
              </a:rPr>
              <a:t>Output</a:t>
            </a:r>
            <a:r>
              <a:rPr lang="en-US" b="0" i="0" dirty="0" smtClean="0">
                <a:solidFill>
                  <a:srgbClr val="222222"/>
                </a:solidFill>
                <a:effectLst/>
                <a:latin typeface="Source Sans Pro"/>
              </a:rPr>
              <a:t>:</a:t>
            </a:r>
            <a:br>
              <a:rPr lang="en-US" b="0" i="0" dirty="0" smtClean="0">
                <a:solidFill>
                  <a:srgbClr val="222222"/>
                </a:solidFill>
                <a:effectLst/>
                <a:latin typeface="Source Sans Pro"/>
              </a:rPr>
            </a:br>
            <a:endParaRPr lang="en-US" dirty="0"/>
          </a:p>
        </p:txBody>
      </p:sp>
      <p:pic>
        <p:nvPicPr>
          <p:cNvPr id="5" name="Content Placeholder 4"/>
          <p:cNvPicPr>
            <a:picLocks noGrp="1" noChangeAspect="1"/>
          </p:cNvPicPr>
          <p:nvPr>
            <p:ph idx="1"/>
          </p:nvPr>
        </p:nvPicPr>
        <p:blipFill>
          <a:blip r:embed="rId2"/>
          <a:stretch>
            <a:fillRect/>
          </a:stretch>
        </p:blipFill>
        <p:spPr>
          <a:xfrm>
            <a:off x="326571" y="2434430"/>
            <a:ext cx="10515600" cy="4423569"/>
          </a:xfrm>
          <a:prstGeom prst="rect">
            <a:avLst/>
          </a:prstGeom>
        </p:spPr>
      </p:pic>
      <p:sp>
        <p:nvSpPr>
          <p:cNvPr id="4" name="Rectangle 3"/>
          <p:cNvSpPr/>
          <p:nvPr/>
        </p:nvSpPr>
        <p:spPr>
          <a:xfrm>
            <a:off x="3048000" y="2690336"/>
            <a:ext cx="6096000" cy="646331"/>
          </a:xfrm>
          <a:prstGeom prst="rect">
            <a:avLst/>
          </a:prstGeom>
        </p:spPr>
        <p:txBody>
          <a:bodyPr>
            <a:spAutoFit/>
          </a:bodyPr>
          <a:lstStyle/>
          <a:p>
            <a:r>
              <a:rPr lang="en-US" dirty="0" smtClean="0"/>
              <a:t/>
            </a:r>
            <a:br>
              <a:rPr lang="en-US" dirty="0" smtClean="0"/>
            </a:br>
            <a:endParaRPr lang="en-US" dirty="0"/>
          </a:p>
        </p:txBody>
      </p:sp>
    </p:spTree>
    <p:extLst>
      <p:ext uri="{BB962C8B-B14F-4D97-AF65-F5344CB8AC3E}">
        <p14:creationId xmlns:p14="http://schemas.microsoft.com/office/powerpoint/2010/main" val="3627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Scenario 2</a:t>
            </a:r>
            <a:r>
              <a:rPr lang="en-US" sz="2000" dirty="0"/>
              <a:t>: Here we can see in method </a:t>
            </a:r>
            <a:r>
              <a:rPr lang="en-US" sz="2000" dirty="0" err="1"/>
              <a:t>TestPasswordLength</a:t>
            </a:r>
            <a:r>
              <a:rPr lang="en-US" sz="2000" dirty="0"/>
              <a:t> () there is no need of creating an instance of class </a:t>
            </a:r>
            <a:r>
              <a:rPr lang="en-US" sz="2000" dirty="0" err="1"/>
              <a:t>PasswordValidator</a:t>
            </a:r>
            <a:r>
              <a:rPr lang="en-US" sz="2000" dirty="0"/>
              <a:t>. Instance means creating an </a:t>
            </a:r>
            <a:r>
              <a:rPr lang="en-US" sz="2000" dirty="0">
                <a:hlinkClick r:id="rId2"/>
              </a:rPr>
              <a:t>object</a:t>
            </a:r>
            <a:r>
              <a:rPr lang="en-US" sz="2000" dirty="0"/>
              <a:t> of class to refer the members (variables/methods) of that class.</a:t>
            </a:r>
            <a:br>
              <a:rPr lang="en-US" sz="2000" dirty="0"/>
            </a:br>
            <a:r>
              <a:rPr lang="en-US" sz="2000" dirty="0" smtClean="0"/>
              <a:t/>
            </a:r>
            <a:br>
              <a:rPr lang="en-US" sz="2000" dirty="0" smtClean="0"/>
            </a:br>
            <a:endParaRPr lang="en-US" sz="2000" dirty="0"/>
          </a:p>
        </p:txBody>
      </p:sp>
      <p:pic>
        <p:nvPicPr>
          <p:cNvPr id="4" name="Content Placeholder 3"/>
          <p:cNvPicPr>
            <a:picLocks noGrp="1" noChangeAspect="1"/>
          </p:cNvPicPr>
          <p:nvPr>
            <p:ph idx="1"/>
          </p:nvPr>
        </p:nvPicPr>
        <p:blipFill>
          <a:blip r:embed="rId3"/>
          <a:stretch>
            <a:fillRect/>
          </a:stretch>
        </p:blipFill>
        <p:spPr>
          <a:xfrm>
            <a:off x="888274" y="1930400"/>
            <a:ext cx="9287692" cy="4927599"/>
          </a:xfrm>
          <a:prstGeom prst="rect">
            <a:avLst/>
          </a:prstGeom>
        </p:spPr>
      </p:pic>
    </p:spTree>
    <p:extLst>
      <p:ext uri="{BB962C8B-B14F-4D97-AF65-F5344CB8AC3E}">
        <p14:creationId xmlns:p14="http://schemas.microsoft.com/office/powerpoint/2010/main" val="2586183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a:t>We will remove class </a:t>
            </a:r>
            <a:r>
              <a:rPr lang="en-US" sz="2000" dirty="0" err="1"/>
              <a:t>PasswordValidator</a:t>
            </a:r>
            <a:r>
              <a:rPr lang="en-US" sz="2000" dirty="0"/>
              <a:t> </a:t>
            </a:r>
            <a:r>
              <a:rPr lang="en-US" sz="2000" dirty="0" err="1"/>
              <a:t>pv</a:t>
            </a:r>
            <a:r>
              <a:rPr lang="en-US" sz="2000" dirty="0"/>
              <a:t> = new </a:t>
            </a:r>
            <a:r>
              <a:rPr lang="en-US" sz="2000" dirty="0" err="1"/>
              <a:t>PasswordValidator</a:t>
            </a:r>
            <a:r>
              <a:rPr lang="en-US" sz="2000" dirty="0"/>
              <a:t> () from the code. We can call the </a:t>
            </a:r>
            <a:r>
              <a:rPr lang="en-US" sz="2000" b="1" dirty="0" err="1"/>
              <a:t>isValid</a:t>
            </a:r>
            <a:r>
              <a:rPr lang="en-US" sz="2000" b="1" dirty="0"/>
              <a:t> ()</a:t>
            </a:r>
            <a:r>
              <a:rPr lang="en-US" sz="2000" dirty="0"/>
              <a:t> method directly by </a:t>
            </a:r>
            <a:r>
              <a:rPr lang="en-US" sz="2000" b="1" dirty="0" err="1"/>
              <a:t>PasswordValidator</a:t>
            </a:r>
            <a:r>
              <a:rPr lang="en-US" sz="2000" b="1" dirty="0"/>
              <a:t>. </a:t>
            </a:r>
            <a:r>
              <a:rPr lang="en-US" sz="2000" b="1" dirty="0" err="1"/>
              <a:t>IsValid</a:t>
            </a:r>
            <a:r>
              <a:rPr lang="en-US" sz="2000" b="1" dirty="0"/>
              <a:t> ("Abc123")</a:t>
            </a:r>
            <a:r>
              <a:rPr lang="en-US" sz="2000" dirty="0"/>
              <a:t>. (See image below)</a:t>
            </a:r>
            <a:br>
              <a:rPr lang="en-US" sz="2000" dirty="0"/>
            </a:br>
            <a:r>
              <a:rPr lang="en-US" sz="2000" dirty="0"/>
              <a:t>So we Refactor (change code) as below:</a:t>
            </a:r>
            <a:br>
              <a:rPr lang="en-US" sz="2000" dirty="0"/>
            </a:br>
            <a:endParaRPr lang="en-US" sz="2000" dirty="0"/>
          </a:p>
        </p:txBody>
      </p:sp>
      <p:pic>
        <p:nvPicPr>
          <p:cNvPr id="4" name="Content Placeholder 3"/>
          <p:cNvPicPr>
            <a:picLocks noGrp="1" noChangeAspect="1"/>
          </p:cNvPicPr>
          <p:nvPr>
            <p:ph idx="1"/>
          </p:nvPr>
        </p:nvPicPr>
        <p:blipFill>
          <a:blip r:embed="rId2"/>
          <a:stretch>
            <a:fillRect/>
          </a:stretch>
        </p:blipFill>
        <p:spPr>
          <a:xfrm>
            <a:off x="677335" y="1930400"/>
            <a:ext cx="6827572" cy="4927600"/>
          </a:xfrm>
          <a:prstGeom prst="rect">
            <a:avLst/>
          </a:prstGeom>
        </p:spPr>
      </p:pic>
    </p:spTree>
    <p:extLst>
      <p:ext uri="{BB962C8B-B14F-4D97-AF65-F5344CB8AC3E}">
        <p14:creationId xmlns:p14="http://schemas.microsoft.com/office/powerpoint/2010/main" val="3641115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a:t>Scenario 3</a:t>
            </a:r>
            <a:r>
              <a:rPr lang="en-US" sz="2000" dirty="0"/>
              <a:t>: After refactoring the output shows failed status (see image below) this is because we have removed the instance. So there is no reference to </a:t>
            </a:r>
            <a:r>
              <a:rPr lang="en-US" sz="2000" dirty="0">
                <a:hlinkClick r:id="rId2"/>
              </a:rPr>
              <a:t>non –static</a:t>
            </a:r>
            <a:r>
              <a:rPr lang="en-US" sz="2000" dirty="0"/>
              <a:t> method </a:t>
            </a:r>
            <a:r>
              <a:rPr lang="en-US" sz="2000" b="1" dirty="0" err="1"/>
              <a:t>isValid</a:t>
            </a:r>
            <a:r>
              <a:rPr lang="en-US" sz="2000" b="1" dirty="0"/>
              <a:t> ().</a:t>
            </a:r>
            <a:r>
              <a:rPr lang="en-US" sz="2000" dirty="0"/>
              <a:t/>
            </a:r>
            <a:br>
              <a:rPr lang="en-US" sz="2000" dirty="0"/>
            </a:br>
            <a:r>
              <a:rPr lang="en-US" sz="2000" dirty="0" smtClean="0"/>
              <a:t/>
            </a:r>
            <a:br>
              <a:rPr lang="en-US" sz="2000" dirty="0" smtClean="0"/>
            </a:br>
            <a:endParaRPr lang="en-US" sz="2000" dirty="0"/>
          </a:p>
        </p:txBody>
      </p:sp>
      <p:pic>
        <p:nvPicPr>
          <p:cNvPr id="4" name="Content Placeholder 3"/>
          <p:cNvPicPr>
            <a:picLocks noGrp="1" noChangeAspect="1"/>
          </p:cNvPicPr>
          <p:nvPr>
            <p:ph idx="1"/>
          </p:nvPr>
        </p:nvPicPr>
        <p:blipFill>
          <a:blip r:embed="rId3"/>
          <a:stretch>
            <a:fillRect/>
          </a:stretch>
        </p:blipFill>
        <p:spPr>
          <a:xfrm>
            <a:off x="732631" y="1502230"/>
            <a:ext cx="8486775" cy="5081450"/>
          </a:xfrm>
          <a:prstGeom prst="rect">
            <a:avLst/>
          </a:prstGeom>
        </p:spPr>
      </p:pic>
    </p:spTree>
    <p:extLst>
      <p:ext uri="{BB962C8B-B14F-4D97-AF65-F5344CB8AC3E}">
        <p14:creationId xmlns:p14="http://schemas.microsoft.com/office/powerpoint/2010/main" val="368653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So we need to change this method by adding "static" word before Boolean as public static </a:t>
            </a:r>
            <a:r>
              <a:rPr lang="en-US" sz="2000" dirty="0" err="1"/>
              <a:t>boolean</a:t>
            </a:r>
            <a:r>
              <a:rPr lang="en-US" sz="2000" dirty="0"/>
              <a:t> </a:t>
            </a:r>
            <a:r>
              <a:rPr lang="en-US" sz="2000" dirty="0" err="1"/>
              <a:t>isValid</a:t>
            </a:r>
            <a:r>
              <a:rPr lang="en-US" sz="2000" dirty="0"/>
              <a:t> (String password). Refactoring Class </a:t>
            </a:r>
            <a:r>
              <a:rPr lang="en-US" sz="2000" dirty="0" err="1"/>
              <a:t>PasswordValidator</a:t>
            </a:r>
            <a:r>
              <a:rPr lang="en-US" sz="2000" dirty="0"/>
              <a:t> () to remove above error to pass the test.</a:t>
            </a:r>
            <a:br>
              <a:rPr lang="en-US" sz="2000" dirty="0"/>
            </a:br>
            <a:r>
              <a:rPr lang="en-US" sz="2000" dirty="0" smtClean="0"/>
              <a:t/>
            </a:r>
            <a:br>
              <a:rPr lang="en-US" sz="2000" dirty="0" smtClean="0"/>
            </a:br>
            <a:endParaRPr lang="en-US" sz="2000" dirty="0"/>
          </a:p>
        </p:txBody>
      </p:sp>
      <p:pic>
        <p:nvPicPr>
          <p:cNvPr id="4" name="Content Placeholder 3"/>
          <p:cNvPicPr>
            <a:picLocks noGrp="1" noChangeAspect="1"/>
          </p:cNvPicPr>
          <p:nvPr>
            <p:ph idx="1"/>
          </p:nvPr>
        </p:nvPicPr>
        <p:blipFill>
          <a:blip r:embed="rId2"/>
          <a:stretch>
            <a:fillRect/>
          </a:stretch>
        </p:blipFill>
        <p:spPr>
          <a:xfrm>
            <a:off x="838199" y="1504927"/>
            <a:ext cx="7861663" cy="4477862"/>
          </a:xfrm>
          <a:prstGeom prst="rect">
            <a:avLst/>
          </a:prstGeom>
        </p:spPr>
      </p:pic>
    </p:spTree>
    <p:extLst>
      <p:ext uri="{BB962C8B-B14F-4D97-AF65-F5344CB8AC3E}">
        <p14:creationId xmlns:p14="http://schemas.microsoft.com/office/powerpoint/2010/main" val="64698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simple concept of TDD is to write and correct the failed tests before writing new code (before development). This helps to avoid duplication of code as we write a small amount of code at a time in order to pass tests. (Tests are nothing but requirement conditions that we need to test to fulfill them).</a:t>
            </a:r>
          </a:p>
          <a:p>
            <a:r>
              <a:rPr lang="en-US" dirty="0"/>
              <a:t>Test-Driven development is a process of developing and running automated test before actual development of the application. Hence, TDD sometimes also called as </a:t>
            </a:r>
            <a:r>
              <a:rPr lang="en-US" b="1" dirty="0"/>
              <a:t>Test First Development.</a:t>
            </a:r>
            <a:endParaRPr lang="en-US" dirty="0"/>
          </a:p>
          <a:p>
            <a:pPr algn="just"/>
            <a:endParaRPr lang="en-US" dirty="0"/>
          </a:p>
        </p:txBody>
      </p:sp>
    </p:spTree>
    <p:extLst>
      <p:ext uri="{BB962C8B-B14F-4D97-AF65-F5344CB8AC3E}">
        <p14:creationId xmlns:p14="http://schemas.microsoft.com/office/powerpoint/2010/main" val="2306911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After making changes to class </a:t>
            </a:r>
            <a:r>
              <a:rPr lang="en-US" dirty="0" err="1" smtClean="0"/>
              <a:t>PassValidator</a:t>
            </a:r>
            <a:r>
              <a:rPr lang="en-US" dirty="0" smtClean="0"/>
              <a:t> () if we run the test then the output will be PASSED as shown below.</a:t>
            </a:r>
            <a:endParaRPr lang="en-US" dirty="0"/>
          </a:p>
        </p:txBody>
      </p:sp>
      <p:pic>
        <p:nvPicPr>
          <p:cNvPr id="1026" name="Picture 2" descr="Test Driven Development (TDD): Learn with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4138" y="2643981"/>
            <a:ext cx="9953896" cy="3926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363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Advantages of TDD</a:t>
            </a:r>
          </a:p>
          <a:p>
            <a:r>
              <a:rPr lang="en-US" b="1" dirty="0"/>
              <a:t>Early bug </a:t>
            </a:r>
            <a:r>
              <a:rPr lang="en-US" b="1" dirty="0" err="1"/>
              <a:t>notification.</a:t>
            </a:r>
            <a:r>
              <a:rPr lang="en-US" dirty="0" err="1"/>
              <a:t>Developers</a:t>
            </a:r>
            <a:r>
              <a:rPr lang="en-US" dirty="0"/>
              <a:t> test their code but in the database world, this often consists of manual tests or one-off scripts. Using TDD you build up, over time, a suite of automated tests that you and any other developer can rerun at will.</a:t>
            </a:r>
          </a:p>
          <a:p>
            <a:r>
              <a:rPr lang="en-US" b="1" dirty="0"/>
              <a:t>Better Designed, cleaner and more extensible code.</a:t>
            </a:r>
            <a:endParaRPr lang="en-US" dirty="0"/>
          </a:p>
          <a:p>
            <a:pPr lvl="1"/>
            <a:r>
              <a:rPr lang="en-US" dirty="0"/>
              <a:t>It helps to understand how the code will be used and how it interacts with other modules.</a:t>
            </a:r>
          </a:p>
          <a:p>
            <a:pPr lvl="1"/>
            <a:r>
              <a:rPr lang="en-US" dirty="0"/>
              <a:t>It results in better design decision and more maintainable code.</a:t>
            </a:r>
          </a:p>
          <a:p>
            <a:pPr lvl="1"/>
            <a:r>
              <a:rPr lang="en-US" dirty="0"/>
              <a:t>TDD allows writing smaller code having single responsibility rather than monolithic procedures with multiple responsibilities. This makes the code simpler to understand.</a:t>
            </a:r>
          </a:p>
          <a:p>
            <a:pPr lvl="1"/>
            <a:r>
              <a:rPr lang="en-US" dirty="0"/>
              <a:t>TDD also forces to write only production code to pass tests based on user requirements.</a:t>
            </a:r>
          </a:p>
          <a:p>
            <a:r>
              <a:rPr lang="en-US" b="1" dirty="0"/>
              <a:t>Confidence to Refactor</a:t>
            </a:r>
            <a:endParaRPr lang="en-US" dirty="0"/>
          </a:p>
          <a:p>
            <a:pPr lvl="1"/>
            <a:r>
              <a:rPr lang="en-US" dirty="0"/>
              <a:t>If you refactor code, there can be possibilities of breaks in the code. So having a set of automated tests you can fix those breaks before release. Proper warning will be given if breaks found when automated tests are used.</a:t>
            </a:r>
          </a:p>
          <a:p>
            <a:pPr lvl="1"/>
            <a:r>
              <a:rPr lang="en-US" dirty="0"/>
              <a:t>Using TDD, should results in faster, more extensible code with fewer bugs that can be updated with minimal risks.</a:t>
            </a:r>
          </a:p>
          <a:p>
            <a:r>
              <a:rPr lang="en-US" b="1" dirty="0"/>
              <a:t>Good for </a:t>
            </a:r>
            <a:r>
              <a:rPr lang="en-US" b="1" dirty="0" err="1"/>
              <a:t>teamwork</a:t>
            </a:r>
            <a:r>
              <a:rPr lang="en-US" dirty="0" err="1"/>
              <a:t>In</a:t>
            </a:r>
            <a:r>
              <a:rPr lang="en-US" dirty="0"/>
              <a:t> the absence of any team member, other team members can easily pick up and work on the code. It also aids knowledge sharing, thereby making the team more effective overall.</a:t>
            </a:r>
          </a:p>
          <a:p>
            <a:r>
              <a:rPr lang="en-US" b="1" dirty="0"/>
              <a:t>Good for </a:t>
            </a:r>
            <a:r>
              <a:rPr lang="en-US" b="1" dirty="0" err="1"/>
              <a:t>Developers</a:t>
            </a:r>
            <a:r>
              <a:rPr lang="en-US" dirty="0" err="1"/>
              <a:t>Though</a:t>
            </a:r>
            <a:r>
              <a:rPr lang="en-US" dirty="0"/>
              <a:t> developers have to spend more time in writing TDD test cases, it takes a lot less time for debugging and developing new features. You will write cleaner, less complicated code.</a:t>
            </a:r>
          </a:p>
          <a:p>
            <a:endParaRPr lang="en-US" dirty="0"/>
          </a:p>
        </p:txBody>
      </p:sp>
    </p:spTree>
    <p:extLst>
      <p:ext uri="{BB962C8B-B14F-4D97-AF65-F5344CB8AC3E}">
        <p14:creationId xmlns:p14="http://schemas.microsoft.com/office/powerpoint/2010/main" val="4093251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Summary:</a:t>
            </a:r>
            <a:endParaRPr lang="en-US" dirty="0"/>
          </a:p>
          <a:p>
            <a:r>
              <a:rPr lang="en-US" dirty="0"/>
              <a:t>Test-driven development is a process of modifying the code in order to pass a test designed previously.</a:t>
            </a:r>
          </a:p>
          <a:p>
            <a:r>
              <a:rPr lang="en-US" dirty="0"/>
              <a:t>It more emphasis on production code rather than test case design.</a:t>
            </a:r>
          </a:p>
          <a:p>
            <a:r>
              <a:rPr lang="en-US" dirty="0"/>
              <a:t>In Software Engineering, It is sometimes known as </a:t>
            </a:r>
            <a:r>
              <a:rPr lang="en-US" b="1" dirty="0"/>
              <a:t>"Test First Development."</a:t>
            </a:r>
            <a:endParaRPr lang="en-US" dirty="0"/>
          </a:p>
          <a:p>
            <a:r>
              <a:rPr lang="en-US" dirty="0"/>
              <a:t>TDD includes refactoring a code i.e. changing/adding some amount of code to the existing code without affecting the behavior of the code.</a:t>
            </a:r>
          </a:p>
          <a:p>
            <a:r>
              <a:rPr lang="en-US" dirty="0"/>
              <a:t>TDD when used, the code becomes clearer and simple to understand.</a:t>
            </a:r>
          </a:p>
          <a:p>
            <a:endParaRPr lang="en-US" dirty="0"/>
          </a:p>
        </p:txBody>
      </p:sp>
    </p:spTree>
    <p:extLst>
      <p:ext uri="{BB962C8B-B14F-4D97-AF65-F5344CB8AC3E}">
        <p14:creationId xmlns:p14="http://schemas.microsoft.com/office/powerpoint/2010/main" val="168708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How to perform TDD Test</a:t>
            </a:r>
          </a:p>
          <a:p>
            <a:r>
              <a:rPr lang="en-US" dirty="0"/>
              <a:t>Following steps define how to perform TDD test,</a:t>
            </a:r>
          </a:p>
          <a:p>
            <a:r>
              <a:rPr lang="en-US" dirty="0"/>
              <a:t>Add a test.</a:t>
            </a:r>
          </a:p>
          <a:p>
            <a:r>
              <a:rPr lang="en-US" dirty="0"/>
              <a:t>Run all tests and see if any new test fails.</a:t>
            </a:r>
          </a:p>
          <a:p>
            <a:r>
              <a:rPr lang="en-US" dirty="0"/>
              <a:t>Write some code.</a:t>
            </a:r>
          </a:p>
          <a:p>
            <a:r>
              <a:rPr lang="en-US" dirty="0"/>
              <a:t>Run tests and Refactor code.</a:t>
            </a:r>
          </a:p>
          <a:p>
            <a:r>
              <a:rPr lang="en-US" dirty="0"/>
              <a:t>Repeat.</a:t>
            </a:r>
          </a:p>
          <a:p>
            <a:pPr algn="just"/>
            <a:endParaRPr lang="en-US" dirty="0"/>
          </a:p>
        </p:txBody>
      </p:sp>
    </p:spTree>
    <p:extLst>
      <p:ext uri="{BB962C8B-B14F-4D97-AF65-F5344CB8AC3E}">
        <p14:creationId xmlns:p14="http://schemas.microsoft.com/office/powerpoint/2010/main" val="56812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71155" y="0"/>
            <a:ext cx="7171508" cy="6168938"/>
          </a:xfrm>
          <a:prstGeom prst="rect">
            <a:avLst/>
          </a:prstGeom>
        </p:spPr>
      </p:pic>
    </p:spTree>
    <p:extLst>
      <p:ext uri="{BB962C8B-B14F-4D97-AF65-F5344CB8AC3E}">
        <p14:creationId xmlns:p14="http://schemas.microsoft.com/office/powerpoint/2010/main" val="182407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TDD cycle defines</a:t>
            </a:r>
            <a:endParaRPr lang="en-US" dirty="0"/>
          </a:p>
          <a:p>
            <a:r>
              <a:rPr lang="en-US" dirty="0"/>
              <a:t>Write a test</a:t>
            </a:r>
          </a:p>
          <a:p>
            <a:r>
              <a:rPr lang="en-US" dirty="0"/>
              <a:t>Make it run.</a:t>
            </a:r>
          </a:p>
          <a:p>
            <a:r>
              <a:rPr lang="en-US" dirty="0"/>
              <a:t>Change the code to make it right i.e. Refactor.</a:t>
            </a:r>
          </a:p>
          <a:p>
            <a:r>
              <a:rPr lang="en-US" dirty="0"/>
              <a:t>Repeat process.</a:t>
            </a:r>
          </a:p>
          <a:p>
            <a:r>
              <a:rPr lang="en-US" b="1" dirty="0"/>
              <a:t>Some clarifications about TDD:</a:t>
            </a:r>
            <a:endParaRPr lang="en-US" dirty="0"/>
          </a:p>
          <a:p>
            <a:r>
              <a:rPr lang="en-US" dirty="0"/>
              <a:t>TDD is neither about "Testing" nor about "Design".</a:t>
            </a:r>
          </a:p>
          <a:p>
            <a:r>
              <a:rPr lang="en-US" dirty="0"/>
              <a:t>TDD does not mean "write some of the tests, then build a system that passes the tests.</a:t>
            </a:r>
          </a:p>
          <a:p>
            <a:r>
              <a:rPr lang="en-US" dirty="0"/>
              <a:t>TDD does not mean "do lots of Testing."</a:t>
            </a:r>
          </a:p>
          <a:p>
            <a:endParaRPr lang="en-US" dirty="0"/>
          </a:p>
        </p:txBody>
      </p:sp>
    </p:spTree>
    <p:extLst>
      <p:ext uri="{BB962C8B-B14F-4D97-AF65-F5344CB8AC3E}">
        <p14:creationId xmlns:p14="http://schemas.microsoft.com/office/powerpoint/2010/main" val="357979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TDD Vs. Traditional Testing</a:t>
            </a:r>
          </a:p>
          <a:p>
            <a:r>
              <a:rPr lang="en-US" dirty="0"/>
              <a:t>TDD approach is primarily a specification technique. It ensures that your source code is thoroughly tested at confirmatory level.</a:t>
            </a:r>
          </a:p>
          <a:p>
            <a:r>
              <a:rPr lang="en-US" dirty="0"/>
              <a:t>With traditional testing, a successful test finds one or more defects. It is same as TDD. When a test fails, you have made progress because you know that you need to resolve the problem.</a:t>
            </a:r>
          </a:p>
          <a:p>
            <a:r>
              <a:rPr lang="en-US" dirty="0"/>
              <a:t>TDD ensures that your system actually meets requirements defined for it. It helps to build your confidence about your system.</a:t>
            </a:r>
          </a:p>
          <a:p>
            <a:endParaRPr lang="en-US" dirty="0"/>
          </a:p>
        </p:txBody>
      </p:sp>
    </p:spTree>
    <p:extLst>
      <p:ext uri="{BB962C8B-B14F-4D97-AF65-F5344CB8AC3E}">
        <p14:creationId xmlns:p14="http://schemas.microsoft.com/office/powerpoint/2010/main" val="190465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TDD more focus is on production code that verifies whether testing will work properly. In traditional testing, more focus is on test case design. Whether the test will show the proper/improper execution of the application in order to fulfill requirements.</a:t>
            </a:r>
          </a:p>
          <a:p>
            <a:r>
              <a:rPr lang="en-US" dirty="0"/>
              <a:t>In TDD, you achieve 100% coverage test. Every single line of code is tested, unlike traditional testing.</a:t>
            </a:r>
          </a:p>
          <a:p>
            <a:r>
              <a:rPr lang="en-US" dirty="0"/>
              <a:t>The combination of both traditional testing and TDD leads to the importance of testing the system rather than perfection of the system.</a:t>
            </a:r>
          </a:p>
          <a:p>
            <a:r>
              <a:rPr lang="en-US" dirty="0"/>
              <a:t>In Agile Modeling (AM), you should "test with a purpose". You should know why you are testing something and what level its need to be tested.</a:t>
            </a:r>
            <a:endParaRPr lang="en-US" dirty="0"/>
          </a:p>
        </p:txBody>
      </p:sp>
    </p:spTree>
    <p:extLst>
      <p:ext uri="{BB962C8B-B14F-4D97-AF65-F5344CB8AC3E}">
        <p14:creationId xmlns:p14="http://schemas.microsoft.com/office/powerpoint/2010/main" val="264868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What is acceptance TDD and Developer TDD</a:t>
            </a:r>
          </a:p>
          <a:p>
            <a:r>
              <a:rPr lang="en-US" dirty="0"/>
              <a:t>There are two levels of TDD</a:t>
            </a:r>
          </a:p>
          <a:p>
            <a:pPr algn="just"/>
            <a:r>
              <a:rPr lang="en-US" b="1" dirty="0"/>
              <a:t>Acceptance TDD (ATDD):</a:t>
            </a:r>
            <a:r>
              <a:rPr lang="en-US" dirty="0"/>
              <a:t> With ATDD you write a single acceptance test. This test fulfills the requirement of the specification or satisfies the behavior of the system. After that write just enough production/functionality code to fulfill that acceptance test. Acceptance test focuses on the overall behavior of the system. ATDD also was known as</a:t>
            </a:r>
            <a:r>
              <a:rPr lang="en-US" b="1" dirty="0"/>
              <a:t> Behavioral Driven Development (BDD).</a:t>
            </a:r>
            <a:endParaRPr lang="en-US" dirty="0"/>
          </a:p>
          <a:p>
            <a:pPr algn="just"/>
            <a:r>
              <a:rPr lang="en-US" b="1" dirty="0"/>
              <a:t>Developer TDD:</a:t>
            </a:r>
            <a:r>
              <a:rPr lang="en-US" dirty="0"/>
              <a:t> With Developer TDD you write single developer test i.e. unit test and then just enough production code to fulfill that test. The unit test focuses on every small functionality of the system. Developer TDD is simply called as</a:t>
            </a:r>
            <a:r>
              <a:rPr lang="en-US" b="1" dirty="0"/>
              <a:t> </a:t>
            </a:r>
            <a:r>
              <a:rPr lang="en-US" b="1" dirty="0" err="1"/>
              <a:t>TDD.</a:t>
            </a:r>
            <a:r>
              <a:rPr lang="en-US" dirty="0" err="1"/>
              <a:t>The</a:t>
            </a:r>
            <a:r>
              <a:rPr lang="en-US" dirty="0"/>
              <a:t> main goal of ATDD and TDD is to specify detailed, executable requirements for your solution on a just in time (JIT) basis. JIT means taking only those requirements in consideration that are needed in the system. So increase efficiency.</a:t>
            </a:r>
          </a:p>
          <a:p>
            <a:pPr algn="just"/>
            <a:endParaRPr lang="en-US" dirty="0"/>
          </a:p>
        </p:txBody>
      </p:sp>
    </p:spTree>
    <p:extLst>
      <p:ext uri="{BB962C8B-B14F-4D97-AF65-F5344CB8AC3E}">
        <p14:creationId xmlns:p14="http://schemas.microsoft.com/office/powerpoint/2010/main" val="152011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55931" y="609600"/>
            <a:ext cx="7839474" cy="5432425"/>
          </a:xfrm>
          <a:prstGeom prst="rect">
            <a:avLst/>
          </a:prstGeom>
        </p:spPr>
      </p:pic>
    </p:spTree>
    <p:extLst>
      <p:ext uri="{BB962C8B-B14F-4D97-AF65-F5344CB8AC3E}">
        <p14:creationId xmlns:p14="http://schemas.microsoft.com/office/powerpoint/2010/main" val="24741716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1020</Words>
  <Application>Microsoft Office PowerPoint</Application>
  <PresentationFormat>Widescreen</PresentationFormat>
  <Paragraphs>65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Source Sans Pro</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Scenario 1: To run the test, we create class PasswordValidator ();  </vt:lpstr>
      <vt:lpstr>We will run above class TestPassword (); Output is PASSED as shown below; Output: </vt:lpstr>
      <vt:lpstr>Scenario 2: Here we can see in method TestPasswordLength () there is no need of creating an instance of class PasswordValidator. Instance means creating an object of class to refer the members (variables/methods) of that class.  </vt:lpstr>
      <vt:lpstr>We will remove class PasswordValidator pv = new PasswordValidator () from the code. We can call the isValid () method directly by PasswordValidator. IsValid ("Abc123"). (See image below) So we Refactor (change code) as below: </vt:lpstr>
      <vt:lpstr>Scenario 3: After refactoring the output shows failed status (see image below) this is because we have removed the instance. So there is no reference to non –static method isValid ().  </vt:lpstr>
      <vt:lpstr>So we need to change this method by adding "static" word before Boolean as public static boolean isValid (String password). Refactoring Class PasswordValidator () to remove above error to pass the test.  </vt:lpstr>
      <vt:lpstr> After making changes to class PassValidator () if we run the test then the output will be PASSED as shown below.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 Rangra</dc:creator>
  <cp:lastModifiedBy>Kalpana Rangra</cp:lastModifiedBy>
  <cp:revision>8</cp:revision>
  <dcterms:created xsi:type="dcterms:W3CDTF">2019-08-08T03:19:47Z</dcterms:created>
  <dcterms:modified xsi:type="dcterms:W3CDTF">2019-11-13T04:28:35Z</dcterms:modified>
</cp:coreProperties>
</file>