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307" r:id="rId2"/>
    <p:sldId id="347" r:id="rId3"/>
    <p:sldId id="353" r:id="rId4"/>
    <p:sldId id="354" r:id="rId5"/>
    <p:sldId id="355" r:id="rId6"/>
    <p:sldId id="349" r:id="rId7"/>
    <p:sldId id="356" r:id="rId8"/>
    <p:sldId id="357" r:id="rId9"/>
    <p:sldId id="358" r:id="rId10"/>
    <p:sldId id="351" r:id="rId11"/>
    <p:sldId id="360" r:id="rId12"/>
    <p:sldId id="361" r:id="rId13"/>
    <p:sldId id="362" r:id="rId14"/>
    <p:sldId id="359" r:id="rId15"/>
    <p:sldId id="338" r:id="rId16"/>
    <p:sldId id="322" r:id="rId17"/>
    <p:sldId id="346"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6" r:id="rId31"/>
    <p:sldId id="375" r:id="rId32"/>
    <p:sldId id="377" r:id="rId33"/>
    <p:sldId id="378" r:id="rId34"/>
    <p:sldId id="379" r:id="rId35"/>
    <p:sldId id="380" r:id="rId36"/>
    <p:sldId id="381" r:id="rId37"/>
    <p:sldId id="38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D2A05A-9C63-42A2-A943-3943AF282220}" type="datetimeFigureOut">
              <a:rPr lang="en-IN" smtClean="0"/>
              <a:t>19-10-2020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1E91D4-EE3F-4237-9EE0-A5275D997C7A}" type="slidenum">
              <a:rPr lang="en-IN" smtClean="0"/>
              <a:t>‹#›</a:t>
            </a:fld>
            <a:endParaRPr lang="en-IN"/>
          </a:p>
        </p:txBody>
      </p:sp>
    </p:spTree>
    <p:extLst>
      <p:ext uri="{BB962C8B-B14F-4D97-AF65-F5344CB8AC3E}">
        <p14:creationId xmlns:p14="http://schemas.microsoft.com/office/powerpoint/2010/main" val="535930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4078DB2E-E49A-4D4E-812E-263D3EB62BEB}" type="slidenum">
              <a:rPr lang="ar-SA" smtClean="0"/>
              <a:pPr/>
              <a:t>1</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59953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DCF05CBB-0EB7-43B2-8196-D92F2876C796}" type="datetime1">
              <a:rPr lang="en-IN" smtClean="0"/>
              <a:t>19-10-2020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13</a:t>
            </a:fld>
            <a:endParaRPr lang="en-IN"/>
          </a:p>
        </p:txBody>
      </p:sp>
    </p:spTree>
    <p:extLst>
      <p:ext uri="{BB962C8B-B14F-4D97-AF65-F5344CB8AC3E}">
        <p14:creationId xmlns:p14="http://schemas.microsoft.com/office/powerpoint/2010/main" val="2657645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4D8D6C-60CE-4DAB-AFE3-38849C604E9F}" type="slidenum">
              <a:rPr lang="en-IN" smtClean="0"/>
              <a:t>16</a:t>
            </a:fld>
            <a:endParaRPr lang="en-IN"/>
          </a:p>
        </p:txBody>
      </p:sp>
      <p:sp>
        <p:nvSpPr>
          <p:cNvPr id="5" name="Date Placeholder 4"/>
          <p:cNvSpPr>
            <a:spLocks noGrp="1"/>
          </p:cNvSpPr>
          <p:nvPr>
            <p:ph type="dt" idx="11"/>
          </p:nvPr>
        </p:nvSpPr>
        <p:spPr/>
        <p:txBody>
          <a:bodyPr/>
          <a:lstStyle/>
          <a:p>
            <a:fld id="{9F8C0AB8-40A4-4910-BB95-E2D50BC44DB5}" type="datetime1">
              <a:rPr lang="en-IN" smtClean="0"/>
              <a:t>19-10-2020</a:t>
            </a:fld>
            <a:endParaRPr lang="en-IN"/>
          </a:p>
        </p:txBody>
      </p:sp>
    </p:spTree>
    <p:extLst>
      <p:ext uri="{BB962C8B-B14F-4D97-AF65-F5344CB8AC3E}">
        <p14:creationId xmlns:p14="http://schemas.microsoft.com/office/powerpoint/2010/main" val="1683383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7CDBE195-AD05-45EC-B2A2-A91E25EF7D81}" type="datetime1">
              <a:rPr lang="en-IN" smtClean="0"/>
              <a:t>19-10-2020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17</a:t>
            </a:fld>
            <a:endParaRPr lang="en-IN"/>
          </a:p>
        </p:txBody>
      </p:sp>
    </p:spTree>
    <p:extLst>
      <p:ext uri="{BB962C8B-B14F-4D97-AF65-F5344CB8AC3E}">
        <p14:creationId xmlns:p14="http://schemas.microsoft.com/office/powerpoint/2010/main" val="2882582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8BC389D2-87D5-4D93-ACE5-DF6248238461}" type="datetime1">
              <a:rPr lang="en-IN" smtClean="0"/>
              <a:t>20-10-2020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19</a:t>
            </a:fld>
            <a:endParaRPr lang="en-IN"/>
          </a:p>
        </p:txBody>
      </p:sp>
    </p:spTree>
    <p:extLst>
      <p:ext uri="{BB962C8B-B14F-4D97-AF65-F5344CB8AC3E}">
        <p14:creationId xmlns:p14="http://schemas.microsoft.com/office/powerpoint/2010/main" val="1711566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459B6A9E-845F-46AE-8A7A-C7A451A7EAC2}" type="datetime1">
              <a:rPr lang="en-IN" smtClean="0"/>
              <a:t>20-10-2020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20</a:t>
            </a:fld>
            <a:endParaRPr lang="en-IN"/>
          </a:p>
        </p:txBody>
      </p:sp>
    </p:spTree>
    <p:extLst>
      <p:ext uri="{BB962C8B-B14F-4D97-AF65-F5344CB8AC3E}">
        <p14:creationId xmlns:p14="http://schemas.microsoft.com/office/powerpoint/2010/main" val="637974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825EF84D-C078-45F8-A592-BB893527B310}" type="datetime1">
              <a:rPr lang="en-IN" smtClean="0"/>
              <a:t>20-10-2020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21</a:t>
            </a:fld>
            <a:endParaRPr lang="en-IN"/>
          </a:p>
        </p:txBody>
      </p:sp>
    </p:spTree>
    <p:extLst>
      <p:ext uri="{BB962C8B-B14F-4D97-AF65-F5344CB8AC3E}">
        <p14:creationId xmlns:p14="http://schemas.microsoft.com/office/powerpoint/2010/main" val="3873882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61E34C1D-618F-477C-840F-C00870D4D749}" type="datetime1">
              <a:rPr lang="en-IN" smtClean="0"/>
              <a:t>20-10-2020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22</a:t>
            </a:fld>
            <a:endParaRPr lang="en-IN"/>
          </a:p>
        </p:txBody>
      </p:sp>
    </p:spTree>
    <p:extLst>
      <p:ext uri="{BB962C8B-B14F-4D97-AF65-F5344CB8AC3E}">
        <p14:creationId xmlns:p14="http://schemas.microsoft.com/office/powerpoint/2010/main" val="2284892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DF4F20E8-7DEC-49CE-8D26-C560936E3051}" type="datetime1">
              <a:rPr lang="en-IN" smtClean="0"/>
              <a:t>20-10-2020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23</a:t>
            </a:fld>
            <a:endParaRPr lang="en-IN"/>
          </a:p>
        </p:txBody>
      </p:sp>
    </p:spTree>
    <p:extLst>
      <p:ext uri="{BB962C8B-B14F-4D97-AF65-F5344CB8AC3E}">
        <p14:creationId xmlns:p14="http://schemas.microsoft.com/office/powerpoint/2010/main" val="1508974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99DE8093-9A10-42A4-9FA9-91E334566229}" type="datetime1">
              <a:rPr lang="en-IN" smtClean="0"/>
              <a:t>20-10-2020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24</a:t>
            </a:fld>
            <a:endParaRPr lang="en-IN"/>
          </a:p>
        </p:txBody>
      </p:sp>
    </p:spTree>
    <p:extLst>
      <p:ext uri="{BB962C8B-B14F-4D97-AF65-F5344CB8AC3E}">
        <p14:creationId xmlns:p14="http://schemas.microsoft.com/office/powerpoint/2010/main" val="1936278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DD51BAB7-ED1F-49EA-8466-11FACA81995D}" type="datetime1">
              <a:rPr lang="en-IN" smtClean="0"/>
              <a:t>20-10-2020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25</a:t>
            </a:fld>
            <a:endParaRPr lang="en-IN"/>
          </a:p>
        </p:txBody>
      </p:sp>
    </p:spTree>
    <p:extLst>
      <p:ext uri="{BB962C8B-B14F-4D97-AF65-F5344CB8AC3E}">
        <p14:creationId xmlns:p14="http://schemas.microsoft.com/office/powerpoint/2010/main" val="2946183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AF851DFD-C2B7-48E8-A277-F62ABEEC4959}" type="datetime1">
              <a:rPr lang="en-IN" smtClean="0"/>
              <a:t>19-10-2020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3</a:t>
            </a:fld>
            <a:endParaRPr lang="en-IN"/>
          </a:p>
        </p:txBody>
      </p:sp>
    </p:spTree>
    <p:extLst>
      <p:ext uri="{BB962C8B-B14F-4D97-AF65-F5344CB8AC3E}">
        <p14:creationId xmlns:p14="http://schemas.microsoft.com/office/powerpoint/2010/main" val="21871137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2A4C9A58-398B-4F0D-8B77-262D65EEC6B5}" type="datetime1">
              <a:rPr lang="en-IN" smtClean="0"/>
              <a:t>20-10-2020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26</a:t>
            </a:fld>
            <a:endParaRPr lang="en-IN"/>
          </a:p>
        </p:txBody>
      </p:sp>
    </p:spTree>
    <p:extLst>
      <p:ext uri="{BB962C8B-B14F-4D97-AF65-F5344CB8AC3E}">
        <p14:creationId xmlns:p14="http://schemas.microsoft.com/office/powerpoint/2010/main" val="2153193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7C4863D7-C9CE-4D71-8AFB-E669773528A4}" type="datetime1">
              <a:rPr lang="en-IN" smtClean="0"/>
              <a:t>20-10-2020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27</a:t>
            </a:fld>
            <a:endParaRPr lang="en-IN"/>
          </a:p>
        </p:txBody>
      </p:sp>
    </p:spTree>
    <p:extLst>
      <p:ext uri="{BB962C8B-B14F-4D97-AF65-F5344CB8AC3E}">
        <p14:creationId xmlns:p14="http://schemas.microsoft.com/office/powerpoint/2010/main" val="63255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5415F474-70CE-4984-82CD-42FD52DFC66A}" type="datetime1">
              <a:rPr lang="en-IN" smtClean="0"/>
              <a:t>20-10-2020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28</a:t>
            </a:fld>
            <a:endParaRPr lang="en-IN"/>
          </a:p>
        </p:txBody>
      </p:sp>
    </p:spTree>
    <p:extLst>
      <p:ext uri="{BB962C8B-B14F-4D97-AF65-F5344CB8AC3E}">
        <p14:creationId xmlns:p14="http://schemas.microsoft.com/office/powerpoint/2010/main" val="422169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E643D228-3BE8-4BD9-ADC2-BBE98295B084}" type="datetime1">
              <a:rPr lang="en-IN" smtClean="0"/>
              <a:t>20-10-2020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31</a:t>
            </a:fld>
            <a:endParaRPr lang="en-IN"/>
          </a:p>
        </p:txBody>
      </p:sp>
    </p:spTree>
    <p:extLst>
      <p:ext uri="{BB962C8B-B14F-4D97-AF65-F5344CB8AC3E}">
        <p14:creationId xmlns:p14="http://schemas.microsoft.com/office/powerpoint/2010/main" val="318106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D709232D-B73C-4E8C-B18A-52CC8CE6F575}" type="datetime1">
              <a:rPr lang="en-IN" smtClean="0"/>
              <a:t>20-10-2020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32</a:t>
            </a:fld>
            <a:endParaRPr lang="en-IN"/>
          </a:p>
        </p:txBody>
      </p:sp>
    </p:spTree>
    <p:extLst>
      <p:ext uri="{BB962C8B-B14F-4D97-AF65-F5344CB8AC3E}">
        <p14:creationId xmlns:p14="http://schemas.microsoft.com/office/powerpoint/2010/main" val="8410397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52268997-D3D9-41B5-B24B-31D1C515A776}" type="datetime1">
              <a:rPr lang="en-IN" smtClean="0"/>
              <a:t>20-10-2020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34</a:t>
            </a:fld>
            <a:endParaRPr lang="en-IN"/>
          </a:p>
        </p:txBody>
      </p:sp>
    </p:spTree>
    <p:extLst>
      <p:ext uri="{BB962C8B-B14F-4D97-AF65-F5344CB8AC3E}">
        <p14:creationId xmlns:p14="http://schemas.microsoft.com/office/powerpoint/2010/main" val="2491144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E222B10E-ED22-4D10-AA03-9984940C39AF}" type="datetime1">
              <a:rPr lang="en-IN" smtClean="0"/>
              <a:t>19-10-2020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4</a:t>
            </a:fld>
            <a:endParaRPr lang="en-IN"/>
          </a:p>
        </p:txBody>
      </p:sp>
    </p:spTree>
    <p:extLst>
      <p:ext uri="{BB962C8B-B14F-4D97-AF65-F5344CB8AC3E}">
        <p14:creationId xmlns:p14="http://schemas.microsoft.com/office/powerpoint/2010/main" val="318829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41AA65F1-34BA-4528-BF7F-DABECAF16967}" type="datetime1">
              <a:rPr lang="en-IN" smtClean="0"/>
              <a:t>19-10-2020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5</a:t>
            </a:fld>
            <a:endParaRPr lang="en-IN"/>
          </a:p>
        </p:txBody>
      </p:sp>
    </p:spTree>
    <p:extLst>
      <p:ext uri="{BB962C8B-B14F-4D97-AF65-F5344CB8AC3E}">
        <p14:creationId xmlns:p14="http://schemas.microsoft.com/office/powerpoint/2010/main" val="1742998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4D8D6C-60CE-4DAB-AFE3-38849C604E9F}" type="slidenum">
              <a:rPr lang="en-IN" smtClean="0"/>
              <a:t>7</a:t>
            </a:fld>
            <a:endParaRPr lang="en-IN"/>
          </a:p>
        </p:txBody>
      </p:sp>
      <p:sp>
        <p:nvSpPr>
          <p:cNvPr id="5" name="Date Placeholder 4"/>
          <p:cNvSpPr>
            <a:spLocks noGrp="1"/>
          </p:cNvSpPr>
          <p:nvPr>
            <p:ph type="dt" idx="11"/>
          </p:nvPr>
        </p:nvSpPr>
        <p:spPr/>
        <p:txBody>
          <a:bodyPr/>
          <a:lstStyle/>
          <a:p>
            <a:fld id="{CF0B826A-A8BA-4640-982D-7A76106EEF26}" type="datetime1">
              <a:rPr lang="en-IN" smtClean="0"/>
              <a:t>19-10-2020</a:t>
            </a:fld>
            <a:endParaRPr lang="en-IN"/>
          </a:p>
        </p:txBody>
      </p:sp>
    </p:spTree>
    <p:extLst>
      <p:ext uri="{BB962C8B-B14F-4D97-AF65-F5344CB8AC3E}">
        <p14:creationId xmlns:p14="http://schemas.microsoft.com/office/powerpoint/2010/main" val="304071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E3E4058D-D3D6-4F90-AAC7-BD38615BF91D}" type="datetime1">
              <a:rPr lang="en-IN" smtClean="0"/>
              <a:t>19-10-2020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8</a:t>
            </a:fld>
            <a:endParaRPr lang="en-IN"/>
          </a:p>
        </p:txBody>
      </p:sp>
    </p:spTree>
    <p:extLst>
      <p:ext uri="{BB962C8B-B14F-4D97-AF65-F5344CB8AC3E}">
        <p14:creationId xmlns:p14="http://schemas.microsoft.com/office/powerpoint/2010/main" val="3296948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0354C94D-79CA-409D-966E-BF8C6B85BF08}" type="datetime1">
              <a:rPr lang="en-IN" smtClean="0"/>
              <a:t>19-10-2020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9</a:t>
            </a:fld>
            <a:endParaRPr lang="en-IN"/>
          </a:p>
        </p:txBody>
      </p:sp>
    </p:spTree>
    <p:extLst>
      <p:ext uri="{BB962C8B-B14F-4D97-AF65-F5344CB8AC3E}">
        <p14:creationId xmlns:p14="http://schemas.microsoft.com/office/powerpoint/2010/main" val="2990945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3EE21E13-6DB3-45EB-AF97-9A3A2D463A0B}" type="datetime1">
              <a:rPr lang="en-IN" smtClean="0"/>
              <a:t>19-10-2020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11</a:t>
            </a:fld>
            <a:endParaRPr lang="en-IN"/>
          </a:p>
        </p:txBody>
      </p:sp>
    </p:spTree>
    <p:extLst>
      <p:ext uri="{BB962C8B-B14F-4D97-AF65-F5344CB8AC3E}">
        <p14:creationId xmlns:p14="http://schemas.microsoft.com/office/powerpoint/2010/main" val="3703498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5FEE57B2-B7F8-4BC2-AAF2-3FA2B4E195BE}" type="datetime1">
              <a:rPr lang="en-IN" smtClean="0"/>
              <a:t>19-10-2020</a:t>
            </a:fld>
            <a:endParaRPr lang="en-IN"/>
          </a:p>
        </p:txBody>
      </p:sp>
      <p:sp>
        <p:nvSpPr>
          <p:cNvPr id="5" name="Slide Number Placeholder 4"/>
          <p:cNvSpPr>
            <a:spLocks noGrp="1"/>
          </p:cNvSpPr>
          <p:nvPr>
            <p:ph type="sldNum" sz="quarter" idx="11"/>
          </p:nvPr>
        </p:nvSpPr>
        <p:spPr/>
        <p:txBody>
          <a:bodyPr/>
          <a:lstStyle/>
          <a:p>
            <a:fld id="{364D8D6C-60CE-4DAB-AFE3-38849C604E9F}" type="slidenum">
              <a:rPr lang="en-IN" smtClean="0"/>
              <a:t>12</a:t>
            </a:fld>
            <a:endParaRPr lang="en-IN"/>
          </a:p>
        </p:txBody>
      </p:sp>
    </p:spTree>
    <p:extLst>
      <p:ext uri="{BB962C8B-B14F-4D97-AF65-F5344CB8AC3E}">
        <p14:creationId xmlns:p14="http://schemas.microsoft.com/office/powerpoint/2010/main" val="668815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576453A-A5D2-4715-952F-553D3B9F9449}" type="datetimeFigureOut">
              <a:rPr lang="en-IN" smtClean="0"/>
              <a:t>19-10-2020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16CA2-0447-467D-9D41-31476428A861}" type="slidenum">
              <a:rPr lang="en-IN" smtClean="0"/>
              <a:t>‹#›</a:t>
            </a:fld>
            <a:endParaRPr lang="en-IN"/>
          </a:p>
        </p:txBody>
      </p:sp>
    </p:spTree>
    <p:extLst>
      <p:ext uri="{BB962C8B-B14F-4D97-AF65-F5344CB8AC3E}">
        <p14:creationId xmlns:p14="http://schemas.microsoft.com/office/powerpoint/2010/main" val="16425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76453A-A5D2-4715-952F-553D3B9F9449}" type="datetimeFigureOut">
              <a:rPr lang="en-IN" smtClean="0"/>
              <a:t>19-10-2020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16CA2-0447-467D-9D41-31476428A861}" type="slidenum">
              <a:rPr lang="en-IN" smtClean="0"/>
              <a:t>‹#›</a:t>
            </a:fld>
            <a:endParaRPr lang="en-IN"/>
          </a:p>
        </p:txBody>
      </p:sp>
    </p:spTree>
    <p:extLst>
      <p:ext uri="{BB962C8B-B14F-4D97-AF65-F5344CB8AC3E}">
        <p14:creationId xmlns:p14="http://schemas.microsoft.com/office/powerpoint/2010/main" val="1821804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76453A-A5D2-4715-952F-553D3B9F9449}" type="datetimeFigureOut">
              <a:rPr lang="en-IN" smtClean="0"/>
              <a:t>19-10-2020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16CA2-0447-467D-9D41-31476428A861}" type="slidenum">
              <a:rPr lang="en-IN" smtClean="0"/>
              <a:t>‹#›</a:t>
            </a:fld>
            <a:endParaRPr lang="en-IN"/>
          </a:p>
        </p:txBody>
      </p:sp>
    </p:spTree>
    <p:extLst>
      <p:ext uri="{BB962C8B-B14F-4D97-AF65-F5344CB8AC3E}">
        <p14:creationId xmlns:p14="http://schemas.microsoft.com/office/powerpoint/2010/main" val="369002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76453A-A5D2-4715-952F-553D3B9F9449}" type="datetimeFigureOut">
              <a:rPr lang="en-IN" smtClean="0"/>
              <a:t>19-10-2020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16CA2-0447-467D-9D41-31476428A861}" type="slidenum">
              <a:rPr lang="en-IN" smtClean="0"/>
              <a:t>‹#›</a:t>
            </a:fld>
            <a:endParaRPr lang="en-IN"/>
          </a:p>
        </p:txBody>
      </p:sp>
    </p:spTree>
    <p:extLst>
      <p:ext uri="{BB962C8B-B14F-4D97-AF65-F5344CB8AC3E}">
        <p14:creationId xmlns:p14="http://schemas.microsoft.com/office/powerpoint/2010/main" val="110933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76453A-A5D2-4715-952F-553D3B9F9449}" type="datetimeFigureOut">
              <a:rPr lang="en-IN" smtClean="0"/>
              <a:t>19-10-2020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16CA2-0447-467D-9D41-31476428A861}" type="slidenum">
              <a:rPr lang="en-IN" smtClean="0"/>
              <a:t>‹#›</a:t>
            </a:fld>
            <a:endParaRPr lang="en-IN"/>
          </a:p>
        </p:txBody>
      </p:sp>
    </p:spTree>
    <p:extLst>
      <p:ext uri="{BB962C8B-B14F-4D97-AF65-F5344CB8AC3E}">
        <p14:creationId xmlns:p14="http://schemas.microsoft.com/office/powerpoint/2010/main" val="1130790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576453A-A5D2-4715-952F-553D3B9F9449}" type="datetimeFigureOut">
              <a:rPr lang="en-IN" smtClean="0"/>
              <a:t>19-10-2020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A16CA2-0447-467D-9D41-31476428A861}" type="slidenum">
              <a:rPr lang="en-IN" smtClean="0"/>
              <a:t>‹#›</a:t>
            </a:fld>
            <a:endParaRPr lang="en-IN"/>
          </a:p>
        </p:txBody>
      </p:sp>
    </p:spTree>
    <p:extLst>
      <p:ext uri="{BB962C8B-B14F-4D97-AF65-F5344CB8AC3E}">
        <p14:creationId xmlns:p14="http://schemas.microsoft.com/office/powerpoint/2010/main" val="359273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576453A-A5D2-4715-952F-553D3B9F9449}" type="datetimeFigureOut">
              <a:rPr lang="en-IN" smtClean="0"/>
              <a:t>19-10-2020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A16CA2-0447-467D-9D41-31476428A861}" type="slidenum">
              <a:rPr lang="en-IN" smtClean="0"/>
              <a:t>‹#›</a:t>
            </a:fld>
            <a:endParaRPr lang="en-IN"/>
          </a:p>
        </p:txBody>
      </p:sp>
    </p:spTree>
    <p:extLst>
      <p:ext uri="{BB962C8B-B14F-4D97-AF65-F5344CB8AC3E}">
        <p14:creationId xmlns:p14="http://schemas.microsoft.com/office/powerpoint/2010/main" val="3603489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576453A-A5D2-4715-952F-553D3B9F9449}" type="datetimeFigureOut">
              <a:rPr lang="en-IN" smtClean="0"/>
              <a:t>19-10-2020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A16CA2-0447-467D-9D41-31476428A861}" type="slidenum">
              <a:rPr lang="en-IN" smtClean="0"/>
              <a:t>‹#›</a:t>
            </a:fld>
            <a:endParaRPr lang="en-IN"/>
          </a:p>
        </p:txBody>
      </p:sp>
    </p:spTree>
    <p:extLst>
      <p:ext uri="{BB962C8B-B14F-4D97-AF65-F5344CB8AC3E}">
        <p14:creationId xmlns:p14="http://schemas.microsoft.com/office/powerpoint/2010/main" val="383401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6453A-A5D2-4715-952F-553D3B9F9449}" type="datetimeFigureOut">
              <a:rPr lang="en-IN" smtClean="0"/>
              <a:t>19-10-2020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A16CA2-0447-467D-9D41-31476428A861}" type="slidenum">
              <a:rPr lang="en-IN" smtClean="0"/>
              <a:t>‹#›</a:t>
            </a:fld>
            <a:endParaRPr lang="en-IN"/>
          </a:p>
        </p:txBody>
      </p:sp>
    </p:spTree>
    <p:extLst>
      <p:ext uri="{BB962C8B-B14F-4D97-AF65-F5344CB8AC3E}">
        <p14:creationId xmlns:p14="http://schemas.microsoft.com/office/powerpoint/2010/main" val="428720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76453A-A5D2-4715-952F-553D3B9F9449}" type="datetimeFigureOut">
              <a:rPr lang="en-IN" smtClean="0"/>
              <a:t>19-10-2020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A16CA2-0447-467D-9D41-31476428A861}" type="slidenum">
              <a:rPr lang="en-IN" smtClean="0"/>
              <a:t>‹#›</a:t>
            </a:fld>
            <a:endParaRPr lang="en-IN"/>
          </a:p>
        </p:txBody>
      </p:sp>
    </p:spTree>
    <p:extLst>
      <p:ext uri="{BB962C8B-B14F-4D97-AF65-F5344CB8AC3E}">
        <p14:creationId xmlns:p14="http://schemas.microsoft.com/office/powerpoint/2010/main" val="43653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76453A-A5D2-4715-952F-553D3B9F9449}" type="datetimeFigureOut">
              <a:rPr lang="en-IN" smtClean="0"/>
              <a:t>19-10-2020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A16CA2-0447-467D-9D41-31476428A861}" type="slidenum">
              <a:rPr lang="en-IN" smtClean="0"/>
              <a:t>‹#›</a:t>
            </a:fld>
            <a:endParaRPr lang="en-IN"/>
          </a:p>
        </p:txBody>
      </p:sp>
    </p:spTree>
    <p:extLst>
      <p:ext uri="{BB962C8B-B14F-4D97-AF65-F5344CB8AC3E}">
        <p14:creationId xmlns:p14="http://schemas.microsoft.com/office/powerpoint/2010/main" val="385500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6453A-A5D2-4715-952F-553D3B9F9449}" type="datetimeFigureOut">
              <a:rPr lang="en-IN" smtClean="0"/>
              <a:t>19-10-2020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16CA2-0447-467D-9D41-31476428A861}" type="slidenum">
              <a:rPr lang="en-IN" smtClean="0"/>
              <a:t>‹#›</a:t>
            </a:fld>
            <a:endParaRPr lang="en-IN"/>
          </a:p>
        </p:txBody>
      </p:sp>
    </p:spTree>
    <p:extLst>
      <p:ext uri="{BB962C8B-B14F-4D97-AF65-F5344CB8AC3E}">
        <p14:creationId xmlns:p14="http://schemas.microsoft.com/office/powerpoint/2010/main" val="3853645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hyperlink" Target="http://csrc.nist.gov/publications/nistpubs/800-145/SP800-145.pdf"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txBox="1">
            <a:spLocks/>
          </p:cNvSpPr>
          <p:nvPr/>
        </p:nvSpPr>
        <p:spPr>
          <a:xfrm>
            <a:off x="10864800" y="6482961"/>
            <a:ext cx="1327200" cy="365125"/>
          </a:xfrm>
          <a:prstGeom prst="rect">
            <a:avLst/>
          </a:prstGeom>
          <a:solidFill>
            <a:schemeClr val="bg1">
              <a:lumMod val="75000"/>
            </a:schemeClr>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IN" dirty="0">
              <a:solidFill>
                <a:schemeClr val="tx1"/>
              </a:solidFill>
            </a:endParaRPr>
          </a:p>
        </p:txBody>
      </p:sp>
      <p:pic>
        <p:nvPicPr>
          <p:cNvPr id="3" name="Picture 2"/>
          <p:cNvPicPr>
            <a:picLocks noChangeAspect="1"/>
          </p:cNvPicPr>
          <p:nvPr/>
        </p:nvPicPr>
        <p:blipFill>
          <a:blip r:embed="rId3"/>
          <a:stretch>
            <a:fillRect/>
          </a:stretch>
        </p:blipFill>
        <p:spPr>
          <a:xfrm>
            <a:off x="11018646" y="31623"/>
            <a:ext cx="1148739" cy="323219"/>
          </a:xfrm>
          <a:prstGeom prst="rect">
            <a:avLst/>
          </a:prstGeom>
        </p:spPr>
      </p:pic>
      <p:cxnSp>
        <p:nvCxnSpPr>
          <p:cNvPr id="7" name="Straight Connector 6"/>
          <p:cNvCxnSpPr/>
          <p:nvPr/>
        </p:nvCxnSpPr>
        <p:spPr>
          <a:xfrm>
            <a:off x="0" y="720151"/>
            <a:ext cx="12167386"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le 7"/>
          <p:cNvSpPr>
            <a:spLocks noChangeArrowheads="1"/>
          </p:cNvSpPr>
          <p:nvPr/>
        </p:nvSpPr>
        <p:spPr bwMode="auto">
          <a:xfrm>
            <a:off x="1705973" y="2814851"/>
            <a:ext cx="90882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3600" b="1" dirty="0" smtClean="0">
                <a:latin typeface="Times New Roman" panose="02020603050405020304" pitchFamily="18" charset="0"/>
                <a:cs typeface="Times New Roman" panose="02020603050405020304" pitchFamily="18" charset="0"/>
              </a:rPr>
              <a:t>Cloud Deployment Models</a:t>
            </a:r>
            <a:endParaRPr lang="en-US"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095799"/>
      </p:ext>
    </p:extLst>
  </p:cSld>
  <p:clrMapOvr>
    <a:masterClrMapping/>
  </p:clrMapOvr>
  <mc:AlternateContent xmlns:mc="http://schemas.openxmlformats.org/markup-compatibility/2006" xmlns:p14="http://schemas.microsoft.com/office/powerpoint/2010/main">
    <mc:Choice Requires="p14">
      <p:transition spd="slow" p14:dur="2000" advTm="18950"/>
    </mc:Choice>
    <mc:Fallback xmlns="">
      <p:transition spd="slow" advTm="1895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379" y="1553029"/>
            <a:ext cx="11863450" cy="4623934"/>
          </a:xfrm>
        </p:spPr>
        <p:txBody>
          <a:bodyPr>
            <a:noAutofit/>
          </a:bodyPr>
          <a:lstStyle/>
          <a:p>
            <a:pPr>
              <a:buFont typeface="Wingdings" panose="05000000000000000000" pitchFamily="2" charset="2"/>
              <a:buChar char="Ø"/>
            </a:pPr>
            <a:r>
              <a:rPr lang="en-US" dirty="0">
                <a:latin typeface="+mn-lt"/>
              </a:rPr>
              <a:t>The hybrid cloud is a combination of a private and public </a:t>
            </a:r>
            <a:r>
              <a:rPr lang="en-US" dirty="0" smtClean="0">
                <a:latin typeface="+mn-lt"/>
              </a:rPr>
              <a:t>cloud which </a:t>
            </a:r>
            <a:r>
              <a:rPr lang="en-US" dirty="0">
                <a:latin typeface="+mn-lt"/>
              </a:rPr>
              <a:t>is </a:t>
            </a:r>
            <a:endParaRPr lang="en-US" dirty="0" smtClean="0">
              <a:latin typeface="+mn-lt"/>
            </a:endParaRPr>
          </a:p>
          <a:p>
            <a:pPr marL="0" indent="0">
              <a:buNone/>
            </a:pPr>
            <a:r>
              <a:rPr lang="en-US" dirty="0">
                <a:latin typeface="+mn-lt"/>
              </a:rPr>
              <a:t> </a:t>
            </a:r>
            <a:r>
              <a:rPr lang="en-US" dirty="0" smtClean="0">
                <a:latin typeface="+mn-lt"/>
              </a:rPr>
              <a:t>   mutually </a:t>
            </a:r>
            <a:r>
              <a:rPr lang="en-US" dirty="0">
                <a:latin typeface="+mn-lt"/>
              </a:rPr>
              <a:t>dependent on one another</a:t>
            </a:r>
            <a:r>
              <a:rPr lang="en-US" dirty="0" smtClean="0">
                <a:latin typeface="+mn-lt"/>
              </a:rPr>
              <a:t>.</a:t>
            </a:r>
          </a:p>
          <a:p>
            <a:pPr>
              <a:buFont typeface="Wingdings" panose="05000000000000000000" pitchFamily="2" charset="2"/>
              <a:buChar char="Ø"/>
            </a:pPr>
            <a:r>
              <a:rPr lang="en-US" dirty="0">
                <a:latin typeface="+mn-lt"/>
              </a:rPr>
              <a:t>In this model, cloud users are supplied with </a:t>
            </a:r>
            <a:r>
              <a:rPr lang="en-US" dirty="0" smtClean="0">
                <a:latin typeface="+mn-lt"/>
              </a:rPr>
              <a:t>information </a:t>
            </a:r>
            <a:r>
              <a:rPr lang="en-US" dirty="0">
                <a:latin typeface="+mn-lt"/>
              </a:rPr>
              <a:t>on the public cloud, in spite of the reality that the cloud supplier </a:t>
            </a:r>
            <a:endParaRPr lang="en-US" dirty="0" smtClean="0">
              <a:latin typeface="+mn-lt"/>
            </a:endParaRPr>
          </a:p>
          <a:p>
            <a:pPr marL="0" indent="0">
              <a:buNone/>
            </a:pPr>
            <a:r>
              <a:rPr lang="en-US" dirty="0">
                <a:latin typeface="+mn-lt"/>
              </a:rPr>
              <a:t> </a:t>
            </a:r>
            <a:r>
              <a:rPr lang="en-US" dirty="0" smtClean="0">
                <a:latin typeface="+mn-lt"/>
              </a:rPr>
              <a:t>  has </a:t>
            </a:r>
            <a:r>
              <a:rPr lang="en-US" dirty="0">
                <a:latin typeface="+mn-lt"/>
              </a:rPr>
              <a:t>to maintain the </a:t>
            </a:r>
            <a:r>
              <a:rPr lang="en-US" dirty="0" smtClean="0">
                <a:latin typeface="+mn-lt"/>
              </a:rPr>
              <a:t>company-significant </a:t>
            </a:r>
          </a:p>
          <a:p>
            <a:pPr marL="0" indent="0">
              <a:buNone/>
            </a:pPr>
            <a:r>
              <a:rPr lang="en-US" dirty="0">
                <a:latin typeface="+mn-lt"/>
              </a:rPr>
              <a:t> </a:t>
            </a:r>
            <a:r>
              <a:rPr lang="en-US" dirty="0" smtClean="0">
                <a:latin typeface="+mn-lt"/>
              </a:rPr>
              <a:t>  services </a:t>
            </a:r>
            <a:r>
              <a:rPr lang="en-US" dirty="0">
                <a:latin typeface="+mn-lt"/>
              </a:rPr>
              <a:t>and information in a few </a:t>
            </a:r>
            <a:endParaRPr lang="en-US" dirty="0" smtClean="0">
              <a:latin typeface="+mn-lt"/>
            </a:endParaRPr>
          </a:p>
          <a:p>
            <a:pPr marL="0" indent="0">
              <a:buNone/>
            </a:pPr>
            <a:r>
              <a:rPr lang="en-US" dirty="0">
                <a:latin typeface="+mn-lt"/>
              </a:rPr>
              <a:t> </a:t>
            </a:r>
            <a:r>
              <a:rPr lang="en-US" dirty="0" smtClean="0">
                <a:latin typeface="+mn-lt"/>
              </a:rPr>
              <a:t>  instructions</a:t>
            </a:r>
            <a:r>
              <a:rPr lang="en-US" dirty="0">
                <a:latin typeface="+mn-lt"/>
              </a:rPr>
              <a:t>.</a:t>
            </a:r>
            <a:endParaRPr lang="en-US" dirty="0" smtClean="0">
              <a:latin typeface="+mn-lt"/>
            </a:endParaRPr>
          </a:p>
        </p:txBody>
      </p:sp>
      <p:sp>
        <p:nvSpPr>
          <p:cNvPr id="5" name="Title 1"/>
          <p:cNvSpPr>
            <a:spLocks noGrp="1"/>
          </p:cNvSpPr>
          <p:nvPr>
            <p:ph type="title"/>
          </p:nvPr>
        </p:nvSpPr>
        <p:spPr>
          <a:xfrm>
            <a:off x="232229" y="365125"/>
            <a:ext cx="11684000" cy="1071789"/>
          </a:xfrm>
          <a:solidFill>
            <a:schemeClr val="bg1"/>
          </a:solidFill>
        </p:spPr>
        <p:txBody>
          <a:bodyPr>
            <a:noAutofit/>
          </a:bodyPr>
          <a:lstStyle/>
          <a:p>
            <a:pPr algn="ctr"/>
            <a:r>
              <a:rPr lang="en-US" dirty="0" smtClean="0">
                <a:solidFill>
                  <a:schemeClr val="tx1"/>
                </a:solidFill>
                <a:latin typeface="+mn-lt"/>
              </a:rPr>
              <a:t>Hybrid Clouds</a:t>
            </a:r>
            <a:endParaRPr lang="en-US" dirty="0">
              <a:solidFill>
                <a:schemeClr val="tx1"/>
              </a:solidFill>
              <a:latin typeface="+mn-lt"/>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0815" y="3213574"/>
            <a:ext cx="5046828" cy="311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8627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dirty="0" smtClean="0"/>
              <a:t>Hybrid Cloud</a:t>
            </a:r>
            <a:endParaRPr lang="en-IN" dirty="0"/>
          </a:p>
        </p:txBody>
      </p:sp>
      <p:sp>
        <p:nvSpPr>
          <p:cNvPr id="3" name="Text Placeholder 2"/>
          <p:cNvSpPr>
            <a:spLocks noGrp="1"/>
          </p:cNvSpPr>
          <p:nvPr>
            <p:ph type="body" idx="1"/>
          </p:nvPr>
        </p:nvSpPr>
        <p:spPr>
          <a:xfrm>
            <a:off x="640485" y="1059518"/>
            <a:ext cx="10911027" cy="4431983"/>
          </a:xfrm>
        </p:spPr>
        <p:txBody>
          <a:bodyPr>
            <a:normAutofit fontScale="92500" lnSpcReduction="20000"/>
          </a:bodyPr>
          <a:lstStyle/>
          <a:p>
            <a:r>
              <a:rPr lang="en-IN" u="sng" dirty="0"/>
              <a:t>Advantages of Hybrid Cloud Computing are</a:t>
            </a:r>
            <a:r>
              <a:rPr lang="en-IN" u="sng" dirty="0" smtClean="0"/>
              <a:t>:</a:t>
            </a:r>
          </a:p>
          <a:p>
            <a:endParaRPr lang="en-IN" dirty="0"/>
          </a:p>
          <a:p>
            <a:pPr marL="457189" indent="-457189">
              <a:buFont typeface="+mj-lt"/>
              <a:buAutoNum type="arabicPeriod"/>
            </a:pPr>
            <a:r>
              <a:rPr lang="en-IN" dirty="0">
                <a:solidFill>
                  <a:srgbClr val="C00000"/>
                </a:solidFill>
              </a:rPr>
              <a:t>Flexible</a:t>
            </a:r>
          </a:p>
          <a:p>
            <a:pPr marL="457189" indent="-457189">
              <a:buFont typeface="+mj-lt"/>
              <a:buAutoNum type="arabicPeriod"/>
            </a:pPr>
            <a:r>
              <a:rPr lang="en-IN" dirty="0">
                <a:solidFill>
                  <a:srgbClr val="C00000"/>
                </a:solidFill>
              </a:rPr>
              <a:t>Secure</a:t>
            </a:r>
          </a:p>
          <a:p>
            <a:pPr marL="457189" indent="-457189">
              <a:buFont typeface="+mj-lt"/>
              <a:buAutoNum type="arabicPeriod"/>
            </a:pPr>
            <a:r>
              <a:rPr lang="en-IN" dirty="0">
                <a:solidFill>
                  <a:srgbClr val="C00000"/>
                </a:solidFill>
              </a:rPr>
              <a:t>Cost Effective</a:t>
            </a:r>
          </a:p>
          <a:p>
            <a:pPr marL="457189" indent="-457189">
              <a:buFont typeface="+mj-lt"/>
              <a:buAutoNum type="arabicPeriod"/>
            </a:pPr>
            <a:r>
              <a:rPr lang="en-IN" dirty="0">
                <a:solidFill>
                  <a:srgbClr val="C00000"/>
                </a:solidFill>
              </a:rPr>
              <a:t>Rich </a:t>
            </a:r>
            <a:r>
              <a:rPr lang="en-IN" dirty="0" smtClean="0">
                <a:solidFill>
                  <a:srgbClr val="C00000"/>
                </a:solidFill>
              </a:rPr>
              <a:t>Scalable</a:t>
            </a:r>
          </a:p>
          <a:p>
            <a:endParaRPr lang="en-IN" dirty="0"/>
          </a:p>
          <a:p>
            <a:r>
              <a:rPr lang="en-IN" u="sng" dirty="0"/>
              <a:t>Disadvantages of Hybrid Cloud are</a:t>
            </a:r>
            <a:r>
              <a:rPr lang="en-IN" u="sng" dirty="0" smtClean="0"/>
              <a:t>:</a:t>
            </a:r>
          </a:p>
          <a:p>
            <a:endParaRPr lang="en-IN" dirty="0"/>
          </a:p>
          <a:p>
            <a:pPr marL="457189" indent="-457189">
              <a:buFont typeface="+mj-lt"/>
              <a:buAutoNum type="arabicPeriod"/>
            </a:pPr>
            <a:r>
              <a:rPr lang="en-IN" dirty="0">
                <a:solidFill>
                  <a:srgbClr val="C00000"/>
                </a:solidFill>
              </a:rPr>
              <a:t>Complex networking problem</a:t>
            </a:r>
          </a:p>
          <a:p>
            <a:pPr marL="457189" indent="-457189">
              <a:buFont typeface="+mj-lt"/>
              <a:buAutoNum type="arabicPeriod"/>
            </a:pPr>
            <a:r>
              <a:rPr lang="en-IN" dirty="0">
                <a:solidFill>
                  <a:srgbClr val="C00000"/>
                </a:solidFill>
              </a:rPr>
              <a:t>Organization’s security Compliance</a:t>
            </a:r>
          </a:p>
          <a:p>
            <a:endParaRPr lang="en-IN" dirty="0"/>
          </a:p>
        </p:txBody>
      </p:sp>
    </p:spTree>
    <p:extLst>
      <p:ext uri="{BB962C8B-B14F-4D97-AF65-F5344CB8AC3E}">
        <p14:creationId xmlns:p14="http://schemas.microsoft.com/office/powerpoint/2010/main" val="4278156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Image result for hybrid cloud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584201"/>
            <a:ext cx="10985500" cy="601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322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dirty="0"/>
              <a:t>Community Cloud</a:t>
            </a:r>
          </a:p>
        </p:txBody>
      </p:sp>
      <p:sp>
        <p:nvSpPr>
          <p:cNvPr id="3" name="Text Placeholder 2"/>
          <p:cNvSpPr>
            <a:spLocks noGrp="1"/>
          </p:cNvSpPr>
          <p:nvPr>
            <p:ph type="body" idx="1"/>
          </p:nvPr>
        </p:nvSpPr>
        <p:spPr>
          <a:xfrm>
            <a:off x="640485" y="1059518"/>
            <a:ext cx="10911027" cy="2954655"/>
          </a:xfrm>
        </p:spPr>
        <p:txBody>
          <a:bodyPr>
            <a:normAutofit fontScale="85000" lnSpcReduction="10000"/>
          </a:bodyPr>
          <a:lstStyle/>
          <a:p>
            <a:pPr algn="just"/>
            <a:r>
              <a:rPr lang="en-IN" dirty="0"/>
              <a:t>Community Cloud is </a:t>
            </a:r>
            <a:r>
              <a:rPr lang="en-IN" dirty="0" smtClean="0"/>
              <a:t> </a:t>
            </a:r>
            <a:r>
              <a:rPr lang="en-IN" dirty="0"/>
              <a:t>type of cloud computing in which setup of cloud </a:t>
            </a:r>
            <a:r>
              <a:rPr lang="en-IN" dirty="0">
                <a:solidFill>
                  <a:srgbClr val="C00000"/>
                </a:solidFill>
              </a:rPr>
              <a:t>is shared manually among different organizations that belong to the same community or area</a:t>
            </a:r>
            <a:r>
              <a:rPr lang="en-IN" dirty="0"/>
              <a:t>. </a:t>
            </a:r>
            <a:endParaRPr lang="en-IN" dirty="0" smtClean="0"/>
          </a:p>
          <a:p>
            <a:pPr algn="just"/>
            <a:r>
              <a:rPr lang="en-IN" dirty="0" smtClean="0"/>
              <a:t>Example </a:t>
            </a:r>
            <a:r>
              <a:rPr lang="en-IN" dirty="0"/>
              <a:t>of such community is where organizations/firms are there along with the financial institutions/banks. </a:t>
            </a:r>
            <a:endParaRPr lang="en-IN" dirty="0" smtClean="0"/>
          </a:p>
          <a:p>
            <a:pPr algn="just"/>
            <a:r>
              <a:rPr lang="en-IN" dirty="0" smtClean="0"/>
              <a:t>A </a:t>
            </a:r>
            <a:r>
              <a:rPr lang="en-IN" dirty="0">
                <a:solidFill>
                  <a:srgbClr val="C00000"/>
                </a:solidFill>
              </a:rPr>
              <a:t>multi-tenant </a:t>
            </a:r>
            <a:r>
              <a:rPr lang="en-IN" dirty="0"/>
              <a:t>setup developed using cloud among different organizations that belong to a particular community or group having similar computing concern</a:t>
            </a:r>
            <a:r>
              <a:rPr lang="en-IN" dirty="0" smtClean="0"/>
              <a:t>.</a:t>
            </a:r>
          </a:p>
          <a:p>
            <a:pPr algn="just"/>
            <a:r>
              <a:rPr lang="en-IN" dirty="0" smtClean="0"/>
              <a:t>For </a:t>
            </a:r>
            <a:r>
              <a:rPr lang="en-IN" dirty="0"/>
              <a:t>joint business organizations, ventures, research organizations and tenders community cloud is the appropriate solution. </a:t>
            </a:r>
          </a:p>
        </p:txBody>
      </p:sp>
      <p:pic>
        <p:nvPicPr>
          <p:cNvPr id="20482" name="Picture 2" descr="Image result for community cloud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632200"/>
            <a:ext cx="5181600" cy="3009901"/>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Image result for community clo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4127499"/>
            <a:ext cx="5080000" cy="275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057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379" y="1553029"/>
            <a:ext cx="11863450" cy="4623934"/>
          </a:xfrm>
        </p:spPr>
        <p:txBody>
          <a:bodyPr>
            <a:noAutofit/>
          </a:bodyPr>
          <a:lstStyle/>
          <a:p>
            <a:pPr>
              <a:buFont typeface="Wingdings" panose="05000000000000000000" pitchFamily="2" charset="2"/>
              <a:buChar char="Ø"/>
            </a:pPr>
            <a:r>
              <a:rPr lang="en-US" dirty="0">
                <a:latin typeface="+mn-lt"/>
              </a:rPr>
              <a:t>A community cloud falls between public and private clouds category</a:t>
            </a:r>
            <a:r>
              <a:rPr lang="en-US" dirty="0" smtClean="0">
                <a:latin typeface="+mn-lt"/>
              </a:rPr>
              <a:t>.</a:t>
            </a:r>
            <a:endParaRPr lang="en-US" dirty="0">
              <a:latin typeface="+mn-lt"/>
            </a:endParaRPr>
          </a:p>
          <a:p>
            <a:pPr>
              <a:buFont typeface="Wingdings" panose="05000000000000000000" pitchFamily="2" charset="2"/>
              <a:buChar char="Ø"/>
            </a:pPr>
            <a:r>
              <a:rPr lang="en-US" dirty="0">
                <a:latin typeface="+mn-lt"/>
              </a:rPr>
              <a:t>The drawback related to </a:t>
            </a:r>
            <a:r>
              <a:rPr lang="en-US" dirty="0" smtClean="0">
                <a:latin typeface="+mn-lt"/>
              </a:rPr>
              <a:t>a community </a:t>
            </a:r>
            <a:r>
              <a:rPr lang="en-US" dirty="0">
                <a:latin typeface="+mn-lt"/>
              </a:rPr>
              <a:t>cloud is that of having costs higher than a public cloud</a:t>
            </a:r>
            <a:r>
              <a:rPr lang="en-US" dirty="0" smtClean="0">
                <a:latin typeface="+mn-lt"/>
              </a:rPr>
              <a:t>.</a:t>
            </a:r>
          </a:p>
          <a:p>
            <a:pPr>
              <a:buFont typeface="Wingdings" panose="05000000000000000000" pitchFamily="2" charset="2"/>
              <a:buChar char="Ø"/>
            </a:pPr>
            <a:r>
              <a:rPr lang="en-US" dirty="0">
                <a:latin typeface="+mn-lt"/>
              </a:rPr>
              <a:t>Examples of community </a:t>
            </a:r>
            <a:r>
              <a:rPr lang="en-US" dirty="0" smtClean="0">
                <a:latin typeface="+mn-lt"/>
              </a:rPr>
              <a:t>cloud include </a:t>
            </a:r>
          </a:p>
          <a:p>
            <a:pPr marL="0" indent="0">
              <a:buNone/>
            </a:pPr>
            <a:r>
              <a:rPr lang="en-US" dirty="0" smtClean="0">
                <a:latin typeface="+mn-lt"/>
              </a:rPr>
              <a:t>    Google’s </a:t>
            </a:r>
            <a:r>
              <a:rPr lang="en-US" dirty="0">
                <a:latin typeface="+mn-lt"/>
              </a:rPr>
              <a:t>‘</a:t>
            </a:r>
            <a:r>
              <a:rPr lang="en-US" dirty="0" err="1">
                <a:latin typeface="+mn-lt"/>
              </a:rPr>
              <a:t>Gov</a:t>
            </a:r>
            <a:r>
              <a:rPr lang="en-US" dirty="0">
                <a:latin typeface="+mn-lt"/>
              </a:rPr>
              <a:t> Cloud’, NASA Nebula cloud, </a:t>
            </a:r>
            <a:endParaRPr lang="en-US" dirty="0" smtClean="0">
              <a:latin typeface="+mn-lt"/>
            </a:endParaRPr>
          </a:p>
          <a:p>
            <a:pPr marL="0" indent="0">
              <a:buNone/>
            </a:pPr>
            <a:r>
              <a:rPr lang="en-US" dirty="0">
                <a:latin typeface="+mn-lt"/>
              </a:rPr>
              <a:t> </a:t>
            </a:r>
            <a:r>
              <a:rPr lang="en-US" dirty="0" smtClean="0">
                <a:latin typeface="+mn-lt"/>
              </a:rPr>
              <a:t>   etc</a:t>
            </a:r>
            <a:r>
              <a:rPr lang="en-US" dirty="0">
                <a:latin typeface="+mn-lt"/>
              </a:rPr>
              <a:t>.</a:t>
            </a:r>
            <a:endParaRPr lang="en-US" dirty="0" smtClean="0">
              <a:latin typeface="+mn-lt"/>
            </a:endParaRPr>
          </a:p>
        </p:txBody>
      </p:sp>
      <p:sp>
        <p:nvSpPr>
          <p:cNvPr id="5" name="Title 1"/>
          <p:cNvSpPr>
            <a:spLocks noGrp="1"/>
          </p:cNvSpPr>
          <p:nvPr>
            <p:ph type="title"/>
          </p:nvPr>
        </p:nvSpPr>
        <p:spPr>
          <a:xfrm>
            <a:off x="232229" y="365125"/>
            <a:ext cx="11684000" cy="1071789"/>
          </a:xfrm>
          <a:solidFill>
            <a:schemeClr val="bg1"/>
          </a:solidFill>
        </p:spPr>
        <p:txBody>
          <a:bodyPr>
            <a:noAutofit/>
          </a:bodyPr>
          <a:lstStyle/>
          <a:p>
            <a:pPr algn="ctr"/>
            <a:r>
              <a:rPr lang="en-US" dirty="0" smtClean="0">
                <a:solidFill>
                  <a:schemeClr val="tx1"/>
                </a:solidFill>
                <a:latin typeface="+mn-lt"/>
              </a:rPr>
              <a:t>Community Clouds</a:t>
            </a:r>
            <a:endParaRPr lang="en-US" dirty="0">
              <a:solidFill>
                <a:schemeClr val="tx1"/>
              </a:solidFill>
              <a:latin typeface="+mn-lt"/>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821" y="2640156"/>
            <a:ext cx="4726441" cy="3725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4392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11398" y="789877"/>
            <a:ext cx="2283212" cy="159499"/>
          </a:xfrm>
          <a:prstGeom prst="rect">
            <a:avLst/>
          </a:prstGeom>
        </p:spPr>
        <p:txBody>
          <a:bodyPr vert="horz" wrap="square" lIns="0" tIns="24161" rIns="0" bIns="0" rtlCol="0">
            <a:spAutoFit/>
          </a:bodyPr>
          <a:lstStyle/>
          <a:p>
            <a:pPr marL="18585">
              <a:spcBef>
                <a:spcPts val="190"/>
              </a:spcBef>
            </a:pPr>
            <a:r>
              <a:rPr sz="878" b="1" spc="7" dirty="0">
                <a:latin typeface="Arial"/>
                <a:cs typeface="Arial"/>
              </a:rPr>
              <a:t>IBM ICE </a:t>
            </a:r>
            <a:r>
              <a:rPr sz="878" b="1" dirty="0">
                <a:latin typeface="Arial"/>
                <a:cs typeface="Arial"/>
              </a:rPr>
              <a:t>(Innovation Centre for</a:t>
            </a:r>
            <a:r>
              <a:rPr sz="878" b="1" spc="-154" dirty="0">
                <a:latin typeface="Arial"/>
                <a:cs typeface="Arial"/>
              </a:rPr>
              <a:t> </a:t>
            </a:r>
            <a:r>
              <a:rPr sz="878" b="1" dirty="0">
                <a:latin typeface="Arial"/>
                <a:cs typeface="Arial"/>
              </a:rPr>
              <a:t>Education)</a:t>
            </a:r>
            <a:endParaRPr sz="878">
              <a:latin typeface="Arial"/>
              <a:cs typeface="Arial"/>
            </a:endParaRPr>
          </a:p>
        </p:txBody>
      </p:sp>
      <p:sp>
        <p:nvSpPr>
          <p:cNvPr id="3" name="object 3"/>
          <p:cNvSpPr/>
          <p:nvPr/>
        </p:nvSpPr>
        <p:spPr>
          <a:xfrm>
            <a:off x="1780478" y="980750"/>
            <a:ext cx="8631044" cy="0"/>
          </a:xfrm>
          <a:custGeom>
            <a:avLst/>
            <a:gdLst/>
            <a:ahLst/>
            <a:cxnLst/>
            <a:rect l="l" t="t" r="r" b="b"/>
            <a:pathLst>
              <a:path w="5897880">
                <a:moveTo>
                  <a:pt x="0" y="0"/>
                </a:moveTo>
                <a:lnTo>
                  <a:pt x="5897880" y="0"/>
                </a:lnTo>
              </a:path>
            </a:pathLst>
          </a:custGeom>
          <a:ln w="12954">
            <a:solidFill>
              <a:srgbClr val="929CFB"/>
            </a:solidFill>
          </a:ln>
        </p:spPr>
        <p:txBody>
          <a:bodyPr wrap="square" lIns="0" tIns="0" rIns="0" bIns="0" rtlCol="0"/>
          <a:lstStyle/>
          <a:p>
            <a:endParaRPr sz="2634"/>
          </a:p>
        </p:txBody>
      </p:sp>
      <p:sp>
        <p:nvSpPr>
          <p:cNvPr id="4" name="object 4"/>
          <p:cNvSpPr txBox="1">
            <a:spLocks noGrp="1"/>
          </p:cNvSpPr>
          <p:nvPr>
            <p:ph type="title"/>
          </p:nvPr>
        </p:nvSpPr>
        <p:spPr>
          <a:xfrm>
            <a:off x="235131" y="333183"/>
            <a:ext cx="9326880" cy="702443"/>
          </a:xfrm>
          <a:prstGeom prst="rect">
            <a:avLst/>
          </a:prstGeom>
        </p:spPr>
        <p:txBody>
          <a:bodyPr vert="horz" wrap="square" lIns="0" tIns="25090" rIns="0" bIns="0" rtlCol="0" anchor="ctr">
            <a:spAutoFit/>
          </a:bodyPr>
          <a:lstStyle/>
          <a:p>
            <a:pPr marL="18585">
              <a:lnSpc>
                <a:spcPct val="100000"/>
              </a:lnSpc>
              <a:spcBef>
                <a:spcPts val="198"/>
              </a:spcBef>
            </a:pPr>
            <a:r>
              <a:rPr spc="29" dirty="0"/>
              <a:t>Pros </a:t>
            </a:r>
            <a:r>
              <a:rPr spc="22" dirty="0"/>
              <a:t>and cons of each</a:t>
            </a:r>
            <a:r>
              <a:rPr spc="-59" dirty="0"/>
              <a:t> </a:t>
            </a:r>
            <a:r>
              <a:rPr spc="22" dirty="0"/>
              <a:t>architecture</a:t>
            </a:r>
          </a:p>
        </p:txBody>
      </p:sp>
      <p:sp>
        <p:nvSpPr>
          <p:cNvPr id="5" name="object 5"/>
          <p:cNvSpPr txBox="1"/>
          <p:nvPr/>
        </p:nvSpPr>
        <p:spPr>
          <a:xfrm>
            <a:off x="1856677" y="1736787"/>
            <a:ext cx="3803495" cy="1169329"/>
          </a:xfrm>
          <a:prstGeom prst="rect">
            <a:avLst/>
          </a:prstGeom>
        </p:spPr>
        <p:txBody>
          <a:bodyPr vert="horz" wrap="square" lIns="0" tIns="41817" rIns="0" bIns="0" rtlCol="0">
            <a:spAutoFit/>
          </a:bodyPr>
          <a:lstStyle/>
          <a:p>
            <a:pPr marL="236961" indent="-219305">
              <a:spcBef>
                <a:spcPts val="329"/>
              </a:spcBef>
              <a:buClr>
                <a:srgbClr val="0000FF"/>
              </a:buClr>
              <a:buSzPct val="123809"/>
              <a:buFont typeface="Arial"/>
              <a:buChar char="•"/>
              <a:tabLst>
                <a:tab pos="237890" algn="l"/>
              </a:tabLst>
            </a:pPr>
            <a:r>
              <a:rPr sz="1537" b="1" spc="22" dirty="0">
                <a:latin typeface="Arial"/>
                <a:cs typeface="Arial"/>
              </a:rPr>
              <a:t>Private</a:t>
            </a:r>
            <a:r>
              <a:rPr sz="1537" b="1" spc="-7" dirty="0">
                <a:latin typeface="Arial"/>
                <a:cs typeface="Arial"/>
              </a:rPr>
              <a:t> </a:t>
            </a:r>
            <a:r>
              <a:rPr sz="1537" b="1" spc="22" dirty="0">
                <a:latin typeface="Arial"/>
                <a:cs typeface="Arial"/>
              </a:rPr>
              <a:t>cloud:</a:t>
            </a:r>
            <a:endParaRPr sz="1537">
              <a:latin typeface="Arial"/>
              <a:cs typeface="Arial"/>
            </a:endParaRPr>
          </a:p>
          <a:p>
            <a:pPr marL="236961" indent="-219305">
              <a:spcBef>
                <a:spcPts val="167"/>
              </a:spcBef>
              <a:buClr>
                <a:srgbClr val="0000FF"/>
              </a:buClr>
              <a:buSzPct val="123809"/>
              <a:buFont typeface="Wingdings"/>
              <a:buChar char=""/>
              <a:tabLst>
                <a:tab pos="237890" algn="l"/>
              </a:tabLst>
            </a:pPr>
            <a:r>
              <a:rPr sz="1537" spc="29" dirty="0">
                <a:latin typeface="Arial"/>
                <a:cs typeface="Arial"/>
              </a:rPr>
              <a:t>Fewer </a:t>
            </a:r>
            <a:r>
              <a:rPr sz="1537" spc="22" dirty="0">
                <a:latin typeface="Arial"/>
                <a:cs typeface="Arial"/>
              </a:rPr>
              <a:t>security</a:t>
            </a:r>
            <a:r>
              <a:rPr sz="1537" spc="-44" dirty="0">
                <a:latin typeface="Arial"/>
                <a:cs typeface="Arial"/>
              </a:rPr>
              <a:t> </a:t>
            </a:r>
            <a:r>
              <a:rPr sz="1537" spc="22" dirty="0">
                <a:latin typeface="Arial"/>
                <a:cs typeface="Arial"/>
              </a:rPr>
              <a:t>concerns</a:t>
            </a:r>
            <a:endParaRPr sz="1537">
              <a:latin typeface="Arial"/>
              <a:cs typeface="Arial"/>
            </a:endParaRPr>
          </a:p>
          <a:p>
            <a:pPr marL="242537" marR="7434" indent="-224881">
              <a:lnSpc>
                <a:spcPts val="2385"/>
              </a:lnSpc>
              <a:spcBef>
                <a:spcPts val="88"/>
              </a:spcBef>
              <a:buClr>
                <a:srgbClr val="0000FF"/>
              </a:buClr>
              <a:buSzPct val="123809"/>
              <a:buFont typeface="Wingdings"/>
              <a:buChar char=""/>
              <a:tabLst>
                <a:tab pos="237890" algn="l"/>
              </a:tabLst>
            </a:pPr>
            <a:r>
              <a:rPr sz="1537" spc="22" dirty="0">
                <a:latin typeface="Arial"/>
                <a:cs typeface="Arial"/>
              </a:rPr>
              <a:t>IT organization retains control over</a:t>
            </a:r>
            <a:r>
              <a:rPr sz="1537" spc="-220" dirty="0">
                <a:latin typeface="Arial"/>
                <a:cs typeface="Arial"/>
              </a:rPr>
              <a:t> </a:t>
            </a:r>
            <a:r>
              <a:rPr sz="1537" spc="22" dirty="0">
                <a:latin typeface="Arial"/>
                <a:cs typeface="Arial"/>
              </a:rPr>
              <a:t>data  center</a:t>
            </a:r>
            <a:endParaRPr sz="1537">
              <a:latin typeface="Arial"/>
              <a:cs typeface="Arial"/>
            </a:endParaRPr>
          </a:p>
        </p:txBody>
      </p:sp>
      <p:sp>
        <p:nvSpPr>
          <p:cNvPr id="6" name="object 6"/>
          <p:cNvSpPr txBox="1"/>
          <p:nvPr/>
        </p:nvSpPr>
        <p:spPr>
          <a:xfrm>
            <a:off x="1856677" y="3248892"/>
            <a:ext cx="3796061" cy="1169329"/>
          </a:xfrm>
          <a:prstGeom prst="rect">
            <a:avLst/>
          </a:prstGeom>
        </p:spPr>
        <p:txBody>
          <a:bodyPr vert="horz" wrap="square" lIns="0" tIns="41817" rIns="0" bIns="0" rtlCol="0">
            <a:spAutoFit/>
          </a:bodyPr>
          <a:lstStyle/>
          <a:p>
            <a:pPr marL="236961" indent="-219305">
              <a:spcBef>
                <a:spcPts val="329"/>
              </a:spcBef>
              <a:buClr>
                <a:srgbClr val="0000FF"/>
              </a:buClr>
              <a:buSzPct val="123809"/>
              <a:buFont typeface="Arial"/>
              <a:buChar char="•"/>
              <a:tabLst>
                <a:tab pos="237890" algn="l"/>
              </a:tabLst>
            </a:pPr>
            <a:r>
              <a:rPr sz="1537" b="1" spc="22" dirty="0">
                <a:latin typeface="Arial"/>
                <a:cs typeface="Arial"/>
              </a:rPr>
              <a:t>Public</a:t>
            </a:r>
            <a:r>
              <a:rPr sz="1537" b="1" spc="-15" dirty="0">
                <a:latin typeface="Arial"/>
                <a:cs typeface="Arial"/>
              </a:rPr>
              <a:t> </a:t>
            </a:r>
            <a:r>
              <a:rPr sz="1537" b="1" spc="22" dirty="0">
                <a:latin typeface="Arial"/>
                <a:cs typeface="Arial"/>
              </a:rPr>
              <a:t>cloud:</a:t>
            </a:r>
            <a:endParaRPr sz="1537">
              <a:latin typeface="Arial"/>
              <a:cs typeface="Arial"/>
            </a:endParaRPr>
          </a:p>
          <a:p>
            <a:pPr marL="236961" indent="-219305">
              <a:spcBef>
                <a:spcPts val="167"/>
              </a:spcBef>
              <a:buClr>
                <a:srgbClr val="0000FF"/>
              </a:buClr>
              <a:buSzPct val="123809"/>
              <a:buFont typeface="Wingdings"/>
              <a:buChar char=""/>
              <a:tabLst>
                <a:tab pos="237890" algn="l"/>
              </a:tabLst>
            </a:pPr>
            <a:r>
              <a:rPr sz="1537" spc="29" dirty="0">
                <a:latin typeface="Arial"/>
                <a:cs typeface="Arial"/>
              </a:rPr>
              <a:t>Low</a:t>
            </a:r>
            <a:r>
              <a:rPr sz="1537" spc="-7" dirty="0">
                <a:latin typeface="Arial"/>
                <a:cs typeface="Arial"/>
              </a:rPr>
              <a:t> </a:t>
            </a:r>
            <a:r>
              <a:rPr sz="1537" spc="22" dirty="0">
                <a:latin typeface="Arial"/>
                <a:cs typeface="Arial"/>
              </a:rPr>
              <a:t>investment</a:t>
            </a:r>
            <a:endParaRPr sz="1537">
              <a:latin typeface="Arial"/>
              <a:cs typeface="Arial"/>
            </a:endParaRPr>
          </a:p>
          <a:p>
            <a:pPr marL="237890" marR="7434" indent="-237890">
              <a:lnSpc>
                <a:spcPts val="2385"/>
              </a:lnSpc>
              <a:spcBef>
                <a:spcPts val="88"/>
              </a:spcBef>
              <a:buClr>
                <a:srgbClr val="0000FF"/>
              </a:buClr>
              <a:buSzPct val="123809"/>
              <a:buFont typeface="Wingdings"/>
              <a:buChar char=""/>
              <a:tabLst>
                <a:tab pos="237890" algn="l"/>
              </a:tabLst>
            </a:pPr>
            <a:r>
              <a:rPr sz="1537" spc="29" dirty="0">
                <a:latin typeface="Arial"/>
                <a:cs typeface="Arial"/>
              </a:rPr>
              <a:t>Good </a:t>
            </a:r>
            <a:r>
              <a:rPr sz="1537" spc="22" dirty="0">
                <a:latin typeface="Arial"/>
                <a:cs typeface="Arial"/>
              </a:rPr>
              <a:t>test/development environment</a:t>
            </a:r>
            <a:r>
              <a:rPr sz="1537" spc="-132" dirty="0">
                <a:latin typeface="Arial"/>
                <a:cs typeface="Arial"/>
              </a:rPr>
              <a:t> </a:t>
            </a:r>
            <a:r>
              <a:rPr sz="1537" spc="15" dirty="0">
                <a:latin typeface="Arial"/>
                <a:cs typeface="Arial"/>
              </a:rPr>
              <a:t>for  </a:t>
            </a:r>
            <a:r>
              <a:rPr sz="1537" spc="22" dirty="0">
                <a:latin typeface="Arial"/>
                <a:cs typeface="Arial"/>
              </a:rPr>
              <a:t>applications</a:t>
            </a:r>
            <a:endParaRPr sz="1537">
              <a:latin typeface="Arial"/>
              <a:cs typeface="Arial"/>
            </a:endParaRPr>
          </a:p>
        </p:txBody>
      </p:sp>
      <p:sp>
        <p:nvSpPr>
          <p:cNvPr id="7" name="object 7"/>
          <p:cNvSpPr txBox="1"/>
          <p:nvPr/>
        </p:nvSpPr>
        <p:spPr>
          <a:xfrm>
            <a:off x="1856677" y="4794451"/>
            <a:ext cx="2115944" cy="790315"/>
          </a:xfrm>
          <a:prstGeom prst="rect">
            <a:avLst/>
          </a:prstGeom>
        </p:spPr>
        <p:txBody>
          <a:bodyPr vert="horz" wrap="square" lIns="0" tIns="41817" rIns="0" bIns="0" rtlCol="0">
            <a:spAutoFit/>
          </a:bodyPr>
          <a:lstStyle/>
          <a:p>
            <a:pPr marL="236961" indent="-219305">
              <a:spcBef>
                <a:spcPts val="329"/>
              </a:spcBef>
              <a:buClr>
                <a:srgbClr val="0000FF"/>
              </a:buClr>
              <a:buSzPct val="123809"/>
              <a:buFont typeface="Arial"/>
              <a:buChar char="•"/>
              <a:tabLst>
                <a:tab pos="237890" algn="l"/>
              </a:tabLst>
            </a:pPr>
            <a:r>
              <a:rPr sz="1537" b="1" spc="22" dirty="0">
                <a:latin typeface="Arial"/>
                <a:cs typeface="Arial"/>
              </a:rPr>
              <a:t>Hybrid</a:t>
            </a:r>
            <a:r>
              <a:rPr sz="1537" b="1" spc="15" dirty="0">
                <a:latin typeface="Arial"/>
                <a:cs typeface="Arial"/>
              </a:rPr>
              <a:t> </a:t>
            </a:r>
            <a:r>
              <a:rPr sz="1537" b="1" spc="22" dirty="0">
                <a:latin typeface="Arial"/>
                <a:cs typeface="Arial"/>
              </a:rPr>
              <a:t>cloud:</a:t>
            </a:r>
            <a:endParaRPr sz="1537">
              <a:latin typeface="Arial"/>
              <a:cs typeface="Arial"/>
            </a:endParaRPr>
          </a:p>
          <a:p>
            <a:pPr marL="236961" indent="-219305">
              <a:spcBef>
                <a:spcPts val="167"/>
              </a:spcBef>
              <a:buClr>
                <a:srgbClr val="0000FF"/>
              </a:buClr>
              <a:buSzPct val="123809"/>
              <a:buFont typeface="Wingdings"/>
              <a:buChar char=""/>
              <a:tabLst>
                <a:tab pos="237890" algn="l"/>
              </a:tabLst>
            </a:pPr>
            <a:r>
              <a:rPr sz="1537" spc="22" dirty="0">
                <a:latin typeface="Arial"/>
                <a:cs typeface="Arial"/>
              </a:rPr>
              <a:t>Operational</a:t>
            </a:r>
            <a:r>
              <a:rPr sz="1537" spc="-73" dirty="0">
                <a:latin typeface="Arial"/>
                <a:cs typeface="Arial"/>
              </a:rPr>
              <a:t> </a:t>
            </a:r>
            <a:r>
              <a:rPr sz="1537" spc="15" dirty="0">
                <a:latin typeface="Arial"/>
                <a:cs typeface="Arial"/>
              </a:rPr>
              <a:t>flexibility</a:t>
            </a:r>
            <a:endParaRPr sz="1537">
              <a:latin typeface="Arial"/>
              <a:cs typeface="Arial"/>
            </a:endParaRPr>
          </a:p>
          <a:p>
            <a:pPr marL="236961" indent="-219305">
              <a:spcBef>
                <a:spcPts val="95"/>
              </a:spcBef>
              <a:buClr>
                <a:srgbClr val="0000FF"/>
              </a:buClr>
              <a:buSzPct val="123809"/>
              <a:buFont typeface="Wingdings"/>
              <a:buChar char=""/>
              <a:tabLst>
                <a:tab pos="237890" algn="l"/>
              </a:tabLst>
            </a:pPr>
            <a:r>
              <a:rPr sz="1537" spc="15" dirty="0">
                <a:latin typeface="Arial"/>
                <a:cs typeface="Arial"/>
              </a:rPr>
              <a:t>Scalability</a:t>
            </a:r>
            <a:endParaRPr sz="1537">
              <a:latin typeface="Arial"/>
              <a:cs typeface="Arial"/>
            </a:endParaRPr>
          </a:p>
        </p:txBody>
      </p:sp>
      <p:sp>
        <p:nvSpPr>
          <p:cNvPr id="8" name="object 8"/>
          <p:cNvSpPr txBox="1"/>
          <p:nvPr/>
        </p:nvSpPr>
        <p:spPr>
          <a:xfrm>
            <a:off x="1856678" y="1036321"/>
            <a:ext cx="5214124" cy="344393"/>
          </a:xfrm>
          <a:prstGeom prst="rect">
            <a:avLst/>
          </a:prstGeom>
        </p:spPr>
        <p:txBody>
          <a:bodyPr vert="horz" wrap="square" lIns="0" tIns="17656" rIns="0" bIns="0" rtlCol="0">
            <a:spAutoFit/>
          </a:bodyPr>
          <a:lstStyle/>
          <a:p>
            <a:pPr marL="236961" indent="-219305">
              <a:spcBef>
                <a:spcPts val="139"/>
              </a:spcBef>
              <a:buClr>
                <a:srgbClr val="0000FF"/>
              </a:buClr>
              <a:buSzPct val="120833"/>
              <a:buFont typeface="Arial"/>
              <a:buChar char="•"/>
              <a:tabLst>
                <a:tab pos="237890" algn="l"/>
                <a:tab pos="4376810" algn="l"/>
              </a:tabLst>
            </a:pPr>
            <a:r>
              <a:rPr sz="1756" b="1" dirty="0">
                <a:latin typeface="Arial"/>
                <a:cs typeface="Arial"/>
              </a:rPr>
              <a:t>Benefits	</a:t>
            </a:r>
            <a:r>
              <a:rPr sz="2122" spc="-7" dirty="0">
                <a:solidFill>
                  <a:srgbClr val="0000FF"/>
                </a:solidFill>
                <a:latin typeface="Arial"/>
                <a:cs typeface="Arial"/>
              </a:rPr>
              <a:t>•</a:t>
            </a:r>
            <a:r>
              <a:rPr sz="2122" spc="278" dirty="0">
                <a:solidFill>
                  <a:srgbClr val="0000FF"/>
                </a:solidFill>
                <a:latin typeface="Arial"/>
                <a:cs typeface="Arial"/>
              </a:rPr>
              <a:t> </a:t>
            </a:r>
            <a:r>
              <a:rPr sz="1756" b="1" dirty="0">
                <a:latin typeface="Arial"/>
                <a:cs typeface="Arial"/>
              </a:rPr>
              <a:t>Risks</a:t>
            </a:r>
            <a:endParaRPr sz="1756">
              <a:latin typeface="Arial"/>
              <a:cs typeface="Arial"/>
            </a:endParaRPr>
          </a:p>
        </p:txBody>
      </p:sp>
      <p:sp>
        <p:nvSpPr>
          <p:cNvPr id="9" name="object 9"/>
          <p:cNvSpPr txBox="1"/>
          <p:nvPr/>
        </p:nvSpPr>
        <p:spPr>
          <a:xfrm>
            <a:off x="6215690" y="1736786"/>
            <a:ext cx="3829515" cy="1156505"/>
          </a:xfrm>
          <a:prstGeom prst="rect">
            <a:avLst/>
          </a:prstGeom>
        </p:spPr>
        <p:txBody>
          <a:bodyPr vert="horz" wrap="square" lIns="0" tIns="41817" rIns="0" bIns="0" rtlCol="0">
            <a:spAutoFit/>
          </a:bodyPr>
          <a:lstStyle/>
          <a:p>
            <a:pPr marL="236961" indent="-219305">
              <a:spcBef>
                <a:spcPts val="329"/>
              </a:spcBef>
              <a:buClr>
                <a:srgbClr val="0000FF"/>
              </a:buClr>
              <a:buSzPct val="123809"/>
              <a:buFont typeface="Arial"/>
              <a:buChar char="•"/>
              <a:tabLst>
                <a:tab pos="237890" algn="l"/>
              </a:tabLst>
            </a:pPr>
            <a:r>
              <a:rPr sz="1537" b="1" spc="22" dirty="0">
                <a:latin typeface="Arial"/>
                <a:cs typeface="Arial"/>
              </a:rPr>
              <a:t>Private</a:t>
            </a:r>
            <a:r>
              <a:rPr sz="1537" b="1" spc="-7" dirty="0">
                <a:latin typeface="Arial"/>
                <a:cs typeface="Arial"/>
              </a:rPr>
              <a:t> </a:t>
            </a:r>
            <a:r>
              <a:rPr sz="1537" b="1" spc="22" dirty="0">
                <a:latin typeface="Arial"/>
                <a:cs typeface="Arial"/>
              </a:rPr>
              <a:t>cloud:</a:t>
            </a:r>
            <a:endParaRPr sz="1537">
              <a:latin typeface="Arial"/>
              <a:cs typeface="Arial"/>
            </a:endParaRPr>
          </a:p>
          <a:p>
            <a:pPr marL="237890" marR="107794" indent="-237890">
              <a:lnSpc>
                <a:spcPts val="2385"/>
              </a:lnSpc>
              <a:spcBef>
                <a:spcPts val="161"/>
              </a:spcBef>
              <a:buClr>
                <a:srgbClr val="0000FF"/>
              </a:buClr>
              <a:buSzPct val="123809"/>
              <a:buFont typeface="Wingdings"/>
              <a:buChar char=""/>
              <a:tabLst>
                <a:tab pos="237890" algn="l"/>
              </a:tabLst>
            </a:pPr>
            <a:r>
              <a:rPr sz="1537" spc="22" dirty="0">
                <a:latin typeface="Arial"/>
                <a:cs typeface="Arial"/>
              </a:rPr>
              <a:t>High investment hurdle </a:t>
            </a:r>
            <a:r>
              <a:rPr sz="1537" spc="15" dirty="0">
                <a:latin typeface="Arial"/>
                <a:cs typeface="Arial"/>
              </a:rPr>
              <a:t>in </a:t>
            </a:r>
            <a:r>
              <a:rPr sz="1537" spc="22" dirty="0">
                <a:latin typeface="Arial"/>
                <a:cs typeface="Arial"/>
              </a:rPr>
              <a:t>private</a:t>
            </a:r>
            <a:r>
              <a:rPr sz="1537" spc="-154" dirty="0">
                <a:latin typeface="Arial"/>
                <a:cs typeface="Arial"/>
              </a:rPr>
              <a:t> </a:t>
            </a:r>
            <a:r>
              <a:rPr sz="1537" spc="22" dirty="0">
                <a:latin typeface="Arial"/>
                <a:cs typeface="Arial"/>
              </a:rPr>
              <a:t>cloud  implementation</a:t>
            </a:r>
            <a:endParaRPr sz="1537">
              <a:latin typeface="Arial"/>
              <a:cs typeface="Arial"/>
            </a:endParaRPr>
          </a:p>
          <a:p>
            <a:pPr marL="236961" indent="-219305">
              <a:spcBef>
                <a:spcPts val="7"/>
              </a:spcBef>
              <a:buClr>
                <a:srgbClr val="0000FF"/>
              </a:buClr>
              <a:buSzPct val="123809"/>
              <a:buFont typeface="Wingdings"/>
              <a:buChar char=""/>
              <a:tabLst>
                <a:tab pos="237890" algn="l"/>
              </a:tabLst>
            </a:pPr>
            <a:r>
              <a:rPr sz="1537" spc="29" dirty="0">
                <a:latin typeface="Arial"/>
                <a:cs typeface="Arial"/>
              </a:rPr>
              <a:t>New </a:t>
            </a:r>
            <a:r>
              <a:rPr sz="1537" spc="22" dirty="0">
                <a:latin typeface="Arial"/>
                <a:cs typeface="Arial"/>
              </a:rPr>
              <a:t>operational processes are</a:t>
            </a:r>
            <a:r>
              <a:rPr sz="1537" spc="-132" dirty="0">
                <a:latin typeface="Arial"/>
                <a:cs typeface="Arial"/>
              </a:rPr>
              <a:t> </a:t>
            </a:r>
            <a:r>
              <a:rPr sz="1537" spc="22" dirty="0">
                <a:latin typeface="Arial"/>
                <a:cs typeface="Arial"/>
              </a:rPr>
              <a:t>required</a:t>
            </a:r>
            <a:endParaRPr sz="1537">
              <a:latin typeface="Arial"/>
              <a:cs typeface="Arial"/>
            </a:endParaRPr>
          </a:p>
        </p:txBody>
      </p:sp>
      <p:sp>
        <p:nvSpPr>
          <p:cNvPr id="10" name="object 10"/>
          <p:cNvSpPr txBox="1"/>
          <p:nvPr/>
        </p:nvSpPr>
        <p:spPr>
          <a:xfrm>
            <a:off x="6215691" y="3248892"/>
            <a:ext cx="4126880" cy="1169329"/>
          </a:xfrm>
          <a:prstGeom prst="rect">
            <a:avLst/>
          </a:prstGeom>
        </p:spPr>
        <p:txBody>
          <a:bodyPr vert="horz" wrap="square" lIns="0" tIns="41817" rIns="0" bIns="0" rtlCol="0">
            <a:spAutoFit/>
          </a:bodyPr>
          <a:lstStyle/>
          <a:p>
            <a:pPr marL="236961" indent="-219305">
              <a:spcBef>
                <a:spcPts val="329"/>
              </a:spcBef>
              <a:buClr>
                <a:srgbClr val="0000FF"/>
              </a:buClr>
              <a:buSzPct val="123809"/>
              <a:buFont typeface="Arial"/>
              <a:buChar char="•"/>
              <a:tabLst>
                <a:tab pos="237890" algn="l"/>
              </a:tabLst>
            </a:pPr>
            <a:r>
              <a:rPr sz="1537" b="1" spc="22" dirty="0">
                <a:latin typeface="Arial"/>
                <a:cs typeface="Arial"/>
              </a:rPr>
              <a:t>Public</a:t>
            </a:r>
            <a:r>
              <a:rPr sz="1537" b="1" spc="-15" dirty="0">
                <a:latin typeface="Arial"/>
                <a:cs typeface="Arial"/>
              </a:rPr>
              <a:t> </a:t>
            </a:r>
            <a:r>
              <a:rPr sz="1537" b="1" spc="22" dirty="0">
                <a:latin typeface="Arial"/>
                <a:cs typeface="Arial"/>
              </a:rPr>
              <a:t>cloud:</a:t>
            </a:r>
            <a:endParaRPr sz="1537">
              <a:latin typeface="Arial"/>
              <a:cs typeface="Arial"/>
            </a:endParaRPr>
          </a:p>
          <a:p>
            <a:pPr marL="236961" indent="-219305">
              <a:spcBef>
                <a:spcPts val="167"/>
              </a:spcBef>
              <a:buClr>
                <a:srgbClr val="0000FF"/>
              </a:buClr>
              <a:buSzPct val="123809"/>
              <a:buFont typeface="Wingdings"/>
              <a:buChar char=""/>
              <a:tabLst>
                <a:tab pos="237890" algn="l"/>
              </a:tabLst>
            </a:pPr>
            <a:r>
              <a:rPr sz="1537" spc="22" dirty="0">
                <a:latin typeface="Arial"/>
                <a:cs typeface="Arial"/>
              </a:rPr>
              <a:t>Security</a:t>
            </a:r>
            <a:r>
              <a:rPr sz="1537" spc="-7" dirty="0">
                <a:latin typeface="Arial"/>
                <a:cs typeface="Arial"/>
              </a:rPr>
              <a:t> </a:t>
            </a:r>
            <a:r>
              <a:rPr sz="1537" spc="22" dirty="0">
                <a:latin typeface="Arial"/>
                <a:cs typeface="Arial"/>
              </a:rPr>
              <a:t>concerns</a:t>
            </a:r>
            <a:endParaRPr sz="1537">
              <a:latin typeface="Arial"/>
              <a:cs typeface="Arial"/>
            </a:endParaRPr>
          </a:p>
          <a:p>
            <a:pPr marL="242537" marR="7434" indent="-224881">
              <a:lnSpc>
                <a:spcPts val="2385"/>
              </a:lnSpc>
              <a:spcBef>
                <a:spcPts val="88"/>
              </a:spcBef>
              <a:buClr>
                <a:srgbClr val="0000FF"/>
              </a:buClr>
              <a:buSzPct val="123809"/>
              <a:buFont typeface="Wingdings"/>
              <a:buChar char=""/>
              <a:tabLst>
                <a:tab pos="237890" algn="l"/>
              </a:tabLst>
            </a:pPr>
            <a:r>
              <a:rPr sz="1537" spc="22" dirty="0">
                <a:latin typeface="Arial"/>
                <a:cs typeface="Arial"/>
              </a:rPr>
              <a:t>IT organization </a:t>
            </a:r>
            <a:r>
              <a:rPr sz="1537" spc="29" dirty="0">
                <a:latin typeface="Arial"/>
                <a:cs typeface="Arial"/>
              </a:rPr>
              <a:t>may </a:t>
            </a:r>
            <a:r>
              <a:rPr sz="1537" spc="22" dirty="0">
                <a:latin typeface="Arial"/>
                <a:cs typeface="Arial"/>
              </a:rPr>
              <a:t>react negatively to</a:t>
            </a:r>
            <a:r>
              <a:rPr sz="1537" spc="-234" dirty="0">
                <a:latin typeface="Arial"/>
                <a:cs typeface="Arial"/>
              </a:rPr>
              <a:t> </a:t>
            </a:r>
            <a:r>
              <a:rPr sz="1537" spc="22" dirty="0">
                <a:latin typeface="Arial"/>
                <a:cs typeface="Arial"/>
              </a:rPr>
              <a:t>loss  of control over data-center</a:t>
            </a:r>
            <a:r>
              <a:rPr sz="1537" spc="-110" dirty="0">
                <a:latin typeface="Arial"/>
                <a:cs typeface="Arial"/>
              </a:rPr>
              <a:t> </a:t>
            </a:r>
            <a:r>
              <a:rPr sz="1537" spc="22" dirty="0">
                <a:latin typeface="Arial"/>
                <a:cs typeface="Arial"/>
              </a:rPr>
              <a:t>function</a:t>
            </a:r>
            <a:endParaRPr sz="1537">
              <a:latin typeface="Arial"/>
              <a:cs typeface="Arial"/>
            </a:endParaRPr>
          </a:p>
        </p:txBody>
      </p:sp>
      <p:sp>
        <p:nvSpPr>
          <p:cNvPr id="11" name="object 11"/>
          <p:cNvSpPr txBox="1"/>
          <p:nvPr/>
        </p:nvSpPr>
        <p:spPr>
          <a:xfrm>
            <a:off x="6215690" y="4758953"/>
            <a:ext cx="3750527" cy="1170266"/>
          </a:xfrm>
          <a:prstGeom prst="rect">
            <a:avLst/>
          </a:prstGeom>
        </p:spPr>
        <p:txBody>
          <a:bodyPr vert="horz" wrap="square" lIns="0" tIns="42745" rIns="0" bIns="0" rtlCol="0">
            <a:spAutoFit/>
          </a:bodyPr>
          <a:lstStyle/>
          <a:p>
            <a:pPr marL="236961" indent="-219305">
              <a:spcBef>
                <a:spcPts val="335"/>
              </a:spcBef>
              <a:buClr>
                <a:srgbClr val="0000FF"/>
              </a:buClr>
              <a:buSzPct val="123809"/>
              <a:buFont typeface="Arial"/>
              <a:buChar char="•"/>
              <a:tabLst>
                <a:tab pos="237890" algn="l"/>
              </a:tabLst>
            </a:pPr>
            <a:r>
              <a:rPr sz="1537" b="1" spc="22" dirty="0">
                <a:latin typeface="Arial"/>
                <a:cs typeface="Arial"/>
              </a:rPr>
              <a:t>Hybrid cloud:</a:t>
            </a:r>
            <a:endParaRPr sz="1537">
              <a:latin typeface="Arial"/>
              <a:cs typeface="Arial"/>
            </a:endParaRPr>
          </a:p>
          <a:p>
            <a:pPr marL="236961" indent="-219305">
              <a:spcBef>
                <a:spcPts val="176"/>
              </a:spcBef>
              <a:buClr>
                <a:srgbClr val="0000FF"/>
              </a:buClr>
              <a:buSzPct val="123809"/>
              <a:buFont typeface="Wingdings"/>
              <a:buChar char=""/>
              <a:tabLst>
                <a:tab pos="237890" algn="l"/>
              </a:tabLst>
            </a:pPr>
            <a:r>
              <a:rPr sz="1537" spc="22" dirty="0">
                <a:latin typeface="Arial"/>
                <a:cs typeface="Arial"/>
              </a:rPr>
              <a:t>Hybrid clouds are </a:t>
            </a:r>
            <a:r>
              <a:rPr sz="1537" spc="15" dirty="0">
                <a:latin typeface="Arial"/>
                <a:cs typeface="Arial"/>
              </a:rPr>
              <a:t>still </a:t>
            </a:r>
            <a:r>
              <a:rPr sz="1537" spc="22" dirty="0">
                <a:latin typeface="Arial"/>
                <a:cs typeface="Arial"/>
              </a:rPr>
              <a:t>being</a:t>
            </a:r>
            <a:r>
              <a:rPr sz="1537" spc="-110" dirty="0">
                <a:latin typeface="Arial"/>
                <a:cs typeface="Arial"/>
              </a:rPr>
              <a:t> </a:t>
            </a:r>
            <a:r>
              <a:rPr sz="1537" spc="22" dirty="0">
                <a:latin typeface="Arial"/>
                <a:cs typeface="Arial"/>
              </a:rPr>
              <a:t>developed</a:t>
            </a:r>
            <a:endParaRPr sz="1537">
              <a:latin typeface="Arial"/>
              <a:cs typeface="Arial"/>
            </a:endParaRPr>
          </a:p>
          <a:p>
            <a:pPr marL="237890" marR="7434" indent="-237890">
              <a:lnSpc>
                <a:spcPts val="2385"/>
              </a:lnSpc>
              <a:spcBef>
                <a:spcPts val="95"/>
              </a:spcBef>
              <a:buClr>
                <a:srgbClr val="0000FF"/>
              </a:buClr>
              <a:buSzPct val="123809"/>
              <a:buFont typeface="Wingdings"/>
              <a:buChar char=""/>
              <a:tabLst>
                <a:tab pos="237890" algn="l"/>
              </a:tabLst>
            </a:pPr>
            <a:r>
              <a:rPr sz="1537" spc="22" dirty="0">
                <a:latin typeface="Arial"/>
                <a:cs typeface="Arial"/>
              </a:rPr>
              <a:t>Control of security between private</a:t>
            </a:r>
            <a:r>
              <a:rPr sz="1537" spc="-176" dirty="0">
                <a:latin typeface="Arial"/>
                <a:cs typeface="Arial"/>
              </a:rPr>
              <a:t> </a:t>
            </a:r>
            <a:r>
              <a:rPr sz="1537" spc="29" dirty="0">
                <a:latin typeface="Arial"/>
                <a:cs typeface="Arial"/>
              </a:rPr>
              <a:t>and  </a:t>
            </a:r>
            <a:r>
              <a:rPr sz="1537" spc="22" dirty="0">
                <a:latin typeface="Arial"/>
                <a:cs typeface="Arial"/>
              </a:rPr>
              <a:t>public</a:t>
            </a:r>
            <a:r>
              <a:rPr sz="1537" spc="-15" dirty="0">
                <a:latin typeface="Arial"/>
                <a:cs typeface="Arial"/>
              </a:rPr>
              <a:t> </a:t>
            </a:r>
            <a:r>
              <a:rPr sz="1537" spc="22" dirty="0">
                <a:latin typeface="Arial"/>
                <a:cs typeface="Arial"/>
              </a:rPr>
              <a:t>clouds</a:t>
            </a:r>
            <a:endParaRPr sz="1537">
              <a:latin typeface="Arial"/>
              <a:cs typeface="Arial"/>
            </a:endParaRPr>
          </a:p>
        </p:txBody>
      </p:sp>
    </p:spTree>
    <p:extLst>
      <p:ext uri="{BB962C8B-B14F-4D97-AF65-F5344CB8AC3E}">
        <p14:creationId xmlns:p14="http://schemas.microsoft.com/office/powerpoint/2010/main" val="2907907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dirty="0" smtClean="0"/>
              <a:t>Deployment Models</a:t>
            </a:r>
            <a:endParaRPr lang="en-IN" dirty="0"/>
          </a:p>
        </p:txBody>
      </p:sp>
      <p:sp>
        <p:nvSpPr>
          <p:cNvPr id="3" name="Text Placeholder 2"/>
          <p:cNvSpPr>
            <a:spLocks noGrp="1"/>
          </p:cNvSpPr>
          <p:nvPr>
            <p:ph type="body" idx="1"/>
          </p:nvPr>
        </p:nvSpPr>
        <p:spPr>
          <a:xfrm>
            <a:off x="640485" y="1059518"/>
            <a:ext cx="10911027" cy="5170647"/>
          </a:xfrm>
        </p:spPr>
        <p:txBody>
          <a:bodyPr>
            <a:normAutofit fontScale="92500" lnSpcReduction="10000"/>
          </a:bodyPr>
          <a:lstStyle/>
          <a:p>
            <a:r>
              <a:rPr lang="en-IN" b="1" cap="all" dirty="0"/>
              <a:t>PUBLIC CLOUD</a:t>
            </a:r>
          </a:p>
          <a:p>
            <a:pPr marL="0" indent="0">
              <a:buNone/>
            </a:pPr>
            <a:r>
              <a:rPr lang="en-IN" dirty="0"/>
              <a:t>The </a:t>
            </a:r>
            <a:r>
              <a:rPr lang="en-IN" b="1" dirty="0"/>
              <a:t>public cloud</a:t>
            </a:r>
            <a:r>
              <a:rPr lang="en-IN" dirty="0"/>
              <a:t> allows systems and services to be easily accessible to the general public. Public cloud may be less secure because of its openness.</a:t>
            </a:r>
          </a:p>
          <a:p>
            <a:r>
              <a:rPr lang="en-IN" b="1" cap="all" dirty="0"/>
              <a:t>PRIVATE CLOUD</a:t>
            </a:r>
          </a:p>
          <a:p>
            <a:pPr marL="0" indent="0">
              <a:buNone/>
            </a:pPr>
            <a:r>
              <a:rPr lang="en-IN" dirty="0"/>
              <a:t>The </a:t>
            </a:r>
            <a:r>
              <a:rPr lang="en-IN" b="1" dirty="0"/>
              <a:t>private cloud</a:t>
            </a:r>
            <a:r>
              <a:rPr lang="en-IN" dirty="0"/>
              <a:t> allows systems and services to be accessible within an organization. It is more secured because of its private nature.</a:t>
            </a:r>
          </a:p>
          <a:p>
            <a:r>
              <a:rPr lang="en-IN" b="1" cap="all" dirty="0"/>
              <a:t>COMMUNITY CLOUD</a:t>
            </a:r>
          </a:p>
          <a:p>
            <a:pPr marL="0" indent="0">
              <a:buNone/>
            </a:pPr>
            <a:r>
              <a:rPr lang="en-IN" dirty="0"/>
              <a:t>The </a:t>
            </a:r>
            <a:r>
              <a:rPr lang="en-IN" b="1" dirty="0"/>
              <a:t>community cloud</a:t>
            </a:r>
            <a:r>
              <a:rPr lang="en-IN" dirty="0"/>
              <a:t> allows systems and services to be accessible by a group of organizations.</a:t>
            </a:r>
          </a:p>
          <a:p>
            <a:r>
              <a:rPr lang="en-IN" b="1" cap="all" dirty="0"/>
              <a:t>HYBRID CLOUD</a:t>
            </a:r>
          </a:p>
          <a:p>
            <a:pPr marL="0" indent="0">
              <a:buNone/>
            </a:pPr>
            <a:r>
              <a:rPr lang="en-IN" dirty="0"/>
              <a:t>The </a:t>
            </a:r>
            <a:r>
              <a:rPr lang="en-IN" b="1" dirty="0"/>
              <a:t>hybrid cloud</a:t>
            </a:r>
            <a:r>
              <a:rPr lang="en-IN" dirty="0"/>
              <a:t> is a mixture of public and private cloud, in which the critical activities are performed using private cloud while the non-critical activities are performed using public cloud.</a:t>
            </a:r>
          </a:p>
          <a:p>
            <a:endParaRPr lang="en-IN" dirty="0"/>
          </a:p>
        </p:txBody>
      </p:sp>
    </p:spTree>
    <p:extLst>
      <p:ext uri="{BB962C8B-B14F-4D97-AF65-F5344CB8AC3E}">
        <p14:creationId xmlns:p14="http://schemas.microsoft.com/office/powerpoint/2010/main" val="25920944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Image result for public private hybrid community clo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685800"/>
            <a:ext cx="10566400" cy="568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6937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379" y="1553028"/>
            <a:ext cx="4025735" cy="5156530"/>
          </a:xfrm>
        </p:spPr>
        <p:txBody>
          <a:bodyPr>
            <a:noAutofit/>
          </a:bodyPr>
          <a:lstStyle/>
          <a:p>
            <a:pPr>
              <a:buFont typeface="Wingdings" panose="05000000000000000000" pitchFamily="2" charset="2"/>
              <a:buChar char="Ø"/>
            </a:pPr>
            <a:r>
              <a:rPr lang="en-US" b="1" dirty="0">
                <a:solidFill>
                  <a:srgbClr val="FFFF00"/>
                </a:solidFill>
                <a:latin typeface="+mn-lt"/>
              </a:rPr>
              <a:t>Linthicum </a:t>
            </a:r>
            <a:r>
              <a:rPr lang="en-US" b="1" dirty="0" smtClean="0">
                <a:solidFill>
                  <a:srgbClr val="FFFF00"/>
                </a:solidFill>
                <a:latin typeface="+mn-lt"/>
              </a:rPr>
              <a:t>Model</a:t>
            </a:r>
          </a:p>
          <a:p>
            <a:r>
              <a:rPr lang="en-US" sz="2400" dirty="0" smtClean="0">
                <a:latin typeface="+mn-lt"/>
              </a:rPr>
              <a:t>Storage </a:t>
            </a:r>
            <a:r>
              <a:rPr lang="en-US" sz="2400" dirty="0">
                <a:latin typeface="+mn-lt"/>
              </a:rPr>
              <a:t>as a </a:t>
            </a:r>
            <a:r>
              <a:rPr lang="en-US" sz="2400" dirty="0" smtClean="0">
                <a:latin typeface="+mn-lt"/>
              </a:rPr>
              <a:t>Service</a:t>
            </a:r>
          </a:p>
          <a:p>
            <a:r>
              <a:rPr lang="en-US" sz="2400" dirty="0">
                <a:latin typeface="+mn-lt"/>
              </a:rPr>
              <a:t>Database as a </a:t>
            </a:r>
            <a:r>
              <a:rPr lang="en-US" sz="2400" dirty="0" smtClean="0">
                <a:latin typeface="+mn-lt"/>
              </a:rPr>
              <a:t>Service</a:t>
            </a:r>
          </a:p>
          <a:p>
            <a:r>
              <a:rPr lang="en-US" sz="2400" dirty="0">
                <a:latin typeface="+mn-lt"/>
              </a:rPr>
              <a:t>Information as a </a:t>
            </a:r>
            <a:r>
              <a:rPr lang="en-US" sz="2400" dirty="0" smtClean="0">
                <a:latin typeface="+mn-lt"/>
              </a:rPr>
              <a:t>Service</a:t>
            </a:r>
          </a:p>
          <a:p>
            <a:r>
              <a:rPr lang="en-US" sz="2400" dirty="0" smtClean="0">
                <a:latin typeface="+mn-lt"/>
              </a:rPr>
              <a:t>Process </a:t>
            </a:r>
            <a:r>
              <a:rPr lang="en-US" sz="2400" dirty="0">
                <a:latin typeface="+mn-lt"/>
              </a:rPr>
              <a:t>as a </a:t>
            </a:r>
            <a:r>
              <a:rPr lang="en-US" sz="2400" dirty="0" smtClean="0">
                <a:latin typeface="+mn-lt"/>
              </a:rPr>
              <a:t>Service</a:t>
            </a:r>
          </a:p>
          <a:p>
            <a:r>
              <a:rPr lang="en-US" sz="2400" dirty="0">
                <a:latin typeface="+mn-lt"/>
              </a:rPr>
              <a:t>Application as a </a:t>
            </a:r>
            <a:r>
              <a:rPr lang="en-US" sz="2400" dirty="0" smtClean="0">
                <a:latin typeface="+mn-lt"/>
              </a:rPr>
              <a:t>Service</a:t>
            </a:r>
          </a:p>
          <a:p>
            <a:r>
              <a:rPr lang="en-US" sz="2400" dirty="0">
                <a:latin typeface="+mn-lt"/>
              </a:rPr>
              <a:t>Platform as a </a:t>
            </a:r>
            <a:r>
              <a:rPr lang="en-US" sz="2400" dirty="0" smtClean="0">
                <a:latin typeface="+mn-lt"/>
              </a:rPr>
              <a:t>Service</a:t>
            </a:r>
          </a:p>
          <a:p>
            <a:r>
              <a:rPr lang="en-US" sz="2400" dirty="0">
                <a:latin typeface="+mn-lt"/>
              </a:rPr>
              <a:t>Integration as a </a:t>
            </a:r>
            <a:r>
              <a:rPr lang="en-US" sz="2400" dirty="0" smtClean="0">
                <a:latin typeface="+mn-lt"/>
              </a:rPr>
              <a:t>Service</a:t>
            </a:r>
          </a:p>
          <a:p>
            <a:r>
              <a:rPr lang="en-US" sz="2400" dirty="0">
                <a:latin typeface="+mn-lt"/>
              </a:rPr>
              <a:t>Security as a </a:t>
            </a:r>
            <a:r>
              <a:rPr lang="en-US" sz="2400" dirty="0" smtClean="0">
                <a:latin typeface="+mn-lt"/>
              </a:rPr>
              <a:t>Service</a:t>
            </a:r>
          </a:p>
          <a:p>
            <a:r>
              <a:rPr lang="en-US" sz="2400" dirty="0">
                <a:latin typeface="+mn-lt"/>
              </a:rPr>
              <a:t>Management as a </a:t>
            </a:r>
            <a:r>
              <a:rPr lang="en-US" sz="2400" dirty="0" smtClean="0">
                <a:latin typeface="+mn-lt"/>
              </a:rPr>
              <a:t>Service</a:t>
            </a:r>
          </a:p>
          <a:p>
            <a:r>
              <a:rPr lang="en-US" sz="2400" dirty="0">
                <a:latin typeface="+mn-lt"/>
              </a:rPr>
              <a:t>Testing as a Service</a:t>
            </a:r>
            <a:endParaRPr lang="en-US" sz="2400" dirty="0" smtClean="0">
              <a:latin typeface="+mn-lt"/>
            </a:endParaRPr>
          </a:p>
        </p:txBody>
      </p:sp>
      <p:sp>
        <p:nvSpPr>
          <p:cNvPr id="5" name="Title 1"/>
          <p:cNvSpPr>
            <a:spLocks noGrp="1"/>
          </p:cNvSpPr>
          <p:nvPr>
            <p:ph type="title"/>
          </p:nvPr>
        </p:nvSpPr>
        <p:spPr>
          <a:xfrm>
            <a:off x="232229" y="365125"/>
            <a:ext cx="11684000" cy="1071789"/>
          </a:xfrm>
          <a:solidFill>
            <a:schemeClr val="bg1"/>
          </a:solidFill>
        </p:spPr>
        <p:txBody>
          <a:bodyPr>
            <a:noAutofit/>
          </a:bodyPr>
          <a:lstStyle/>
          <a:p>
            <a:pPr algn="ctr"/>
            <a:r>
              <a:rPr lang="en-US" dirty="0" smtClean="0">
                <a:solidFill>
                  <a:schemeClr val="tx1"/>
                </a:solidFill>
                <a:latin typeface="+mn-lt"/>
              </a:rPr>
              <a:t>Alternative Deployment Models</a:t>
            </a:r>
            <a:endParaRPr lang="en-US" dirty="0">
              <a:solidFill>
                <a:schemeClr val="tx1"/>
              </a:solidFill>
              <a:latin typeface="+mn-lt"/>
            </a:endParaRPr>
          </a:p>
        </p:txBody>
      </p:sp>
      <p:sp>
        <p:nvSpPr>
          <p:cNvPr id="6" name="Content Placeholder 2"/>
          <p:cNvSpPr txBox="1">
            <a:spLocks/>
          </p:cNvSpPr>
          <p:nvPr/>
        </p:nvSpPr>
        <p:spPr>
          <a:xfrm>
            <a:off x="4760026" y="1567543"/>
            <a:ext cx="6842166" cy="52904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b="1" dirty="0">
                <a:solidFill>
                  <a:srgbClr val="FFFF00"/>
                </a:solidFill>
                <a:latin typeface="+mn-lt"/>
              </a:rPr>
              <a:t>Jericho Cloud Cube </a:t>
            </a:r>
            <a:r>
              <a:rPr lang="en-US" b="1" dirty="0" smtClean="0">
                <a:solidFill>
                  <a:srgbClr val="FFFF00"/>
                </a:solidFill>
                <a:latin typeface="+mn-lt"/>
              </a:rPr>
              <a:t>Model</a:t>
            </a:r>
          </a:p>
          <a:p>
            <a:r>
              <a:rPr lang="en-US" sz="2600" dirty="0">
                <a:latin typeface="+mn-lt"/>
              </a:rPr>
              <a:t>Internal or external</a:t>
            </a:r>
          </a:p>
          <a:p>
            <a:r>
              <a:rPr lang="en-US" sz="2600" dirty="0">
                <a:latin typeface="+mn-lt"/>
              </a:rPr>
              <a:t>Proprietary or open</a:t>
            </a:r>
          </a:p>
          <a:p>
            <a:r>
              <a:rPr lang="en-US" sz="2600" dirty="0">
                <a:latin typeface="+mn-lt"/>
              </a:rPr>
              <a:t>Perimeterized or de-</a:t>
            </a:r>
            <a:r>
              <a:rPr lang="en-US" sz="2600" dirty="0" err="1">
                <a:latin typeface="+mn-lt"/>
              </a:rPr>
              <a:t>perimeterized</a:t>
            </a:r>
            <a:r>
              <a:rPr lang="en-US" sz="2600" dirty="0">
                <a:latin typeface="+mn-lt"/>
              </a:rPr>
              <a:t> architectures</a:t>
            </a:r>
          </a:p>
          <a:p>
            <a:r>
              <a:rPr lang="en-US" sz="2600" dirty="0">
                <a:latin typeface="+mn-lt"/>
              </a:rPr>
              <a:t>Outsourced or insourced</a:t>
            </a:r>
          </a:p>
        </p:txBody>
      </p:sp>
    </p:spTree>
    <p:extLst>
      <p:ext uri="{BB962C8B-B14F-4D97-AF65-F5344CB8AC3E}">
        <p14:creationId xmlns:p14="http://schemas.microsoft.com/office/powerpoint/2010/main" val="2574645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4"/>
            <a:ext cx="10918884" cy="1066959"/>
          </a:xfrm>
        </p:spPr>
        <p:txBody>
          <a:bodyPr>
            <a:normAutofit fontScale="90000"/>
          </a:bodyPr>
          <a:lstStyle/>
          <a:p>
            <a:r>
              <a:rPr lang="en-IN" dirty="0"/>
              <a:t>Service Models</a:t>
            </a:r>
            <a:br>
              <a:rPr lang="en-IN" dirty="0"/>
            </a:br>
            <a:endParaRPr lang="en-IN" dirty="0"/>
          </a:p>
        </p:txBody>
      </p:sp>
      <p:sp>
        <p:nvSpPr>
          <p:cNvPr id="3" name="Text Placeholder 2"/>
          <p:cNvSpPr>
            <a:spLocks noGrp="1"/>
          </p:cNvSpPr>
          <p:nvPr>
            <p:ph type="body" idx="1"/>
          </p:nvPr>
        </p:nvSpPr>
        <p:spPr>
          <a:xfrm>
            <a:off x="640485" y="1059518"/>
            <a:ext cx="10911027" cy="4431983"/>
          </a:xfrm>
        </p:spPr>
        <p:txBody>
          <a:bodyPr>
            <a:normAutofit fontScale="92500" lnSpcReduction="10000"/>
          </a:bodyPr>
          <a:lstStyle/>
          <a:p>
            <a:r>
              <a:rPr lang="en-IN" dirty="0"/>
              <a:t>Cloud computing is based on service models. </a:t>
            </a:r>
            <a:endParaRPr lang="en-IN" dirty="0" smtClean="0"/>
          </a:p>
          <a:p>
            <a:r>
              <a:rPr lang="en-IN" dirty="0" smtClean="0"/>
              <a:t>These </a:t>
            </a:r>
            <a:r>
              <a:rPr lang="en-IN" dirty="0"/>
              <a:t>are categorized into </a:t>
            </a:r>
            <a:r>
              <a:rPr lang="en-IN" dirty="0" smtClean="0"/>
              <a:t>following </a:t>
            </a:r>
            <a:r>
              <a:rPr lang="en-IN" dirty="0"/>
              <a:t>service models which are -</a:t>
            </a:r>
          </a:p>
          <a:p>
            <a:pPr marL="457189" indent="-457189">
              <a:buFont typeface="+mj-lt"/>
              <a:buAutoNum type="arabicPeriod"/>
            </a:pPr>
            <a:r>
              <a:rPr lang="en-IN" b="1" dirty="0">
                <a:solidFill>
                  <a:srgbClr val="C00000"/>
                </a:solidFill>
              </a:rPr>
              <a:t>Infrastructure-as–a-Service (</a:t>
            </a:r>
            <a:r>
              <a:rPr lang="en-IN" b="1" dirty="0" err="1">
                <a:solidFill>
                  <a:srgbClr val="C00000"/>
                </a:solidFill>
              </a:rPr>
              <a:t>IaaS</a:t>
            </a:r>
            <a:r>
              <a:rPr lang="en-IN" b="1" dirty="0" smtClean="0">
                <a:solidFill>
                  <a:srgbClr val="C00000"/>
                </a:solidFill>
              </a:rPr>
              <a:t>)</a:t>
            </a:r>
            <a:endParaRPr lang="en-IN" b="1" dirty="0">
              <a:solidFill>
                <a:srgbClr val="C00000"/>
              </a:solidFill>
            </a:endParaRPr>
          </a:p>
          <a:p>
            <a:pPr marL="457189" indent="-457189">
              <a:buFont typeface="+mj-lt"/>
              <a:buAutoNum type="arabicPeriod"/>
            </a:pPr>
            <a:r>
              <a:rPr lang="en-IN" b="1" dirty="0">
                <a:solidFill>
                  <a:srgbClr val="C00000"/>
                </a:solidFill>
              </a:rPr>
              <a:t>Platform-as-a-Service (</a:t>
            </a:r>
            <a:r>
              <a:rPr lang="en-IN" b="1" dirty="0" err="1">
                <a:solidFill>
                  <a:srgbClr val="C00000"/>
                </a:solidFill>
              </a:rPr>
              <a:t>PaaS</a:t>
            </a:r>
            <a:r>
              <a:rPr lang="en-IN" b="1" dirty="0" smtClean="0">
                <a:solidFill>
                  <a:srgbClr val="C00000"/>
                </a:solidFill>
              </a:rPr>
              <a:t>)</a:t>
            </a:r>
            <a:endParaRPr lang="en-IN" b="1" dirty="0">
              <a:solidFill>
                <a:srgbClr val="C00000"/>
              </a:solidFill>
            </a:endParaRPr>
          </a:p>
          <a:p>
            <a:pPr marL="457189" indent="-457189">
              <a:buFont typeface="+mj-lt"/>
              <a:buAutoNum type="arabicPeriod"/>
            </a:pPr>
            <a:r>
              <a:rPr lang="en-IN" b="1" dirty="0">
                <a:solidFill>
                  <a:srgbClr val="C00000"/>
                </a:solidFill>
              </a:rPr>
              <a:t>Software-as-a-Service (</a:t>
            </a:r>
            <a:r>
              <a:rPr lang="en-IN" b="1" dirty="0" err="1">
                <a:solidFill>
                  <a:srgbClr val="C00000"/>
                </a:solidFill>
              </a:rPr>
              <a:t>SaaS</a:t>
            </a:r>
            <a:r>
              <a:rPr lang="en-IN" b="1" dirty="0" smtClean="0">
                <a:solidFill>
                  <a:srgbClr val="C00000"/>
                </a:solidFill>
              </a:rPr>
              <a:t>)</a:t>
            </a:r>
          </a:p>
          <a:p>
            <a:pPr marL="457189" indent="-457189">
              <a:buFont typeface="+mj-lt"/>
              <a:buAutoNum type="arabicPeriod"/>
            </a:pPr>
            <a:r>
              <a:rPr lang="en-IN" b="1" dirty="0">
                <a:solidFill>
                  <a:srgbClr val="C00000"/>
                </a:solidFill>
              </a:rPr>
              <a:t>Anything-as-a-Service (</a:t>
            </a:r>
            <a:r>
              <a:rPr lang="en-IN" b="1" dirty="0" err="1">
                <a:solidFill>
                  <a:srgbClr val="C00000"/>
                </a:solidFill>
              </a:rPr>
              <a:t>XaaS</a:t>
            </a:r>
            <a:r>
              <a:rPr lang="en-IN" b="1" dirty="0">
                <a:solidFill>
                  <a:srgbClr val="C00000"/>
                </a:solidFill>
              </a:rPr>
              <a:t>)</a:t>
            </a:r>
            <a:r>
              <a:rPr lang="en-IN" dirty="0"/>
              <a:t> is </a:t>
            </a:r>
            <a:r>
              <a:rPr lang="en-IN" dirty="0" smtClean="0"/>
              <a:t>also a service </a:t>
            </a:r>
            <a:r>
              <a:rPr lang="en-IN" dirty="0"/>
              <a:t>model, which includes </a:t>
            </a:r>
            <a:endParaRPr lang="en-IN" dirty="0" smtClean="0"/>
          </a:p>
          <a:p>
            <a:pPr marL="990575" lvl="1" indent="-380990"/>
            <a:r>
              <a:rPr lang="en-IN" i="1" dirty="0" smtClean="0">
                <a:solidFill>
                  <a:srgbClr val="C00000"/>
                </a:solidFill>
              </a:rPr>
              <a:t>Network-as-a-Service </a:t>
            </a:r>
          </a:p>
          <a:p>
            <a:pPr marL="990575" lvl="1" indent="-380990"/>
            <a:r>
              <a:rPr lang="en-IN" i="1" dirty="0" smtClean="0">
                <a:solidFill>
                  <a:srgbClr val="C00000"/>
                </a:solidFill>
              </a:rPr>
              <a:t>Business-as-a-Service </a:t>
            </a:r>
          </a:p>
          <a:p>
            <a:pPr marL="990575" lvl="1" indent="-380990"/>
            <a:r>
              <a:rPr lang="en-IN" i="1" dirty="0" smtClean="0">
                <a:solidFill>
                  <a:srgbClr val="C00000"/>
                </a:solidFill>
              </a:rPr>
              <a:t>Identity-as-a-Service</a:t>
            </a:r>
          </a:p>
          <a:p>
            <a:pPr marL="990575" lvl="1" indent="-380990"/>
            <a:r>
              <a:rPr lang="en-IN" i="1" dirty="0" smtClean="0">
                <a:solidFill>
                  <a:srgbClr val="C00000"/>
                </a:solidFill>
              </a:rPr>
              <a:t>Database-as-a-Service</a:t>
            </a:r>
          </a:p>
          <a:p>
            <a:pPr marL="990575" lvl="1" indent="-380990"/>
            <a:r>
              <a:rPr lang="en-IN" i="1" dirty="0" smtClean="0">
                <a:solidFill>
                  <a:srgbClr val="C00000"/>
                </a:solidFill>
              </a:rPr>
              <a:t>Strategy-as-a-Service</a:t>
            </a:r>
            <a:endParaRPr lang="en-IN" b="1" dirty="0">
              <a:solidFill>
                <a:srgbClr val="C00000"/>
              </a:solidFill>
            </a:endParaRPr>
          </a:p>
          <a:p>
            <a:pPr marL="457189" indent="-457189">
              <a:buFont typeface="+mj-lt"/>
              <a:buAutoNum type="arabicPeriod"/>
            </a:pPr>
            <a:endParaRPr lang="en-IN" b="1" dirty="0">
              <a:solidFill>
                <a:srgbClr val="C00000"/>
              </a:solidFill>
            </a:endParaRPr>
          </a:p>
        </p:txBody>
      </p:sp>
    </p:spTree>
    <p:extLst>
      <p:ext uri="{BB962C8B-B14F-4D97-AF65-F5344CB8AC3E}">
        <p14:creationId xmlns:p14="http://schemas.microsoft.com/office/powerpoint/2010/main" val="3162360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379" y="1553029"/>
            <a:ext cx="11863450" cy="4623934"/>
          </a:xfrm>
        </p:spPr>
        <p:txBody>
          <a:bodyPr>
            <a:noAutofit/>
          </a:bodyPr>
          <a:lstStyle/>
          <a:p>
            <a:pPr>
              <a:buFont typeface="Wingdings" panose="05000000000000000000" pitchFamily="2" charset="2"/>
              <a:buChar char="Ø"/>
            </a:pPr>
            <a:r>
              <a:rPr lang="en-IN" b="1" dirty="0" smtClean="0">
                <a:solidFill>
                  <a:srgbClr val="FF0000"/>
                </a:solidFill>
                <a:latin typeface="Times New Roman" panose="02020603050405020304" pitchFamily="18" charset="0"/>
                <a:cs typeface="Times New Roman" panose="02020603050405020304" pitchFamily="18" charset="0"/>
              </a:rPr>
              <a:t>Deployment </a:t>
            </a:r>
            <a:r>
              <a:rPr lang="en-IN" b="1" dirty="0">
                <a:solidFill>
                  <a:srgbClr val="FF0000"/>
                </a:solidFill>
                <a:latin typeface="Times New Roman" panose="02020603050405020304" pitchFamily="18" charset="0"/>
                <a:cs typeface="Times New Roman" panose="02020603050405020304" pitchFamily="18" charset="0"/>
              </a:rPr>
              <a:t>models define the type of access to the cloud, i.e., how the cloud is located</a:t>
            </a:r>
            <a:r>
              <a:rPr lang="en-IN" b="1" dirty="0" smtClean="0">
                <a:solidFill>
                  <a:srgbClr val="FF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cloud model is invented with four deployment models—public cloud, private cloud, hybrid cloud, and community cloud.)</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232229" y="365125"/>
            <a:ext cx="11684000" cy="1071789"/>
          </a:xfrm>
          <a:solidFill>
            <a:schemeClr val="bg1"/>
          </a:solidFill>
        </p:spPr>
        <p:txBody>
          <a:bodyPr>
            <a:noAutofit/>
          </a:bodyPr>
          <a:lstStyle/>
          <a:p>
            <a:pPr algn="ctr"/>
            <a:r>
              <a:rPr lang="en-US" b="1" dirty="0" smtClean="0">
                <a:solidFill>
                  <a:schemeClr val="tx1"/>
                </a:solidFill>
                <a:latin typeface="Times New Roman" panose="02020603050405020304" pitchFamily="18" charset="0"/>
                <a:cs typeface="Times New Roman" panose="02020603050405020304" pitchFamily="18" charset="0"/>
              </a:rPr>
              <a:t>Cloud Deployment Models</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479" y="3267636"/>
            <a:ext cx="73914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54440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dirty="0" smtClean="0"/>
              <a:t>Service model</a:t>
            </a:r>
            <a:endParaRPr lang="en-IN" dirty="0"/>
          </a:p>
        </p:txBody>
      </p:sp>
      <p:sp>
        <p:nvSpPr>
          <p:cNvPr id="3" name="Text Placeholder 2"/>
          <p:cNvSpPr>
            <a:spLocks noGrp="1"/>
          </p:cNvSpPr>
          <p:nvPr>
            <p:ph type="body" idx="1"/>
          </p:nvPr>
        </p:nvSpPr>
        <p:spPr>
          <a:xfrm>
            <a:off x="406400" y="1295401"/>
            <a:ext cx="6471515" cy="5170647"/>
          </a:xfrm>
        </p:spPr>
        <p:txBody>
          <a:bodyPr>
            <a:normAutofit fontScale="92500" lnSpcReduction="10000"/>
          </a:bodyPr>
          <a:lstStyle/>
          <a:p>
            <a:pPr algn="just"/>
            <a:r>
              <a:rPr lang="en-IN" b="1" dirty="0" err="1"/>
              <a:t>IaaS</a:t>
            </a:r>
            <a:r>
              <a:rPr lang="en-IN" dirty="0"/>
              <a:t> provides access to fundamental resources such as physical machines, virtual machines, virtual storage, </a:t>
            </a:r>
            <a:r>
              <a:rPr lang="en-IN" dirty="0" smtClean="0"/>
              <a:t>etc. </a:t>
            </a:r>
            <a:endParaRPr lang="en-IN" dirty="0"/>
          </a:p>
          <a:p>
            <a:pPr algn="just"/>
            <a:r>
              <a:rPr lang="en-IN" dirty="0" smtClean="0">
                <a:solidFill>
                  <a:srgbClr val="C00000"/>
                </a:solidFill>
              </a:rPr>
              <a:t>Interrelated e.g.: particular store in a mall., server.</a:t>
            </a:r>
            <a:endParaRPr lang="en-IN" dirty="0">
              <a:solidFill>
                <a:srgbClr val="C00000"/>
              </a:solidFill>
            </a:endParaRPr>
          </a:p>
          <a:p>
            <a:pPr algn="just"/>
            <a:r>
              <a:rPr lang="en-IN" b="1" dirty="0" err="1" smtClean="0"/>
              <a:t>PaaS</a:t>
            </a:r>
            <a:r>
              <a:rPr lang="en-IN" dirty="0"/>
              <a:t> provides the runtime environment for applications, development and deployment tools, etc</a:t>
            </a:r>
            <a:r>
              <a:rPr lang="en-IN" dirty="0" smtClean="0"/>
              <a:t>.</a:t>
            </a:r>
          </a:p>
          <a:p>
            <a:pPr algn="just"/>
            <a:r>
              <a:rPr lang="en-IN" dirty="0" smtClean="0">
                <a:solidFill>
                  <a:srgbClr val="C00000"/>
                </a:solidFill>
              </a:rPr>
              <a:t>Interrelated e.g.: Laundry Machine services, java platform.</a:t>
            </a:r>
          </a:p>
          <a:p>
            <a:pPr algn="just"/>
            <a:r>
              <a:rPr lang="en-IN" b="1" dirty="0" err="1" smtClean="0"/>
              <a:t>SaaS</a:t>
            </a:r>
            <a:r>
              <a:rPr lang="en-IN" dirty="0"/>
              <a:t> model allows to use software applications as a service to end-users</a:t>
            </a:r>
            <a:r>
              <a:rPr lang="en-IN" dirty="0" smtClean="0"/>
              <a:t>.</a:t>
            </a:r>
          </a:p>
          <a:p>
            <a:pPr algn="just"/>
            <a:r>
              <a:rPr lang="en-IN" dirty="0">
                <a:solidFill>
                  <a:srgbClr val="C00000"/>
                </a:solidFill>
              </a:rPr>
              <a:t>Interrelated e.g</a:t>
            </a:r>
            <a:r>
              <a:rPr lang="en-IN" dirty="0" smtClean="0">
                <a:solidFill>
                  <a:srgbClr val="C00000"/>
                </a:solidFill>
              </a:rPr>
              <a:t>.: Services in restaurant., Google sheet, Google doc, Google slide.</a:t>
            </a:r>
            <a:endParaRPr lang="en-IN" dirty="0"/>
          </a:p>
          <a:p>
            <a:pPr algn="just"/>
            <a:endParaRPr lang="en-IN" dirty="0"/>
          </a:p>
        </p:txBody>
      </p:sp>
      <p:pic>
        <p:nvPicPr>
          <p:cNvPr id="23554" name="Picture 2" descr="Cloud Computing Service Mod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0" y="1905000"/>
            <a:ext cx="5080000" cy="4533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5655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IN" dirty="0"/>
          </a:p>
        </p:txBody>
      </p:sp>
      <p:pic>
        <p:nvPicPr>
          <p:cNvPr id="1026" name="Picture 2" descr="C:\Users\Sunil Gupta\Pictures\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685800"/>
            <a:ext cx="119888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547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unil Gupta\Pictures\Captur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1193801"/>
            <a:ext cx="11480800" cy="547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9939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3269"/>
            <a:ext cx="621453" cy="0"/>
          </a:xfrm>
          <a:custGeom>
            <a:avLst/>
            <a:gdLst/>
            <a:ahLst/>
            <a:cxnLst/>
            <a:rect l="l" t="t" r="r" b="b"/>
            <a:pathLst>
              <a:path w="466090">
                <a:moveTo>
                  <a:pt x="0" y="0"/>
                </a:moveTo>
                <a:lnTo>
                  <a:pt x="465963" y="0"/>
                </a:lnTo>
              </a:path>
            </a:pathLst>
          </a:custGeom>
          <a:ln w="82043">
            <a:solidFill>
              <a:srgbClr val="5C9B1D"/>
            </a:solidFill>
          </a:ln>
        </p:spPr>
        <p:txBody>
          <a:bodyPr wrap="square" lIns="0" tIns="0" rIns="0" bIns="0" rtlCol="0"/>
          <a:lstStyle/>
          <a:p>
            <a:endParaRPr sz="2400"/>
          </a:p>
        </p:txBody>
      </p:sp>
      <p:sp>
        <p:nvSpPr>
          <p:cNvPr id="4" name="object 4"/>
          <p:cNvSpPr txBox="1">
            <a:spLocks noGrp="1"/>
          </p:cNvSpPr>
          <p:nvPr>
            <p:ph type="title"/>
          </p:nvPr>
        </p:nvSpPr>
        <p:spPr>
          <a:xfrm>
            <a:off x="645498" y="-185362"/>
            <a:ext cx="4035213" cy="1371315"/>
          </a:xfrm>
          <a:prstGeom prst="rect">
            <a:avLst/>
          </a:prstGeom>
        </p:spPr>
        <p:txBody>
          <a:bodyPr vert="horz" wrap="square" lIns="0" tIns="16933" rIns="0" bIns="0" rtlCol="0" anchor="ctr">
            <a:spAutoFit/>
          </a:bodyPr>
          <a:lstStyle/>
          <a:p>
            <a:pPr marL="16933">
              <a:lnSpc>
                <a:spcPct val="100000"/>
              </a:lnSpc>
              <a:spcBef>
                <a:spcPts val="133"/>
              </a:spcBef>
            </a:pPr>
            <a:r>
              <a:rPr spc="-7" dirty="0"/>
              <a:t>Cloud Delivery</a:t>
            </a:r>
            <a:r>
              <a:rPr spc="-280" dirty="0"/>
              <a:t> </a:t>
            </a:r>
            <a:r>
              <a:rPr dirty="0"/>
              <a:t>Models</a:t>
            </a:r>
          </a:p>
        </p:txBody>
      </p:sp>
      <p:sp>
        <p:nvSpPr>
          <p:cNvPr id="5" name="object 5"/>
          <p:cNvSpPr txBox="1"/>
          <p:nvPr/>
        </p:nvSpPr>
        <p:spPr>
          <a:xfrm>
            <a:off x="658910" y="974345"/>
            <a:ext cx="5408505" cy="4236330"/>
          </a:xfrm>
          <a:prstGeom prst="rect">
            <a:avLst/>
          </a:prstGeom>
        </p:spPr>
        <p:txBody>
          <a:bodyPr vert="horz" wrap="square" lIns="0" tIns="16933" rIns="0" bIns="0" rtlCol="0">
            <a:spAutoFit/>
          </a:bodyPr>
          <a:lstStyle/>
          <a:p>
            <a:pPr marR="2309649" algn="ctr">
              <a:spcBef>
                <a:spcPts val="133"/>
              </a:spcBef>
              <a:tabLst>
                <a:tab pos="381837" algn="l"/>
              </a:tabLst>
            </a:pPr>
            <a:r>
              <a:rPr sz="1600" dirty="0">
                <a:solidFill>
                  <a:srgbClr val="006EC0"/>
                </a:solidFill>
                <a:latin typeface="Symbol"/>
                <a:cs typeface="Symbol"/>
              </a:rPr>
              <a:t></a:t>
            </a:r>
            <a:r>
              <a:rPr sz="1600" dirty="0">
                <a:solidFill>
                  <a:srgbClr val="006EC0"/>
                </a:solidFill>
                <a:latin typeface="Times New Roman"/>
                <a:cs typeface="Times New Roman"/>
              </a:rPr>
              <a:t>	</a:t>
            </a:r>
            <a:r>
              <a:rPr sz="1600" spc="-7" dirty="0">
                <a:solidFill>
                  <a:srgbClr val="006EC0"/>
                </a:solidFill>
                <a:latin typeface="Tahoma"/>
                <a:cs typeface="Tahoma"/>
              </a:rPr>
              <a:t>Software as </a:t>
            </a:r>
            <a:r>
              <a:rPr sz="1600" dirty="0">
                <a:solidFill>
                  <a:srgbClr val="006EC0"/>
                </a:solidFill>
                <a:latin typeface="Tahoma"/>
                <a:cs typeface="Tahoma"/>
              </a:rPr>
              <a:t>a </a:t>
            </a:r>
            <a:r>
              <a:rPr sz="1600" spc="-7" dirty="0">
                <a:solidFill>
                  <a:srgbClr val="006EC0"/>
                </a:solidFill>
                <a:latin typeface="Tahoma"/>
                <a:cs typeface="Tahoma"/>
              </a:rPr>
              <a:t>Service</a:t>
            </a:r>
            <a:r>
              <a:rPr sz="1600" spc="-260" dirty="0">
                <a:solidFill>
                  <a:srgbClr val="006EC0"/>
                </a:solidFill>
                <a:latin typeface="Tahoma"/>
                <a:cs typeface="Tahoma"/>
              </a:rPr>
              <a:t> </a:t>
            </a:r>
            <a:r>
              <a:rPr sz="1600" spc="-7" dirty="0">
                <a:solidFill>
                  <a:srgbClr val="006EC0"/>
                </a:solidFill>
                <a:latin typeface="Tahoma"/>
                <a:cs typeface="Tahoma"/>
              </a:rPr>
              <a:t>(SaaS):</a:t>
            </a:r>
            <a:endParaRPr sz="1600">
              <a:latin typeface="Tahoma"/>
              <a:cs typeface="Tahoma"/>
            </a:endParaRPr>
          </a:p>
          <a:p>
            <a:pPr marL="474121">
              <a:spcBef>
                <a:spcPts val="27"/>
              </a:spcBef>
              <a:tabLst>
                <a:tab pos="855959" algn="l"/>
              </a:tabLst>
            </a:pPr>
            <a:r>
              <a:rPr sz="1600" dirty="0">
                <a:solidFill>
                  <a:srgbClr val="242424"/>
                </a:solidFill>
                <a:latin typeface="Tahoma"/>
                <a:cs typeface="Tahoma"/>
              </a:rPr>
              <a:t>»	</a:t>
            </a:r>
            <a:r>
              <a:rPr sz="1600" spc="-7" dirty="0">
                <a:solidFill>
                  <a:srgbClr val="242424"/>
                </a:solidFill>
                <a:latin typeface="Tahoma"/>
                <a:cs typeface="Tahoma"/>
              </a:rPr>
              <a:t>The application </a:t>
            </a:r>
            <a:r>
              <a:rPr sz="1600" dirty="0">
                <a:solidFill>
                  <a:srgbClr val="242424"/>
                </a:solidFill>
                <a:latin typeface="Tahoma"/>
                <a:cs typeface="Tahoma"/>
              </a:rPr>
              <a:t>is </a:t>
            </a:r>
            <a:r>
              <a:rPr sz="1600" spc="-7" dirty="0">
                <a:solidFill>
                  <a:srgbClr val="242424"/>
                </a:solidFill>
                <a:latin typeface="Tahoma"/>
                <a:cs typeface="Tahoma"/>
              </a:rPr>
              <a:t>hosted</a:t>
            </a:r>
            <a:r>
              <a:rPr sz="1600" spc="-140" dirty="0">
                <a:solidFill>
                  <a:srgbClr val="242424"/>
                </a:solidFill>
                <a:latin typeface="Tahoma"/>
                <a:cs typeface="Tahoma"/>
              </a:rPr>
              <a:t> </a:t>
            </a:r>
            <a:r>
              <a:rPr sz="1600" spc="-7" dirty="0">
                <a:solidFill>
                  <a:srgbClr val="242424"/>
                </a:solidFill>
                <a:latin typeface="Tahoma"/>
                <a:cs typeface="Tahoma"/>
              </a:rPr>
              <a:t>centrally</a:t>
            </a:r>
            <a:endParaRPr sz="1600">
              <a:latin typeface="Tahoma"/>
              <a:cs typeface="Tahoma"/>
            </a:endParaRPr>
          </a:p>
          <a:p>
            <a:pPr marL="474121">
              <a:tabLst>
                <a:tab pos="855959" algn="l"/>
              </a:tabLst>
            </a:pPr>
            <a:r>
              <a:rPr sz="1600" dirty="0">
                <a:solidFill>
                  <a:srgbClr val="242424"/>
                </a:solidFill>
                <a:latin typeface="Tahoma"/>
                <a:cs typeface="Tahoma"/>
              </a:rPr>
              <a:t>»	</a:t>
            </a:r>
            <a:r>
              <a:rPr sz="1600" spc="-7" dirty="0">
                <a:solidFill>
                  <a:srgbClr val="242424"/>
                </a:solidFill>
                <a:latin typeface="Tahoma"/>
                <a:cs typeface="Tahoma"/>
              </a:rPr>
              <a:t>Software testing </a:t>
            </a:r>
            <a:r>
              <a:rPr sz="1600" spc="-20" dirty="0">
                <a:solidFill>
                  <a:srgbClr val="242424"/>
                </a:solidFill>
                <a:latin typeface="Tahoma"/>
                <a:cs typeface="Tahoma"/>
              </a:rPr>
              <a:t>takes </a:t>
            </a:r>
            <a:r>
              <a:rPr sz="1600" spc="-7" dirty="0">
                <a:solidFill>
                  <a:srgbClr val="242424"/>
                </a:solidFill>
                <a:latin typeface="Tahoma"/>
                <a:cs typeface="Tahoma"/>
              </a:rPr>
              <a:t>place at </a:t>
            </a:r>
            <a:r>
              <a:rPr sz="1600" dirty="0">
                <a:solidFill>
                  <a:srgbClr val="242424"/>
                </a:solidFill>
                <a:latin typeface="Tahoma"/>
                <a:cs typeface="Tahoma"/>
              </a:rPr>
              <a:t>a </a:t>
            </a:r>
            <a:r>
              <a:rPr sz="1600" spc="-20" dirty="0">
                <a:solidFill>
                  <a:srgbClr val="242424"/>
                </a:solidFill>
                <a:latin typeface="Tahoma"/>
                <a:cs typeface="Tahoma"/>
              </a:rPr>
              <a:t>faster</a:t>
            </a:r>
            <a:r>
              <a:rPr sz="1600" spc="-107" dirty="0">
                <a:solidFill>
                  <a:srgbClr val="242424"/>
                </a:solidFill>
                <a:latin typeface="Tahoma"/>
                <a:cs typeface="Tahoma"/>
              </a:rPr>
              <a:t> </a:t>
            </a:r>
            <a:r>
              <a:rPr sz="1600" spc="-27" dirty="0">
                <a:solidFill>
                  <a:srgbClr val="242424"/>
                </a:solidFill>
                <a:latin typeface="Tahoma"/>
                <a:cs typeface="Tahoma"/>
              </a:rPr>
              <a:t>rate</a:t>
            </a:r>
            <a:endParaRPr sz="1600">
              <a:latin typeface="Tahoma"/>
              <a:cs typeface="Tahoma"/>
            </a:endParaRPr>
          </a:p>
          <a:p>
            <a:pPr marL="474121">
              <a:spcBef>
                <a:spcPts val="7"/>
              </a:spcBef>
              <a:tabLst>
                <a:tab pos="855959" algn="l"/>
              </a:tabLst>
            </a:pPr>
            <a:r>
              <a:rPr sz="1600" dirty="0">
                <a:solidFill>
                  <a:srgbClr val="242424"/>
                </a:solidFill>
                <a:latin typeface="Tahoma"/>
                <a:cs typeface="Tahoma"/>
              </a:rPr>
              <a:t>»	</a:t>
            </a:r>
            <a:r>
              <a:rPr sz="1600" spc="-13" dirty="0">
                <a:solidFill>
                  <a:srgbClr val="242424"/>
                </a:solidFill>
                <a:latin typeface="Tahoma"/>
                <a:cs typeface="Tahoma"/>
              </a:rPr>
              <a:t>Reduction </a:t>
            </a:r>
            <a:r>
              <a:rPr sz="1600" dirty="0">
                <a:solidFill>
                  <a:srgbClr val="242424"/>
                </a:solidFill>
                <a:latin typeface="Tahoma"/>
                <a:cs typeface="Tahoma"/>
              </a:rPr>
              <a:t>in </a:t>
            </a:r>
            <a:r>
              <a:rPr sz="1600" spc="-7" dirty="0">
                <a:solidFill>
                  <a:srgbClr val="242424"/>
                </a:solidFill>
                <a:latin typeface="Tahoma"/>
                <a:cs typeface="Tahoma"/>
              </a:rPr>
              <a:t>IT </a:t>
            </a:r>
            <a:r>
              <a:rPr sz="1600" spc="-27" dirty="0">
                <a:solidFill>
                  <a:srgbClr val="242424"/>
                </a:solidFill>
                <a:latin typeface="Tahoma"/>
                <a:cs typeface="Tahoma"/>
              </a:rPr>
              <a:t>operational</a:t>
            </a:r>
            <a:r>
              <a:rPr sz="1600" spc="33" dirty="0">
                <a:solidFill>
                  <a:srgbClr val="242424"/>
                </a:solidFill>
                <a:latin typeface="Tahoma"/>
                <a:cs typeface="Tahoma"/>
              </a:rPr>
              <a:t> </a:t>
            </a:r>
            <a:r>
              <a:rPr sz="1600" spc="-7" dirty="0">
                <a:solidFill>
                  <a:srgbClr val="242424"/>
                </a:solidFill>
                <a:latin typeface="Tahoma"/>
                <a:cs typeface="Tahoma"/>
              </a:rPr>
              <a:t>costs</a:t>
            </a:r>
            <a:endParaRPr sz="1600">
              <a:latin typeface="Tahoma"/>
              <a:cs typeface="Tahoma"/>
            </a:endParaRPr>
          </a:p>
          <a:p>
            <a:pPr marL="474121">
              <a:tabLst>
                <a:tab pos="855959" algn="l"/>
              </a:tabLst>
            </a:pPr>
            <a:r>
              <a:rPr sz="1600" dirty="0">
                <a:solidFill>
                  <a:srgbClr val="242424"/>
                </a:solidFill>
                <a:latin typeface="Tahoma"/>
                <a:cs typeface="Tahoma"/>
              </a:rPr>
              <a:t>»	No need </a:t>
            </a:r>
            <a:r>
              <a:rPr sz="1600" spc="-7" dirty="0">
                <a:solidFill>
                  <a:srgbClr val="242424"/>
                </a:solidFill>
                <a:latin typeface="Tahoma"/>
                <a:cs typeface="Tahoma"/>
              </a:rPr>
              <a:t>to install </a:t>
            </a:r>
            <a:r>
              <a:rPr sz="1600" dirty="0">
                <a:solidFill>
                  <a:srgbClr val="242424"/>
                </a:solidFill>
                <a:latin typeface="Tahoma"/>
                <a:cs typeface="Tahoma"/>
              </a:rPr>
              <a:t>new </a:t>
            </a:r>
            <a:r>
              <a:rPr sz="1600" spc="-7" dirty="0">
                <a:solidFill>
                  <a:srgbClr val="242424"/>
                </a:solidFill>
                <a:latin typeface="Tahoma"/>
                <a:cs typeface="Tahoma"/>
              </a:rPr>
              <a:t>software to release</a:t>
            </a:r>
            <a:r>
              <a:rPr sz="1600" spc="-207" dirty="0">
                <a:solidFill>
                  <a:srgbClr val="242424"/>
                </a:solidFill>
                <a:latin typeface="Tahoma"/>
                <a:cs typeface="Tahoma"/>
              </a:rPr>
              <a:t> </a:t>
            </a:r>
            <a:r>
              <a:rPr sz="1600" spc="-7" dirty="0">
                <a:solidFill>
                  <a:srgbClr val="242424"/>
                </a:solidFill>
                <a:latin typeface="Tahoma"/>
                <a:cs typeface="Tahoma"/>
              </a:rPr>
              <a:t>updates</a:t>
            </a:r>
            <a:endParaRPr sz="1600">
              <a:latin typeface="Tahoma"/>
              <a:cs typeface="Tahoma"/>
            </a:endParaRPr>
          </a:p>
          <a:p>
            <a:pPr>
              <a:spcBef>
                <a:spcPts val="47"/>
              </a:spcBef>
            </a:pPr>
            <a:endParaRPr sz="1667">
              <a:latin typeface="Times New Roman"/>
              <a:cs typeface="Times New Roman"/>
            </a:endParaRPr>
          </a:p>
          <a:p>
            <a:pPr marR="2357060" algn="ctr">
              <a:tabLst>
                <a:tab pos="381837" algn="l"/>
              </a:tabLst>
            </a:pPr>
            <a:r>
              <a:rPr sz="1600" dirty="0">
                <a:solidFill>
                  <a:srgbClr val="006EC0"/>
                </a:solidFill>
                <a:latin typeface="Symbol"/>
                <a:cs typeface="Symbol"/>
              </a:rPr>
              <a:t></a:t>
            </a:r>
            <a:r>
              <a:rPr sz="1600" dirty="0">
                <a:solidFill>
                  <a:srgbClr val="006EC0"/>
                </a:solidFill>
                <a:latin typeface="Times New Roman"/>
                <a:cs typeface="Times New Roman"/>
              </a:rPr>
              <a:t>	</a:t>
            </a:r>
            <a:r>
              <a:rPr sz="1600" spc="-13" dirty="0">
                <a:solidFill>
                  <a:srgbClr val="006EC0"/>
                </a:solidFill>
                <a:latin typeface="Tahoma"/>
                <a:cs typeface="Tahoma"/>
              </a:rPr>
              <a:t>Platform </a:t>
            </a:r>
            <a:r>
              <a:rPr sz="1600" spc="-7" dirty="0">
                <a:solidFill>
                  <a:srgbClr val="006EC0"/>
                </a:solidFill>
                <a:latin typeface="Tahoma"/>
                <a:cs typeface="Tahoma"/>
              </a:rPr>
              <a:t>as </a:t>
            </a:r>
            <a:r>
              <a:rPr sz="1600" dirty="0">
                <a:solidFill>
                  <a:srgbClr val="006EC0"/>
                </a:solidFill>
                <a:latin typeface="Tahoma"/>
                <a:cs typeface="Tahoma"/>
              </a:rPr>
              <a:t>a </a:t>
            </a:r>
            <a:r>
              <a:rPr sz="1600" spc="-7" dirty="0">
                <a:solidFill>
                  <a:srgbClr val="006EC0"/>
                </a:solidFill>
                <a:latin typeface="Tahoma"/>
                <a:cs typeface="Tahoma"/>
              </a:rPr>
              <a:t>Service</a:t>
            </a:r>
            <a:r>
              <a:rPr sz="1600" spc="-193" dirty="0">
                <a:solidFill>
                  <a:srgbClr val="006EC0"/>
                </a:solidFill>
                <a:latin typeface="Tahoma"/>
                <a:cs typeface="Tahoma"/>
              </a:rPr>
              <a:t> </a:t>
            </a:r>
            <a:r>
              <a:rPr sz="1600" spc="-27" dirty="0">
                <a:solidFill>
                  <a:srgbClr val="006EC0"/>
                </a:solidFill>
                <a:latin typeface="Tahoma"/>
                <a:cs typeface="Tahoma"/>
              </a:rPr>
              <a:t>(PaaS):</a:t>
            </a:r>
            <a:endParaRPr sz="1600">
              <a:latin typeface="Tahoma"/>
              <a:cs typeface="Tahoma"/>
            </a:endParaRPr>
          </a:p>
          <a:p>
            <a:pPr marL="474121">
              <a:spcBef>
                <a:spcPts val="27"/>
              </a:spcBef>
              <a:tabLst>
                <a:tab pos="855959" algn="l"/>
              </a:tabLst>
            </a:pPr>
            <a:r>
              <a:rPr sz="1600" dirty="0">
                <a:solidFill>
                  <a:srgbClr val="242424"/>
                </a:solidFill>
                <a:latin typeface="Tahoma"/>
                <a:cs typeface="Tahoma"/>
              </a:rPr>
              <a:t>»	</a:t>
            </a:r>
            <a:r>
              <a:rPr sz="1600" spc="-33" dirty="0">
                <a:solidFill>
                  <a:srgbClr val="242424"/>
                </a:solidFill>
                <a:latin typeface="Tahoma"/>
                <a:cs typeface="Tahoma"/>
              </a:rPr>
              <a:t>Facilitation </a:t>
            </a:r>
            <a:r>
              <a:rPr sz="1600" dirty="0">
                <a:solidFill>
                  <a:srgbClr val="242424"/>
                </a:solidFill>
                <a:latin typeface="Tahoma"/>
                <a:cs typeface="Tahoma"/>
              </a:rPr>
              <a:t>of </a:t>
            </a:r>
            <a:r>
              <a:rPr sz="1600" spc="-7" dirty="0">
                <a:solidFill>
                  <a:srgbClr val="242424"/>
                </a:solidFill>
                <a:latin typeface="Tahoma"/>
                <a:cs typeface="Tahoma"/>
              </a:rPr>
              <a:t>hosting</a:t>
            </a:r>
            <a:r>
              <a:rPr sz="1600" spc="20" dirty="0">
                <a:solidFill>
                  <a:srgbClr val="242424"/>
                </a:solidFill>
                <a:latin typeface="Tahoma"/>
                <a:cs typeface="Tahoma"/>
              </a:rPr>
              <a:t> </a:t>
            </a:r>
            <a:r>
              <a:rPr sz="1600" spc="-7" dirty="0">
                <a:solidFill>
                  <a:srgbClr val="242424"/>
                </a:solidFill>
                <a:latin typeface="Tahoma"/>
                <a:cs typeface="Tahoma"/>
              </a:rPr>
              <a:t>capabilities</a:t>
            </a:r>
            <a:endParaRPr sz="1600">
              <a:latin typeface="Tahoma"/>
              <a:cs typeface="Tahoma"/>
            </a:endParaRPr>
          </a:p>
          <a:p>
            <a:pPr marL="474121">
              <a:tabLst>
                <a:tab pos="855959" algn="l"/>
              </a:tabLst>
            </a:pPr>
            <a:r>
              <a:rPr sz="1600" dirty="0">
                <a:solidFill>
                  <a:srgbClr val="242424"/>
                </a:solidFill>
                <a:latin typeface="Tahoma"/>
                <a:cs typeface="Tahoma"/>
              </a:rPr>
              <a:t>»	</a:t>
            </a:r>
            <a:r>
              <a:rPr sz="1600" spc="-7" dirty="0">
                <a:solidFill>
                  <a:srgbClr val="242424"/>
                </a:solidFill>
                <a:latin typeface="Tahoma"/>
                <a:cs typeface="Tahoma"/>
              </a:rPr>
              <a:t>Designing and developing the</a:t>
            </a:r>
            <a:r>
              <a:rPr sz="1600" spc="-87" dirty="0">
                <a:solidFill>
                  <a:srgbClr val="242424"/>
                </a:solidFill>
                <a:latin typeface="Tahoma"/>
                <a:cs typeface="Tahoma"/>
              </a:rPr>
              <a:t> </a:t>
            </a:r>
            <a:r>
              <a:rPr sz="1600" spc="-7" dirty="0">
                <a:solidFill>
                  <a:srgbClr val="242424"/>
                </a:solidFill>
                <a:latin typeface="Tahoma"/>
                <a:cs typeface="Tahoma"/>
              </a:rPr>
              <a:t>application</a:t>
            </a:r>
            <a:endParaRPr sz="1600">
              <a:latin typeface="Tahoma"/>
              <a:cs typeface="Tahoma"/>
            </a:endParaRPr>
          </a:p>
          <a:p>
            <a:pPr marL="474121">
              <a:tabLst>
                <a:tab pos="855959" algn="l"/>
              </a:tabLst>
            </a:pPr>
            <a:r>
              <a:rPr sz="1600" dirty="0">
                <a:solidFill>
                  <a:srgbClr val="242424"/>
                </a:solidFill>
                <a:latin typeface="Tahoma"/>
                <a:cs typeface="Tahoma"/>
              </a:rPr>
              <a:t>»	</a:t>
            </a:r>
            <a:r>
              <a:rPr sz="1600" spc="-27" dirty="0">
                <a:solidFill>
                  <a:srgbClr val="242424"/>
                </a:solidFill>
                <a:latin typeface="Tahoma"/>
                <a:cs typeface="Tahoma"/>
              </a:rPr>
              <a:t>Integrating </a:t>
            </a:r>
            <a:r>
              <a:rPr sz="1600" spc="-7" dirty="0">
                <a:solidFill>
                  <a:srgbClr val="242424"/>
                </a:solidFill>
                <a:latin typeface="Tahoma"/>
                <a:cs typeface="Tahoma"/>
              </a:rPr>
              <a:t>web services and</a:t>
            </a:r>
            <a:r>
              <a:rPr sz="1600" spc="33" dirty="0">
                <a:solidFill>
                  <a:srgbClr val="242424"/>
                </a:solidFill>
                <a:latin typeface="Tahoma"/>
                <a:cs typeface="Tahoma"/>
              </a:rPr>
              <a:t> </a:t>
            </a:r>
            <a:r>
              <a:rPr sz="1600" spc="-13" dirty="0">
                <a:solidFill>
                  <a:srgbClr val="242424"/>
                </a:solidFill>
                <a:latin typeface="Tahoma"/>
                <a:cs typeface="Tahoma"/>
              </a:rPr>
              <a:t>databases</a:t>
            </a:r>
            <a:endParaRPr sz="1600">
              <a:latin typeface="Tahoma"/>
              <a:cs typeface="Tahoma"/>
            </a:endParaRPr>
          </a:p>
          <a:p>
            <a:pPr marL="474121">
              <a:tabLst>
                <a:tab pos="855959" algn="l"/>
              </a:tabLst>
            </a:pPr>
            <a:r>
              <a:rPr sz="1600" dirty="0">
                <a:solidFill>
                  <a:srgbClr val="242424"/>
                </a:solidFill>
                <a:latin typeface="Tahoma"/>
                <a:cs typeface="Tahoma"/>
              </a:rPr>
              <a:t>»	</a:t>
            </a:r>
            <a:r>
              <a:rPr sz="1600" spc="-7" dirty="0">
                <a:solidFill>
                  <a:srgbClr val="242424"/>
                </a:solidFill>
                <a:latin typeface="Tahoma"/>
                <a:cs typeface="Tahoma"/>
              </a:rPr>
              <a:t>Providing </a:t>
            </a:r>
            <a:r>
              <a:rPr sz="1600" spc="-53" dirty="0">
                <a:solidFill>
                  <a:srgbClr val="242424"/>
                </a:solidFill>
                <a:latin typeface="Tahoma"/>
                <a:cs typeface="Tahoma"/>
              </a:rPr>
              <a:t>security, </a:t>
            </a:r>
            <a:r>
              <a:rPr sz="1600" spc="-7" dirty="0">
                <a:solidFill>
                  <a:srgbClr val="242424"/>
                </a:solidFill>
                <a:latin typeface="Tahoma"/>
                <a:cs typeface="Tahoma"/>
              </a:rPr>
              <a:t>scalability and</a:t>
            </a:r>
            <a:r>
              <a:rPr sz="1600" dirty="0">
                <a:solidFill>
                  <a:srgbClr val="242424"/>
                </a:solidFill>
                <a:latin typeface="Tahoma"/>
                <a:cs typeface="Tahoma"/>
              </a:rPr>
              <a:t> </a:t>
            </a:r>
            <a:r>
              <a:rPr sz="1600" spc="-27" dirty="0">
                <a:solidFill>
                  <a:srgbClr val="242424"/>
                </a:solidFill>
                <a:latin typeface="Tahoma"/>
                <a:cs typeface="Tahoma"/>
              </a:rPr>
              <a:t>storage</a:t>
            </a:r>
            <a:endParaRPr sz="1600">
              <a:latin typeface="Tahoma"/>
              <a:cs typeface="Tahoma"/>
            </a:endParaRPr>
          </a:p>
          <a:p>
            <a:pPr>
              <a:spcBef>
                <a:spcPts val="53"/>
              </a:spcBef>
            </a:pPr>
            <a:endParaRPr sz="1667">
              <a:latin typeface="Times New Roman"/>
              <a:cs typeface="Times New Roman"/>
            </a:endParaRPr>
          </a:p>
          <a:p>
            <a:pPr marL="16933">
              <a:tabLst>
                <a:tab pos="398770" algn="l"/>
              </a:tabLst>
            </a:pPr>
            <a:r>
              <a:rPr sz="1600" dirty="0">
                <a:solidFill>
                  <a:srgbClr val="006EC0"/>
                </a:solidFill>
                <a:latin typeface="Symbol"/>
                <a:cs typeface="Symbol"/>
              </a:rPr>
              <a:t></a:t>
            </a:r>
            <a:r>
              <a:rPr sz="1600" dirty="0">
                <a:solidFill>
                  <a:srgbClr val="006EC0"/>
                </a:solidFill>
                <a:latin typeface="Times New Roman"/>
                <a:cs typeface="Times New Roman"/>
              </a:rPr>
              <a:t>	</a:t>
            </a:r>
            <a:r>
              <a:rPr sz="1600" spc="-13" dirty="0">
                <a:solidFill>
                  <a:srgbClr val="006EC0"/>
                </a:solidFill>
                <a:latin typeface="Tahoma"/>
                <a:cs typeface="Tahoma"/>
              </a:rPr>
              <a:t>Infrastructure </a:t>
            </a:r>
            <a:r>
              <a:rPr sz="1600" spc="-7" dirty="0">
                <a:solidFill>
                  <a:srgbClr val="006EC0"/>
                </a:solidFill>
                <a:latin typeface="Tahoma"/>
                <a:cs typeface="Tahoma"/>
              </a:rPr>
              <a:t>as </a:t>
            </a:r>
            <a:r>
              <a:rPr sz="1600" dirty="0">
                <a:solidFill>
                  <a:srgbClr val="006EC0"/>
                </a:solidFill>
                <a:latin typeface="Tahoma"/>
                <a:cs typeface="Tahoma"/>
              </a:rPr>
              <a:t>a </a:t>
            </a:r>
            <a:r>
              <a:rPr sz="1600" spc="-7" dirty="0">
                <a:solidFill>
                  <a:srgbClr val="006EC0"/>
                </a:solidFill>
                <a:latin typeface="Tahoma"/>
                <a:cs typeface="Tahoma"/>
              </a:rPr>
              <a:t>Service</a:t>
            </a:r>
            <a:r>
              <a:rPr sz="1600" spc="-140" dirty="0">
                <a:solidFill>
                  <a:srgbClr val="006EC0"/>
                </a:solidFill>
                <a:latin typeface="Tahoma"/>
                <a:cs typeface="Tahoma"/>
              </a:rPr>
              <a:t> </a:t>
            </a:r>
            <a:r>
              <a:rPr sz="1600" spc="-27" dirty="0">
                <a:solidFill>
                  <a:srgbClr val="006EC0"/>
                </a:solidFill>
                <a:latin typeface="Tahoma"/>
                <a:cs typeface="Tahoma"/>
              </a:rPr>
              <a:t>(IaaS):</a:t>
            </a:r>
            <a:endParaRPr sz="1600">
              <a:latin typeface="Tahoma"/>
              <a:cs typeface="Tahoma"/>
            </a:endParaRPr>
          </a:p>
          <a:p>
            <a:pPr marL="474121">
              <a:spcBef>
                <a:spcPts val="33"/>
              </a:spcBef>
              <a:tabLst>
                <a:tab pos="855959" algn="l"/>
              </a:tabLst>
            </a:pPr>
            <a:r>
              <a:rPr sz="1600" dirty="0">
                <a:solidFill>
                  <a:srgbClr val="242424"/>
                </a:solidFill>
                <a:latin typeface="Tahoma"/>
                <a:cs typeface="Tahoma"/>
              </a:rPr>
              <a:t>»	</a:t>
            </a:r>
            <a:r>
              <a:rPr sz="1600" spc="-7" dirty="0">
                <a:solidFill>
                  <a:srgbClr val="242424"/>
                </a:solidFill>
                <a:latin typeface="Tahoma"/>
                <a:cs typeface="Tahoma"/>
              </a:rPr>
              <a:t>Virtualization of</a:t>
            </a:r>
            <a:r>
              <a:rPr sz="1600" spc="-80" dirty="0">
                <a:solidFill>
                  <a:srgbClr val="242424"/>
                </a:solidFill>
                <a:latin typeface="Tahoma"/>
                <a:cs typeface="Tahoma"/>
              </a:rPr>
              <a:t> </a:t>
            </a:r>
            <a:r>
              <a:rPr sz="1600" spc="-7" dirty="0">
                <a:solidFill>
                  <a:srgbClr val="242424"/>
                </a:solidFill>
                <a:latin typeface="Tahoma"/>
                <a:cs typeface="Tahoma"/>
              </a:rPr>
              <a:t>Desktop</a:t>
            </a:r>
            <a:endParaRPr sz="1600">
              <a:latin typeface="Tahoma"/>
              <a:cs typeface="Tahoma"/>
            </a:endParaRPr>
          </a:p>
          <a:p>
            <a:pPr marL="474121">
              <a:tabLst>
                <a:tab pos="855959" algn="l"/>
              </a:tabLst>
            </a:pPr>
            <a:r>
              <a:rPr sz="1600" dirty="0">
                <a:solidFill>
                  <a:srgbClr val="242424"/>
                </a:solidFill>
                <a:latin typeface="Tahoma"/>
                <a:cs typeface="Tahoma"/>
              </a:rPr>
              <a:t>»	</a:t>
            </a:r>
            <a:r>
              <a:rPr sz="1600" spc="-7" dirty="0">
                <a:solidFill>
                  <a:srgbClr val="242424"/>
                </a:solidFill>
                <a:latin typeface="Tahoma"/>
                <a:cs typeface="Tahoma"/>
              </a:rPr>
              <a:t>Internet</a:t>
            </a:r>
            <a:r>
              <a:rPr sz="1600" spc="-67" dirty="0">
                <a:solidFill>
                  <a:srgbClr val="242424"/>
                </a:solidFill>
                <a:latin typeface="Tahoma"/>
                <a:cs typeface="Tahoma"/>
              </a:rPr>
              <a:t> </a:t>
            </a:r>
            <a:r>
              <a:rPr sz="1600" spc="-27" dirty="0">
                <a:solidFill>
                  <a:srgbClr val="242424"/>
                </a:solidFill>
                <a:latin typeface="Tahoma"/>
                <a:cs typeface="Tahoma"/>
              </a:rPr>
              <a:t>availability</a:t>
            </a:r>
            <a:endParaRPr sz="1600">
              <a:latin typeface="Tahoma"/>
              <a:cs typeface="Tahoma"/>
            </a:endParaRPr>
          </a:p>
          <a:p>
            <a:pPr marL="474121">
              <a:tabLst>
                <a:tab pos="855959" algn="l"/>
              </a:tabLst>
            </a:pPr>
            <a:r>
              <a:rPr sz="1600" dirty="0">
                <a:solidFill>
                  <a:srgbClr val="242424"/>
                </a:solidFill>
                <a:latin typeface="Tahoma"/>
                <a:cs typeface="Tahoma"/>
              </a:rPr>
              <a:t>»	Use of billing</a:t>
            </a:r>
            <a:r>
              <a:rPr sz="1600" spc="-127" dirty="0">
                <a:solidFill>
                  <a:srgbClr val="242424"/>
                </a:solidFill>
                <a:latin typeface="Tahoma"/>
                <a:cs typeface="Tahoma"/>
              </a:rPr>
              <a:t> </a:t>
            </a:r>
            <a:r>
              <a:rPr sz="1600" dirty="0">
                <a:solidFill>
                  <a:srgbClr val="242424"/>
                </a:solidFill>
                <a:latin typeface="Tahoma"/>
                <a:cs typeface="Tahoma"/>
              </a:rPr>
              <a:t>model</a:t>
            </a:r>
            <a:endParaRPr sz="1600">
              <a:latin typeface="Tahoma"/>
              <a:cs typeface="Tahoma"/>
            </a:endParaRPr>
          </a:p>
          <a:p>
            <a:pPr marL="474121">
              <a:tabLst>
                <a:tab pos="855959" algn="l"/>
              </a:tabLst>
            </a:pPr>
            <a:r>
              <a:rPr sz="1600" dirty="0">
                <a:solidFill>
                  <a:srgbClr val="242424"/>
                </a:solidFill>
                <a:latin typeface="Tahoma"/>
                <a:cs typeface="Tahoma"/>
              </a:rPr>
              <a:t>»	</a:t>
            </a:r>
            <a:r>
              <a:rPr sz="1600" spc="-7" dirty="0">
                <a:solidFill>
                  <a:srgbClr val="242424"/>
                </a:solidFill>
                <a:latin typeface="Tahoma"/>
                <a:cs typeface="Tahoma"/>
              </a:rPr>
              <a:t>Computerized </a:t>
            </a:r>
            <a:r>
              <a:rPr sz="1600" spc="-13" dirty="0">
                <a:solidFill>
                  <a:srgbClr val="242424"/>
                </a:solidFill>
                <a:latin typeface="Tahoma"/>
                <a:cs typeface="Tahoma"/>
              </a:rPr>
              <a:t>administrative</a:t>
            </a:r>
            <a:r>
              <a:rPr sz="1600" spc="-73" dirty="0">
                <a:solidFill>
                  <a:srgbClr val="242424"/>
                </a:solidFill>
                <a:latin typeface="Tahoma"/>
                <a:cs typeface="Tahoma"/>
              </a:rPr>
              <a:t> </a:t>
            </a:r>
            <a:r>
              <a:rPr sz="1600" spc="-13" dirty="0">
                <a:solidFill>
                  <a:srgbClr val="242424"/>
                </a:solidFill>
                <a:latin typeface="Tahoma"/>
                <a:cs typeface="Tahoma"/>
              </a:rPr>
              <a:t>tasks</a:t>
            </a:r>
            <a:endParaRPr sz="1600">
              <a:latin typeface="Tahoma"/>
              <a:cs typeface="Tahoma"/>
            </a:endParaRPr>
          </a:p>
        </p:txBody>
      </p:sp>
      <p:sp>
        <p:nvSpPr>
          <p:cNvPr id="6" name="object 6"/>
          <p:cNvSpPr/>
          <p:nvPr/>
        </p:nvSpPr>
        <p:spPr>
          <a:xfrm>
            <a:off x="6977887" y="1054607"/>
            <a:ext cx="5008880" cy="5348223"/>
          </a:xfrm>
          <a:prstGeom prst="rect">
            <a:avLst/>
          </a:prstGeom>
          <a:blipFill>
            <a:blip r:embed="rId3" cstate="print"/>
            <a:stretch>
              <a:fillRect/>
            </a:stretch>
          </a:blipFill>
        </p:spPr>
        <p:txBody>
          <a:bodyPr wrap="square" lIns="0" tIns="0" rIns="0" bIns="0" rtlCol="0"/>
          <a:lstStyle/>
          <a:p>
            <a:endParaRPr sz="2400"/>
          </a:p>
        </p:txBody>
      </p:sp>
    </p:spTree>
    <p:extLst>
      <p:ext uri="{BB962C8B-B14F-4D97-AF65-F5344CB8AC3E}">
        <p14:creationId xmlns:p14="http://schemas.microsoft.com/office/powerpoint/2010/main" val="2653516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3269"/>
            <a:ext cx="621453" cy="0"/>
          </a:xfrm>
          <a:custGeom>
            <a:avLst/>
            <a:gdLst/>
            <a:ahLst/>
            <a:cxnLst/>
            <a:rect l="l" t="t" r="r" b="b"/>
            <a:pathLst>
              <a:path w="466090">
                <a:moveTo>
                  <a:pt x="0" y="0"/>
                </a:moveTo>
                <a:lnTo>
                  <a:pt x="465963" y="0"/>
                </a:lnTo>
              </a:path>
            </a:pathLst>
          </a:custGeom>
          <a:ln w="82043">
            <a:solidFill>
              <a:srgbClr val="5C9B1D"/>
            </a:solidFill>
          </a:ln>
        </p:spPr>
        <p:txBody>
          <a:bodyPr wrap="square" lIns="0" tIns="0" rIns="0" bIns="0" rtlCol="0"/>
          <a:lstStyle/>
          <a:p>
            <a:endParaRPr sz="2400"/>
          </a:p>
        </p:txBody>
      </p:sp>
      <p:sp>
        <p:nvSpPr>
          <p:cNvPr id="4" name="object 4"/>
          <p:cNvSpPr txBox="1">
            <a:spLocks noGrp="1"/>
          </p:cNvSpPr>
          <p:nvPr>
            <p:ph type="title"/>
          </p:nvPr>
        </p:nvSpPr>
        <p:spPr>
          <a:xfrm>
            <a:off x="659721" y="-185362"/>
            <a:ext cx="5891107" cy="1371315"/>
          </a:xfrm>
          <a:prstGeom prst="rect">
            <a:avLst/>
          </a:prstGeom>
        </p:spPr>
        <p:txBody>
          <a:bodyPr vert="horz" wrap="square" lIns="0" tIns="16933" rIns="0" bIns="0" rtlCol="0" anchor="ctr">
            <a:spAutoFit/>
          </a:bodyPr>
          <a:lstStyle/>
          <a:p>
            <a:pPr marL="16933">
              <a:lnSpc>
                <a:spcPct val="100000"/>
              </a:lnSpc>
              <a:spcBef>
                <a:spcPts val="133"/>
              </a:spcBef>
            </a:pPr>
            <a:r>
              <a:rPr spc="-13" dirty="0"/>
              <a:t>What </a:t>
            </a:r>
            <a:r>
              <a:rPr spc="-7" dirty="0"/>
              <a:t>does </a:t>
            </a:r>
            <a:r>
              <a:rPr spc="-20" dirty="0"/>
              <a:t>Pay-as-you-go</a:t>
            </a:r>
            <a:r>
              <a:rPr spc="-213" dirty="0"/>
              <a:t> </a:t>
            </a:r>
            <a:r>
              <a:rPr dirty="0"/>
              <a:t>Mean?</a:t>
            </a:r>
          </a:p>
        </p:txBody>
      </p:sp>
      <p:graphicFrame>
        <p:nvGraphicFramePr>
          <p:cNvPr id="5" name="object 5"/>
          <p:cNvGraphicFramePr>
            <a:graphicFrameLocks noGrp="1"/>
          </p:cNvGraphicFramePr>
          <p:nvPr/>
        </p:nvGraphicFramePr>
        <p:xfrm>
          <a:off x="846668" y="1058840"/>
          <a:ext cx="10463953" cy="2926080"/>
        </p:xfrm>
        <a:graphic>
          <a:graphicData uri="http://schemas.openxmlformats.org/drawingml/2006/table">
            <a:tbl>
              <a:tblPr firstRow="1" bandRow="1">
                <a:tableStyleId>{2D5ABB26-0587-4C30-8999-92F81FD0307C}</a:tableStyleId>
              </a:tblPr>
              <a:tblGrid>
                <a:gridCol w="1337733">
                  <a:extLst>
                    <a:ext uri="{9D8B030D-6E8A-4147-A177-3AD203B41FA5}">
                      <a16:colId xmlns:a16="http://schemas.microsoft.com/office/drawing/2014/main" val="20000"/>
                    </a:ext>
                  </a:extLst>
                </a:gridCol>
                <a:gridCol w="4835313">
                  <a:extLst>
                    <a:ext uri="{9D8B030D-6E8A-4147-A177-3AD203B41FA5}">
                      <a16:colId xmlns:a16="http://schemas.microsoft.com/office/drawing/2014/main" val="20001"/>
                    </a:ext>
                  </a:extLst>
                </a:gridCol>
                <a:gridCol w="4290907">
                  <a:extLst>
                    <a:ext uri="{9D8B030D-6E8A-4147-A177-3AD203B41FA5}">
                      <a16:colId xmlns:a16="http://schemas.microsoft.com/office/drawing/2014/main" val="20002"/>
                    </a:ext>
                  </a:extLst>
                </a:gridCol>
              </a:tblGrid>
              <a:tr h="609600">
                <a:tc>
                  <a:txBody>
                    <a:bodyPr/>
                    <a:lstStyle/>
                    <a:p>
                      <a:pPr marL="222885">
                        <a:lnSpc>
                          <a:spcPts val="1430"/>
                        </a:lnSpc>
                      </a:pPr>
                      <a:r>
                        <a:rPr sz="1600" b="1" spc="-5" dirty="0">
                          <a:solidFill>
                            <a:srgbClr val="FFFFFF"/>
                          </a:solidFill>
                          <a:latin typeface="Tahoma"/>
                          <a:cs typeface="Tahoma"/>
                        </a:rPr>
                        <a:t>Service</a:t>
                      </a:r>
                      <a:endParaRPr sz="1600">
                        <a:latin typeface="Tahoma"/>
                        <a:cs typeface="Tahoma"/>
                      </a:endParaRPr>
                    </a:p>
                    <a:p>
                      <a:pPr marL="269875">
                        <a:lnSpc>
                          <a:spcPct val="100000"/>
                        </a:lnSpc>
                      </a:pPr>
                      <a:r>
                        <a:rPr sz="1600" b="1" spc="-5" dirty="0">
                          <a:solidFill>
                            <a:srgbClr val="FFFFFF"/>
                          </a:solidFill>
                          <a:latin typeface="Tahoma"/>
                          <a:cs typeface="Tahoma"/>
                        </a:rPr>
                        <a:t>Model</a:t>
                      </a:r>
                      <a:endParaRPr sz="1600">
                        <a:latin typeface="Tahoma"/>
                        <a:cs typeface="Tahoma"/>
                      </a:endParaRPr>
                    </a:p>
                  </a:txBody>
                  <a:tcPr marL="0" marR="0" marT="0" marB="0">
                    <a:lnL w="12700">
                      <a:solidFill>
                        <a:srgbClr val="00AEEE"/>
                      </a:solidFill>
                      <a:prstDash val="solid"/>
                    </a:lnL>
                    <a:lnR w="12700">
                      <a:solidFill>
                        <a:srgbClr val="00AEEE"/>
                      </a:solidFill>
                      <a:prstDash val="solid"/>
                    </a:lnR>
                    <a:lnT w="12700">
                      <a:solidFill>
                        <a:srgbClr val="00AEEE"/>
                      </a:solidFill>
                      <a:prstDash val="solid"/>
                    </a:lnT>
                    <a:lnB w="12700">
                      <a:solidFill>
                        <a:srgbClr val="00AEEE"/>
                      </a:solidFill>
                      <a:prstDash val="solid"/>
                    </a:lnB>
                    <a:solidFill>
                      <a:srgbClr val="4F81BB"/>
                    </a:solidFill>
                  </a:tcPr>
                </a:tc>
                <a:tc>
                  <a:txBody>
                    <a:bodyPr/>
                    <a:lstStyle/>
                    <a:p>
                      <a:pPr marL="916305">
                        <a:lnSpc>
                          <a:spcPts val="1430"/>
                        </a:lnSpc>
                      </a:pPr>
                      <a:r>
                        <a:rPr sz="1600" b="1" spc="-5" dirty="0">
                          <a:solidFill>
                            <a:srgbClr val="FFFFFF"/>
                          </a:solidFill>
                          <a:latin typeface="Tahoma"/>
                          <a:cs typeface="Tahoma"/>
                        </a:rPr>
                        <a:t>Typical </a:t>
                      </a:r>
                      <a:r>
                        <a:rPr sz="1600" b="1" dirty="0">
                          <a:solidFill>
                            <a:srgbClr val="FFFFFF"/>
                          </a:solidFill>
                          <a:latin typeface="Tahoma"/>
                          <a:cs typeface="Tahoma"/>
                        </a:rPr>
                        <a:t>Unit of</a:t>
                      </a:r>
                      <a:r>
                        <a:rPr sz="1600" b="1" spc="-160" dirty="0">
                          <a:solidFill>
                            <a:srgbClr val="FFFFFF"/>
                          </a:solidFill>
                          <a:latin typeface="Tahoma"/>
                          <a:cs typeface="Tahoma"/>
                        </a:rPr>
                        <a:t> </a:t>
                      </a:r>
                      <a:r>
                        <a:rPr sz="1600" b="1" spc="-5" dirty="0">
                          <a:solidFill>
                            <a:srgbClr val="FFFFFF"/>
                          </a:solidFill>
                          <a:latin typeface="Tahoma"/>
                          <a:cs typeface="Tahoma"/>
                        </a:rPr>
                        <a:t>Measure</a:t>
                      </a:r>
                      <a:endParaRPr sz="1600">
                        <a:latin typeface="Tahoma"/>
                        <a:cs typeface="Tahoma"/>
                      </a:endParaRPr>
                    </a:p>
                  </a:txBody>
                  <a:tcPr marL="0" marR="0" marT="0" marB="0">
                    <a:lnL w="12700">
                      <a:solidFill>
                        <a:srgbClr val="00AEEE"/>
                      </a:solidFill>
                      <a:prstDash val="solid"/>
                    </a:lnL>
                    <a:lnR w="12700">
                      <a:solidFill>
                        <a:srgbClr val="00AEEE"/>
                      </a:solidFill>
                      <a:prstDash val="solid"/>
                    </a:lnR>
                    <a:lnT w="12700">
                      <a:solidFill>
                        <a:srgbClr val="00AEEE"/>
                      </a:solidFill>
                      <a:prstDash val="solid"/>
                    </a:lnT>
                    <a:lnB w="12700">
                      <a:solidFill>
                        <a:srgbClr val="00AEEE"/>
                      </a:solidFill>
                      <a:prstDash val="solid"/>
                    </a:lnB>
                    <a:solidFill>
                      <a:srgbClr val="4F81BB"/>
                    </a:solidFill>
                  </a:tcPr>
                </a:tc>
                <a:tc>
                  <a:txBody>
                    <a:bodyPr/>
                    <a:lstStyle/>
                    <a:p>
                      <a:pPr algn="ctr">
                        <a:lnSpc>
                          <a:spcPts val="1430"/>
                        </a:lnSpc>
                      </a:pPr>
                      <a:r>
                        <a:rPr sz="1600" b="1" spc="-5" dirty="0">
                          <a:solidFill>
                            <a:srgbClr val="FFFFFF"/>
                          </a:solidFill>
                          <a:latin typeface="Tahoma"/>
                          <a:cs typeface="Tahoma"/>
                        </a:rPr>
                        <a:t>Typical</a:t>
                      </a:r>
                      <a:r>
                        <a:rPr sz="1600" b="1" spc="-114" dirty="0">
                          <a:solidFill>
                            <a:srgbClr val="FFFFFF"/>
                          </a:solidFill>
                          <a:latin typeface="Tahoma"/>
                          <a:cs typeface="Tahoma"/>
                        </a:rPr>
                        <a:t> </a:t>
                      </a:r>
                      <a:r>
                        <a:rPr sz="1600" b="1" spc="-5" dirty="0">
                          <a:solidFill>
                            <a:srgbClr val="FFFFFF"/>
                          </a:solidFill>
                          <a:latin typeface="Tahoma"/>
                          <a:cs typeface="Tahoma"/>
                        </a:rPr>
                        <a:t>values</a:t>
                      </a:r>
                      <a:endParaRPr sz="1600">
                        <a:latin typeface="Tahoma"/>
                        <a:cs typeface="Tahoma"/>
                      </a:endParaRPr>
                    </a:p>
                  </a:txBody>
                  <a:tcPr marL="0" marR="0" marT="0" marB="0">
                    <a:lnL w="12700">
                      <a:solidFill>
                        <a:srgbClr val="00AEEE"/>
                      </a:solidFill>
                      <a:prstDash val="solid"/>
                    </a:lnL>
                    <a:lnR w="12700">
                      <a:solidFill>
                        <a:srgbClr val="00AEEE"/>
                      </a:solidFill>
                      <a:prstDash val="solid"/>
                    </a:lnR>
                    <a:lnT w="12700">
                      <a:solidFill>
                        <a:srgbClr val="00AEEE"/>
                      </a:solidFill>
                      <a:prstDash val="solid"/>
                    </a:lnT>
                    <a:lnB w="12700">
                      <a:solidFill>
                        <a:srgbClr val="00AEEE"/>
                      </a:solidFill>
                      <a:prstDash val="solid"/>
                    </a:lnB>
                    <a:solidFill>
                      <a:srgbClr val="4F81BB"/>
                    </a:solidFill>
                  </a:tcPr>
                </a:tc>
                <a:extLst>
                  <a:ext uri="{0D108BD9-81ED-4DB2-BD59-A6C34878D82A}">
                    <a16:rowId xmlns:a16="http://schemas.microsoft.com/office/drawing/2014/main" val="10000"/>
                  </a:ext>
                </a:extLst>
              </a:tr>
              <a:tr h="609600">
                <a:tc>
                  <a:txBody>
                    <a:bodyPr/>
                    <a:lstStyle/>
                    <a:p>
                      <a:pPr marL="91440">
                        <a:lnSpc>
                          <a:spcPts val="1430"/>
                        </a:lnSpc>
                      </a:pPr>
                      <a:r>
                        <a:rPr sz="1600" spc="-5" dirty="0">
                          <a:solidFill>
                            <a:srgbClr val="242424"/>
                          </a:solidFill>
                          <a:latin typeface="Tahoma"/>
                          <a:cs typeface="Tahoma"/>
                        </a:rPr>
                        <a:t>SaaS</a:t>
                      </a:r>
                      <a:endParaRPr sz="1600">
                        <a:latin typeface="Tahoma"/>
                        <a:cs typeface="Tahoma"/>
                      </a:endParaRPr>
                    </a:p>
                  </a:txBody>
                  <a:tcPr marL="0" marR="0" marT="0" marB="0">
                    <a:lnL w="12700">
                      <a:solidFill>
                        <a:srgbClr val="00AEEE"/>
                      </a:solidFill>
                      <a:prstDash val="solid"/>
                    </a:lnL>
                    <a:lnR w="12700">
                      <a:solidFill>
                        <a:srgbClr val="00AEEE"/>
                      </a:solidFill>
                      <a:prstDash val="solid"/>
                    </a:lnR>
                    <a:lnT w="12700">
                      <a:solidFill>
                        <a:srgbClr val="00AEEE"/>
                      </a:solidFill>
                      <a:prstDash val="solid"/>
                    </a:lnT>
                    <a:lnB w="12700">
                      <a:solidFill>
                        <a:srgbClr val="00AEEE"/>
                      </a:solidFill>
                      <a:prstDash val="solid"/>
                    </a:lnB>
                    <a:solidFill>
                      <a:srgbClr val="E9EBF4"/>
                    </a:solidFill>
                  </a:tcPr>
                </a:tc>
                <a:tc>
                  <a:txBody>
                    <a:bodyPr/>
                    <a:lstStyle/>
                    <a:p>
                      <a:pPr marL="92075">
                        <a:lnSpc>
                          <a:spcPts val="1430"/>
                        </a:lnSpc>
                      </a:pPr>
                      <a:r>
                        <a:rPr sz="1600" spc="-10" dirty="0">
                          <a:latin typeface="Tahoma"/>
                          <a:cs typeface="Tahoma"/>
                        </a:rPr>
                        <a:t>Per </a:t>
                      </a:r>
                      <a:r>
                        <a:rPr sz="1600" dirty="0">
                          <a:latin typeface="Tahoma"/>
                          <a:cs typeface="Tahoma"/>
                        </a:rPr>
                        <a:t>user per</a:t>
                      </a:r>
                      <a:r>
                        <a:rPr sz="1600" spc="-45" dirty="0">
                          <a:latin typeface="Tahoma"/>
                          <a:cs typeface="Tahoma"/>
                        </a:rPr>
                        <a:t> </a:t>
                      </a:r>
                      <a:r>
                        <a:rPr sz="1600" spc="-5" dirty="0">
                          <a:latin typeface="Tahoma"/>
                          <a:cs typeface="Tahoma"/>
                        </a:rPr>
                        <a:t>month,</a:t>
                      </a:r>
                      <a:endParaRPr sz="1600">
                        <a:latin typeface="Tahoma"/>
                        <a:cs typeface="Tahoma"/>
                      </a:endParaRPr>
                    </a:p>
                    <a:p>
                      <a:pPr marL="92075">
                        <a:lnSpc>
                          <a:spcPct val="100000"/>
                        </a:lnSpc>
                      </a:pPr>
                      <a:r>
                        <a:rPr sz="1600" spc="-10" dirty="0">
                          <a:latin typeface="Tahoma"/>
                          <a:cs typeface="Tahoma"/>
                        </a:rPr>
                        <a:t>Per </a:t>
                      </a:r>
                      <a:r>
                        <a:rPr sz="1600" spc="-5" dirty="0">
                          <a:latin typeface="Tahoma"/>
                          <a:cs typeface="Tahoma"/>
                        </a:rPr>
                        <a:t>location </a:t>
                      </a:r>
                      <a:r>
                        <a:rPr sz="1600" dirty="0">
                          <a:latin typeface="Tahoma"/>
                          <a:cs typeface="Tahoma"/>
                        </a:rPr>
                        <a:t>per </a:t>
                      </a:r>
                      <a:r>
                        <a:rPr sz="1600" spc="-5" dirty="0">
                          <a:latin typeface="Tahoma"/>
                          <a:cs typeface="Tahoma"/>
                        </a:rPr>
                        <a:t>month,</a:t>
                      </a:r>
                      <a:r>
                        <a:rPr sz="1600" spc="-70" dirty="0">
                          <a:latin typeface="Tahoma"/>
                          <a:cs typeface="Tahoma"/>
                        </a:rPr>
                        <a:t> </a:t>
                      </a:r>
                      <a:r>
                        <a:rPr sz="1600" spc="-5" dirty="0">
                          <a:latin typeface="Tahoma"/>
                          <a:cs typeface="Tahoma"/>
                        </a:rPr>
                        <a:t>etc.</a:t>
                      </a:r>
                      <a:endParaRPr sz="1600">
                        <a:latin typeface="Tahoma"/>
                        <a:cs typeface="Tahoma"/>
                      </a:endParaRPr>
                    </a:p>
                  </a:txBody>
                  <a:tcPr marL="0" marR="0" marT="0" marB="0">
                    <a:lnL w="12700">
                      <a:solidFill>
                        <a:srgbClr val="00AEEE"/>
                      </a:solidFill>
                      <a:prstDash val="solid"/>
                    </a:lnL>
                    <a:lnR w="12700">
                      <a:solidFill>
                        <a:srgbClr val="00AEEE"/>
                      </a:solidFill>
                      <a:prstDash val="solid"/>
                    </a:lnR>
                    <a:lnT w="12700">
                      <a:solidFill>
                        <a:srgbClr val="00AEEE"/>
                      </a:solidFill>
                      <a:prstDash val="solid"/>
                    </a:lnT>
                    <a:lnB w="12700">
                      <a:solidFill>
                        <a:srgbClr val="00AEEE"/>
                      </a:solidFill>
                      <a:prstDash val="solid"/>
                    </a:lnB>
                    <a:solidFill>
                      <a:srgbClr val="E9EBF4"/>
                    </a:solidFill>
                  </a:tcPr>
                </a:tc>
                <a:tc>
                  <a:txBody>
                    <a:bodyPr/>
                    <a:lstStyle/>
                    <a:p>
                      <a:pPr marL="92710" marR="553720">
                        <a:lnSpc>
                          <a:spcPts val="1440"/>
                        </a:lnSpc>
                        <a:spcBef>
                          <a:spcPts val="40"/>
                        </a:spcBef>
                      </a:pPr>
                      <a:r>
                        <a:rPr sz="1600" dirty="0">
                          <a:latin typeface="Tahoma"/>
                          <a:cs typeface="Tahoma"/>
                        </a:rPr>
                        <a:t>No norm. </a:t>
                      </a:r>
                      <a:r>
                        <a:rPr sz="1600" spc="-5" dirty="0">
                          <a:latin typeface="Tahoma"/>
                          <a:cs typeface="Tahoma"/>
                        </a:rPr>
                        <a:t>The vendor </a:t>
                      </a:r>
                      <a:r>
                        <a:rPr sz="1600" dirty="0">
                          <a:latin typeface="Tahoma"/>
                          <a:cs typeface="Tahoma"/>
                        </a:rPr>
                        <a:t>is </a:t>
                      </a:r>
                      <a:r>
                        <a:rPr sz="1600" spc="-5" dirty="0">
                          <a:latin typeface="Tahoma"/>
                          <a:cs typeface="Tahoma"/>
                        </a:rPr>
                        <a:t>free to </a:t>
                      </a:r>
                      <a:r>
                        <a:rPr sz="1600" dirty="0">
                          <a:latin typeface="Tahoma"/>
                          <a:cs typeface="Tahoma"/>
                        </a:rPr>
                        <a:t>set</a:t>
                      </a:r>
                      <a:r>
                        <a:rPr sz="1600" spc="-85" dirty="0">
                          <a:latin typeface="Tahoma"/>
                          <a:cs typeface="Tahoma"/>
                        </a:rPr>
                        <a:t> </a:t>
                      </a:r>
                      <a:r>
                        <a:rPr sz="1600" dirty="0">
                          <a:latin typeface="Tahoma"/>
                          <a:cs typeface="Tahoma"/>
                        </a:rPr>
                        <a:t>his  </a:t>
                      </a:r>
                      <a:r>
                        <a:rPr sz="1600" spc="-5" dirty="0">
                          <a:latin typeface="Tahoma"/>
                          <a:cs typeface="Tahoma"/>
                        </a:rPr>
                        <a:t>pricing and the </a:t>
                      </a:r>
                      <a:r>
                        <a:rPr sz="1600" dirty="0">
                          <a:latin typeface="Tahoma"/>
                          <a:cs typeface="Tahoma"/>
                        </a:rPr>
                        <a:t>unit of</a:t>
                      </a:r>
                      <a:r>
                        <a:rPr sz="1600" spc="-45" dirty="0">
                          <a:latin typeface="Tahoma"/>
                          <a:cs typeface="Tahoma"/>
                        </a:rPr>
                        <a:t> </a:t>
                      </a:r>
                      <a:r>
                        <a:rPr sz="1600" spc="-5" dirty="0">
                          <a:latin typeface="Tahoma"/>
                          <a:cs typeface="Tahoma"/>
                        </a:rPr>
                        <a:t>measure!</a:t>
                      </a:r>
                      <a:endParaRPr sz="1600">
                        <a:latin typeface="Tahoma"/>
                        <a:cs typeface="Tahoma"/>
                      </a:endParaRPr>
                    </a:p>
                  </a:txBody>
                  <a:tcPr marL="0" marR="0" marT="6773" marB="0">
                    <a:lnL w="12700">
                      <a:solidFill>
                        <a:srgbClr val="00AEEE"/>
                      </a:solidFill>
                      <a:prstDash val="solid"/>
                    </a:lnL>
                    <a:lnR w="12700">
                      <a:solidFill>
                        <a:srgbClr val="00AEEE"/>
                      </a:solidFill>
                      <a:prstDash val="solid"/>
                    </a:lnR>
                    <a:lnT w="12700">
                      <a:solidFill>
                        <a:srgbClr val="00AEEE"/>
                      </a:solidFill>
                      <a:prstDash val="solid"/>
                    </a:lnT>
                    <a:lnB w="12700">
                      <a:solidFill>
                        <a:srgbClr val="00AEEE"/>
                      </a:solidFill>
                      <a:prstDash val="solid"/>
                    </a:lnB>
                    <a:solidFill>
                      <a:srgbClr val="E9EBF4"/>
                    </a:solidFill>
                  </a:tcPr>
                </a:tc>
                <a:extLst>
                  <a:ext uri="{0D108BD9-81ED-4DB2-BD59-A6C34878D82A}">
                    <a16:rowId xmlns:a16="http://schemas.microsoft.com/office/drawing/2014/main" val="10001"/>
                  </a:ext>
                </a:extLst>
              </a:tr>
              <a:tr h="853440">
                <a:tc>
                  <a:txBody>
                    <a:bodyPr/>
                    <a:lstStyle/>
                    <a:p>
                      <a:pPr marL="91440">
                        <a:lnSpc>
                          <a:spcPts val="1430"/>
                        </a:lnSpc>
                      </a:pPr>
                      <a:r>
                        <a:rPr sz="1600" spc="-15" dirty="0">
                          <a:solidFill>
                            <a:srgbClr val="242424"/>
                          </a:solidFill>
                          <a:latin typeface="Tahoma"/>
                          <a:cs typeface="Tahoma"/>
                        </a:rPr>
                        <a:t>PaaS</a:t>
                      </a:r>
                      <a:endParaRPr sz="1600">
                        <a:latin typeface="Tahoma"/>
                        <a:cs typeface="Tahoma"/>
                      </a:endParaRPr>
                    </a:p>
                  </a:txBody>
                  <a:tcPr marL="0" marR="0" marT="0" marB="0">
                    <a:lnL w="12700">
                      <a:solidFill>
                        <a:srgbClr val="00AEEE"/>
                      </a:solidFill>
                      <a:prstDash val="solid"/>
                    </a:lnL>
                    <a:lnR w="12700">
                      <a:solidFill>
                        <a:srgbClr val="00AEEE"/>
                      </a:solidFill>
                      <a:prstDash val="solid"/>
                    </a:lnR>
                    <a:lnT w="12700">
                      <a:solidFill>
                        <a:srgbClr val="00AEEE"/>
                      </a:solidFill>
                      <a:prstDash val="solid"/>
                    </a:lnT>
                    <a:lnB w="12700">
                      <a:solidFill>
                        <a:srgbClr val="00AEEE"/>
                      </a:solidFill>
                      <a:prstDash val="solid"/>
                    </a:lnB>
                  </a:tcPr>
                </a:tc>
                <a:tc>
                  <a:txBody>
                    <a:bodyPr/>
                    <a:lstStyle/>
                    <a:p>
                      <a:pPr marL="92075">
                        <a:lnSpc>
                          <a:spcPts val="1430"/>
                        </a:lnSpc>
                      </a:pPr>
                      <a:r>
                        <a:rPr sz="1600" spc="-10" dirty="0">
                          <a:latin typeface="Tahoma"/>
                          <a:cs typeface="Tahoma"/>
                        </a:rPr>
                        <a:t>Per </a:t>
                      </a:r>
                      <a:r>
                        <a:rPr sz="1600" dirty="0">
                          <a:latin typeface="Tahoma"/>
                          <a:cs typeface="Tahoma"/>
                        </a:rPr>
                        <a:t>GB per </a:t>
                      </a:r>
                      <a:r>
                        <a:rPr sz="1600" spc="-5" dirty="0">
                          <a:latin typeface="Tahoma"/>
                          <a:cs typeface="Tahoma"/>
                        </a:rPr>
                        <a:t>month for</a:t>
                      </a:r>
                      <a:r>
                        <a:rPr sz="1600" spc="-55" dirty="0">
                          <a:latin typeface="Tahoma"/>
                          <a:cs typeface="Tahoma"/>
                        </a:rPr>
                        <a:t> </a:t>
                      </a:r>
                      <a:r>
                        <a:rPr sz="1600" spc="-5" dirty="0">
                          <a:latin typeface="Tahoma"/>
                          <a:cs typeface="Tahoma"/>
                        </a:rPr>
                        <a:t>DBs,</a:t>
                      </a:r>
                      <a:endParaRPr sz="1600">
                        <a:latin typeface="Tahoma"/>
                        <a:cs typeface="Tahoma"/>
                      </a:endParaRPr>
                    </a:p>
                    <a:p>
                      <a:pPr marL="92075">
                        <a:lnSpc>
                          <a:spcPct val="100000"/>
                        </a:lnSpc>
                      </a:pPr>
                      <a:r>
                        <a:rPr sz="1600" spc="-10" dirty="0">
                          <a:latin typeface="Tahoma"/>
                          <a:cs typeface="Tahoma"/>
                        </a:rPr>
                        <a:t>Per </a:t>
                      </a:r>
                      <a:r>
                        <a:rPr sz="1600" spc="-5" dirty="0">
                          <a:latin typeface="Tahoma"/>
                          <a:cs typeface="Tahoma"/>
                        </a:rPr>
                        <a:t>connection </a:t>
                      </a:r>
                      <a:r>
                        <a:rPr sz="1600" dirty="0">
                          <a:latin typeface="Tahoma"/>
                          <a:cs typeface="Tahoma"/>
                        </a:rPr>
                        <a:t>per </a:t>
                      </a:r>
                      <a:r>
                        <a:rPr sz="1600" spc="-5" dirty="0">
                          <a:latin typeface="Tahoma"/>
                          <a:cs typeface="Tahoma"/>
                        </a:rPr>
                        <a:t>month for integration</a:t>
                      </a:r>
                      <a:r>
                        <a:rPr sz="1600" spc="-90" dirty="0">
                          <a:latin typeface="Tahoma"/>
                          <a:cs typeface="Tahoma"/>
                        </a:rPr>
                        <a:t> </a:t>
                      </a:r>
                      <a:r>
                        <a:rPr sz="1600" spc="-35" dirty="0">
                          <a:latin typeface="Tahoma"/>
                          <a:cs typeface="Tahoma"/>
                        </a:rPr>
                        <a:t>layer,</a:t>
                      </a:r>
                      <a:endParaRPr sz="1600">
                        <a:latin typeface="Tahoma"/>
                        <a:cs typeface="Tahoma"/>
                      </a:endParaRPr>
                    </a:p>
                    <a:p>
                      <a:pPr marL="92075">
                        <a:lnSpc>
                          <a:spcPct val="100000"/>
                        </a:lnSpc>
                      </a:pPr>
                      <a:r>
                        <a:rPr sz="1600" spc="-10" dirty="0">
                          <a:latin typeface="Tahoma"/>
                          <a:cs typeface="Tahoma"/>
                        </a:rPr>
                        <a:t>Data </a:t>
                      </a:r>
                      <a:r>
                        <a:rPr sz="1600" spc="-25" dirty="0">
                          <a:latin typeface="Tahoma"/>
                          <a:cs typeface="Tahoma"/>
                        </a:rPr>
                        <a:t>Transfer</a:t>
                      </a:r>
                      <a:r>
                        <a:rPr sz="1600" spc="-45" dirty="0">
                          <a:latin typeface="Tahoma"/>
                          <a:cs typeface="Tahoma"/>
                        </a:rPr>
                        <a:t> </a:t>
                      </a:r>
                      <a:r>
                        <a:rPr sz="1600" dirty="0">
                          <a:latin typeface="Tahoma"/>
                          <a:cs typeface="Tahoma"/>
                        </a:rPr>
                        <a:t>In/Out</a:t>
                      </a:r>
                      <a:endParaRPr sz="1600">
                        <a:latin typeface="Tahoma"/>
                        <a:cs typeface="Tahoma"/>
                      </a:endParaRPr>
                    </a:p>
                  </a:txBody>
                  <a:tcPr marL="0" marR="0" marT="0" marB="0">
                    <a:lnL w="12700">
                      <a:solidFill>
                        <a:srgbClr val="00AEEE"/>
                      </a:solidFill>
                      <a:prstDash val="solid"/>
                    </a:lnL>
                    <a:lnR w="12700">
                      <a:solidFill>
                        <a:srgbClr val="00AEEE"/>
                      </a:solidFill>
                      <a:prstDash val="solid"/>
                    </a:lnR>
                    <a:lnT w="12700">
                      <a:solidFill>
                        <a:srgbClr val="00AEEE"/>
                      </a:solidFill>
                      <a:prstDash val="solid"/>
                    </a:lnT>
                    <a:lnB w="12700">
                      <a:solidFill>
                        <a:srgbClr val="00AEEE"/>
                      </a:solidFill>
                      <a:prstDash val="solid"/>
                    </a:lnB>
                  </a:tcPr>
                </a:tc>
                <a:tc>
                  <a:txBody>
                    <a:bodyPr/>
                    <a:lstStyle/>
                    <a:p>
                      <a:pPr marL="92710">
                        <a:lnSpc>
                          <a:spcPts val="1430"/>
                        </a:lnSpc>
                      </a:pPr>
                      <a:r>
                        <a:rPr sz="1600" dirty="0">
                          <a:latin typeface="Tahoma"/>
                          <a:cs typeface="Tahoma"/>
                        </a:rPr>
                        <a:t>10</a:t>
                      </a:r>
                      <a:r>
                        <a:rPr sz="1600" spc="-100" dirty="0">
                          <a:latin typeface="Tahoma"/>
                          <a:cs typeface="Tahoma"/>
                        </a:rPr>
                        <a:t> </a:t>
                      </a:r>
                      <a:r>
                        <a:rPr sz="1600" spc="-5" dirty="0">
                          <a:latin typeface="Tahoma"/>
                          <a:cs typeface="Tahoma"/>
                        </a:rPr>
                        <a:t>USD/GB-month</a:t>
                      </a:r>
                      <a:endParaRPr sz="1600">
                        <a:latin typeface="Tahoma"/>
                        <a:cs typeface="Tahoma"/>
                      </a:endParaRPr>
                    </a:p>
                  </a:txBody>
                  <a:tcPr marL="0" marR="0" marT="0" marB="0">
                    <a:lnL w="12700">
                      <a:solidFill>
                        <a:srgbClr val="00AEEE"/>
                      </a:solidFill>
                      <a:prstDash val="solid"/>
                    </a:lnL>
                    <a:lnR w="12700">
                      <a:solidFill>
                        <a:srgbClr val="00AEEE"/>
                      </a:solidFill>
                      <a:prstDash val="solid"/>
                    </a:lnR>
                    <a:lnT w="12700">
                      <a:solidFill>
                        <a:srgbClr val="00AEEE"/>
                      </a:solidFill>
                      <a:prstDash val="solid"/>
                    </a:lnT>
                    <a:lnB w="12700">
                      <a:solidFill>
                        <a:srgbClr val="00AEEE"/>
                      </a:solidFill>
                      <a:prstDash val="solid"/>
                    </a:lnB>
                  </a:tcPr>
                </a:tc>
                <a:extLst>
                  <a:ext uri="{0D108BD9-81ED-4DB2-BD59-A6C34878D82A}">
                    <a16:rowId xmlns:a16="http://schemas.microsoft.com/office/drawing/2014/main" val="10002"/>
                  </a:ext>
                </a:extLst>
              </a:tr>
              <a:tr h="853440">
                <a:tc>
                  <a:txBody>
                    <a:bodyPr/>
                    <a:lstStyle/>
                    <a:p>
                      <a:pPr marL="91440">
                        <a:lnSpc>
                          <a:spcPts val="1435"/>
                        </a:lnSpc>
                      </a:pPr>
                      <a:r>
                        <a:rPr sz="1600" spc="-15" dirty="0">
                          <a:solidFill>
                            <a:srgbClr val="242424"/>
                          </a:solidFill>
                          <a:latin typeface="Tahoma"/>
                          <a:cs typeface="Tahoma"/>
                        </a:rPr>
                        <a:t>IaaS</a:t>
                      </a:r>
                      <a:endParaRPr sz="1600">
                        <a:latin typeface="Tahoma"/>
                        <a:cs typeface="Tahoma"/>
                      </a:endParaRPr>
                    </a:p>
                  </a:txBody>
                  <a:tcPr marL="0" marR="0" marT="0" marB="0">
                    <a:lnL w="12700">
                      <a:solidFill>
                        <a:srgbClr val="00AEEE"/>
                      </a:solidFill>
                      <a:prstDash val="solid"/>
                    </a:lnL>
                    <a:lnR w="12700">
                      <a:solidFill>
                        <a:srgbClr val="00AEEE"/>
                      </a:solidFill>
                      <a:prstDash val="solid"/>
                    </a:lnR>
                    <a:lnT w="12700">
                      <a:solidFill>
                        <a:srgbClr val="00AEEE"/>
                      </a:solidFill>
                      <a:prstDash val="solid"/>
                    </a:lnT>
                    <a:lnB w="12700">
                      <a:solidFill>
                        <a:srgbClr val="00AEEE"/>
                      </a:solidFill>
                      <a:prstDash val="solid"/>
                    </a:lnB>
                    <a:solidFill>
                      <a:srgbClr val="E9EBF4"/>
                    </a:solidFill>
                  </a:tcPr>
                </a:tc>
                <a:tc>
                  <a:txBody>
                    <a:bodyPr/>
                    <a:lstStyle/>
                    <a:p>
                      <a:pPr marL="92075" marR="1732280">
                        <a:lnSpc>
                          <a:spcPts val="1440"/>
                        </a:lnSpc>
                        <a:spcBef>
                          <a:spcPts val="40"/>
                        </a:spcBef>
                      </a:pPr>
                      <a:r>
                        <a:rPr sz="1600" spc="-5" dirty="0">
                          <a:latin typeface="Tahoma"/>
                          <a:cs typeface="Tahoma"/>
                        </a:rPr>
                        <a:t>Instance-hours </a:t>
                      </a:r>
                      <a:r>
                        <a:rPr sz="1600" dirty="0">
                          <a:latin typeface="Tahoma"/>
                          <a:cs typeface="Tahoma"/>
                        </a:rPr>
                        <a:t>per</a:t>
                      </a:r>
                      <a:r>
                        <a:rPr sz="1600" spc="-75" dirty="0">
                          <a:latin typeface="Tahoma"/>
                          <a:cs typeface="Tahoma"/>
                        </a:rPr>
                        <a:t> </a:t>
                      </a:r>
                      <a:r>
                        <a:rPr sz="1600" spc="-5" dirty="0">
                          <a:latin typeface="Tahoma"/>
                          <a:cs typeface="Tahoma"/>
                        </a:rPr>
                        <a:t>month,  Data </a:t>
                      </a:r>
                      <a:r>
                        <a:rPr sz="1600" spc="-25" dirty="0">
                          <a:latin typeface="Tahoma"/>
                          <a:cs typeface="Tahoma"/>
                        </a:rPr>
                        <a:t>Transfer</a:t>
                      </a:r>
                      <a:r>
                        <a:rPr sz="1600" spc="-85" dirty="0">
                          <a:latin typeface="Tahoma"/>
                          <a:cs typeface="Tahoma"/>
                        </a:rPr>
                        <a:t> </a:t>
                      </a:r>
                      <a:r>
                        <a:rPr sz="1600" dirty="0">
                          <a:latin typeface="Tahoma"/>
                          <a:cs typeface="Tahoma"/>
                        </a:rPr>
                        <a:t>in/Out,</a:t>
                      </a:r>
                      <a:endParaRPr sz="1600">
                        <a:latin typeface="Tahoma"/>
                        <a:cs typeface="Tahoma"/>
                      </a:endParaRPr>
                    </a:p>
                    <a:p>
                      <a:pPr marL="92075">
                        <a:lnSpc>
                          <a:spcPts val="1390"/>
                        </a:lnSpc>
                      </a:pPr>
                      <a:r>
                        <a:rPr sz="1600" dirty="0">
                          <a:latin typeface="Tahoma"/>
                          <a:cs typeface="Tahoma"/>
                        </a:rPr>
                        <a:t>GB per </a:t>
                      </a:r>
                      <a:r>
                        <a:rPr sz="1600" spc="-5" dirty="0">
                          <a:latin typeface="Tahoma"/>
                          <a:cs typeface="Tahoma"/>
                        </a:rPr>
                        <a:t>month for</a:t>
                      </a:r>
                      <a:r>
                        <a:rPr sz="1600" spc="-60" dirty="0">
                          <a:latin typeface="Tahoma"/>
                          <a:cs typeface="Tahoma"/>
                        </a:rPr>
                        <a:t> </a:t>
                      </a:r>
                      <a:r>
                        <a:rPr sz="1600" spc="-15" dirty="0">
                          <a:latin typeface="Tahoma"/>
                          <a:cs typeface="Tahoma"/>
                        </a:rPr>
                        <a:t>storage</a:t>
                      </a:r>
                      <a:endParaRPr sz="1600">
                        <a:latin typeface="Tahoma"/>
                        <a:cs typeface="Tahoma"/>
                      </a:endParaRPr>
                    </a:p>
                  </a:txBody>
                  <a:tcPr marL="0" marR="0" marT="6773" marB="0">
                    <a:lnL w="12700">
                      <a:solidFill>
                        <a:srgbClr val="00AEEE"/>
                      </a:solidFill>
                      <a:prstDash val="solid"/>
                    </a:lnL>
                    <a:lnR w="12700">
                      <a:solidFill>
                        <a:srgbClr val="00AEEE"/>
                      </a:solidFill>
                      <a:prstDash val="solid"/>
                    </a:lnR>
                    <a:lnT w="12700">
                      <a:solidFill>
                        <a:srgbClr val="00AEEE"/>
                      </a:solidFill>
                      <a:prstDash val="solid"/>
                    </a:lnT>
                    <a:lnB w="12700">
                      <a:solidFill>
                        <a:srgbClr val="00AEEE"/>
                      </a:solidFill>
                      <a:prstDash val="solid"/>
                    </a:lnB>
                    <a:solidFill>
                      <a:srgbClr val="E9EBF4"/>
                    </a:solidFill>
                  </a:tcPr>
                </a:tc>
                <a:tc>
                  <a:txBody>
                    <a:bodyPr/>
                    <a:lstStyle/>
                    <a:p>
                      <a:pPr marL="92710">
                        <a:lnSpc>
                          <a:spcPts val="1435"/>
                        </a:lnSpc>
                      </a:pPr>
                      <a:r>
                        <a:rPr sz="1600" dirty="0">
                          <a:latin typeface="Tahoma"/>
                          <a:cs typeface="Tahoma"/>
                        </a:rPr>
                        <a:t>10</a:t>
                      </a:r>
                      <a:r>
                        <a:rPr sz="1600" spc="-114" dirty="0">
                          <a:latin typeface="Tahoma"/>
                          <a:cs typeface="Tahoma"/>
                        </a:rPr>
                        <a:t> </a:t>
                      </a:r>
                      <a:r>
                        <a:rPr sz="1600" spc="-5" dirty="0">
                          <a:latin typeface="Tahoma"/>
                          <a:cs typeface="Tahoma"/>
                        </a:rPr>
                        <a:t>cents/hour</a:t>
                      </a:r>
                      <a:endParaRPr sz="1600">
                        <a:latin typeface="Tahoma"/>
                        <a:cs typeface="Tahoma"/>
                      </a:endParaRPr>
                    </a:p>
                    <a:p>
                      <a:pPr marL="92710">
                        <a:lnSpc>
                          <a:spcPct val="100000"/>
                        </a:lnSpc>
                      </a:pPr>
                      <a:r>
                        <a:rPr sz="1600" dirty="0">
                          <a:latin typeface="Tahoma"/>
                          <a:cs typeface="Tahoma"/>
                        </a:rPr>
                        <a:t>10 </a:t>
                      </a:r>
                      <a:r>
                        <a:rPr sz="1600" spc="-5" dirty="0">
                          <a:latin typeface="Tahoma"/>
                          <a:cs typeface="Tahoma"/>
                        </a:rPr>
                        <a:t>cents/GB </a:t>
                      </a:r>
                      <a:r>
                        <a:rPr sz="1600" dirty="0">
                          <a:latin typeface="Tahoma"/>
                          <a:cs typeface="Tahoma"/>
                        </a:rPr>
                        <a:t>– in, 15</a:t>
                      </a:r>
                      <a:r>
                        <a:rPr sz="1600" spc="-135" dirty="0">
                          <a:latin typeface="Tahoma"/>
                          <a:cs typeface="Tahoma"/>
                        </a:rPr>
                        <a:t> </a:t>
                      </a:r>
                      <a:r>
                        <a:rPr sz="1600" spc="-5" dirty="0">
                          <a:latin typeface="Tahoma"/>
                          <a:cs typeface="Tahoma"/>
                        </a:rPr>
                        <a:t>cents/GB-out</a:t>
                      </a:r>
                      <a:endParaRPr sz="1600">
                        <a:latin typeface="Tahoma"/>
                        <a:cs typeface="Tahoma"/>
                      </a:endParaRPr>
                    </a:p>
                    <a:p>
                      <a:pPr marL="92710">
                        <a:lnSpc>
                          <a:spcPct val="100000"/>
                        </a:lnSpc>
                      </a:pPr>
                      <a:r>
                        <a:rPr sz="1600" dirty="0">
                          <a:latin typeface="Tahoma"/>
                          <a:cs typeface="Tahoma"/>
                        </a:rPr>
                        <a:t>10</a:t>
                      </a:r>
                      <a:r>
                        <a:rPr sz="1600" spc="-90" dirty="0">
                          <a:latin typeface="Tahoma"/>
                          <a:cs typeface="Tahoma"/>
                        </a:rPr>
                        <a:t> </a:t>
                      </a:r>
                      <a:r>
                        <a:rPr sz="1600" spc="-5" dirty="0">
                          <a:latin typeface="Tahoma"/>
                          <a:cs typeface="Tahoma"/>
                        </a:rPr>
                        <a:t>cents/GB-month</a:t>
                      </a:r>
                      <a:endParaRPr sz="1600">
                        <a:latin typeface="Tahoma"/>
                        <a:cs typeface="Tahoma"/>
                      </a:endParaRPr>
                    </a:p>
                  </a:txBody>
                  <a:tcPr marL="0" marR="0" marT="0" marB="0">
                    <a:lnL w="12700">
                      <a:solidFill>
                        <a:srgbClr val="00AEEE"/>
                      </a:solidFill>
                      <a:prstDash val="solid"/>
                    </a:lnL>
                    <a:lnR w="12700">
                      <a:solidFill>
                        <a:srgbClr val="00AEEE"/>
                      </a:solidFill>
                      <a:prstDash val="solid"/>
                    </a:lnR>
                    <a:lnT w="12700">
                      <a:solidFill>
                        <a:srgbClr val="00AEEE"/>
                      </a:solidFill>
                      <a:prstDash val="solid"/>
                    </a:lnT>
                    <a:lnB w="12700">
                      <a:solidFill>
                        <a:srgbClr val="00AEEE"/>
                      </a:solidFill>
                      <a:prstDash val="solid"/>
                    </a:lnB>
                    <a:solidFill>
                      <a:srgbClr val="E9EBF4"/>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879972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Image result for infrastructure as a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4884"/>
            <a:ext cx="8432800" cy="6121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4236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853269"/>
            <a:ext cx="621453" cy="0"/>
          </a:xfrm>
          <a:custGeom>
            <a:avLst/>
            <a:gdLst/>
            <a:ahLst/>
            <a:cxnLst/>
            <a:rect l="l" t="t" r="r" b="b"/>
            <a:pathLst>
              <a:path w="466090">
                <a:moveTo>
                  <a:pt x="0" y="0"/>
                </a:moveTo>
                <a:lnTo>
                  <a:pt x="465963" y="0"/>
                </a:lnTo>
              </a:path>
            </a:pathLst>
          </a:custGeom>
          <a:ln w="82043">
            <a:solidFill>
              <a:srgbClr val="5C9B1D"/>
            </a:solidFill>
          </a:ln>
        </p:spPr>
        <p:txBody>
          <a:bodyPr wrap="square" lIns="0" tIns="0" rIns="0" bIns="0" rtlCol="0"/>
          <a:lstStyle/>
          <a:p>
            <a:endParaRPr sz="2400"/>
          </a:p>
        </p:txBody>
      </p:sp>
      <p:sp>
        <p:nvSpPr>
          <p:cNvPr id="4" name="object 4"/>
          <p:cNvSpPr txBox="1">
            <a:spLocks noGrp="1"/>
          </p:cNvSpPr>
          <p:nvPr>
            <p:ph type="title"/>
          </p:nvPr>
        </p:nvSpPr>
        <p:spPr>
          <a:xfrm>
            <a:off x="645497" y="146966"/>
            <a:ext cx="8390383" cy="694207"/>
          </a:xfrm>
          <a:prstGeom prst="rect">
            <a:avLst/>
          </a:prstGeom>
        </p:spPr>
        <p:txBody>
          <a:bodyPr vert="horz" wrap="square" lIns="0" tIns="16933" rIns="0" bIns="0" rtlCol="0" anchor="ctr">
            <a:spAutoFit/>
          </a:bodyPr>
          <a:lstStyle/>
          <a:p>
            <a:pPr marL="16933">
              <a:lnSpc>
                <a:spcPct val="100000"/>
              </a:lnSpc>
              <a:spcBef>
                <a:spcPts val="133"/>
              </a:spcBef>
            </a:pPr>
            <a:r>
              <a:rPr spc="-7" dirty="0"/>
              <a:t>Cloud</a:t>
            </a:r>
            <a:r>
              <a:rPr spc="-152" dirty="0"/>
              <a:t> </a:t>
            </a:r>
            <a:r>
              <a:rPr spc="-20" dirty="0"/>
              <a:t>Introduction</a:t>
            </a:r>
            <a:r>
              <a:rPr lang="en-IN" spc="-20" dirty="0"/>
              <a:t>: The NIST Model</a:t>
            </a:r>
            <a:endParaRPr spc="-20" dirty="0"/>
          </a:p>
        </p:txBody>
      </p:sp>
      <p:sp>
        <p:nvSpPr>
          <p:cNvPr id="5" name="object 5"/>
          <p:cNvSpPr/>
          <p:nvPr/>
        </p:nvSpPr>
        <p:spPr>
          <a:xfrm>
            <a:off x="806703" y="1009903"/>
            <a:ext cx="8957056" cy="2103120"/>
          </a:xfrm>
          <a:prstGeom prst="rect">
            <a:avLst/>
          </a:prstGeom>
          <a:blipFill>
            <a:blip r:embed="rId3" cstate="print"/>
            <a:stretch>
              <a:fillRect/>
            </a:stretch>
          </a:blipFill>
        </p:spPr>
        <p:txBody>
          <a:bodyPr wrap="square" lIns="0" tIns="0" rIns="0" bIns="0" rtlCol="0"/>
          <a:lstStyle/>
          <a:p>
            <a:endParaRPr sz="2400"/>
          </a:p>
        </p:txBody>
      </p:sp>
      <p:sp>
        <p:nvSpPr>
          <p:cNvPr id="6" name="object 6"/>
          <p:cNvSpPr/>
          <p:nvPr/>
        </p:nvSpPr>
        <p:spPr>
          <a:xfrm>
            <a:off x="869696" y="1046479"/>
            <a:ext cx="8831072" cy="1977136"/>
          </a:xfrm>
          <a:prstGeom prst="rect">
            <a:avLst/>
          </a:prstGeom>
          <a:blipFill>
            <a:blip r:embed="rId4" cstate="print"/>
            <a:stretch>
              <a:fillRect/>
            </a:stretch>
          </a:blipFill>
        </p:spPr>
        <p:txBody>
          <a:bodyPr wrap="square" lIns="0" tIns="0" rIns="0" bIns="0" rtlCol="0"/>
          <a:lstStyle/>
          <a:p>
            <a:endParaRPr sz="2400"/>
          </a:p>
        </p:txBody>
      </p:sp>
      <p:sp>
        <p:nvSpPr>
          <p:cNvPr id="7" name="object 7"/>
          <p:cNvSpPr/>
          <p:nvPr/>
        </p:nvSpPr>
        <p:spPr>
          <a:xfrm>
            <a:off x="869696" y="1046479"/>
            <a:ext cx="8830733" cy="1976967"/>
          </a:xfrm>
          <a:custGeom>
            <a:avLst/>
            <a:gdLst/>
            <a:ahLst/>
            <a:cxnLst/>
            <a:rect l="l" t="t" r="r" b="b"/>
            <a:pathLst>
              <a:path w="6623050" h="1482725">
                <a:moveTo>
                  <a:pt x="0" y="247014"/>
                </a:moveTo>
                <a:lnTo>
                  <a:pt x="5016" y="197230"/>
                </a:lnTo>
                <a:lnTo>
                  <a:pt x="19418" y="150875"/>
                </a:lnTo>
                <a:lnTo>
                  <a:pt x="42202" y="108965"/>
                </a:lnTo>
                <a:lnTo>
                  <a:pt x="72390" y="72389"/>
                </a:lnTo>
                <a:lnTo>
                  <a:pt x="108965" y="42163"/>
                </a:lnTo>
                <a:lnTo>
                  <a:pt x="150939" y="19430"/>
                </a:lnTo>
                <a:lnTo>
                  <a:pt x="197332" y="5079"/>
                </a:lnTo>
                <a:lnTo>
                  <a:pt x="247141" y="0"/>
                </a:lnTo>
                <a:lnTo>
                  <a:pt x="6375781" y="0"/>
                </a:lnTo>
                <a:lnTo>
                  <a:pt x="6425564" y="5079"/>
                </a:lnTo>
                <a:lnTo>
                  <a:pt x="6472047" y="19430"/>
                </a:lnTo>
                <a:lnTo>
                  <a:pt x="6513957" y="42163"/>
                </a:lnTo>
                <a:lnTo>
                  <a:pt x="6550533" y="72389"/>
                </a:lnTo>
                <a:lnTo>
                  <a:pt x="6580758" y="108965"/>
                </a:lnTo>
                <a:lnTo>
                  <a:pt x="6603492" y="150875"/>
                </a:lnTo>
                <a:lnTo>
                  <a:pt x="6617843" y="197230"/>
                </a:lnTo>
                <a:lnTo>
                  <a:pt x="6622923" y="247014"/>
                </a:lnTo>
                <a:lnTo>
                  <a:pt x="6622923" y="1235328"/>
                </a:lnTo>
                <a:lnTo>
                  <a:pt x="6617843" y="1285113"/>
                </a:lnTo>
                <a:lnTo>
                  <a:pt x="6603492" y="1331467"/>
                </a:lnTo>
                <a:lnTo>
                  <a:pt x="6580758" y="1373377"/>
                </a:lnTo>
                <a:lnTo>
                  <a:pt x="6550533" y="1409953"/>
                </a:lnTo>
                <a:lnTo>
                  <a:pt x="6513957" y="1440179"/>
                </a:lnTo>
                <a:lnTo>
                  <a:pt x="6472047" y="1462913"/>
                </a:lnTo>
                <a:lnTo>
                  <a:pt x="6425564" y="1477264"/>
                </a:lnTo>
                <a:lnTo>
                  <a:pt x="6375781" y="1482344"/>
                </a:lnTo>
                <a:lnTo>
                  <a:pt x="247141" y="1482344"/>
                </a:lnTo>
                <a:lnTo>
                  <a:pt x="197332" y="1477264"/>
                </a:lnTo>
                <a:lnTo>
                  <a:pt x="150939" y="1462913"/>
                </a:lnTo>
                <a:lnTo>
                  <a:pt x="108965" y="1440179"/>
                </a:lnTo>
                <a:lnTo>
                  <a:pt x="72390" y="1409953"/>
                </a:lnTo>
                <a:lnTo>
                  <a:pt x="42202" y="1373377"/>
                </a:lnTo>
                <a:lnTo>
                  <a:pt x="19418" y="1331467"/>
                </a:lnTo>
                <a:lnTo>
                  <a:pt x="5016" y="1285113"/>
                </a:lnTo>
                <a:lnTo>
                  <a:pt x="0" y="1235328"/>
                </a:lnTo>
                <a:lnTo>
                  <a:pt x="0" y="247014"/>
                </a:lnTo>
                <a:close/>
              </a:path>
            </a:pathLst>
          </a:custGeom>
          <a:ln w="9144">
            <a:solidFill>
              <a:srgbClr val="46AAC5"/>
            </a:solidFill>
          </a:ln>
        </p:spPr>
        <p:txBody>
          <a:bodyPr wrap="square" lIns="0" tIns="0" rIns="0" bIns="0" rtlCol="0"/>
          <a:lstStyle/>
          <a:p>
            <a:endParaRPr sz="2400"/>
          </a:p>
        </p:txBody>
      </p:sp>
      <p:sp>
        <p:nvSpPr>
          <p:cNvPr id="8" name="object 8"/>
          <p:cNvSpPr/>
          <p:nvPr/>
        </p:nvSpPr>
        <p:spPr>
          <a:xfrm>
            <a:off x="806703" y="3098800"/>
            <a:ext cx="8957056" cy="1897888"/>
          </a:xfrm>
          <a:prstGeom prst="rect">
            <a:avLst/>
          </a:prstGeom>
          <a:blipFill>
            <a:blip r:embed="rId5" cstate="print"/>
            <a:stretch>
              <a:fillRect/>
            </a:stretch>
          </a:blipFill>
        </p:spPr>
        <p:txBody>
          <a:bodyPr wrap="square" lIns="0" tIns="0" rIns="0" bIns="0" rtlCol="0"/>
          <a:lstStyle/>
          <a:p>
            <a:endParaRPr sz="2400"/>
          </a:p>
        </p:txBody>
      </p:sp>
      <p:sp>
        <p:nvSpPr>
          <p:cNvPr id="9" name="object 9"/>
          <p:cNvSpPr/>
          <p:nvPr/>
        </p:nvSpPr>
        <p:spPr>
          <a:xfrm>
            <a:off x="869696" y="3135376"/>
            <a:ext cx="8831072" cy="1771904"/>
          </a:xfrm>
          <a:prstGeom prst="rect">
            <a:avLst/>
          </a:prstGeom>
          <a:blipFill>
            <a:blip r:embed="rId6" cstate="print"/>
            <a:stretch>
              <a:fillRect/>
            </a:stretch>
          </a:blipFill>
        </p:spPr>
        <p:txBody>
          <a:bodyPr wrap="square" lIns="0" tIns="0" rIns="0" bIns="0" rtlCol="0"/>
          <a:lstStyle/>
          <a:p>
            <a:endParaRPr sz="2400"/>
          </a:p>
        </p:txBody>
      </p:sp>
      <p:sp>
        <p:nvSpPr>
          <p:cNvPr id="10" name="object 10"/>
          <p:cNvSpPr/>
          <p:nvPr/>
        </p:nvSpPr>
        <p:spPr>
          <a:xfrm>
            <a:off x="869696" y="3135377"/>
            <a:ext cx="8830733" cy="1772073"/>
          </a:xfrm>
          <a:custGeom>
            <a:avLst/>
            <a:gdLst/>
            <a:ahLst/>
            <a:cxnLst/>
            <a:rect l="l" t="t" r="r" b="b"/>
            <a:pathLst>
              <a:path w="6623050" h="1329054">
                <a:moveTo>
                  <a:pt x="0" y="221487"/>
                </a:moveTo>
                <a:lnTo>
                  <a:pt x="4495" y="176784"/>
                </a:lnTo>
                <a:lnTo>
                  <a:pt x="17398" y="135255"/>
                </a:lnTo>
                <a:lnTo>
                  <a:pt x="37820" y="97662"/>
                </a:lnTo>
                <a:lnTo>
                  <a:pt x="64871" y="64897"/>
                </a:lnTo>
                <a:lnTo>
                  <a:pt x="97650" y="37845"/>
                </a:lnTo>
                <a:lnTo>
                  <a:pt x="135267" y="17399"/>
                </a:lnTo>
                <a:lnTo>
                  <a:pt x="176834" y="4444"/>
                </a:lnTo>
                <a:lnTo>
                  <a:pt x="221475" y="0"/>
                </a:lnTo>
                <a:lnTo>
                  <a:pt x="6401434" y="0"/>
                </a:lnTo>
                <a:lnTo>
                  <a:pt x="6446011" y="4444"/>
                </a:lnTo>
                <a:lnTo>
                  <a:pt x="6487668" y="17399"/>
                </a:lnTo>
                <a:lnTo>
                  <a:pt x="6525259" y="37845"/>
                </a:lnTo>
                <a:lnTo>
                  <a:pt x="6558026" y="64897"/>
                </a:lnTo>
                <a:lnTo>
                  <a:pt x="6585077" y="97662"/>
                </a:lnTo>
                <a:lnTo>
                  <a:pt x="6605524" y="135255"/>
                </a:lnTo>
                <a:lnTo>
                  <a:pt x="6618478" y="176784"/>
                </a:lnTo>
                <a:lnTo>
                  <a:pt x="6622923" y="221487"/>
                </a:lnTo>
                <a:lnTo>
                  <a:pt x="6622923" y="1107313"/>
                </a:lnTo>
                <a:lnTo>
                  <a:pt x="6618478" y="1152017"/>
                </a:lnTo>
                <a:lnTo>
                  <a:pt x="6605524" y="1193546"/>
                </a:lnTo>
                <a:lnTo>
                  <a:pt x="6585077" y="1231138"/>
                </a:lnTo>
                <a:lnTo>
                  <a:pt x="6558026" y="1263904"/>
                </a:lnTo>
                <a:lnTo>
                  <a:pt x="6525259" y="1290955"/>
                </a:lnTo>
                <a:lnTo>
                  <a:pt x="6487668" y="1311402"/>
                </a:lnTo>
                <a:lnTo>
                  <a:pt x="6446011" y="1324356"/>
                </a:lnTo>
                <a:lnTo>
                  <a:pt x="6401434" y="1328801"/>
                </a:lnTo>
                <a:lnTo>
                  <a:pt x="221475" y="1328801"/>
                </a:lnTo>
                <a:lnTo>
                  <a:pt x="176834" y="1324356"/>
                </a:lnTo>
                <a:lnTo>
                  <a:pt x="135267" y="1311402"/>
                </a:lnTo>
                <a:lnTo>
                  <a:pt x="97650" y="1290955"/>
                </a:lnTo>
                <a:lnTo>
                  <a:pt x="64871" y="1263904"/>
                </a:lnTo>
                <a:lnTo>
                  <a:pt x="37820" y="1231138"/>
                </a:lnTo>
                <a:lnTo>
                  <a:pt x="17398" y="1193546"/>
                </a:lnTo>
                <a:lnTo>
                  <a:pt x="4495" y="1152017"/>
                </a:lnTo>
                <a:lnTo>
                  <a:pt x="0" y="1107313"/>
                </a:lnTo>
                <a:lnTo>
                  <a:pt x="0" y="221487"/>
                </a:lnTo>
                <a:close/>
              </a:path>
            </a:pathLst>
          </a:custGeom>
          <a:ln w="9144">
            <a:solidFill>
              <a:srgbClr val="00ADEE"/>
            </a:solidFill>
          </a:ln>
        </p:spPr>
        <p:txBody>
          <a:bodyPr wrap="square" lIns="0" tIns="0" rIns="0" bIns="0" rtlCol="0"/>
          <a:lstStyle/>
          <a:p>
            <a:endParaRPr sz="2400"/>
          </a:p>
        </p:txBody>
      </p:sp>
      <p:sp>
        <p:nvSpPr>
          <p:cNvPr id="11" name="object 11"/>
          <p:cNvSpPr/>
          <p:nvPr/>
        </p:nvSpPr>
        <p:spPr>
          <a:xfrm>
            <a:off x="806703" y="5029200"/>
            <a:ext cx="8957056" cy="1148080"/>
          </a:xfrm>
          <a:prstGeom prst="rect">
            <a:avLst/>
          </a:prstGeom>
          <a:blipFill>
            <a:blip r:embed="rId7" cstate="print"/>
            <a:stretch>
              <a:fillRect/>
            </a:stretch>
          </a:blipFill>
        </p:spPr>
        <p:txBody>
          <a:bodyPr wrap="square" lIns="0" tIns="0" rIns="0" bIns="0" rtlCol="0"/>
          <a:lstStyle/>
          <a:p>
            <a:endParaRPr sz="2400"/>
          </a:p>
        </p:txBody>
      </p:sp>
      <p:sp>
        <p:nvSpPr>
          <p:cNvPr id="12" name="object 12"/>
          <p:cNvSpPr/>
          <p:nvPr/>
        </p:nvSpPr>
        <p:spPr>
          <a:xfrm>
            <a:off x="869696" y="5065776"/>
            <a:ext cx="8831072" cy="1022096"/>
          </a:xfrm>
          <a:prstGeom prst="rect">
            <a:avLst/>
          </a:prstGeom>
          <a:blipFill>
            <a:blip r:embed="rId8" cstate="print"/>
            <a:stretch>
              <a:fillRect/>
            </a:stretch>
          </a:blipFill>
        </p:spPr>
        <p:txBody>
          <a:bodyPr wrap="square" lIns="0" tIns="0" rIns="0" bIns="0" rtlCol="0"/>
          <a:lstStyle/>
          <a:p>
            <a:endParaRPr sz="2400"/>
          </a:p>
        </p:txBody>
      </p:sp>
      <p:sp>
        <p:nvSpPr>
          <p:cNvPr id="13" name="object 13"/>
          <p:cNvSpPr/>
          <p:nvPr/>
        </p:nvSpPr>
        <p:spPr>
          <a:xfrm>
            <a:off x="869696" y="5065777"/>
            <a:ext cx="8830733" cy="1021927"/>
          </a:xfrm>
          <a:custGeom>
            <a:avLst/>
            <a:gdLst/>
            <a:ahLst/>
            <a:cxnLst/>
            <a:rect l="l" t="t" r="r" b="b"/>
            <a:pathLst>
              <a:path w="6623050" h="766445">
                <a:moveTo>
                  <a:pt x="0" y="127673"/>
                </a:moveTo>
                <a:lnTo>
                  <a:pt x="10045" y="77952"/>
                </a:lnTo>
                <a:lnTo>
                  <a:pt x="37414" y="37338"/>
                </a:lnTo>
                <a:lnTo>
                  <a:pt x="78028" y="10033"/>
                </a:lnTo>
                <a:lnTo>
                  <a:pt x="127749" y="0"/>
                </a:lnTo>
                <a:lnTo>
                  <a:pt x="6495160" y="0"/>
                </a:lnTo>
                <a:lnTo>
                  <a:pt x="6544945" y="10033"/>
                </a:lnTo>
                <a:lnTo>
                  <a:pt x="6585584" y="37338"/>
                </a:lnTo>
                <a:lnTo>
                  <a:pt x="6612889" y="77952"/>
                </a:lnTo>
                <a:lnTo>
                  <a:pt x="6622923" y="127673"/>
                </a:lnTo>
                <a:lnTo>
                  <a:pt x="6622923" y="638390"/>
                </a:lnTo>
                <a:lnTo>
                  <a:pt x="6612889" y="688086"/>
                </a:lnTo>
                <a:lnTo>
                  <a:pt x="6585584" y="728662"/>
                </a:lnTo>
                <a:lnTo>
                  <a:pt x="6544945" y="756031"/>
                </a:lnTo>
                <a:lnTo>
                  <a:pt x="6495160" y="766064"/>
                </a:lnTo>
                <a:lnTo>
                  <a:pt x="127749" y="766064"/>
                </a:lnTo>
                <a:lnTo>
                  <a:pt x="78028" y="756031"/>
                </a:lnTo>
                <a:lnTo>
                  <a:pt x="37414" y="728662"/>
                </a:lnTo>
                <a:lnTo>
                  <a:pt x="10045" y="688086"/>
                </a:lnTo>
                <a:lnTo>
                  <a:pt x="0" y="638390"/>
                </a:lnTo>
                <a:lnTo>
                  <a:pt x="0" y="127673"/>
                </a:lnTo>
                <a:close/>
              </a:path>
            </a:pathLst>
          </a:custGeom>
          <a:ln w="9144">
            <a:solidFill>
              <a:srgbClr val="00ADEE"/>
            </a:solidFill>
          </a:ln>
        </p:spPr>
        <p:txBody>
          <a:bodyPr wrap="square" lIns="0" tIns="0" rIns="0" bIns="0" rtlCol="0"/>
          <a:lstStyle/>
          <a:p>
            <a:endParaRPr sz="2400"/>
          </a:p>
        </p:txBody>
      </p:sp>
      <p:sp>
        <p:nvSpPr>
          <p:cNvPr id="14" name="object 14"/>
          <p:cNvSpPr/>
          <p:nvPr/>
        </p:nvSpPr>
        <p:spPr>
          <a:xfrm>
            <a:off x="1898396" y="5931187"/>
            <a:ext cx="467360" cy="77892"/>
          </a:xfrm>
          <a:custGeom>
            <a:avLst/>
            <a:gdLst/>
            <a:ahLst/>
            <a:cxnLst/>
            <a:rect l="l" t="t" r="r" b="b"/>
            <a:pathLst>
              <a:path w="350519" h="58420">
                <a:moveTo>
                  <a:pt x="350266" y="0"/>
                </a:moveTo>
                <a:lnTo>
                  <a:pt x="0" y="0"/>
                </a:lnTo>
                <a:lnTo>
                  <a:pt x="22733" y="17564"/>
                </a:lnTo>
                <a:lnTo>
                  <a:pt x="49784" y="32359"/>
                </a:lnTo>
                <a:lnTo>
                  <a:pt x="80518" y="44081"/>
                </a:lnTo>
                <a:lnTo>
                  <a:pt x="114300" y="52438"/>
                </a:lnTo>
                <a:lnTo>
                  <a:pt x="170180" y="58039"/>
                </a:lnTo>
                <a:lnTo>
                  <a:pt x="224663" y="54483"/>
                </a:lnTo>
                <a:lnTo>
                  <a:pt x="275082" y="42583"/>
                </a:lnTo>
                <a:lnTo>
                  <a:pt x="319151" y="23190"/>
                </a:lnTo>
                <a:lnTo>
                  <a:pt x="350266" y="0"/>
                </a:lnTo>
                <a:close/>
              </a:path>
            </a:pathLst>
          </a:custGeom>
          <a:solidFill>
            <a:srgbClr val="FFFFFF"/>
          </a:solidFill>
        </p:spPr>
        <p:txBody>
          <a:bodyPr wrap="square" lIns="0" tIns="0" rIns="0" bIns="0" rtlCol="0"/>
          <a:lstStyle/>
          <a:p>
            <a:endParaRPr sz="2400"/>
          </a:p>
        </p:txBody>
      </p:sp>
      <p:sp>
        <p:nvSpPr>
          <p:cNvPr id="15" name="object 15"/>
          <p:cNvSpPr/>
          <p:nvPr/>
        </p:nvSpPr>
        <p:spPr>
          <a:xfrm>
            <a:off x="1211072" y="5263505"/>
            <a:ext cx="1802553" cy="695960"/>
          </a:xfrm>
          <a:custGeom>
            <a:avLst/>
            <a:gdLst/>
            <a:ahLst/>
            <a:cxnLst/>
            <a:rect l="l" t="t" r="r" b="b"/>
            <a:pathLst>
              <a:path w="1351914" h="521970">
                <a:moveTo>
                  <a:pt x="337921" y="0"/>
                </a:moveTo>
                <a:lnTo>
                  <a:pt x="248158" y="10401"/>
                </a:lnTo>
                <a:lnTo>
                  <a:pt x="201040" y="27609"/>
                </a:lnTo>
                <a:lnTo>
                  <a:pt x="163144" y="51358"/>
                </a:lnTo>
                <a:lnTo>
                  <a:pt x="136182" y="80238"/>
                </a:lnTo>
                <a:lnTo>
                  <a:pt x="121881" y="112839"/>
                </a:lnTo>
                <a:lnTo>
                  <a:pt x="121970" y="147789"/>
                </a:lnTo>
                <a:lnTo>
                  <a:pt x="120840" y="149707"/>
                </a:lnTo>
                <a:lnTo>
                  <a:pt x="61226" y="162674"/>
                </a:lnTo>
                <a:lnTo>
                  <a:pt x="17513" y="190957"/>
                </a:lnTo>
                <a:lnTo>
                  <a:pt x="0" y="222618"/>
                </a:lnTo>
                <a:lnTo>
                  <a:pt x="3302" y="254863"/>
                </a:lnTo>
                <a:lnTo>
                  <a:pt x="25857" y="283997"/>
                </a:lnTo>
                <a:lnTo>
                  <a:pt x="66103" y="306285"/>
                </a:lnTo>
                <a:lnTo>
                  <a:pt x="48272" y="320929"/>
                </a:lnTo>
                <a:lnTo>
                  <a:pt x="36131" y="337413"/>
                </a:lnTo>
                <a:lnTo>
                  <a:pt x="30010" y="355104"/>
                </a:lnTo>
                <a:lnTo>
                  <a:pt x="30226" y="373405"/>
                </a:lnTo>
                <a:lnTo>
                  <a:pt x="47053" y="405079"/>
                </a:lnTo>
                <a:lnTo>
                  <a:pt x="81127" y="429475"/>
                </a:lnTo>
                <a:lnTo>
                  <a:pt x="127584" y="444220"/>
                </a:lnTo>
                <a:lnTo>
                  <a:pt x="181546" y="446963"/>
                </a:lnTo>
                <a:lnTo>
                  <a:pt x="184099" y="449656"/>
                </a:lnTo>
                <a:lnTo>
                  <a:pt x="218084" y="476999"/>
                </a:lnTo>
                <a:lnTo>
                  <a:pt x="259829" y="498170"/>
                </a:lnTo>
                <a:lnTo>
                  <a:pt x="307352" y="512876"/>
                </a:lnTo>
                <a:lnTo>
                  <a:pt x="358660" y="520788"/>
                </a:lnTo>
                <a:lnTo>
                  <a:pt x="411734" y="521614"/>
                </a:lnTo>
                <a:lnTo>
                  <a:pt x="464693" y="515035"/>
                </a:lnTo>
                <a:lnTo>
                  <a:pt x="515493" y="500761"/>
                </a:lnTo>
                <a:lnTo>
                  <a:pt x="865759" y="500761"/>
                </a:lnTo>
                <a:lnTo>
                  <a:pt x="869569" y="497903"/>
                </a:lnTo>
                <a:lnTo>
                  <a:pt x="893064" y="466013"/>
                </a:lnTo>
                <a:lnTo>
                  <a:pt x="1081532" y="466013"/>
                </a:lnTo>
                <a:lnTo>
                  <a:pt x="1094486" y="461937"/>
                </a:lnTo>
                <a:lnTo>
                  <a:pt x="1133983" y="437984"/>
                </a:lnTo>
                <a:lnTo>
                  <a:pt x="1160145" y="407492"/>
                </a:lnTo>
                <a:lnTo>
                  <a:pt x="1169797" y="372287"/>
                </a:lnTo>
                <a:lnTo>
                  <a:pt x="1196467" y="368846"/>
                </a:lnTo>
                <a:lnTo>
                  <a:pt x="1246251" y="355904"/>
                </a:lnTo>
                <a:lnTo>
                  <a:pt x="1315466" y="316103"/>
                </a:lnTo>
                <a:lnTo>
                  <a:pt x="1343279" y="279514"/>
                </a:lnTo>
                <a:lnTo>
                  <a:pt x="1351661" y="239839"/>
                </a:lnTo>
                <a:lnTo>
                  <a:pt x="1340104" y="200075"/>
                </a:lnTo>
                <a:lnTo>
                  <a:pt x="1307846" y="163245"/>
                </a:lnTo>
                <a:lnTo>
                  <a:pt x="1310894" y="158851"/>
                </a:lnTo>
                <a:lnTo>
                  <a:pt x="1313434" y="154317"/>
                </a:lnTo>
                <a:lnTo>
                  <a:pt x="1315466" y="149694"/>
                </a:lnTo>
                <a:lnTo>
                  <a:pt x="1319911" y="108839"/>
                </a:lnTo>
                <a:lnTo>
                  <a:pt x="1299337" y="71412"/>
                </a:lnTo>
                <a:lnTo>
                  <a:pt x="1257554" y="41478"/>
                </a:lnTo>
                <a:lnTo>
                  <a:pt x="1198372" y="23114"/>
                </a:lnTo>
                <a:lnTo>
                  <a:pt x="1195959" y="17805"/>
                </a:lnTo>
                <a:lnTo>
                  <a:pt x="438023" y="17805"/>
                </a:lnTo>
                <a:lnTo>
                  <a:pt x="406273" y="8432"/>
                </a:lnTo>
                <a:lnTo>
                  <a:pt x="372618" y="2463"/>
                </a:lnTo>
                <a:lnTo>
                  <a:pt x="337921" y="0"/>
                </a:lnTo>
                <a:close/>
              </a:path>
            </a:pathLst>
          </a:custGeom>
          <a:solidFill>
            <a:srgbClr val="FFFFFF"/>
          </a:solidFill>
        </p:spPr>
        <p:txBody>
          <a:bodyPr wrap="square" lIns="0" tIns="0" rIns="0" bIns="0" rtlCol="0"/>
          <a:lstStyle/>
          <a:p>
            <a:endParaRPr sz="2400"/>
          </a:p>
        </p:txBody>
      </p:sp>
      <p:sp>
        <p:nvSpPr>
          <p:cNvPr id="16" name="object 16"/>
          <p:cNvSpPr/>
          <p:nvPr/>
        </p:nvSpPr>
        <p:spPr>
          <a:xfrm>
            <a:off x="2401823" y="5896135"/>
            <a:ext cx="251460" cy="0"/>
          </a:xfrm>
          <a:custGeom>
            <a:avLst/>
            <a:gdLst/>
            <a:ahLst/>
            <a:cxnLst/>
            <a:rect l="l" t="t" r="r" b="b"/>
            <a:pathLst>
              <a:path w="188594">
                <a:moveTo>
                  <a:pt x="0" y="0"/>
                </a:moveTo>
                <a:lnTo>
                  <a:pt x="188468" y="0"/>
                </a:lnTo>
              </a:path>
            </a:pathLst>
          </a:custGeom>
          <a:ln w="16916">
            <a:solidFill>
              <a:srgbClr val="FFFFFF"/>
            </a:solidFill>
          </a:ln>
        </p:spPr>
        <p:txBody>
          <a:bodyPr wrap="square" lIns="0" tIns="0" rIns="0" bIns="0" rtlCol="0"/>
          <a:lstStyle/>
          <a:p>
            <a:endParaRPr sz="2400"/>
          </a:p>
        </p:txBody>
      </p:sp>
      <p:sp>
        <p:nvSpPr>
          <p:cNvPr id="17" name="object 17"/>
          <p:cNvSpPr/>
          <p:nvPr/>
        </p:nvSpPr>
        <p:spPr>
          <a:xfrm>
            <a:off x="1795103" y="5251484"/>
            <a:ext cx="1010920" cy="0"/>
          </a:xfrm>
          <a:custGeom>
            <a:avLst/>
            <a:gdLst/>
            <a:ahLst/>
            <a:cxnLst/>
            <a:rect l="l" t="t" r="r" b="b"/>
            <a:pathLst>
              <a:path w="758189">
                <a:moveTo>
                  <a:pt x="0" y="0"/>
                </a:moveTo>
                <a:lnTo>
                  <a:pt x="757935" y="0"/>
                </a:lnTo>
              </a:path>
            </a:pathLst>
          </a:custGeom>
          <a:ln w="53644">
            <a:solidFill>
              <a:srgbClr val="FFFFFF"/>
            </a:solidFill>
          </a:ln>
        </p:spPr>
        <p:txBody>
          <a:bodyPr wrap="square" lIns="0" tIns="0" rIns="0" bIns="0" rtlCol="0"/>
          <a:lstStyle/>
          <a:p>
            <a:endParaRPr sz="2400"/>
          </a:p>
        </p:txBody>
      </p:sp>
      <p:sp>
        <p:nvSpPr>
          <p:cNvPr id="18" name="object 18"/>
          <p:cNvSpPr/>
          <p:nvPr/>
        </p:nvSpPr>
        <p:spPr>
          <a:xfrm>
            <a:off x="2147485" y="5222764"/>
            <a:ext cx="637540" cy="0"/>
          </a:xfrm>
          <a:custGeom>
            <a:avLst/>
            <a:gdLst/>
            <a:ahLst/>
            <a:cxnLst/>
            <a:rect l="l" t="t" r="r" b="b"/>
            <a:pathLst>
              <a:path w="478155">
                <a:moveTo>
                  <a:pt x="0" y="0"/>
                </a:moveTo>
                <a:lnTo>
                  <a:pt x="477774" y="0"/>
                </a:lnTo>
              </a:path>
            </a:pathLst>
          </a:custGeom>
          <a:ln w="46507">
            <a:solidFill>
              <a:srgbClr val="FFFFFF"/>
            </a:solidFill>
          </a:ln>
        </p:spPr>
        <p:txBody>
          <a:bodyPr wrap="square" lIns="0" tIns="0" rIns="0" bIns="0" rtlCol="0"/>
          <a:lstStyle/>
          <a:p>
            <a:endParaRPr sz="2400"/>
          </a:p>
        </p:txBody>
      </p:sp>
      <p:sp>
        <p:nvSpPr>
          <p:cNvPr id="19" name="object 19"/>
          <p:cNvSpPr/>
          <p:nvPr/>
        </p:nvSpPr>
        <p:spPr>
          <a:xfrm>
            <a:off x="2455165" y="5192047"/>
            <a:ext cx="309033" cy="44027"/>
          </a:xfrm>
          <a:custGeom>
            <a:avLst/>
            <a:gdLst/>
            <a:ahLst/>
            <a:cxnLst/>
            <a:rect l="l" t="t" r="r" b="b"/>
            <a:pathLst>
              <a:path w="231775" h="33020">
                <a:moveTo>
                  <a:pt x="126618" y="0"/>
                </a:moveTo>
                <a:lnTo>
                  <a:pt x="80263" y="2349"/>
                </a:lnTo>
                <a:lnTo>
                  <a:pt x="36956" y="13347"/>
                </a:lnTo>
                <a:lnTo>
                  <a:pt x="0" y="32816"/>
                </a:lnTo>
                <a:lnTo>
                  <a:pt x="231520" y="32816"/>
                </a:lnTo>
                <a:lnTo>
                  <a:pt x="213994" y="21945"/>
                </a:lnTo>
                <a:lnTo>
                  <a:pt x="172338" y="6464"/>
                </a:lnTo>
                <a:lnTo>
                  <a:pt x="126618" y="0"/>
                </a:lnTo>
                <a:close/>
              </a:path>
            </a:pathLst>
          </a:custGeom>
          <a:solidFill>
            <a:srgbClr val="FFFFFF"/>
          </a:solidFill>
        </p:spPr>
        <p:txBody>
          <a:bodyPr wrap="square" lIns="0" tIns="0" rIns="0" bIns="0" rtlCol="0"/>
          <a:lstStyle/>
          <a:p>
            <a:endParaRPr sz="2400"/>
          </a:p>
        </p:txBody>
      </p:sp>
      <p:sp>
        <p:nvSpPr>
          <p:cNvPr id="20" name="object 20"/>
          <p:cNvSpPr/>
          <p:nvPr/>
        </p:nvSpPr>
        <p:spPr>
          <a:xfrm>
            <a:off x="1211072" y="5191761"/>
            <a:ext cx="1802553" cy="817033"/>
          </a:xfrm>
          <a:custGeom>
            <a:avLst/>
            <a:gdLst/>
            <a:ahLst/>
            <a:cxnLst/>
            <a:rect l="l" t="t" r="r" b="b"/>
            <a:pathLst>
              <a:path w="1351914" h="612775">
                <a:moveTo>
                  <a:pt x="121970" y="201599"/>
                </a:moveTo>
                <a:lnTo>
                  <a:pt x="136182" y="134048"/>
                </a:lnTo>
                <a:lnTo>
                  <a:pt x="163144" y="105168"/>
                </a:lnTo>
                <a:lnTo>
                  <a:pt x="201040" y="81419"/>
                </a:lnTo>
                <a:lnTo>
                  <a:pt x="248158" y="64211"/>
                </a:lnTo>
                <a:lnTo>
                  <a:pt x="302768" y="54927"/>
                </a:lnTo>
                <a:lnTo>
                  <a:pt x="337921" y="53809"/>
                </a:lnTo>
                <a:lnTo>
                  <a:pt x="372618" y="56273"/>
                </a:lnTo>
                <a:lnTo>
                  <a:pt x="406273" y="62242"/>
                </a:lnTo>
                <a:lnTo>
                  <a:pt x="438023" y="71615"/>
                </a:lnTo>
                <a:lnTo>
                  <a:pt x="470281" y="45313"/>
                </a:lnTo>
                <a:lnTo>
                  <a:pt x="512699" y="27203"/>
                </a:lnTo>
                <a:lnTo>
                  <a:pt x="561467" y="17970"/>
                </a:lnTo>
                <a:lnTo>
                  <a:pt x="613029" y="18313"/>
                </a:lnTo>
                <a:lnTo>
                  <a:pt x="663575" y="28955"/>
                </a:lnTo>
                <a:lnTo>
                  <a:pt x="702310" y="46507"/>
                </a:lnTo>
                <a:lnTo>
                  <a:pt x="735584" y="20116"/>
                </a:lnTo>
                <a:lnTo>
                  <a:pt x="781177" y="4203"/>
                </a:lnTo>
                <a:lnTo>
                  <a:pt x="832993" y="0"/>
                </a:lnTo>
                <a:lnTo>
                  <a:pt x="885316" y="8712"/>
                </a:lnTo>
                <a:lnTo>
                  <a:pt x="898906" y="13500"/>
                </a:lnTo>
                <a:lnTo>
                  <a:pt x="911479" y="19189"/>
                </a:lnTo>
                <a:lnTo>
                  <a:pt x="922909" y="25717"/>
                </a:lnTo>
                <a:lnTo>
                  <a:pt x="933069" y="33032"/>
                </a:lnTo>
                <a:lnTo>
                  <a:pt x="970026" y="13563"/>
                </a:lnTo>
                <a:lnTo>
                  <a:pt x="1013333" y="2565"/>
                </a:lnTo>
                <a:lnTo>
                  <a:pt x="1059688" y="215"/>
                </a:lnTo>
                <a:lnTo>
                  <a:pt x="1105408" y="6680"/>
                </a:lnTo>
                <a:lnTo>
                  <a:pt x="1147064" y="22161"/>
                </a:lnTo>
                <a:lnTo>
                  <a:pt x="1180465" y="46799"/>
                </a:lnTo>
                <a:lnTo>
                  <a:pt x="1198372" y="76923"/>
                </a:lnTo>
                <a:lnTo>
                  <a:pt x="1257554" y="95288"/>
                </a:lnTo>
                <a:lnTo>
                  <a:pt x="1299337" y="125221"/>
                </a:lnTo>
                <a:lnTo>
                  <a:pt x="1319911" y="162648"/>
                </a:lnTo>
                <a:lnTo>
                  <a:pt x="1315466" y="203504"/>
                </a:lnTo>
                <a:lnTo>
                  <a:pt x="1313434" y="208127"/>
                </a:lnTo>
                <a:lnTo>
                  <a:pt x="1310894" y="212661"/>
                </a:lnTo>
                <a:lnTo>
                  <a:pt x="1307846" y="217055"/>
                </a:lnTo>
                <a:lnTo>
                  <a:pt x="1340104" y="253885"/>
                </a:lnTo>
                <a:lnTo>
                  <a:pt x="1351661" y="293649"/>
                </a:lnTo>
                <a:lnTo>
                  <a:pt x="1343279" y="333324"/>
                </a:lnTo>
                <a:lnTo>
                  <a:pt x="1315466" y="369912"/>
                </a:lnTo>
                <a:lnTo>
                  <a:pt x="1268857" y="400367"/>
                </a:lnTo>
                <a:lnTo>
                  <a:pt x="1221994" y="417169"/>
                </a:lnTo>
                <a:lnTo>
                  <a:pt x="1169797" y="426097"/>
                </a:lnTo>
                <a:lnTo>
                  <a:pt x="1160145" y="461302"/>
                </a:lnTo>
                <a:lnTo>
                  <a:pt x="1133983" y="491794"/>
                </a:lnTo>
                <a:lnTo>
                  <a:pt x="1094486" y="515746"/>
                </a:lnTo>
                <a:lnTo>
                  <a:pt x="1044575" y="531342"/>
                </a:lnTo>
                <a:lnTo>
                  <a:pt x="987425" y="536740"/>
                </a:lnTo>
                <a:lnTo>
                  <a:pt x="962533" y="535571"/>
                </a:lnTo>
                <a:lnTo>
                  <a:pt x="938276" y="532307"/>
                </a:lnTo>
                <a:lnTo>
                  <a:pt x="915035" y="527037"/>
                </a:lnTo>
                <a:lnTo>
                  <a:pt x="893064" y="519823"/>
                </a:lnTo>
                <a:lnTo>
                  <a:pt x="869569" y="551713"/>
                </a:lnTo>
                <a:lnTo>
                  <a:pt x="834644" y="577761"/>
                </a:lnTo>
                <a:lnTo>
                  <a:pt x="790575" y="597153"/>
                </a:lnTo>
                <a:lnTo>
                  <a:pt x="740156" y="609053"/>
                </a:lnTo>
                <a:lnTo>
                  <a:pt x="685673" y="612609"/>
                </a:lnTo>
                <a:lnTo>
                  <a:pt x="629793" y="607009"/>
                </a:lnTo>
                <a:lnTo>
                  <a:pt x="596011" y="598652"/>
                </a:lnTo>
                <a:lnTo>
                  <a:pt x="565277" y="586930"/>
                </a:lnTo>
                <a:lnTo>
                  <a:pt x="538226" y="572134"/>
                </a:lnTo>
                <a:lnTo>
                  <a:pt x="515493" y="554570"/>
                </a:lnTo>
                <a:lnTo>
                  <a:pt x="464693" y="568845"/>
                </a:lnTo>
                <a:lnTo>
                  <a:pt x="411734" y="575424"/>
                </a:lnTo>
                <a:lnTo>
                  <a:pt x="358660" y="574598"/>
                </a:lnTo>
                <a:lnTo>
                  <a:pt x="307352" y="566686"/>
                </a:lnTo>
                <a:lnTo>
                  <a:pt x="259829" y="551980"/>
                </a:lnTo>
                <a:lnTo>
                  <a:pt x="218084" y="530809"/>
                </a:lnTo>
                <a:lnTo>
                  <a:pt x="184099" y="503466"/>
                </a:lnTo>
                <a:lnTo>
                  <a:pt x="181546" y="500773"/>
                </a:lnTo>
                <a:lnTo>
                  <a:pt x="127584" y="498030"/>
                </a:lnTo>
                <a:lnTo>
                  <a:pt x="81127" y="483285"/>
                </a:lnTo>
                <a:lnTo>
                  <a:pt x="47053" y="458889"/>
                </a:lnTo>
                <a:lnTo>
                  <a:pt x="30226" y="427215"/>
                </a:lnTo>
                <a:lnTo>
                  <a:pt x="30010" y="408914"/>
                </a:lnTo>
                <a:lnTo>
                  <a:pt x="36131" y="391223"/>
                </a:lnTo>
                <a:lnTo>
                  <a:pt x="48272" y="374738"/>
                </a:lnTo>
                <a:lnTo>
                  <a:pt x="66103" y="360095"/>
                </a:lnTo>
                <a:lnTo>
                  <a:pt x="25857" y="337807"/>
                </a:lnTo>
                <a:lnTo>
                  <a:pt x="3302" y="308673"/>
                </a:lnTo>
                <a:lnTo>
                  <a:pt x="0" y="276428"/>
                </a:lnTo>
                <a:lnTo>
                  <a:pt x="17513" y="244767"/>
                </a:lnTo>
                <a:lnTo>
                  <a:pt x="36830" y="228930"/>
                </a:lnTo>
                <a:lnTo>
                  <a:pt x="61226" y="216484"/>
                </a:lnTo>
                <a:lnTo>
                  <a:pt x="89598" y="207860"/>
                </a:lnTo>
                <a:lnTo>
                  <a:pt x="120840" y="203517"/>
                </a:lnTo>
                <a:lnTo>
                  <a:pt x="121970" y="201599"/>
                </a:lnTo>
                <a:close/>
              </a:path>
            </a:pathLst>
          </a:custGeom>
          <a:ln w="12192">
            <a:solidFill>
              <a:srgbClr val="949494"/>
            </a:solidFill>
          </a:ln>
        </p:spPr>
        <p:txBody>
          <a:bodyPr wrap="square" lIns="0" tIns="0" rIns="0" bIns="0" rtlCol="0"/>
          <a:lstStyle/>
          <a:p>
            <a:endParaRPr sz="2400"/>
          </a:p>
        </p:txBody>
      </p:sp>
      <p:sp>
        <p:nvSpPr>
          <p:cNvPr id="21" name="object 21"/>
          <p:cNvSpPr/>
          <p:nvPr/>
        </p:nvSpPr>
        <p:spPr>
          <a:xfrm>
            <a:off x="1300481" y="5669279"/>
            <a:ext cx="105833" cy="16933"/>
          </a:xfrm>
          <a:custGeom>
            <a:avLst/>
            <a:gdLst/>
            <a:ahLst/>
            <a:cxnLst/>
            <a:rect l="l" t="t" r="r" b="b"/>
            <a:pathLst>
              <a:path w="79375" h="12700">
                <a:moveTo>
                  <a:pt x="79133" y="12052"/>
                </a:moveTo>
                <a:lnTo>
                  <a:pt x="58483" y="12077"/>
                </a:lnTo>
                <a:lnTo>
                  <a:pt x="38176" y="10045"/>
                </a:lnTo>
                <a:lnTo>
                  <a:pt x="18567" y="5994"/>
                </a:lnTo>
                <a:lnTo>
                  <a:pt x="0" y="0"/>
                </a:lnTo>
              </a:path>
            </a:pathLst>
          </a:custGeom>
          <a:ln w="12192">
            <a:solidFill>
              <a:srgbClr val="949494"/>
            </a:solidFill>
          </a:ln>
        </p:spPr>
        <p:txBody>
          <a:bodyPr wrap="square" lIns="0" tIns="0" rIns="0" bIns="0" rtlCol="0"/>
          <a:lstStyle/>
          <a:p>
            <a:endParaRPr sz="2400"/>
          </a:p>
        </p:txBody>
      </p:sp>
      <p:sp>
        <p:nvSpPr>
          <p:cNvPr id="22" name="object 22"/>
          <p:cNvSpPr/>
          <p:nvPr/>
        </p:nvSpPr>
        <p:spPr>
          <a:xfrm>
            <a:off x="1452881" y="5850128"/>
            <a:ext cx="46567" cy="8467"/>
          </a:xfrm>
          <a:custGeom>
            <a:avLst/>
            <a:gdLst/>
            <a:ahLst/>
            <a:cxnLst/>
            <a:rect l="l" t="t" r="r" b="b"/>
            <a:pathLst>
              <a:path w="34925" h="6350">
                <a:moveTo>
                  <a:pt x="34810" y="0"/>
                </a:moveTo>
                <a:lnTo>
                  <a:pt x="26339" y="1993"/>
                </a:lnTo>
                <a:lnTo>
                  <a:pt x="17691" y="3632"/>
                </a:lnTo>
                <a:lnTo>
                  <a:pt x="8902" y="4889"/>
                </a:lnTo>
                <a:lnTo>
                  <a:pt x="0" y="5753"/>
                </a:lnTo>
              </a:path>
            </a:pathLst>
          </a:custGeom>
          <a:ln w="12192">
            <a:solidFill>
              <a:srgbClr val="949494"/>
            </a:solidFill>
          </a:ln>
        </p:spPr>
        <p:txBody>
          <a:bodyPr wrap="square" lIns="0" tIns="0" rIns="0" bIns="0" rtlCol="0"/>
          <a:lstStyle/>
          <a:p>
            <a:endParaRPr sz="2400"/>
          </a:p>
        </p:txBody>
      </p:sp>
      <p:sp>
        <p:nvSpPr>
          <p:cNvPr id="23" name="object 23"/>
          <p:cNvSpPr/>
          <p:nvPr/>
        </p:nvSpPr>
        <p:spPr>
          <a:xfrm>
            <a:off x="1871471" y="5896863"/>
            <a:ext cx="27093" cy="33020"/>
          </a:xfrm>
          <a:custGeom>
            <a:avLst/>
            <a:gdLst/>
            <a:ahLst/>
            <a:cxnLst/>
            <a:rect l="l" t="t" r="r" b="b"/>
            <a:pathLst>
              <a:path w="20319" h="24764">
                <a:moveTo>
                  <a:pt x="19812" y="24295"/>
                </a:moveTo>
                <a:lnTo>
                  <a:pt x="14096" y="18491"/>
                </a:lnTo>
                <a:lnTo>
                  <a:pt x="8890" y="12496"/>
                </a:lnTo>
                <a:lnTo>
                  <a:pt x="4190" y="6324"/>
                </a:lnTo>
                <a:lnTo>
                  <a:pt x="0" y="0"/>
                </a:lnTo>
              </a:path>
            </a:pathLst>
          </a:custGeom>
          <a:ln w="12192">
            <a:solidFill>
              <a:srgbClr val="949494"/>
            </a:solidFill>
          </a:ln>
        </p:spPr>
        <p:txBody>
          <a:bodyPr wrap="square" lIns="0" tIns="0" rIns="0" bIns="0" rtlCol="0"/>
          <a:lstStyle/>
          <a:p>
            <a:endParaRPr sz="2400"/>
          </a:p>
        </p:txBody>
      </p:sp>
      <p:sp>
        <p:nvSpPr>
          <p:cNvPr id="24" name="object 24"/>
          <p:cNvSpPr/>
          <p:nvPr/>
        </p:nvSpPr>
        <p:spPr>
          <a:xfrm>
            <a:off x="2401823" y="5846063"/>
            <a:ext cx="11853" cy="36407"/>
          </a:xfrm>
          <a:custGeom>
            <a:avLst/>
            <a:gdLst/>
            <a:ahLst/>
            <a:cxnLst/>
            <a:rect l="l" t="t" r="r" b="b"/>
            <a:pathLst>
              <a:path w="8889" h="27304">
                <a:moveTo>
                  <a:pt x="8636" y="0"/>
                </a:moveTo>
                <a:lnTo>
                  <a:pt x="7365" y="6896"/>
                </a:lnTo>
                <a:lnTo>
                  <a:pt x="5461" y="13741"/>
                </a:lnTo>
                <a:lnTo>
                  <a:pt x="3048" y="20510"/>
                </a:lnTo>
                <a:lnTo>
                  <a:pt x="0" y="27203"/>
                </a:lnTo>
              </a:path>
            </a:pathLst>
          </a:custGeom>
          <a:ln w="12192">
            <a:solidFill>
              <a:srgbClr val="949494"/>
            </a:solidFill>
          </a:ln>
        </p:spPr>
        <p:txBody>
          <a:bodyPr wrap="square" lIns="0" tIns="0" rIns="0" bIns="0" rtlCol="0"/>
          <a:lstStyle/>
          <a:p>
            <a:endParaRPr sz="2400"/>
          </a:p>
        </p:txBody>
      </p:sp>
      <p:sp>
        <p:nvSpPr>
          <p:cNvPr id="25" name="object 25"/>
          <p:cNvSpPr/>
          <p:nvPr/>
        </p:nvSpPr>
        <p:spPr>
          <a:xfrm>
            <a:off x="2635503" y="5624576"/>
            <a:ext cx="135467" cy="133773"/>
          </a:xfrm>
          <a:custGeom>
            <a:avLst/>
            <a:gdLst/>
            <a:ahLst/>
            <a:cxnLst/>
            <a:rect l="l" t="t" r="r" b="b"/>
            <a:pathLst>
              <a:path w="101600" h="100329">
                <a:moveTo>
                  <a:pt x="0" y="0"/>
                </a:moveTo>
                <a:lnTo>
                  <a:pt x="42418" y="17526"/>
                </a:lnTo>
                <a:lnTo>
                  <a:pt x="74549" y="41122"/>
                </a:lnTo>
                <a:lnTo>
                  <a:pt x="94742" y="69189"/>
                </a:lnTo>
                <a:lnTo>
                  <a:pt x="101600" y="100177"/>
                </a:lnTo>
              </a:path>
            </a:pathLst>
          </a:custGeom>
          <a:ln w="12192">
            <a:solidFill>
              <a:srgbClr val="949494"/>
            </a:solidFill>
          </a:ln>
        </p:spPr>
        <p:txBody>
          <a:bodyPr wrap="square" lIns="0" tIns="0" rIns="0" bIns="0" rtlCol="0"/>
          <a:lstStyle/>
          <a:p>
            <a:endParaRPr sz="2400"/>
          </a:p>
        </p:txBody>
      </p:sp>
      <p:sp>
        <p:nvSpPr>
          <p:cNvPr id="26" name="object 26"/>
          <p:cNvSpPr/>
          <p:nvPr/>
        </p:nvSpPr>
        <p:spPr>
          <a:xfrm>
            <a:off x="2895600" y="5480304"/>
            <a:ext cx="60960" cy="50800"/>
          </a:xfrm>
          <a:custGeom>
            <a:avLst/>
            <a:gdLst/>
            <a:ahLst/>
            <a:cxnLst/>
            <a:rect l="l" t="t" r="r" b="b"/>
            <a:pathLst>
              <a:path w="45719" h="38100">
                <a:moveTo>
                  <a:pt x="45338" y="0"/>
                </a:moveTo>
                <a:lnTo>
                  <a:pt x="36702" y="10655"/>
                </a:lnTo>
                <a:lnTo>
                  <a:pt x="26162" y="20599"/>
                </a:lnTo>
                <a:lnTo>
                  <a:pt x="13843" y="29730"/>
                </a:lnTo>
                <a:lnTo>
                  <a:pt x="0" y="37947"/>
                </a:lnTo>
              </a:path>
            </a:pathLst>
          </a:custGeom>
          <a:ln w="12192">
            <a:solidFill>
              <a:srgbClr val="949494"/>
            </a:solidFill>
          </a:ln>
        </p:spPr>
        <p:txBody>
          <a:bodyPr wrap="square" lIns="0" tIns="0" rIns="0" bIns="0" rtlCol="0"/>
          <a:lstStyle/>
          <a:p>
            <a:endParaRPr sz="2400"/>
          </a:p>
        </p:txBody>
      </p:sp>
      <p:sp>
        <p:nvSpPr>
          <p:cNvPr id="27" name="object 27"/>
          <p:cNvSpPr/>
          <p:nvPr/>
        </p:nvSpPr>
        <p:spPr>
          <a:xfrm>
            <a:off x="2810257" y="5291329"/>
            <a:ext cx="4233" cy="26247"/>
          </a:xfrm>
          <a:custGeom>
            <a:avLst/>
            <a:gdLst/>
            <a:ahLst/>
            <a:cxnLst/>
            <a:rect l="l" t="t" r="r" b="b"/>
            <a:pathLst>
              <a:path w="3175" h="19685">
                <a:moveTo>
                  <a:pt x="0" y="0"/>
                </a:moveTo>
                <a:lnTo>
                  <a:pt x="2031" y="6362"/>
                </a:lnTo>
                <a:lnTo>
                  <a:pt x="3047" y="12814"/>
                </a:lnTo>
                <a:lnTo>
                  <a:pt x="2793" y="19278"/>
                </a:lnTo>
              </a:path>
            </a:pathLst>
          </a:custGeom>
          <a:ln w="12192">
            <a:solidFill>
              <a:srgbClr val="949494"/>
            </a:solidFill>
          </a:ln>
        </p:spPr>
        <p:txBody>
          <a:bodyPr wrap="square" lIns="0" tIns="0" rIns="0" bIns="0" rtlCol="0"/>
          <a:lstStyle/>
          <a:p>
            <a:endParaRPr sz="2400"/>
          </a:p>
        </p:txBody>
      </p:sp>
      <p:sp>
        <p:nvSpPr>
          <p:cNvPr id="28" name="object 28"/>
          <p:cNvSpPr/>
          <p:nvPr/>
        </p:nvSpPr>
        <p:spPr>
          <a:xfrm>
            <a:off x="2424176" y="5234431"/>
            <a:ext cx="30480" cy="30480"/>
          </a:xfrm>
          <a:custGeom>
            <a:avLst/>
            <a:gdLst/>
            <a:ahLst/>
            <a:cxnLst/>
            <a:rect l="l" t="t" r="r" b="b"/>
            <a:pathLst>
              <a:path w="22860" h="22860">
                <a:moveTo>
                  <a:pt x="0" y="22859"/>
                </a:moveTo>
                <a:lnTo>
                  <a:pt x="4699" y="16763"/>
                </a:lnTo>
                <a:lnTo>
                  <a:pt x="10032" y="10909"/>
                </a:lnTo>
                <a:lnTo>
                  <a:pt x="16001" y="5321"/>
                </a:lnTo>
                <a:lnTo>
                  <a:pt x="22606" y="0"/>
                </a:lnTo>
              </a:path>
            </a:pathLst>
          </a:custGeom>
          <a:ln w="12192">
            <a:solidFill>
              <a:srgbClr val="949494"/>
            </a:solidFill>
          </a:ln>
        </p:spPr>
        <p:txBody>
          <a:bodyPr wrap="square" lIns="0" tIns="0" rIns="0" bIns="0" rtlCol="0"/>
          <a:lstStyle/>
          <a:p>
            <a:endParaRPr sz="2400"/>
          </a:p>
        </p:txBody>
      </p:sp>
      <p:sp>
        <p:nvSpPr>
          <p:cNvPr id="29" name="object 29"/>
          <p:cNvSpPr/>
          <p:nvPr/>
        </p:nvSpPr>
        <p:spPr>
          <a:xfrm>
            <a:off x="2135633" y="5252721"/>
            <a:ext cx="14393" cy="26247"/>
          </a:xfrm>
          <a:custGeom>
            <a:avLst/>
            <a:gdLst/>
            <a:ahLst/>
            <a:cxnLst/>
            <a:rect l="l" t="t" r="r" b="b"/>
            <a:pathLst>
              <a:path w="10794" h="19685">
                <a:moveTo>
                  <a:pt x="0" y="19215"/>
                </a:moveTo>
                <a:lnTo>
                  <a:pt x="2285" y="12560"/>
                </a:lnTo>
                <a:lnTo>
                  <a:pt x="5841" y="6096"/>
                </a:lnTo>
                <a:lnTo>
                  <a:pt x="10540" y="0"/>
                </a:lnTo>
              </a:path>
            </a:pathLst>
          </a:custGeom>
          <a:ln w="12192">
            <a:solidFill>
              <a:srgbClr val="949494"/>
            </a:solidFill>
          </a:ln>
        </p:spPr>
        <p:txBody>
          <a:bodyPr wrap="square" lIns="0" tIns="0" rIns="0" bIns="0" rtlCol="0"/>
          <a:lstStyle/>
          <a:p>
            <a:endParaRPr sz="2400"/>
          </a:p>
        </p:txBody>
      </p:sp>
      <p:sp>
        <p:nvSpPr>
          <p:cNvPr id="30" name="object 30"/>
          <p:cNvSpPr/>
          <p:nvPr/>
        </p:nvSpPr>
        <p:spPr>
          <a:xfrm>
            <a:off x="1794255" y="5287263"/>
            <a:ext cx="56727" cy="26247"/>
          </a:xfrm>
          <a:custGeom>
            <a:avLst/>
            <a:gdLst/>
            <a:ahLst/>
            <a:cxnLst/>
            <a:rect l="l" t="t" r="r" b="b"/>
            <a:pathLst>
              <a:path w="42544" h="19685">
                <a:moveTo>
                  <a:pt x="0" y="0"/>
                </a:moveTo>
                <a:lnTo>
                  <a:pt x="11303" y="4229"/>
                </a:lnTo>
                <a:lnTo>
                  <a:pt x="22098" y="8851"/>
                </a:lnTo>
                <a:lnTo>
                  <a:pt x="32385" y="13855"/>
                </a:lnTo>
                <a:lnTo>
                  <a:pt x="42164" y="19240"/>
                </a:lnTo>
              </a:path>
            </a:pathLst>
          </a:custGeom>
          <a:ln w="12191">
            <a:solidFill>
              <a:srgbClr val="949494"/>
            </a:solidFill>
          </a:ln>
        </p:spPr>
        <p:txBody>
          <a:bodyPr wrap="square" lIns="0" tIns="0" rIns="0" bIns="0" rtlCol="0"/>
          <a:lstStyle/>
          <a:p>
            <a:endParaRPr sz="2400"/>
          </a:p>
        </p:txBody>
      </p:sp>
      <p:sp>
        <p:nvSpPr>
          <p:cNvPr id="31" name="object 31"/>
          <p:cNvSpPr/>
          <p:nvPr/>
        </p:nvSpPr>
        <p:spPr>
          <a:xfrm>
            <a:off x="1373632" y="5462015"/>
            <a:ext cx="10160" cy="26247"/>
          </a:xfrm>
          <a:custGeom>
            <a:avLst/>
            <a:gdLst/>
            <a:ahLst/>
            <a:cxnLst/>
            <a:rect l="l" t="t" r="r" b="b"/>
            <a:pathLst>
              <a:path w="7619" h="19685">
                <a:moveTo>
                  <a:pt x="7086" y="19608"/>
                </a:moveTo>
                <a:lnTo>
                  <a:pt x="3873" y="13195"/>
                </a:lnTo>
                <a:lnTo>
                  <a:pt x="1498" y="6642"/>
                </a:lnTo>
                <a:lnTo>
                  <a:pt x="0" y="0"/>
                </a:lnTo>
              </a:path>
            </a:pathLst>
          </a:custGeom>
          <a:ln w="12192">
            <a:solidFill>
              <a:srgbClr val="949494"/>
            </a:solidFill>
          </a:ln>
        </p:spPr>
        <p:txBody>
          <a:bodyPr wrap="square" lIns="0" tIns="0" rIns="0" bIns="0" rtlCol="0"/>
          <a:lstStyle/>
          <a:p>
            <a:endParaRPr sz="2400"/>
          </a:p>
        </p:txBody>
      </p:sp>
      <p:sp>
        <p:nvSpPr>
          <p:cNvPr id="32" name="object 32"/>
          <p:cNvSpPr txBox="1"/>
          <p:nvPr/>
        </p:nvSpPr>
        <p:spPr>
          <a:xfrm>
            <a:off x="1589972" y="5259357"/>
            <a:ext cx="924560" cy="631605"/>
          </a:xfrm>
          <a:prstGeom prst="rect">
            <a:avLst/>
          </a:prstGeom>
        </p:spPr>
        <p:txBody>
          <a:bodyPr vert="horz" wrap="square" lIns="0" tIns="16087" rIns="0" bIns="0" rtlCol="0">
            <a:spAutoFit/>
          </a:bodyPr>
          <a:lstStyle/>
          <a:p>
            <a:pPr marL="16086" marR="6773" algn="ctr">
              <a:spcBef>
                <a:spcPts val="127"/>
              </a:spcBef>
            </a:pPr>
            <a:r>
              <a:rPr sz="1333" spc="-7" dirty="0">
                <a:solidFill>
                  <a:srgbClr val="242424"/>
                </a:solidFill>
                <a:latin typeface="Tahoma"/>
                <a:cs typeface="Tahoma"/>
              </a:rPr>
              <a:t>Public</a:t>
            </a:r>
            <a:r>
              <a:rPr sz="1333" spc="-233" dirty="0">
                <a:solidFill>
                  <a:srgbClr val="242424"/>
                </a:solidFill>
                <a:latin typeface="Tahoma"/>
                <a:cs typeface="Tahoma"/>
              </a:rPr>
              <a:t> </a:t>
            </a:r>
            <a:r>
              <a:rPr sz="1333" spc="-7" dirty="0">
                <a:solidFill>
                  <a:srgbClr val="242424"/>
                </a:solidFill>
                <a:latin typeface="Tahoma"/>
                <a:cs typeface="Tahoma"/>
              </a:rPr>
              <a:t>Cloud  (multi-  tenant)</a:t>
            </a:r>
            <a:endParaRPr sz="1333">
              <a:latin typeface="Tahoma"/>
              <a:cs typeface="Tahoma"/>
            </a:endParaRPr>
          </a:p>
        </p:txBody>
      </p:sp>
      <p:sp>
        <p:nvSpPr>
          <p:cNvPr id="33" name="object 33"/>
          <p:cNvSpPr txBox="1"/>
          <p:nvPr/>
        </p:nvSpPr>
        <p:spPr>
          <a:xfrm>
            <a:off x="9807447" y="5281710"/>
            <a:ext cx="1169247" cy="469487"/>
          </a:xfrm>
          <a:prstGeom prst="rect">
            <a:avLst/>
          </a:prstGeom>
        </p:spPr>
        <p:txBody>
          <a:bodyPr vert="horz" wrap="square" lIns="0" tIns="17780" rIns="0" bIns="0" rtlCol="0">
            <a:spAutoFit/>
          </a:bodyPr>
          <a:lstStyle/>
          <a:p>
            <a:pPr marL="16933" marR="6773">
              <a:spcBef>
                <a:spcPts val="140"/>
              </a:spcBef>
            </a:pPr>
            <a:r>
              <a:rPr sz="1467" b="1" dirty="0">
                <a:solidFill>
                  <a:srgbClr val="242424"/>
                </a:solidFill>
                <a:latin typeface="Tahoma"/>
                <a:cs typeface="Tahoma"/>
              </a:rPr>
              <a:t>Deplo</a:t>
            </a:r>
            <a:r>
              <a:rPr sz="1467" b="1" spc="-20" dirty="0">
                <a:solidFill>
                  <a:srgbClr val="242424"/>
                </a:solidFill>
                <a:latin typeface="Tahoma"/>
                <a:cs typeface="Tahoma"/>
              </a:rPr>
              <a:t>y</a:t>
            </a:r>
            <a:r>
              <a:rPr sz="1467" b="1" dirty="0">
                <a:solidFill>
                  <a:srgbClr val="242424"/>
                </a:solidFill>
                <a:latin typeface="Tahoma"/>
                <a:cs typeface="Tahoma"/>
              </a:rPr>
              <a:t>m</a:t>
            </a:r>
            <a:r>
              <a:rPr sz="1467" b="1" spc="-13" dirty="0">
                <a:solidFill>
                  <a:srgbClr val="242424"/>
                </a:solidFill>
                <a:latin typeface="Tahoma"/>
                <a:cs typeface="Tahoma"/>
              </a:rPr>
              <a:t>e</a:t>
            </a:r>
            <a:r>
              <a:rPr sz="1467" b="1" spc="-20" dirty="0">
                <a:solidFill>
                  <a:srgbClr val="242424"/>
                </a:solidFill>
                <a:latin typeface="Tahoma"/>
                <a:cs typeface="Tahoma"/>
              </a:rPr>
              <a:t>n</a:t>
            </a:r>
            <a:r>
              <a:rPr sz="1467" b="1" dirty="0">
                <a:solidFill>
                  <a:srgbClr val="242424"/>
                </a:solidFill>
                <a:latin typeface="Tahoma"/>
                <a:cs typeface="Tahoma"/>
              </a:rPr>
              <a:t>t  </a:t>
            </a:r>
            <a:r>
              <a:rPr sz="1467" b="1" spc="-7" dirty="0">
                <a:solidFill>
                  <a:srgbClr val="242424"/>
                </a:solidFill>
                <a:latin typeface="Tahoma"/>
                <a:cs typeface="Tahoma"/>
              </a:rPr>
              <a:t>Models</a:t>
            </a:r>
            <a:endParaRPr sz="1467">
              <a:latin typeface="Tahoma"/>
              <a:cs typeface="Tahoma"/>
            </a:endParaRPr>
          </a:p>
        </p:txBody>
      </p:sp>
      <p:sp>
        <p:nvSpPr>
          <p:cNvPr id="34" name="object 34"/>
          <p:cNvSpPr txBox="1"/>
          <p:nvPr/>
        </p:nvSpPr>
        <p:spPr>
          <a:xfrm>
            <a:off x="9807448" y="3735765"/>
            <a:ext cx="720513" cy="469487"/>
          </a:xfrm>
          <a:prstGeom prst="rect">
            <a:avLst/>
          </a:prstGeom>
        </p:spPr>
        <p:txBody>
          <a:bodyPr vert="horz" wrap="square" lIns="0" tIns="17780" rIns="0" bIns="0" rtlCol="0">
            <a:spAutoFit/>
          </a:bodyPr>
          <a:lstStyle/>
          <a:p>
            <a:pPr marL="16933">
              <a:spcBef>
                <a:spcPts val="140"/>
              </a:spcBef>
            </a:pPr>
            <a:r>
              <a:rPr sz="1467" b="1" spc="-7" dirty="0">
                <a:solidFill>
                  <a:srgbClr val="242424"/>
                </a:solidFill>
                <a:latin typeface="Tahoma"/>
                <a:cs typeface="Tahoma"/>
              </a:rPr>
              <a:t>S</a:t>
            </a:r>
            <a:r>
              <a:rPr sz="1467" b="1" dirty="0">
                <a:solidFill>
                  <a:srgbClr val="242424"/>
                </a:solidFill>
                <a:latin typeface="Tahoma"/>
                <a:cs typeface="Tahoma"/>
              </a:rPr>
              <a:t>ervice</a:t>
            </a:r>
            <a:endParaRPr sz="1467">
              <a:latin typeface="Tahoma"/>
              <a:cs typeface="Tahoma"/>
            </a:endParaRPr>
          </a:p>
          <a:p>
            <a:pPr marL="16933"/>
            <a:r>
              <a:rPr sz="1467" b="1" spc="-7" dirty="0">
                <a:solidFill>
                  <a:srgbClr val="242424"/>
                </a:solidFill>
                <a:latin typeface="Tahoma"/>
                <a:cs typeface="Tahoma"/>
              </a:rPr>
              <a:t>Models</a:t>
            </a:r>
            <a:endParaRPr sz="1467">
              <a:latin typeface="Tahoma"/>
              <a:cs typeface="Tahoma"/>
            </a:endParaRPr>
          </a:p>
        </p:txBody>
      </p:sp>
      <p:sp>
        <p:nvSpPr>
          <p:cNvPr id="35" name="object 35"/>
          <p:cNvSpPr txBox="1"/>
          <p:nvPr/>
        </p:nvSpPr>
        <p:spPr>
          <a:xfrm>
            <a:off x="9807447" y="1906523"/>
            <a:ext cx="978747" cy="243721"/>
          </a:xfrm>
          <a:prstGeom prst="rect">
            <a:avLst/>
          </a:prstGeom>
        </p:spPr>
        <p:txBody>
          <a:bodyPr vert="horz" wrap="square" lIns="0" tIns="17780" rIns="0" bIns="0" rtlCol="0">
            <a:spAutoFit/>
          </a:bodyPr>
          <a:lstStyle/>
          <a:p>
            <a:pPr marL="16933">
              <a:spcBef>
                <a:spcPts val="140"/>
              </a:spcBef>
            </a:pPr>
            <a:r>
              <a:rPr sz="1467" b="1" dirty="0">
                <a:solidFill>
                  <a:srgbClr val="242424"/>
                </a:solidFill>
                <a:latin typeface="Tahoma"/>
                <a:cs typeface="Tahoma"/>
              </a:rPr>
              <a:t>A</a:t>
            </a:r>
            <a:r>
              <a:rPr sz="1467" b="1" spc="-7" dirty="0">
                <a:solidFill>
                  <a:srgbClr val="242424"/>
                </a:solidFill>
                <a:latin typeface="Tahoma"/>
                <a:cs typeface="Tahoma"/>
              </a:rPr>
              <a:t>t</a:t>
            </a:r>
            <a:r>
              <a:rPr sz="1467" b="1" dirty="0">
                <a:solidFill>
                  <a:srgbClr val="242424"/>
                </a:solidFill>
                <a:latin typeface="Tahoma"/>
                <a:cs typeface="Tahoma"/>
              </a:rPr>
              <a:t>tribu</a:t>
            </a:r>
            <a:r>
              <a:rPr sz="1467" b="1" spc="-7" dirty="0">
                <a:solidFill>
                  <a:srgbClr val="242424"/>
                </a:solidFill>
                <a:latin typeface="Tahoma"/>
                <a:cs typeface="Tahoma"/>
              </a:rPr>
              <a:t>t</a:t>
            </a:r>
            <a:r>
              <a:rPr sz="1467" b="1" dirty="0">
                <a:solidFill>
                  <a:srgbClr val="242424"/>
                </a:solidFill>
                <a:latin typeface="Tahoma"/>
                <a:cs typeface="Tahoma"/>
              </a:rPr>
              <a:t>es</a:t>
            </a:r>
            <a:endParaRPr sz="1467">
              <a:latin typeface="Tahoma"/>
              <a:cs typeface="Tahoma"/>
            </a:endParaRPr>
          </a:p>
        </p:txBody>
      </p:sp>
      <p:sp>
        <p:nvSpPr>
          <p:cNvPr id="36" name="object 36"/>
          <p:cNvSpPr txBox="1"/>
          <p:nvPr/>
        </p:nvSpPr>
        <p:spPr>
          <a:xfrm>
            <a:off x="962151" y="1388871"/>
            <a:ext cx="1983740" cy="479747"/>
          </a:xfrm>
          <a:prstGeom prst="rect">
            <a:avLst/>
          </a:prstGeom>
          <a:ln w="25908">
            <a:solidFill>
              <a:srgbClr val="00AEEE"/>
            </a:solidFill>
          </a:ln>
        </p:spPr>
        <p:txBody>
          <a:bodyPr vert="horz" wrap="square" lIns="0" tIns="27940" rIns="0" bIns="0" rtlCol="0">
            <a:spAutoFit/>
          </a:bodyPr>
          <a:lstStyle/>
          <a:p>
            <a:pPr marL="657844" marR="295479" indent="-396230">
              <a:spcBef>
                <a:spcPts val="220"/>
              </a:spcBef>
            </a:pPr>
            <a:r>
              <a:rPr sz="1467" b="1" spc="-7" dirty="0">
                <a:solidFill>
                  <a:srgbClr val="242424"/>
                </a:solidFill>
                <a:latin typeface="Tahoma"/>
                <a:cs typeface="Tahoma"/>
              </a:rPr>
              <a:t>Broad</a:t>
            </a:r>
            <a:r>
              <a:rPr sz="1467" b="1" spc="-107" dirty="0">
                <a:solidFill>
                  <a:srgbClr val="242424"/>
                </a:solidFill>
                <a:latin typeface="Tahoma"/>
                <a:cs typeface="Tahoma"/>
              </a:rPr>
              <a:t> </a:t>
            </a:r>
            <a:r>
              <a:rPr sz="1467" b="1" dirty="0">
                <a:solidFill>
                  <a:srgbClr val="242424"/>
                </a:solidFill>
                <a:latin typeface="Tahoma"/>
                <a:cs typeface="Tahoma"/>
              </a:rPr>
              <a:t>Network  </a:t>
            </a:r>
            <a:r>
              <a:rPr sz="1467" b="1" spc="-7" dirty="0">
                <a:solidFill>
                  <a:srgbClr val="242424"/>
                </a:solidFill>
                <a:latin typeface="Tahoma"/>
                <a:cs typeface="Tahoma"/>
              </a:rPr>
              <a:t>Access</a:t>
            </a:r>
            <a:endParaRPr sz="1467">
              <a:latin typeface="Tahoma"/>
              <a:cs typeface="Tahoma"/>
            </a:endParaRPr>
          </a:p>
        </p:txBody>
      </p:sp>
      <p:sp>
        <p:nvSpPr>
          <p:cNvPr id="37" name="object 37"/>
          <p:cNvSpPr txBox="1"/>
          <p:nvPr/>
        </p:nvSpPr>
        <p:spPr>
          <a:xfrm>
            <a:off x="3126231" y="1388871"/>
            <a:ext cx="1981200" cy="367687"/>
          </a:xfrm>
          <a:prstGeom prst="rect">
            <a:avLst/>
          </a:prstGeom>
          <a:ln w="25907">
            <a:solidFill>
              <a:srgbClr val="00AEEE"/>
            </a:solidFill>
          </a:ln>
        </p:spPr>
        <p:txBody>
          <a:bodyPr vert="horz" wrap="square" lIns="0" tIns="140547" rIns="0" bIns="0" rtlCol="0">
            <a:spAutoFit/>
          </a:bodyPr>
          <a:lstStyle/>
          <a:p>
            <a:pPr marL="246374">
              <a:spcBef>
                <a:spcPts val="1107"/>
              </a:spcBef>
            </a:pPr>
            <a:r>
              <a:rPr sz="1467" b="1" spc="-7" dirty="0">
                <a:solidFill>
                  <a:srgbClr val="242424"/>
                </a:solidFill>
                <a:latin typeface="Tahoma"/>
                <a:cs typeface="Tahoma"/>
              </a:rPr>
              <a:t>Rapid</a:t>
            </a:r>
            <a:r>
              <a:rPr sz="1467" b="1" spc="-152" dirty="0">
                <a:solidFill>
                  <a:srgbClr val="242424"/>
                </a:solidFill>
                <a:latin typeface="Tahoma"/>
                <a:cs typeface="Tahoma"/>
              </a:rPr>
              <a:t> </a:t>
            </a:r>
            <a:r>
              <a:rPr sz="1467" b="1" dirty="0">
                <a:solidFill>
                  <a:srgbClr val="242424"/>
                </a:solidFill>
                <a:latin typeface="Tahoma"/>
                <a:cs typeface="Tahoma"/>
              </a:rPr>
              <a:t>Elasticity</a:t>
            </a:r>
            <a:endParaRPr sz="1467">
              <a:latin typeface="Tahoma"/>
              <a:cs typeface="Tahoma"/>
            </a:endParaRPr>
          </a:p>
        </p:txBody>
      </p:sp>
      <p:sp>
        <p:nvSpPr>
          <p:cNvPr id="38" name="object 38"/>
          <p:cNvSpPr txBox="1"/>
          <p:nvPr/>
        </p:nvSpPr>
        <p:spPr>
          <a:xfrm>
            <a:off x="5286247" y="1388872"/>
            <a:ext cx="1981200" cy="479747"/>
          </a:xfrm>
          <a:prstGeom prst="rect">
            <a:avLst/>
          </a:prstGeom>
          <a:ln w="25907">
            <a:solidFill>
              <a:srgbClr val="00AEEE"/>
            </a:solidFill>
          </a:ln>
        </p:spPr>
        <p:txBody>
          <a:bodyPr vert="horz" wrap="square" lIns="0" tIns="27940" rIns="0" bIns="0" rtlCol="0">
            <a:spAutoFit/>
          </a:bodyPr>
          <a:lstStyle/>
          <a:p>
            <a:pPr marL="847" algn="ctr">
              <a:spcBef>
                <a:spcPts val="220"/>
              </a:spcBef>
            </a:pPr>
            <a:r>
              <a:rPr sz="1467" b="1" spc="-7" dirty="0">
                <a:solidFill>
                  <a:srgbClr val="242424"/>
                </a:solidFill>
                <a:latin typeface="Tahoma"/>
                <a:cs typeface="Tahoma"/>
              </a:rPr>
              <a:t>Measured</a:t>
            </a:r>
            <a:r>
              <a:rPr sz="1467" b="1" spc="-187" dirty="0">
                <a:solidFill>
                  <a:srgbClr val="242424"/>
                </a:solidFill>
                <a:latin typeface="Tahoma"/>
                <a:cs typeface="Tahoma"/>
              </a:rPr>
              <a:t> </a:t>
            </a:r>
            <a:r>
              <a:rPr sz="1467" b="1" spc="-7" dirty="0">
                <a:solidFill>
                  <a:srgbClr val="242424"/>
                </a:solidFill>
                <a:latin typeface="Tahoma"/>
                <a:cs typeface="Tahoma"/>
              </a:rPr>
              <a:t>Service</a:t>
            </a:r>
            <a:endParaRPr sz="1467">
              <a:latin typeface="Tahoma"/>
              <a:cs typeface="Tahoma"/>
            </a:endParaRPr>
          </a:p>
          <a:p>
            <a:pPr algn="ctr">
              <a:lnSpc>
                <a:spcPct val="100000"/>
              </a:lnSpc>
            </a:pPr>
            <a:r>
              <a:rPr sz="1467" b="1" spc="-7" dirty="0">
                <a:solidFill>
                  <a:srgbClr val="242424"/>
                </a:solidFill>
                <a:latin typeface="Tahoma"/>
                <a:cs typeface="Tahoma"/>
              </a:rPr>
              <a:t>/Pay </a:t>
            </a:r>
            <a:r>
              <a:rPr sz="1467" b="1" dirty="0">
                <a:solidFill>
                  <a:srgbClr val="242424"/>
                </a:solidFill>
                <a:latin typeface="Tahoma"/>
                <a:cs typeface="Tahoma"/>
              </a:rPr>
              <a:t>as you</a:t>
            </a:r>
            <a:r>
              <a:rPr sz="1467" b="1" spc="-167" dirty="0">
                <a:solidFill>
                  <a:srgbClr val="242424"/>
                </a:solidFill>
                <a:latin typeface="Tahoma"/>
                <a:cs typeface="Tahoma"/>
              </a:rPr>
              <a:t> </a:t>
            </a:r>
            <a:r>
              <a:rPr sz="1467" b="1" dirty="0">
                <a:solidFill>
                  <a:srgbClr val="242424"/>
                </a:solidFill>
                <a:latin typeface="Tahoma"/>
                <a:cs typeface="Tahoma"/>
              </a:rPr>
              <a:t>go</a:t>
            </a:r>
            <a:endParaRPr sz="1467">
              <a:latin typeface="Tahoma"/>
              <a:cs typeface="Tahoma"/>
            </a:endParaRPr>
          </a:p>
        </p:txBody>
      </p:sp>
      <p:sp>
        <p:nvSpPr>
          <p:cNvPr id="39" name="object 39"/>
          <p:cNvSpPr txBox="1"/>
          <p:nvPr/>
        </p:nvSpPr>
        <p:spPr>
          <a:xfrm>
            <a:off x="7358887" y="1388871"/>
            <a:ext cx="1981200" cy="479747"/>
          </a:xfrm>
          <a:prstGeom prst="rect">
            <a:avLst/>
          </a:prstGeom>
          <a:ln w="25907">
            <a:solidFill>
              <a:srgbClr val="00AEEE"/>
            </a:solidFill>
          </a:ln>
        </p:spPr>
        <p:txBody>
          <a:bodyPr vert="horz" wrap="square" lIns="0" tIns="27940" rIns="0" bIns="0" rtlCol="0">
            <a:spAutoFit/>
          </a:bodyPr>
          <a:lstStyle/>
          <a:p>
            <a:pPr marL="640911" marR="214201" indent="-451262">
              <a:spcBef>
                <a:spcPts val="220"/>
              </a:spcBef>
            </a:pPr>
            <a:r>
              <a:rPr sz="1467" b="1" dirty="0">
                <a:solidFill>
                  <a:srgbClr val="242424"/>
                </a:solidFill>
                <a:latin typeface="Tahoma"/>
                <a:cs typeface="Tahoma"/>
              </a:rPr>
              <a:t>On Demand</a:t>
            </a:r>
            <a:r>
              <a:rPr sz="1467" b="1" spc="-140" dirty="0">
                <a:solidFill>
                  <a:srgbClr val="242424"/>
                </a:solidFill>
                <a:latin typeface="Tahoma"/>
                <a:cs typeface="Tahoma"/>
              </a:rPr>
              <a:t> </a:t>
            </a:r>
            <a:r>
              <a:rPr sz="1467" b="1" dirty="0">
                <a:solidFill>
                  <a:srgbClr val="242424"/>
                </a:solidFill>
                <a:latin typeface="Tahoma"/>
                <a:cs typeface="Tahoma"/>
              </a:rPr>
              <a:t>self-  service</a:t>
            </a:r>
            <a:endParaRPr sz="1467">
              <a:latin typeface="Tahoma"/>
              <a:cs typeface="Tahoma"/>
            </a:endParaRPr>
          </a:p>
        </p:txBody>
      </p:sp>
      <p:sp>
        <p:nvSpPr>
          <p:cNvPr id="40" name="object 40"/>
          <p:cNvSpPr txBox="1"/>
          <p:nvPr/>
        </p:nvSpPr>
        <p:spPr>
          <a:xfrm>
            <a:off x="962151" y="2071623"/>
            <a:ext cx="8380307" cy="365975"/>
          </a:xfrm>
          <a:prstGeom prst="rect">
            <a:avLst/>
          </a:prstGeom>
          <a:ln w="25907">
            <a:solidFill>
              <a:srgbClr val="00AEEE"/>
            </a:solidFill>
          </a:ln>
        </p:spPr>
        <p:txBody>
          <a:bodyPr vert="horz" wrap="square" lIns="0" tIns="138852" rIns="0" bIns="0" rtlCol="0">
            <a:spAutoFit/>
          </a:bodyPr>
          <a:lstStyle/>
          <a:p>
            <a:pPr marL="1693" algn="ctr">
              <a:spcBef>
                <a:spcPts val="1092"/>
              </a:spcBef>
            </a:pPr>
            <a:r>
              <a:rPr sz="1467" b="1" spc="-7" dirty="0">
                <a:solidFill>
                  <a:srgbClr val="242424"/>
                </a:solidFill>
                <a:latin typeface="Tahoma"/>
                <a:cs typeface="Tahoma"/>
              </a:rPr>
              <a:t>Resource</a:t>
            </a:r>
            <a:r>
              <a:rPr sz="1467" b="1" spc="-173" dirty="0">
                <a:solidFill>
                  <a:srgbClr val="242424"/>
                </a:solidFill>
                <a:latin typeface="Tahoma"/>
                <a:cs typeface="Tahoma"/>
              </a:rPr>
              <a:t> </a:t>
            </a:r>
            <a:r>
              <a:rPr sz="1467" b="1" spc="-7" dirty="0">
                <a:solidFill>
                  <a:srgbClr val="242424"/>
                </a:solidFill>
                <a:latin typeface="Tahoma"/>
                <a:cs typeface="Tahoma"/>
              </a:rPr>
              <a:t>Pooling</a:t>
            </a:r>
            <a:endParaRPr sz="1467">
              <a:latin typeface="Tahoma"/>
              <a:cs typeface="Tahoma"/>
            </a:endParaRPr>
          </a:p>
        </p:txBody>
      </p:sp>
      <p:sp>
        <p:nvSpPr>
          <p:cNvPr id="41" name="object 41"/>
          <p:cNvSpPr/>
          <p:nvPr/>
        </p:nvSpPr>
        <p:spPr>
          <a:xfrm>
            <a:off x="4060443" y="5931187"/>
            <a:ext cx="467360" cy="77892"/>
          </a:xfrm>
          <a:custGeom>
            <a:avLst/>
            <a:gdLst/>
            <a:ahLst/>
            <a:cxnLst/>
            <a:rect l="l" t="t" r="r" b="b"/>
            <a:pathLst>
              <a:path w="350520" h="58420">
                <a:moveTo>
                  <a:pt x="350266" y="0"/>
                </a:moveTo>
                <a:lnTo>
                  <a:pt x="0" y="0"/>
                </a:lnTo>
                <a:lnTo>
                  <a:pt x="22733" y="17564"/>
                </a:lnTo>
                <a:lnTo>
                  <a:pt x="49784" y="32359"/>
                </a:lnTo>
                <a:lnTo>
                  <a:pt x="80518" y="44081"/>
                </a:lnTo>
                <a:lnTo>
                  <a:pt x="114300" y="52438"/>
                </a:lnTo>
                <a:lnTo>
                  <a:pt x="170180" y="58039"/>
                </a:lnTo>
                <a:lnTo>
                  <a:pt x="224663" y="54483"/>
                </a:lnTo>
                <a:lnTo>
                  <a:pt x="275081" y="42583"/>
                </a:lnTo>
                <a:lnTo>
                  <a:pt x="319151" y="23190"/>
                </a:lnTo>
                <a:lnTo>
                  <a:pt x="350266" y="0"/>
                </a:lnTo>
                <a:close/>
              </a:path>
            </a:pathLst>
          </a:custGeom>
          <a:solidFill>
            <a:srgbClr val="FFFFFF"/>
          </a:solidFill>
        </p:spPr>
        <p:txBody>
          <a:bodyPr wrap="square" lIns="0" tIns="0" rIns="0" bIns="0" rtlCol="0"/>
          <a:lstStyle/>
          <a:p>
            <a:endParaRPr sz="2400"/>
          </a:p>
        </p:txBody>
      </p:sp>
      <p:sp>
        <p:nvSpPr>
          <p:cNvPr id="42" name="object 42"/>
          <p:cNvSpPr/>
          <p:nvPr/>
        </p:nvSpPr>
        <p:spPr>
          <a:xfrm>
            <a:off x="3373120" y="5263505"/>
            <a:ext cx="1802553" cy="695960"/>
          </a:xfrm>
          <a:custGeom>
            <a:avLst/>
            <a:gdLst/>
            <a:ahLst/>
            <a:cxnLst/>
            <a:rect l="l" t="t" r="r" b="b"/>
            <a:pathLst>
              <a:path w="1351914" h="521970">
                <a:moveTo>
                  <a:pt x="337820" y="0"/>
                </a:moveTo>
                <a:lnTo>
                  <a:pt x="248158" y="10401"/>
                </a:lnTo>
                <a:lnTo>
                  <a:pt x="201041" y="27609"/>
                </a:lnTo>
                <a:lnTo>
                  <a:pt x="163195" y="51358"/>
                </a:lnTo>
                <a:lnTo>
                  <a:pt x="136144" y="80238"/>
                </a:lnTo>
                <a:lnTo>
                  <a:pt x="121920" y="112839"/>
                </a:lnTo>
                <a:lnTo>
                  <a:pt x="121920" y="147789"/>
                </a:lnTo>
                <a:lnTo>
                  <a:pt x="120777" y="149707"/>
                </a:lnTo>
                <a:lnTo>
                  <a:pt x="61214" y="162674"/>
                </a:lnTo>
                <a:lnTo>
                  <a:pt x="17526" y="190957"/>
                </a:lnTo>
                <a:lnTo>
                  <a:pt x="0" y="222618"/>
                </a:lnTo>
                <a:lnTo>
                  <a:pt x="3302" y="254863"/>
                </a:lnTo>
                <a:lnTo>
                  <a:pt x="25908" y="283997"/>
                </a:lnTo>
                <a:lnTo>
                  <a:pt x="66167" y="306285"/>
                </a:lnTo>
                <a:lnTo>
                  <a:pt x="48260" y="320929"/>
                </a:lnTo>
                <a:lnTo>
                  <a:pt x="36068" y="337413"/>
                </a:lnTo>
                <a:lnTo>
                  <a:pt x="29972" y="355104"/>
                </a:lnTo>
                <a:lnTo>
                  <a:pt x="30226" y="373405"/>
                </a:lnTo>
                <a:lnTo>
                  <a:pt x="46990" y="405079"/>
                </a:lnTo>
                <a:lnTo>
                  <a:pt x="81153" y="429475"/>
                </a:lnTo>
                <a:lnTo>
                  <a:pt x="127508" y="444220"/>
                </a:lnTo>
                <a:lnTo>
                  <a:pt x="181483" y="446963"/>
                </a:lnTo>
                <a:lnTo>
                  <a:pt x="183261" y="448767"/>
                </a:lnTo>
                <a:lnTo>
                  <a:pt x="218059" y="476999"/>
                </a:lnTo>
                <a:lnTo>
                  <a:pt x="259842" y="498170"/>
                </a:lnTo>
                <a:lnTo>
                  <a:pt x="307340" y="512876"/>
                </a:lnTo>
                <a:lnTo>
                  <a:pt x="358648" y="520788"/>
                </a:lnTo>
                <a:lnTo>
                  <a:pt x="411734" y="521614"/>
                </a:lnTo>
                <a:lnTo>
                  <a:pt x="464693" y="515035"/>
                </a:lnTo>
                <a:lnTo>
                  <a:pt x="515493" y="500761"/>
                </a:lnTo>
                <a:lnTo>
                  <a:pt x="865759" y="500761"/>
                </a:lnTo>
                <a:lnTo>
                  <a:pt x="869569" y="497903"/>
                </a:lnTo>
                <a:lnTo>
                  <a:pt x="893063" y="466013"/>
                </a:lnTo>
                <a:lnTo>
                  <a:pt x="1081532" y="466013"/>
                </a:lnTo>
                <a:lnTo>
                  <a:pt x="1094486" y="461937"/>
                </a:lnTo>
                <a:lnTo>
                  <a:pt x="1133983" y="437984"/>
                </a:lnTo>
                <a:lnTo>
                  <a:pt x="1160145" y="407492"/>
                </a:lnTo>
                <a:lnTo>
                  <a:pt x="1169797" y="372287"/>
                </a:lnTo>
                <a:lnTo>
                  <a:pt x="1196339" y="368846"/>
                </a:lnTo>
                <a:lnTo>
                  <a:pt x="1246251" y="355904"/>
                </a:lnTo>
                <a:lnTo>
                  <a:pt x="1315465" y="316103"/>
                </a:lnTo>
                <a:lnTo>
                  <a:pt x="1343152" y="279514"/>
                </a:lnTo>
                <a:lnTo>
                  <a:pt x="1351661" y="239839"/>
                </a:lnTo>
                <a:lnTo>
                  <a:pt x="1340104" y="200075"/>
                </a:lnTo>
                <a:lnTo>
                  <a:pt x="1307846" y="163245"/>
                </a:lnTo>
                <a:lnTo>
                  <a:pt x="1310894" y="158851"/>
                </a:lnTo>
                <a:lnTo>
                  <a:pt x="1313434" y="154317"/>
                </a:lnTo>
                <a:lnTo>
                  <a:pt x="1315465" y="149694"/>
                </a:lnTo>
                <a:lnTo>
                  <a:pt x="1319911" y="108839"/>
                </a:lnTo>
                <a:lnTo>
                  <a:pt x="1299210" y="71412"/>
                </a:lnTo>
                <a:lnTo>
                  <a:pt x="1257554" y="41478"/>
                </a:lnTo>
                <a:lnTo>
                  <a:pt x="1198372" y="23114"/>
                </a:lnTo>
                <a:lnTo>
                  <a:pt x="1195959" y="17805"/>
                </a:lnTo>
                <a:lnTo>
                  <a:pt x="438023" y="17805"/>
                </a:lnTo>
                <a:lnTo>
                  <a:pt x="406273" y="8432"/>
                </a:lnTo>
                <a:lnTo>
                  <a:pt x="372618" y="2463"/>
                </a:lnTo>
                <a:lnTo>
                  <a:pt x="337820" y="0"/>
                </a:lnTo>
                <a:close/>
              </a:path>
            </a:pathLst>
          </a:custGeom>
          <a:solidFill>
            <a:srgbClr val="FFFFFF"/>
          </a:solidFill>
        </p:spPr>
        <p:txBody>
          <a:bodyPr wrap="square" lIns="0" tIns="0" rIns="0" bIns="0" rtlCol="0"/>
          <a:lstStyle/>
          <a:p>
            <a:endParaRPr sz="2400"/>
          </a:p>
        </p:txBody>
      </p:sp>
      <p:sp>
        <p:nvSpPr>
          <p:cNvPr id="43" name="object 43"/>
          <p:cNvSpPr/>
          <p:nvPr/>
        </p:nvSpPr>
        <p:spPr>
          <a:xfrm>
            <a:off x="4563871" y="5896135"/>
            <a:ext cx="251460" cy="0"/>
          </a:xfrm>
          <a:custGeom>
            <a:avLst/>
            <a:gdLst/>
            <a:ahLst/>
            <a:cxnLst/>
            <a:rect l="l" t="t" r="r" b="b"/>
            <a:pathLst>
              <a:path w="188595">
                <a:moveTo>
                  <a:pt x="0" y="0"/>
                </a:moveTo>
                <a:lnTo>
                  <a:pt x="188468" y="0"/>
                </a:lnTo>
              </a:path>
            </a:pathLst>
          </a:custGeom>
          <a:ln w="16916">
            <a:solidFill>
              <a:srgbClr val="FFFFFF"/>
            </a:solidFill>
          </a:ln>
        </p:spPr>
        <p:txBody>
          <a:bodyPr wrap="square" lIns="0" tIns="0" rIns="0" bIns="0" rtlCol="0"/>
          <a:lstStyle/>
          <a:p>
            <a:endParaRPr sz="2400"/>
          </a:p>
        </p:txBody>
      </p:sp>
      <p:sp>
        <p:nvSpPr>
          <p:cNvPr id="44" name="object 44"/>
          <p:cNvSpPr/>
          <p:nvPr/>
        </p:nvSpPr>
        <p:spPr>
          <a:xfrm>
            <a:off x="3957151" y="5251484"/>
            <a:ext cx="1010920" cy="0"/>
          </a:xfrm>
          <a:custGeom>
            <a:avLst/>
            <a:gdLst/>
            <a:ahLst/>
            <a:cxnLst/>
            <a:rect l="l" t="t" r="r" b="b"/>
            <a:pathLst>
              <a:path w="758189">
                <a:moveTo>
                  <a:pt x="0" y="0"/>
                </a:moveTo>
                <a:lnTo>
                  <a:pt x="757936" y="0"/>
                </a:lnTo>
              </a:path>
            </a:pathLst>
          </a:custGeom>
          <a:ln w="53644">
            <a:solidFill>
              <a:srgbClr val="FFFFFF"/>
            </a:solidFill>
          </a:ln>
        </p:spPr>
        <p:txBody>
          <a:bodyPr wrap="square" lIns="0" tIns="0" rIns="0" bIns="0" rtlCol="0"/>
          <a:lstStyle/>
          <a:p>
            <a:endParaRPr sz="2400"/>
          </a:p>
        </p:txBody>
      </p:sp>
      <p:sp>
        <p:nvSpPr>
          <p:cNvPr id="45" name="object 45"/>
          <p:cNvSpPr/>
          <p:nvPr/>
        </p:nvSpPr>
        <p:spPr>
          <a:xfrm>
            <a:off x="4309534" y="5222764"/>
            <a:ext cx="637540" cy="0"/>
          </a:xfrm>
          <a:custGeom>
            <a:avLst/>
            <a:gdLst/>
            <a:ahLst/>
            <a:cxnLst/>
            <a:rect l="l" t="t" r="r" b="b"/>
            <a:pathLst>
              <a:path w="478154">
                <a:moveTo>
                  <a:pt x="0" y="0"/>
                </a:moveTo>
                <a:lnTo>
                  <a:pt x="477774" y="0"/>
                </a:lnTo>
              </a:path>
            </a:pathLst>
          </a:custGeom>
          <a:ln w="46507">
            <a:solidFill>
              <a:srgbClr val="FFFFFF"/>
            </a:solidFill>
          </a:ln>
        </p:spPr>
        <p:txBody>
          <a:bodyPr wrap="square" lIns="0" tIns="0" rIns="0" bIns="0" rtlCol="0"/>
          <a:lstStyle/>
          <a:p>
            <a:endParaRPr sz="2400"/>
          </a:p>
        </p:txBody>
      </p:sp>
      <p:sp>
        <p:nvSpPr>
          <p:cNvPr id="46" name="object 46"/>
          <p:cNvSpPr/>
          <p:nvPr/>
        </p:nvSpPr>
        <p:spPr>
          <a:xfrm>
            <a:off x="4617213" y="5192047"/>
            <a:ext cx="309033" cy="44027"/>
          </a:xfrm>
          <a:custGeom>
            <a:avLst/>
            <a:gdLst/>
            <a:ahLst/>
            <a:cxnLst/>
            <a:rect l="l" t="t" r="r" b="b"/>
            <a:pathLst>
              <a:path w="231775" h="33020">
                <a:moveTo>
                  <a:pt x="126618" y="0"/>
                </a:moveTo>
                <a:lnTo>
                  <a:pt x="80263" y="2349"/>
                </a:lnTo>
                <a:lnTo>
                  <a:pt x="36956" y="13347"/>
                </a:lnTo>
                <a:lnTo>
                  <a:pt x="0" y="32816"/>
                </a:lnTo>
                <a:lnTo>
                  <a:pt x="231520" y="32816"/>
                </a:lnTo>
                <a:lnTo>
                  <a:pt x="213994" y="21945"/>
                </a:lnTo>
                <a:lnTo>
                  <a:pt x="172338" y="6464"/>
                </a:lnTo>
                <a:lnTo>
                  <a:pt x="126618" y="0"/>
                </a:lnTo>
                <a:close/>
              </a:path>
            </a:pathLst>
          </a:custGeom>
          <a:solidFill>
            <a:srgbClr val="FFFFFF"/>
          </a:solidFill>
        </p:spPr>
        <p:txBody>
          <a:bodyPr wrap="square" lIns="0" tIns="0" rIns="0" bIns="0" rtlCol="0"/>
          <a:lstStyle/>
          <a:p>
            <a:endParaRPr sz="2400"/>
          </a:p>
        </p:txBody>
      </p:sp>
      <p:sp>
        <p:nvSpPr>
          <p:cNvPr id="47" name="object 47"/>
          <p:cNvSpPr/>
          <p:nvPr/>
        </p:nvSpPr>
        <p:spPr>
          <a:xfrm>
            <a:off x="3373120" y="5191761"/>
            <a:ext cx="1802553" cy="817033"/>
          </a:xfrm>
          <a:custGeom>
            <a:avLst/>
            <a:gdLst/>
            <a:ahLst/>
            <a:cxnLst/>
            <a:rect l="l" t="t" r="r" b="b"/>
            <a:pathLst>
              <a:path w="1351914" h="612775">
                <a:moveTo>
                  <a:pt x="121920" y="201599"/>
                </a:moveTo>
                <a:lnTo>
                  <a:pt x="136144" y="134048"/>
                </a:lnTo>
                <a:lnTo>
                  <a:pt x="163195" y="105168"/>
                </a:lnTo>
                <a:lnTo>
                  <a:pt x="201041" y="81419"/>
                </a:lnTo>
                <a:lnTo>
                  <a:pt x="248158" y="64211"/>
                </a:lnTo>
                <a:lnTo>
                  <a:pt x="302768" y="54927"/>
                </a:lnTo>
                <a:lnTo>
                  <a:pt x="337820" y="53809"/>
                </a:lnTo>
                <a:lnTo>
                  <a:pt x="372618" y="56273"/>
                </a:lnTo>
                <a:lnTo>
                  <a:pt x="406273" y="62242"/>
                </a:lnTo>
                <a:lnTo>
                  <a:pt x="438023" y="71615"/>
                </a:lnTo>
                <a:lnTo>
                  <a:pt x="470281" y="45313"/>
                </a:lnTo>
                <a:lnTo>
                  <a:pt x="512699" y="27203"/>
                </a:lnTo>
                <a:lnTo>
                  <a:pt x="561467" y="17970"/>
                </a:lnTo>
                <a:lnTo>
                  <a:pt x="613029" y="18313"/>
                </a:lnTo>
                <a:lnTo>
                  <a:pt x="663575" y="28955"/>
                </a:lnTo>
                <a:lnTo>
                  <a:pt x="702310" y="46507"/>
                </a:lnTo>
                <a:lnTo>
                  <a:pt x="735584" y="20116"/>
                </a:lnTo>
                <a:lnTo>
                  <a:pt x="781176" y="4203"/>
                </a:lnTo>
                <a:lnTo>
                  <a:pt x="832993" y="0"/>
                </a:lnTo>
                <a:lnTo>
                  <a:pt x="885317" y="8712"/>
                </a:lnTo>
                <a:lnTo>
                  <a:pt x="898906" y="13500"/>
                </a:lnTo>
                <a:lnTo>
                  <a:pt x="911479" y="19189"/>
                </a:lnTo>
                <a:lnTo>
                  <a:pt x="922909" y="25717"/>
                </a:lnTo>
                <a:lnTo>
                  <a:pt x="933069" y="33032"/>
                </a:lnTo>
                <a:lnTo>
                  <a:pt x="970026" y="13563"/>
                </a:lnTo>
                <a:lnTo>
                  <a:pt x="1013333" y="2565"/>
                </a:lnTo>
                <a:lnTo>
                  <a:pt x="1059688" y="215"/>
                </a:lnTo>
                <a:lnTo>
                  <a:pt x="1105408" y="6680"/>
                </a:lnTo>
                <a:lnTo>
                  <a:pt x="1147064" y="22161"/>
                </a:lnTo>
                <a:lnTo>
                  <a:pt x="1180464" y="46799"/>
                </a:lnTo>
                <a:lnTo>
                  <a:pt x="1198372" y="76923"/>
                </a:lnTo>
                <a:lnTo>
                  <a:pt x="1257554" y="95288"/>
                </a:lnTo>
                <a:lnTo>
                  <a:pt x="1299210" y="125221"/>
                </a:lnTo>
                <a:lnTo>
                  <a:pt x="1319911" y="162648"/>
                </a:lnTo>
                <a:lnTo>
                  <a:pt x="1315465" y="203504"/>
                </a:lnTo>
                <a:lnTo>
                  <a:pt x="1313434" y="208127"/>
                </a:lnTo>
                <a:lnTo>
                  <a:pt x="1310894" y="212661"/>
                </a:lnTo>
                <a:lnTo>
                  <a:pt x="1307846" y="217055"/>
                </a:lnTo>
                <a:lnTo>
                  <a:pt x="1340104" y="253885"/>
                </a:lnTo>
                <a:lnTo>
                  <a:pt x="1351661" y="293649"/>
                </a:lnTo>
                <a:lnTo>
                  <a:pt x="1343152" y="333324"/>
                </a:lnTo>
                <a:lnTo>
                  <a:pt x="1315465" y="369912"/>
                </a:lnTo>
                <a:lnTo>
                  <a:pt x="1268857" y="400367"/>
                </a:lnTo>
                <a:lnTo>
                  <a:pt x="1221994" y="417169"/>
                </a:lnTo>
                <a:lnTo>
                  <a:pt x="1169797" y="426097"/>
                </a:lnTo>
                <a:lnTo>
                  <a:pt x="1160145" y="461302"/>
                </a:lnTo>
                <a:lnTo>
                  <a:pt x="1133983" y="491794"/>
                </a:lnTo>
                <a:lnTo>
                  <a:pt x="1094486" y="515746"/>
                </a:lnTo>
                <a:lnTo>
                  <a:pt x="1044575" y="531342"/>
                </a:lnTo>
                <a:lnTo>
                  <a:pt x="987425" y="536740"/>
                </a:lnTo>
                <a:lnTo>
                  <a:pt x="962533" y="535571"/>
                </a:lnTo>
                <a:lnTo>
                  <a:pt x="938276" y="532307"/>
                </a:lnTo>
                <a:lnTo>
                  <a:pt x="915035" y="527037"/>
                </a:lnTo>
                <a:lnTo>
                  <a:pt x="893063" y="519823"/>
                </a:lnTo>
                <a:lnTo>
                  <a:pt x="869569" y="551713"/>
                </a:lnTo>
                <a:lnTo>
                  <a:pt x="834644" y="577761"/>
                </a:lnTo>
                <a:lnTo>
                  <a:pt x="790575" y="597153"/>
                </a:lnTo>
                <a:lnTo>
                  <a:pt x="740156" y="609053"/>
                </a:lnTo>
                <a:lnTo>
                  <a:pt x="685673" y="612609"/>
                </a:lnTo>
                <a:lnTo>
                  <a:pt x="629793" y="607009"/>
                </a:lnTo>
                <a:lnTo>
                  <a:pt x="596011" y="598652"/>
                </a:lnTo>
                <a:lnTo>
                  <a:pt x="565277" y="586930"/>
                </a:lnTo>
                <a:lnTo>
                  <a:pt x="538226" y="572134"/>
                </a:lnTo>
                <a:lnTo>
                  <a:pt x="515493" y="554570"/>
                </a:lnTo>
                <a:lnTo>
                  <a:pt x="464693" y="568845"/>
                </a:lnTo>
                <a:lnTo>
                  <a:pt x="411734" y="575424"/>
                </a:lnTo>
                <a:lnTo>
                  <a:pt x="358648" y="574598"/>
                </a:lnTo>
                <a:lnTo>
                  <a:pt x="307340" y="566686"/>
                </a:lnTo>
                <a:lnTo>
                  <a:pt x="259842" y="551980"/>
                </a:lnTo>
                <a:lnTo>
                  <a:pt x="218059" y="530809"/>
                </a:lnTo>
                <a:lnTo>
                  <a:pt x="184023" y="503466"/>
                </a:lnTo>
                <a:lnTo>
                  <a:pt x="183261" y="502577"/>
                </a:lnTo>
                <a:lnTo>
                  <a:pt x="182372" y="501675"/>
                </a:lnTo>
                <a:lnTo>
                  <a:pt x="181483" y="500773"/>
                </a:lnTo>
                <a:lnTo>
                  <a:pt x="127508" y="498030"/>
                </a:lnTo>
                <a:lnTo>
                  <a:pt x="81153" y="483285"/>
                </a:lnTo>
                <a:lnTo>
                  <a:pt x="46990" y="458889"/>
                </a:lnTo>
                <a:lnTo>
                  <a:pt x="30226" y="427215"/>
                </a:lnTo>
                <a:lnTo>
                  <a:pt x="29972" y="408914"/>
                </a:lnTo>
                <a:lnTo>
                  <a:pt x="36068" y="391223"/>
                </a:lnTo>
                <a:lnTo>
                  <a:pt x="48260" y="374738"/>
                </a:lnTo>
                <a:lnTo>
                  <a:pt x="66167" y="360095"/>
                </a:lnTo>
                <a:lnTo>
                  <a:pt x="25908" y="337807"/>
                </a:lnTo>
                <a:lnTo>
                  <a:pt x="3302" y="308673"/>
                </a:lnTo>
                <a:lnTo>
                  <a:pt x="0" y="276428"/>
                </a:lnTo>
                <a:lnTo>
                  <a:pt x="17526" y="244767"/>
                </a:lnTo>
                <a:lnTo>
                  <a:pt x="36830" y="228930"/>
                </a:lnTo>
                <a:lnTo>
                  <a:pt x="61214" y="216484"/>
                </a:lnTo>
                <a:lnTo>
                  <a:pt x="89662" y="207860"/>
                </a:lnTo>
                <a:lnTo>
                  <a:pt x="120777" y="203517"/>
                </a:lnTo>
                <a:lnTo>
                  <a:pt x="121920" y="201599"/>
                </a:lnTo>
                <a:close/>
              </a:path>
            </a:pathLst>
          </a:custGeom>
          <a:ln w="12191">
            <a:solidFill>
              <a:srgbClr val="949494"/>
            </a:solidFill>
          </a:ln>
        </p:spPr>
        <p:txBody>
          <a:bodyPr wrap="square" lIns="0" tIns="0" rIns="0" bIns="0" rtlCol="0"/>
          <a:lstStyle/>
          <a:p>
            <a:endParaRPr sz="2400"/>
          </a:p>
        </p:txBody>
      </p:sp>
      <p:sp>
        <p:nvSpPr>
          <p:cNvPr id="48" name="object 48"/>
          <p:cNvSpPr/>
          <p:nvPr/>
        </p:nvSpPr>
        <p:spPr>
          <a:xfrm>
            <a:off x="3462528" y="5669279"/>
            <a:ext cx="105833" cy="16933"/>
          </a:xfrm>
          <a:custGeom>
            <a:avLst/>
            <a:gdLst/>
            <a:ahLst/>
            <a:cxnLst/>
            <a:rect l="l" t="t" r="r" b="b"/>
            <a:pathLst>
              <a:path w="79375" h="12700">
                <a:moveTo>
                  <a:pt x="79121" y="12052"/>
                </a:moveTo>
                <a:lnTo>
                  <a:pt x="58420" y="12077"/>
                </a:lnTo>
                <a:lnTo>
                  <a:pt x="38227" y="10045"/>
                </a:lnTo>
                <a:lnTo>
                  <a:pt x="18542" y="5994"/>
                </a:lnTo>
                <a:lnTo>
                  <a:pt x="0" y="0"/>
                </a:lnTo>
              </a:path>
            </a:pathLst>
          </a:custGeom>
          <a:ln w="12192">
            <a:solidFill>
              <a:srgbClr val="949494"/>
            </a:solidFill>
          </a:ln>
        </p:spPr>
        <p:txBody>
          <a:bodyPr wrap="square" lIns="0" tIns="0" rIns="0" bIns="0" rtlCol="0"/>
          <a:lstStyle/>
          <a:p>
            <a:endParaRPr sz="2400"/>
          </a:p>
        </p:txBody>
      </p:sp>
      <p:sp>
        <p:nvSpPr>
          <p:cNvPr id="49" name="object 49"/>
          <p:cNvSpPr/>
          <p:nvPr/>
        </p:nvSpPr>
        <p:spPr>
          <a:xfrm>
            <a:off x="3614927" y="5850128"/>
            <a:ext cx="46567" cy="8467"/>
          </a:xfrm>
          <a:custGeom>
            <a:avLst/>
            <a:gdLst/>
            <a:ahLst/>
            <a:cxnLst/>
            <a:rect l="l" t="t" r="r" b="b"/>
            <a:pathLst>
              <a:path w="34925" h="6350">
                <a:moveTo>
                  <a:pt x="34798" y="0"/>
                </a:moveTo>
                <a:lnTo>
                  <a:pt x="26289" y="1993"/>
                </a:lnTo>
                <a:lnTo>
                  <a:pt x="17653" y="3632"/>
                </a:lnTo>
                <a:lnTo>
                  <a:pt x="8890" y="4889"/>
                </a:lnTo>
                <a:lnTo>
                  <a:pt x="0" y="5753"/>
                </a:lnTo>
              </a:path>
            </a:pathLst>
          </a:custGeom>
          <a:ln w="12192">
            <a:solidFill>
              <a:srgbClr val="949494"/>
            </a:solidFill>
          </a:ln>
        </p:spPr>
        <p:txBody>
          <a:bodyPr wrap="square" lIns="0" tIns="0" rIns="0" bIns="0" rtlCol="0"/>
          <a:lstStyle/>
          <a:p>
            <a:endParaRPr sz="2400"/>
          </a:p>
        </p:txBody>
      </p:sp>
      <p:sp>
        <p:nvSpPr>
          <p:cNvPr id="50" name="object 50"/>
          <p:cNvSpPr/>
          <p:nvPr/>
        </p:nvSpPr>
        <p:spPr>
          <a:xfrm>
            <a:off x="4033519" y="5896863"/>
            <a:ext cx="27093" cy="33020"/>
          </a:xfrm>
          <a:custGeom>
            <a:avLst/>
            <a:gdLst/>
            <a:ahLst/>
            <a:cxnLst/>
            <a:rect l="l" t="t" r="r" b="b"/>
            <a:pathLst>
              <a:path w="20319" h="24764">
                <a:moveTo>
                  <a:pt x="19812" y="24295"/>
                </a:moveTo>
                <a:lnTo>
                  <a:pt x="14097" y="18491"/>
                </a:lnTo>
                <a:lnTo>
                  <a:pt x="8890" y="12496"/>
                </a:lnTo>
                <a:lnTo>
                  <a:pt x="4191" y="6324"/>
                </a:lnTo>
                <a:lnTo>
                  <a:pt x="0" y="0"/>
                </a:lnTo>
              </a:path>
            </a:pathLst>
          </a:custGeom>
          <a:ln w="12192">
            <a:solidFill>
              <a:srgbClr val="949494"/>
            </a:solidFill>
          </a:ln>
        </p:spPr>
        <p:txBody>
          <a:bodyPr wrap="square" lIns="0" tIns="0" rIns="0" bIns="0" rtlCol="0"/>
          <a:lstStyle/>
          <a:p>
            <a:endParaRPr sz="2400"/>
          </a:p>
        </p:txBody>
      </p:sp>
      <p:sp>
        <p:nvSpPr>
          <p:cNvPr id="51" name="object 51"/>
          <p:cNvSpPr/>
          <p:nvPr/>
        </p:nvSpPr>
        <p:spPr>
          <a:xfrm>
            <a:off x="4563871" y="5846063"/>
            <a:ext cx="11853" cy="36407"/>
          </a:xfrm>
          <a:custGeom>
            <a:avLst/>
            <a:gdLst/>
            <a:ahLst/>
            <a:cxnLst/>
            <a:rect l="l" t="t" r="r" b="b"/>
            <a:pathLst>
              <a:path w="8889" h="27304">
                <a:moveTo>
                  <a:pt x="8636" y="0"/>
                </a:moveTo>
                <a:lnTo>
                  <a:pt x="7366" y="6896"/>
                </a:lnTo>
                <a:lnTo>
                  <a:pt x="5461" y="13741"/>
                </a:lnTo>
                <a:lnTo>
                  <a:pt x="3048" y="20510"/>
                </a:lnTo>
                <a:lnTo>
                  <a:pt x="0" y="27203"/>
                </a:lnTo>
              </a:path>
            </a:pathLst>
          </a:custGeom>
          <a:ln w="12192">
            <a:solidFill>
              <a:srgbClr val="949494"/>
            </a:solidFill>
          </a:ln>
        </p:spPr>
        <p:txBody>
          <a:bodyPr wrap="square" lIns="0" tIns="0" rIns="0" bIns="0" rtlCol="0"/>
          <a:lstStyle/>
          <a:p>
            <a:endParaRPr sz="2400"/>
          </a:p>
        </p:txBody>
      </p:sp>
      <p:sp>
        <p:nvSpPr>
          <p:cNvPr id="52" name="object 52"/>
          <p:cNvSpPr/>
          <p:nvPr/>
        </p:nvSpPr>
        <p:spPr>
          <a:xfrm>
            <a:off x="4797552" y="5624576"/>
            <a:ext cx="135467" cy="133773"/>
          </a:xfrm>
          <a:custGeom>
            <a:avLst/>
            <a:gdLst/>
            <a:ahLst/>
            <a:cxnLst/>
            <a:rect l="l" t="t" r="r" b="b"/>
            <a:pathLst>
              <a:path w="101600" h="100329">
                <a:moveTo>
                  <a:pt x="0" y="0"/>
                </a:moveTo>
                <a:lnTo>
                  <a:pt x="42418" y="17526"/>
                </a:lnTo>
                <a:lnTo>
                  <a:pt x="74549" y="41122"/>
                </a:lnTo>
                <a:lnTo>
                  <a:pt x="94741" y="69189"/>
                </a:lnTo>
                <a:lnTo>
                  <a:pt x="101600" y="100177"/>
                </a:lnTo>
              </a:path>
            </a:pathLst>
          </a:custGeom>
          <a:ln w="12192">
            <a:solidFill>
              <a:srgbClr val="949494"/>
            </a:solidFill>
          </a:ln>
        </p:spPr>
        <p:txBody>
          <a:bodyPr wrap="square" lIns="0" tIns="0" rIns="0" bIns="0" rtlCol="0"/>
          <a:lstStyle/>
          <a:p>
            <a:endParaRPr sz="2400"/>
          </a:p>
        </p:txBody>
      </p:sp>
      <p:sp>
        <p:nvSpPr>
          <p:cNvPr id="53" name="object 53"/>
          <p:cNvSpPr/>
          <p:nvPr/>
        </p:nvSpPr>
        <p:spPr>
          <a:xfrm>
            <a:off x="5055615" y="5480304"/>
            <a:ext cx="60960" cy="50800"/>
          </a:xfrm>
          <a:custGeom>
            <a:avLst/>
            <a:gdLst/>
            <a:ahLst/>
            <a:cxnLst/>
            <a:rect l="l" t="t" r="r" b="b"/>
            <a:pathLst>
              <a:path w="45720" h="38100">
                <a:moveTo>
                  <a:pt x="45338" y="0"/>
                </a:moveTo>
                <a:lnTo>
                  <a:pt x="36702" y="10655"/>
                </a:lnTo>
                <a:lnTo>
                  <a:pt x="26162" y="20599"/>
                </a:lnTo>
                <a:lnTo>
                  <a:pt x="13842" y="29730"/>
                </a:lnTo>
                <a:lnTo>
                  <a:pt x="0" y="37947"/>
                </a:lnTo>
              </a:path>
            </a:pathLst>
          </a:custGeom>
          <a:ln w="12192">
            <a:solidFill>
              <a:srgbClr val="949494"/>
            </a:solidFill>
          </a:ln>
        </p:spPr>
        <p:txBody>
          <a:bodyPr wrap="square" lIns="0" tIns="0" rIns="0" bIns="0" rtlCol="0"/>
          <a:lstStyle/>
          <a:p>
            <a:endParaRPr sz="2400"/>
          </a:p>
        </p:txBody>
      </p:sp>
      <p:sp>
        <p:nvSpPr>
          <p:cNvPr id="54" name="object 54"/>
          <p:cNvSpPr/>
          <p:nvPr/>
        </p:nvSpPr>
        <p:spPr>
          <a:xfrm>
            <a:off x="4972305" y="5291329"/>
            <a:ext cx="4233" cy="26247"/>
          </a:xfrm>
          <a:custGeom>
            <a:avLst/>
            <a:gdLst/>
            <a:ahLst/>
            <a:cxnLst/>
            <a:rect l="l" t="t" r="r" b="b"/>
            <a:pathLst>
              <a:path w="3175" h="19685">
                <a:moveTo>
                  <a:pt x="0" y="0"/>
                </a:moveTo>
                <a:lnTo>
                  <a:pt x="2032" y="6362"/>
                </a:lnTo>
                <a:lnTo>
                  <a:pt x="3048" y="12814"/>
                </a:lnTo>
                <a:lnTo>
                  <a:pt x="2794" y="19278"/>
                </a:lnTo>
              </a:path>
            </a:pathLst>
          </a:custGeom>
          <a:ln w="12192">
            <a:solidFill>
              <a:srgbClr val="949494"/>
            </a:solidFill>
          </a:ln>
        </p:spPr>
        <p:txBody>
          <a:bodyPr wrap="square" lIns="0" tIns="0" rIns="0" bIns="0" rtlCol="0"/>
          <a:lstStyle/>
          <a:p>
            <a:endParaRPr sz="2400"/>
          </a:p>
        </p:txBody>
      </p:sp>
      <p:sp>
        <p:nvSpPr>
          <p:cNvPr id="55" name="object 55"/>
          <p:cNvSpPr/>
          <p:nvPr/>
        </p:nvSpPr>
        <p:spPr>
          <a:xfrm>
            <a:off x="4586223" y="5234431"/>
            <a:ext cx="30480" cy="30480"/>
          </a:xfrm>
          <a:custGeom>
            <a:avLst/>
            <a:gdLst/>
            <a:ahLst/>
            <a:cxnLst/>
            <a:rect l="l" t="t" r="r" b="b"/>
            <a:pathLst>
              <a:path w="22860" h="22860">
                <a:moveTo>
                  <a:pt x="0" y="22859"/>
                </a:moveTo>
                <a:lnTo>
                  <a:pt x="4699" y="16763"/>
                </a:lnTo>
                <a:lnTo>
                  <a:pt x="10033" y="10909"/>
                </a:lnTo>
                <a:lnTo>
                  <a:pt x="16002" y="5321"/>
                </a:lnTo>
                <a:lnTo>
                  <a:pt x="22606" y="0"/>
                </a:lnTo>
              </a:path>
            </a:pathLst>
          </a:custGeom>
          <a:ln w="12192">
            <a:solidFill>
              <a:srgbClr val="949494"/>
            </a:solidFill>
          </a:ln>
        </p:spPr>
        <p:txBody>
          <a:bodyPr wrap="square" lIns="0" tIns="0" rIns="0" bIns="0" rtlCol="0"/>
          <a:lstStyle/>
          <a:p>
            <a:endParaRPr sz="2400"/>
          </a:p>
        </p:txBody>
      </p:sp>
      <p:sp>
        <p:nvSpPr>
          <p:cNvPr id="56" name="object 56"/>
          <p:cNvSpPr/>
          <p:nvPr/>
        </p:nvSpPr>
        <p:spPr>
          <a:xfrm>
            <a:off x="4297681" y="5252721"/>
            <a:ext cx="14393" cy="26247"/>
          </a:xfrm>
          <a:custGeom>
            <a:avLst/>
            <a:gdLst/>
            <a:ahLst/>
            <a:cxnLst/>
            <a:rect l="l" t="t" r="r" b="b"/>
            <a:pathLst>
              <a:path w="10794" h="19685">
                <a:moveTo>
                  <a:pt x="0" y="19215"/>
                </a:moveTo>
                <a:lnTo>
                  <a:pt x="2285" y="12560"/>
                </a:lnTo>
                <a:lnTo>
                  <a:pt x="5841" y="6096"/>
                </a:lnTo>
                <a:lnTo>
                  <a:pt x="10540" y="0"/>
                </a:lnTo>
              </a:path>
            </a:pathLst>
          </a:custGeom>
          <a:ln w="12191">
            <a:solidFill>
              <a:srgbClr val="949494"/>
            </a:solidFill>
          </a:ln>
        </p:spPr>
        <p:txBody>
          <a:bodyPr wrap="square" lIns="0" tIns="0" rIns="0" bIns="0" rtlCol="0"/>
          <a:lstStyle/>
          <a:p>
            <a:endParaRPr sz="2400"/>
          </a:p>
        </p:txBody>
      </p:sp>
      <p:sp>
        <p:nvSpPr>
          <p:cNvPr id="57" name="object 57"/>
          <p:cNvSpPr/>
          <p:nvPr/>
        </p:nvSpPr>
        <p:spPr>
          <a:xfrm>
            <a:off x="3956303" y="5287263"/>
            <a:ext cx="56727" cy="26247"/>
          </a:xfrm>
          <a:custGeom>
            <a:avLst/>
            <a:gdLst/>
            <a:ahLst/>
            <a:cxnLst/>
            <a:rect l="l" t="t" r="r" b="b"/>
            <a:pathLst>
              <a:path w="42544" h="19685">
                <a:moveTo>
                  <a:pt x="0" y="0"/>
                </a:moveTo>
                <a:lnTo>
                  <a:pt x="11303" y="4229"/>
                </a:lnTo>
                <a:lnTo>
                  <a:pt x="22098" y="8851"/>
                </a:lnTo>
                <a:lnTo>
                  <a:pt x="32385" y="13855"/>
                </a:lnTo>
                <a:lnTo>
                  <a:pt x="42164" y="19240"/>
                </a:lnTo>
              </a:path>
            </a:pathLst>
          </a:custGeom>
          <a:ln w="12191">
            <a:solidFill>
              <a:srgbClr val="949494"/>
            </a:solidFill>
          </a:ln>
        </p:spPr>
        <p:txBody>
          <a:bodyPr wrap="square" lIns="0" tIns="0" rIns="0" bIns="0" rtlCol="0"/>
          <a:lstStyle/>
          <a:p>
            <a:endParaRPr sz="2400"/>
          </a:p>
        </p:txBody>
      </p:sp>
      <p:sp>
        <p:nvSpPr>
          <p:cNvPr id="58" name="object 58"/>
          <p:cNvSpPr/>
          <p:nvPr/>
        </p:nvSpPr>
        <p:spPr>
          <a:xfrm>
            <a:off x="3535680" y="5462015"/>
            <a:ext cx="10160" cy="26247"/>
          </a:xfrm>
          <a:custGeom>
            <a:avLst/>
            <a:gdLst/>
            <a:ahLst/>
            <a:cxnLst/>
            <a:rect l="l" t="t" r="r" b="b"/>
            <a:pathLst>
              <a:path w="7619" h="19685">
                <a:moveTo>
                  <a:pt x="7112" y="19608"/>
                </a:moveTo>
                <a:lnTo>
                  <a:pt x="3809" y="13195"/>
                </a:lnTo>
                <a:lnTo>
                  <a:pt x="1523" y="6642"/>
                </a:lnTo>
                <a:lnTo>
                  <a:pt x="0" y="0"/>
                </a:lnTo>
              </a:path>
            </a:pathLst>
          </a:custGeom>
          <a:ln w="12191">
            <a:solidFill>
              <a:srgbClr val="949494"/>
            </a:solidFill>
          </a:ln>
        </p:spPr>
        <p:txBody>
          <a:bodyPr wrap="square" lIns="0" tIns="0" rIns="0" bIns="0" rtlCol="0"/>
          <a:lstStyle/>
          <a:p>
            <a:endParaRPr sz="2400"/>
          </a:p>
        </p:txBody>
      </p:sp>
      <p:sp>
        <p:nvSpPr>
          <p:cNvPr id="59" name="object 59"/>
          <p:cNvSpPr/>
          <p:nvPr/>
        </p:nvSpPr>
        <p:spPr>
          <a:xfrm>
            <a:off x="6133084" y="5931187"/>
            <a:ext cx="467360" cy="77892"/>
          </a:xfrm>
          <a:custGeom>
            <a:avLst/>
            <a:gdLst/>
            <a:ahLst/>
            <a:cxnLst/>
            <a:rect l="l" t="t" r="r" b="b"/>
            <a:pathLst>
              <a:path w="350520" h="58420">
                <a:moveTo>
                  <a:pt x="350265" y="0"/>
                </a:moveTo>
                <a:lnTo>
                  <a:pt x="0" y="0"/>
                </a:lnTo>
                <a:lnTo>
                  <a:pt x="22733" y="17564"/>
                </a:lnTo>
                <a:lnTo>
                  <a:pt x="49784" y="32359"/>
                </a:lnTo>
                <a:lnTo>
                  <a:pt x="80517" y="44081"/>
                </a:lnTo>
                <a:lnTo>
                  <a:pt x="114300" y="52438"/>
                </a:lnTo>
                <a:lnTo>
                  <a:pt x="170179" y="58039"/>
                </a:lnTo>
                <a:lnTo>
                  <a:pt x="224662" y="54483"/>
                </a:lnTo>
                <a:lnTo>
                  <a:pt x="275082" y="42583"/>
                </a:lnTo>
                <a:lnTo>
                  <a:pt x="319150" y="23190"/>
                </a:lnTo>
                <a:lnTo>
                  <a:pt x="350265" y="0"/>
                </a:lnTo>
                <a:close/>
              </a:path>
            </a:pathLst>
          </a:custGeom>
          <a:solidFill>
            <a:srgbClr val="FFFFFF"/>
          </a:solidFill>
        </p:spPr>
        <p:txBody>
          <a:bodyPr wrap="square" lIns="0" tIns="0" rIns="0" bIns="0" rtlCol="0"/>
          <a:lstStyle/>
          <a:p>
            <a:endParaRPr sz="2400"/>
          </a:p>
        </p:txBody>
      </p:sp>
      <p:sp>
        <p:nvSpPr>
          <p:cNvPr id="60" name="object 60"/>
          <p:cNvSpPr/>
          <p:nvPr/>
        </p:nvSpPr>
        <p:spPr>
          <a:xfrm>
            <a:off x="5445761" y="5263505"/>
            <a:ext cx="1802553" cy="695960"/>
          </a:xfrm>
          <a:custGeom>
            <a:avLst/>
            <a:gdLst/>
            <a:ahLst/>
            <a:cxnLst/>
            <a:rect l="l" t="t" r="r" b="b"/>
            <a:pathLst>
              <a:path w="1351914" h="521970">
                <a:moveTo>
                  <a:pt x="337819" y="0"/>
                </a:moveTo>
                <a:lnTo>
                  <a:pt x="248157" y="10401"/>
                </a:lnTo>
                <a:lnTo>
                  <a:pt x="201040" y="27609"/>
                </a:lnTo>
                <a:lnTo>
                  <a:pt x="163194" y="51358"/>
                </a:lnTo>
                <a:lnTo>
                  <a:pt x="136143" y="80238"/>
                </a:lnTo>
                <a:lnTo>
                  <a:pt x="121919" y="112839"/>
                </a:lnTo>
                <a:lnTo>
                  <a:pt x="121919" y="147789"/>
                </a:lnTo>
                <a:lnTo>
                  <a:pt x="120776" y="149707"/>
                </a:lnTo>
                <a:lnTo>
                  <a:pt x="61213" y="162674"/>
                </a:lnTo>
                <a:lnTo>
                  <a:pt x="17525" y="190957"/>
                </a:lnTo>
                <a:lnTo>
                  <a:pt x="0" y="222618"/>
                </a:lnTo>
                <a:lnTo>
                  <a:pt x="3301" y="254863"/>
                </a:lnTo>
                <a:lnTo>
                  <a:pt x="25907" y="283997"/>
                </a:lnTo>
                <a:lnTo>
                  <a:pt x="66166" y="306285"/>
                </a:lnTo>
                <a:lnTo>
                  <a:pt x="48259" y="320929"/>
                </a:lnTo>
                <a:lnTo>
                  <a:pt x="36067" y="337413"/>
                </a:lnTo>
                <a:lnTo>
                  <a:pt x="29971" y="355104"/>
                </a:lnTo>
                <a:lnTo>
                  <a:pt x="30225" y="373405"/>
                </a:lnTo>
                <a:lnTo>
                  <a:pt x="46989" y="405079"/>
                </a:lnTo>
                <a:lnTo>
                  <a:pt x="81152" y="429475"/>
                </a:lnTo>
                <a:lnTo>
                  <a:pt x="127507" y="444220"/>
                </a:lnTo>
                <a:lnTo>
                  <a:pt x="181482" y="446963"/>
                </a:lnTo>
                <a:lnTo>
                  <a:pt x="183260" y="448767"/>
                </a:lnTo>
                <a:lnTo>
                  <a:pt x="218058" y="476999"/>
                </a:lnTo>
                <a:lnTo>
                  <a:pt x="259841" y="498170"/>
                </a:lnTo>
                <a:lnTo>
                  <a:pt x="307339" y="512876"/>
                </a:lnTo>
                <a:lnTo>
                  <a:pt x="358647" y="520788"/>
                </a:lnTo>
                <a:lnTo>
                  <a:pt x="411733" y="521614"/>
                </a:lnTo>
                <a:lnTo>
                  <a:pt x="464692" y="515035"/>
                </a:lnTo>
                <a:lnTo>
                  <a:pt x="515492" y="500761"/>
                </a:lnTo>
                <a:lnTo>
                  <a:pt x="865758" y="500761"/>
                </a:lnTo>
                <a:lnTo>
                  <a:pt x="869568" y="497903"/>
                </a:lnTo>
                <a:lnTo>
                  <a:pt x="893063" y="466013"/>
                </a:lnTo>
                <a:lnTo>
                  <a:pt x="1081531" y="466013"/>
                </a:lnTo>
                <a:lnTo>
                  <a:pt x="1094485" y="461937"/>
                </a:lnTo>
                <a:lnTo>
                  <a:pt x="1133982" y="437984"/>
                </a:lnTo>
                <a:lnTo>
                  <a:pt x="1160144" y="407492"/>
                </a:lnTo>
                <a:lnTo>
                  <a:pt x="1169796" y="372287"/>
                </a:lnTo>
                <a:lnTo>
                  <a:pt x="1196339" y="368846"/>
                </a:lnTo>
                <a:lnTo>
                  <a:pt x="1246251" y="355904"/>
                </a:lnTo>
                <a:lnTo>
                  <a:pt x="1315465" y="316103"/>
                </a:lnTo>
                <a:lnTo>
                  <a:pt x="1343152" y="279514"/>
                </a:lnTo>
                <a:lnTo>
                  <a:pt x="1351660" y="239839"/>
                </a:lnTo>
                <a:lnTo>
                  <a:pt x="1340103" y="200075"/>
                </a:lnTo>
                <a:lnTo>
                  <a:pt x="1307845" y="163245"/>
                </a:lnTo>
                <a:lnTo>
                  <a:pt x="1310893" y="158851"/>
                </a:lnTo>
                <a:lnTo>
                  <a:pt x="1313433" y="154317"/>
                </a:lnTo>
                <a:lnTo>
                  <a:pt x="1315465" y="149694"/>
                </a:lnTo>
                <a:lnTo>
                  <a:pt x="1319910" y="108839"/>
                </a:lnTo>
                <a:lnTo>
                  <a:pt x="1299209" y="71412"/>
                </a:lnTo>
                <a:lnTo>
                  <a:pt x="1257553" y="41478"/>
                </a:lnTo>
                <a:lnTo>
                  <a:pt x="1198371" y="23114"/>
                </a:lnTo>
                <a:lnTo>
                  <a:pt x="1195958" y="17805"/>
                </a:lnTo>
                <a:lnTo>
                  <a:pt x="438022" y="17805"/>
                </a:lnTo>
                <a:lnTo>
                  <a:pt x="406272" y="8432"/>
                </a:lnTo>
                <a:lnTo>
                  <a:pt x="372617" y="2463"/>
                </a:lnTo>
                <a:lnTo>
                  <a:pt x="337819" y="0"/>
                </a:lnTo>
                <a:close/>
              </a:path>
            </a:pathLst>
          </a:custGeom>
          <a:solidFill>
            <a:srgbClr val="FFFFFF"/>
          </a:solidFill>
        </p:spPr>
        <p:txBody>
          <a:bodyPr wrap="square" lIns="0" tIns="0" rIns="0" bIns="0" rtlCol="0"/>
          <a:lstStyle/>
          <a:p>
            <a:endParaRPr sz="2400"/>
          </a:p>
        </p:txBody>
      </p:sp>
      <p:sp>
        <p:nvSpPr>
          <p:cNvPr id="61" name="object 61"/>
          <p:cNvSpPr/>
          <p:nvPr/>
        </p:nvSpPr>
        <p:spPr>
          <a:xfrm>
            <a:off x="6636513" y="5896135"/>
            <a:ext cx="251460" cy="0"/>
          </a:xfrm>
          <a:custGeom>
            <a:avLst/>
            <a:gdLst/>
            <a:ahLst/>
            <a:cxnLst/>
            <a:rect l="l" t="t" r="r" b="b"/>
            <a:pathLst>
              <a:path w="188595">
                <a:moveTo>
                  <a:pt x="0" y="0"/>
                </a:moveTo>
                <a:lnTo>
                  <a:pt x="188467" y="0"/>
                </a:lnTo>
              </a:path>
            </a:pathLst>
          </a:custGeom>
          <a:ln w="16916">
            <a:solidFill>
              <a:srgbClr val="FFFFFF"/>
            </a:solidFill>
          </a:ln>
        </p:spPr>
        <p:txBody>
          <a:bodyPr wrap="square" lIns="0" tIns="0" rIns="0" bIns="0" rtlCol="0"/>
          <a:lstStyle/>
          <a:p>
            <a:endParaRPr sz="2400"/>
          </a:p>
        </p:txBody>
      </p:sp>
      <p:sp>
        <p:nvSpPr>
          <p:cNvPr id="62" name="object 62"/>
          <p:cNvSpPr/>
          <p:nvPr/>
        </p:nvSpPr>
        <p:spPr>
          <a:xfrm>
            <a:off x="6029789" y="5251484"/>
            <a:ext cx="1010920" cy="0"/>
          </a:xfrm>
          <a:custGeom>
            <a:avLst/>
            <a:gdLst/>
            <a:ahLst/>
            <a:cxnLst/>
            <a:rect l="l" t="t" r="r" b="b"/>
            <a:pathLst>
              <a:path w="758189">
                <a:moveTo>
                  <a:pt x="0" y="0"/>
                </a:moveTo>
                <a:lnTo>
                  <a:pt x="757936" y="0"/>
                </a:lnTo>
              </a:path>
            </a:pathLst>
          </a:custGeom>
          <a:ln w="53644">
            <a:solidFill>
              <a:srgbClr val="FFFFFF"/>
            </a:solidFill>
          </a:ln>
        </p:spPr>
        <p:txBody>
          <a:bodyPr wrap="square" lIns="0" tIns="0" rIns="0" bIns="0" rtlCol="0"/>
          <a:lstStyle/>
          <a:p>
            <a:endParaRPr sz="2400"/>
          </a:p>
        </p:txBody>
      </p:sp>
      <p:sp>
        <p:nvSpPr>
          <p:cNvPr id="63" name="object 63"/>
          <p:cNvSpPr/>
          <p:nvPr/>
        </p:nvSpPr>
        <p:spPr>
          <a:xfrm>
            <a:off x="6382173" y="5222764"/>
            <a:ext cx="637540" cy="0"/>
          </a:xfrm>
          <a:custGeom>
            <a:avLst/>
            <a:gdLst/>
            <a:ahLst/>
            <a:cxnLst/>
            <a:rect l="l" t="t" r="r" b="b"/>
            <a:pathLst>
              <a:path w="478154">
                <a:moveTo>
                  <a:pt x="0" y="0"/>
                </a:moveTo>
                <a:lnTo>
                  <a:pt x="477774" y="0"/>
                </a:lnTo>
              </a:path>
            </a:pathLst>
          </a:custGeom>
          <a:ln w="46507">
            <a:solidFill>
              <a:srgbClr val="FFFFFF"/>
            </a:solidFill>
          </a:ln>
        </p:spPr>
        <p:txBody>
          <a:bodyPr wrap="square" lIns="0" tIns="0" rIns="0" bIns="0" rtlCol="0"/>
          <a:lstStyle/>
          <a:p>
            <a:endParaRPr sz="2400"/>
          </a:p>
        </p:txBody>
      </p:sp>
      <p:sp>
        <p:nvSpPr>
          <p:cNvPr id="64" name="object 64"/>
          <p:cNvSpPr/>
          <p:nvPr/>
        </p:nvSpPr>
        <p:spPr>
          <a:xfrm>
            <a:off x="6689853" y="5192047"/>
            <a:ext cx="309033" cy="44027"/>
          </a:xfrm>
          <a:custGeom>
            <a:avLst/>
            <a:gdLst/>
            <a:ahLst/>
            <a:cxnLst/>
            <a:rect l="l" t="t" r="r" b="b"/>
            <a:pathLst>
              <a:path w="231775" h="33020">
                <a:moveTo>
                  <a:pt x="126619" y="0"/>
                </a:moveTo>
                <a:lnTo>
                  <a:pt x="80263" y="2349"/>
                </a:lnTo>
                <a:lnTo>
                  <a:pt x="36957" y="13347"/>
                </a:lnTo>
                <a:lnTo>
                  <a:pt x="0" y="32816"/>
                </a:lnTo>
                <a:lnTo>
                  <a:pt x="231521" y="32816"/>
                </a:lnTo>
                <a:lnTo>
                  <a:pt x="213995" y="21945"/>
                </a:lnTo>
                <a:lnTo>
                  <a:pt x="172338" y="6464"/>
                </a:lnTo>
                <a:lnTo>
                  <a:pt x="126619" y="0"/>
                </a:lnTo>
                <a:close/>
              </a:path>
            </a:pathLst>
          </a:custGeom>
          <a:solidFill>
            <a:srgbClr val="FFFFFF"/>
          </a:solidFill>
        </p:spPr>
        <p:txBody>
          <a:bodyPr wrap="square" lIns="0" tIns="0" rIns="0" bIns="0" rtlCol="0"/>
          <a:lstStyle/>
          <a:p>
            <a:endParaRPr sz="2400"/>
          </a:p>
        </p:txBody>
      </p:sp>
      <p:sp>
        <p:nvSpPr>
          <p:cNvPr id="65" name="object 65"/>
          <p:cNvSpPr/>
          <p:nvPr/>
        </p:nvSpPr>
        <p:spPr>
          <a:xfrm>
            <a:off x="5445761" y="5191761"/>
            <a:ext cx="1802553" cy="817033"/>
          </a:xfrm>
          <a:custGeom>
            <a:avLst/>
            <a:gdLst/>
            <a:ahLst/>
            <a:cxnLst/>
            <a:rect l="l" t="t" r="r" b="b"/>
            <a:pathLst>
              <a:path w="1351914" h="612775">
                <a:moveTo>
                  <a:pt x="121919" y="201599"/>
                </a:moveTo>
                <a:lnTo>
                  <a:pt x="136143" y="134048"/>
                </a:lnTo>
                <a:lnTo>
                  <a:pt x="163194" y="105168"/>
                </a:lnTo>
                <a:lnTo>
                  <a:pt x="201040" y="81419"/>
                </a:lnTo>
                <a:lnTo>
                  <a:pt x="248157" y="64211"/>
                </a:lnTo>
                <a:lnTo>
                  <a:pt x="302767" y="54927"/>
                </a:lnTo>
                <a:lnTo>
                  <a:pt x="337819" y="53809"/>
                </a:lnTo>
                <a:lnTo>
                  <a:pt x="372617" y="56273"/>
                </a:lnTo>
                <a:lnTo>
                  <a:pt x="406272" y="62242"/>
                </a:lnTo>
                <a:lnTo>
                  <a:pt x="438022" y="71615"/>
                </a:lnTo>
                <a:lnTo>
                  <a:pt x="470280" y="45313"/>
                </a:lnTo>
                <a:lnTo>
                  <a:pt x="512699" y="27203"/>
                </a:lnTo>
                <a:lnTo>
                  <a:pt x="561466" y="17970"/>
                </a:lnTo>
                <a:lnTo>
                  <a:pt x="613028" y="18313"/>
                </a:lnTo>
                <a:lnTo>
                  <a:pt x="663575" y="28955"/>
                </a:lnTo>
                <a:lnTo>
                  <a:pt x="702309" y="46507"/>
                </a:lnTo>
                <a:lnTo>
                  <a:pt x="735583" y="20116"/>
                </a:lnTo>
                <a:lnTo>
                  <a:pt x="781176" y="4203"/>
                </a:lnTo>
                <a:lnTo>
                  <a:pt x="832992" y="0"/>
                </a:lnTo>
                <a:lnTo>
                  <a:pt x="885316" y="8712"/>
                </a:lnTo>
                <a:lnTo>
                  <a:pt x="898905" y="13500"/>
                </a:lnTo>
                <a:lnTo>
                  <a:pt x="911478" y="19189"/>
                </a:lnTo>
                <a:lnTo>
                  <a:pt x="922908" y="25717"/>
                </a:lnTo>
                <a:lnTo>
                  <a:pt x="933068" y="33032"/>
                </a:lnTo>
                <a:lnTo>
                  <a:pt x="970026" y="13563"/>
                </a:lnTo>
                <a:lnTo>
                  <a:pt x="1013332" y="2565"/>
                </a:lnTo>
                <a:lnTo>
                  <a:pt x="1059688" y="215"/>
                </a:lnTo>
                <a:lnTo>
                  <a:pt x="1105407" y="6680"/>
                </a:lnTo>
                <a:lnTo>
                  <a:pt x="1147064" y="22161"/>
                </a:lnTo>
                <a:lnTo>
                  <a:pt x="1180464" y="46799"/>
                </a:lnTo>
                <a:lnTo>
                  <a:pt x="1198371" y="76923"/>
                </a:lnTo>
                <a:lnTo>
                  <a:pt x="1257553" y="95288"/>
                </a:lnTo>
                <a:lnTo>
                  <a:pt x="1299209" y="125221"/>
                </a:lnTo>
                <a:lnTo>
                  <a:pt x="1319910" y="162648"/>
                </a:lnTo>
                <a:lnTo>
                  <a:pt x="1315465" y="203504"/>
                </a:lnTo>
                <a:lnTo>
                  <a:pt x="1313433" y="208127"/>
                </a:lnTo>
                <a:lnTo>
                  <a:pt x="1310893" y="212661"/>
                </a:lnTo>
                <a:lnTo>
                  <a:pt x="1307845" y="217055"/>
                </a:lnTo>
                <a:lnTo>
                  <a:pt x="1340103" y="253885"/>
                </a:lnTo>
                <a:lnTo>
                  <a:pt x="1351660" y="293649"/>
                </a:lnTo>
                <a:lnTo>
                  <a:pt x="1343152" y="333324"/>
                </a:lnTo>
                <a:lnTo>
                  <a:pt x="1315465" y="369912"/>
                </a:lnTo>
                <a:lnTo>
                  <a:pt x="1268856" y="400367"/>
                </a:lnTo>
                <a:lnTo>
                  <a:pt x="1221993" y="417169"/>
                </a:lnTo>
                <a:lnTo>
                  <a:pt x="1169796" y="426097"/>
                </a:lnTo>
                <a:lnTo>
                  <a:pt x="1160144" y="461302"/>
                </a:lnTo>
                <a:lnTo>
                  <a:pt x="1133982" y="491794"/>
                </a:lnTo>
                <a:lnTo>
                  <a:pt x="1094485" y="515746"/>
                </a:lnTo>
                <a:lnTo>
                  <a:pt x="1044575" y="531342"/>
                </a:lnTo>
                <a:lnTo>
                  <a:pt x="987425" y="536740"/>
                </a:lnTo>
                <a:lnTo>
                  <a:pt x="962532" y="535571"/>
                </a:lnTo>
                <a:lnTo>
                  <a:pt x="938276" y="532307"/>
                </a:lnTo>
                <a:lnTo>
                  <a:pt x="915034" y="527037"/>
                </a:lnTo>
                <a:lnTo>
                  <a:pt x="893063" y="519823"/>
                </a:lnTo>
                <a:lnTo>
                  <a:pt x="869568" y="551713"/>
                </a:lnTo>
                <a:lnTo>
                  <a:pt x="834643" y="577761"/>
                </a:lnTo>
                <a:lnTo>
                  <a:pt x="790575" y="597153"/>
                </a:lnTo>
                <a:lnTo>
                  <a:pt x="740155" y="609053"/>
                </a:lnTo>
                <a:lnTo>
                  <a:pt x="685672" y="612609"/>
                </a:lnTo>
                <a:lnTo>
                  <a:pt x="629792" y="607009"/>
                </a:lnTo>
                <a:lnTo>
                  <a:pt x="596010" y="598652"/>
                </a:lnTo>
                <a:lnTo>
                  <a:pt x="565276" y="586930"/>
                </a:lnTo>
                <a:lnTo>
                  <a:pt x="538226" y="572134"/>
                </a:lnTo>
                <a:lnTo>
                  <a:pt x="515492" y="554570"/>
                </a:lnTo>
                <a:lnTo>
                  <a:pt x="464692" y="568845"/>
                </a:lnTo>
                <a:lnTo>
                  <a:pt x="411733" y="575424"/>
                </a:lnTo>
                <a:lnTo>
                  <a:pt x="358647" y="574598"/>
                </a:lnTo>
                <a:lnTo>
                  <a:pt x="307339" y="566686"/>
                </a:lnTo>
                <a:lnTo>
                  <a:pt x="259841" y="551980"/>
                </a:lnTo>
                <a:lnTo>
                  <a:pt x="218058" y="530809"/>
                </a:lnTo>
                <a:lnTo>
                  <a:pt x="184022" y="503466"/>
                </a:lnTo>
                <a:lnTo>
                  <a:pt x="183260" y="502577"/>
                </a:lnTo>
                <a:lnTo>
                  <a:pt x="182371" y="501675"/>
                </a:lnTo>
                <a:lnTo>
                  <a:pt x="181482" y="500773"/>
                </a:lnTo>
                <a:lnTo>
                  <a:pt x="127507" y="498030"/>
                </a:lnTo>
                <a:lnTo>
                  <a:pt x="81152" y="483285"/>
                </a:lnTo>
                <a:lnTo>
                  <a:pt x="46989" y="458889"/>
                </a:lnTo>
                <a:lnTo>
                  <a:pt x="30225" y="427215"/>
                </a:lnTo>
                <a:lnTo>
                  <a:pt x="29971" y="408914"/>
                </a:lnTo>
                <a:lnTo>
                  <a:pt x="36067" y="391223"/>
                </a:lnTo>
                <a:lnTo>
                  <a:pt x="48259" y="374738"/>
                </a:lnTo>
                <a:lnTo>
                  <a:pt x="66166" y="360095"/>
                </a:lnTo>
                <a:lnTo>
                  <a:pt x="25907" y="337807"/>
                </a:lnTo>
                <a:lnTo>
                  <a:pt x="3301" y="308673"/>
                </a:lnTo>
                <a:lnTo>
                  <a:pt x="0" y="276428"/>
                </a:lnTo>
                <a:lnTo>
                  <a:pt x="17525" y="244767"/>
                </a:lnTo>
                <a:lnTo>
                  <a:pt x="36829" y="228930"/>
                </a:lnTo>
                <a:lnTo>
                  <a:pt x="61213" y="216484"/>
                </a:lnTo>
                <a:lnTo>
                  <a:pt x="89662" y="207860"/>
                </a:lnTo>
                <a:lnTo>
                  <a:pt x="120776" y="203517"/>
                </a:lnTo>
                <a:lnTo>
                  <a:pt x="121919" y="201599"/>
                </a:lnTo>
                <a:close/>
              </a:path>
            </a:pathLst>
          </a:custGeom>
          <a:ln w="12192">
            <a:solidFill>
              <a:srgbClr val="949494"/>
            </a:solidFill>
          </a:ln>
        </p:spPr>
        <p:txBody>
          <a:bodyPr wrap="square" lIns="0" tIns="0" rIns="0" bIns="0" rtlCol="0"/>
          <a:lstStyle/>
          <a:p>
            <a:endParaRPr sz="2400"/>
          </a:p>
        </p:txBody>
      </p:sp>
      <p:sp>
        <p:nvSpPr>
          <p:cNvPr id="66" name="object 66"/>
          <p:cNvSpPr/>
          <p:nvPr/>
        </p:nvSpPr>
        <p:spPr>
          <a:xfrm>
            <a:off x="5535169" y="5669279"/>
            <a:ext cx="105833" cy="16933"/>
          </a:xfrm>
          <a:custGeom>
            <a:avLst/>
            <a:gdLst/>
            <a:ahLst/>
            <a:cxnLst/>
            <a:rect l="l" t="t" r="r" b="b"/>
            <a:pathLst>
              <a:path w="79375" h="12700">
                <a:moveTo>
                  <a:pt x="79121" y="12052"/>
                </a:moveTo>
                <a:lnTo>
                  <a:pt x="58420" y="12077"/>
                </a:lnTo>
                <a:lnTo>
                  <a:pt x="38226" y="10045"/>
                </a:lnTo>
                <a:lnTo>
                  <a:pt x="18541" y="5994"/>
                </a:lnTo>
                <a:lnTo>
                  <a:pt x="0" y="0"/>
                </a:lnTo>
              </a:path>
            </a:pathLst>
          </a:custGeom>
          <a:ln w="12192">
            <a:solidFill>
              <a:srgbClr val="949494"/>
            </a:solidFill>
          </a:ln>
        </p:spPr>
        <p:txBody>
          <a:bodyPr wrap="square" lIns="0" tIns="0" rIns="0" bIns="0" rtlCol="0"/>
          <a:lstStyle/>
          <a:p>
            <a:endParaRPr sz="2400"/>
          </a:p>
        </p:txBody>
      </p:sp>
      <p:sp>
        <p:nvSpPr>
          <p:cNvPr id="67" name="object 67"/>
          <p:cNvSpPr/>
          <p:nvPr/>
        </p:nvSpPr>
        <p:spPr>
          <a:xfrm>
            <a:off x="5689601" y="5850128"/>
            <a:ext cx="44873" cy="8467"/>
          </a:xfrm>
          <a:custGeom>
            <a:avLst/>
            <a:gdLst/>
            <a:ahLst/>
            <a:cxnLst/>
            <a:rect l="l" t="t" r="r" b="b"/>
            <a:pathLst>
              <a:path w="33654" h="6350">
                <a:moveTo>
                  <a:pt x="33274" y="0"/>
                </a:moveTo>
                <a:lnTo>
                  <a:pt x="25146" y="1993"/>
                </a:lnTo>
                <a:lnTo>
                  <a:pt x="16890" y="3632"/>
                </a:lnTo>
                <a:lnTo>
                  <a:pt x="8509" y="4889"/>
                </a:lnTo>
                <a:lnTo>
                  <a:pt x="0" y="5753"/>
                </a:lnTo>
              </a:path>
            </a:pathLst>
          </a:custGeom>
          <a:ln w="12192">
            <a:solidFill>
              <a:srgbClr val="949494"/>
            </a:solidFill>
          </a:ln>
        </p:spPr>
        <p:txBody>
          <a:bodyPr wrap="square" lIns="0" tIns="0" rIns="0" bIns="0" rtlCol="0"/>
          <a:lstStyle/>
          <a:p>
            <a:endParaRPr sz="2400"/>
          </a:p>
        </p:txBody>
      </p:sp>
      <p:sp>
        <p:nvSpPr>
          <p:cNvPr id="68" name="object 68"/>
          <p:cNvSpPr/>
          <p:nvPr/>
        </p:nvSpPr>
        <p:spPr>
          <a:xfrm>
            <a:off x="6106160" y="5896863"/>
            <a:ext cx="27093" cy="33020"/>
          </a:xfrm>
          <a:custGeom>
            <a:avLst/>
            <a:gdLst/>
            <a:ahLst/>
            <a:cxnLst/>
            <a:rect l="l" t="t" r="r" b="b"/>
            <a:pathLst>
              <a:path w="20320" h="24764">
                <a:moveTo>
                  <a:pt x="19812" y="24295"/>
                </a:moveTo>
                <a:lnTo>
                  <a:pt x="14096" y="18491"/>
                </a:lnTo>
                <a:lnTo>
                  <a:pt x="8889" y="12496"/>
                </a:lnTo>
                <a:lnTo>
                  <a:pt x="4190" y="6324"/>
                </a:lnTo>
                <a:lnTo>
                  <a:pt x="0" y="0"/>
                </a:lnTo>
              </a:path>
            </a:pathLst>
          </a:custGeom>
          <a:ln w="12192">
            <a:solidFill>
              <a:srgbClr val="949494"/>
            </a:solidFill>
          </a:ln>
        </p:spPr>
        <p:txBody>
          <a:bodyPr wrap="square" lIns="0" tIns="0" rIns="0" bIns="0" rtlCol="0"/>
          <a:lstStyle/>
          <a:p>
            <a:endParaRPr sz="2400"/>
          </a:p>
        </p:txBody>
      </p:sp>
      <p:sp>
        <p:nvSpPr>
          <p:cNvPr id="69" name="object 69"/>
          <p:cNvSpPr/>
          <p:nvPr/>
        </p:nvSpPr>
        <p:spPr>
          <a:xfrm>
            <a:off x="6636512" y="5846063"/>
            <a:ext cx="11853" cy="36407"/>
          </a:xfrm>
          <a:custGeom>
            <a:avLst/>
            <a:gdLst/>
            <a:ahLst/>
            <a:cxnLst/>
            <a:rect l="l" t="t" r="r" b="b"/>
            <a:pathLst>
              <a:path w="8889" h="27304">
                <a:moveTo>
                  <a:pt x="8636" y="0"/>
                </a:moveTo>
                <a:lnTo>
                  <a:pt x="7365" y="6896"/>
                </a:lnTo>
                <a:lnTo>
                  <a:pt x="5461" y="13741"/>
                </a:lnTo>
                <a:lnTo>
                  <a:pt x="3048" y="20510"/>
                </a:lnTo>
                <a:lnTo>
                  <a:pt x="0" y="27203"/>
                </a:lnTo>
              </a:path>
            </a:pathLst>
          </a:custGeom>
          <a:ln w="12192">
            <a:solidFill>
              <a:srgbClr val="949494"/>
            </a:solidFill>
          </a:ln>
        </p:spPr>
        <p:txBody>
          <a:bodyPr wrap="square" lIns="0" tIns="0" rIns="0" bIns="0" rtlCol="0"/>
          <a:lstStyle/>
          <a:p>
            <a:endParaRPr sz="2400"/>
          </a:p>
        </p:txBody>
      </p:sp>
      <p:sp>
        <p:nvSpPr>
          <p:cNvPr id="70" name="object 70"/>
          <p:cNvSpPr/>
          <p:nvPr/>
        </p:nvSpPr>
        <p:spPr>
          <a:xfrm>
            <a:off x="6870192" y="5624576"/>
            <a:ext cx="135467" cy="133773"/>
          </a:xfrm>
          <a:custGeom>
            <a:avLst/>
            <a:gdLst/>
            <a:ahLst/>
            <a:cxnLst/>
            <a:rect l="l" t="t" r="r" b="b"/>
            <a:pathLst>
              <a:path w="101600" h="100329">
                <a:moveTo>
                  <a:pt x="0" y="0"/>
                </a:moveTo>
                <a:lnTo>
                  <a:pt x="42417" y="17526"/>
                </a:lnTo>
                <a:lnTo>
                  <a:pt x="74548" y="41122"/>
                </a:lnTo>
                <a:lnTo>
                  <a:pt x="94741" y="69189"/>
                </a:lnTo>
                <a:lnTo>
                  <a:pt x="101600" y="100177"/>
                </a:lnTo>
              </a:path>
            </a:pathLst>
          </a:custGeom>
          <a:ln w="12192">
            <a:solidFill>
              <a:srgbClr val="949494"/>
            </a:solidFill>
          </a:ln>
        </p:spPr>
        <p:txBody>
          <a:bodyPr wrap="square" lIns="0" tIns="0" rIns="0" bIns="0" rtlCol="0"/>
          <a:lstStyle/>
          <a:p>
            <a:endParaRPr sz="2400"/>
          </a:p>
        </p:txBody>
      </p:sp>
      <p:sp>
        <p:nvSpPr>
          <p:cNvPr id="71" name="object 71"/>
          <p:cNvSpPr/>
          <p:nvPr/>
        </p:nvSpPr>
        <p:spPr>
          <a:xfrm>
            <a:off x="7128255" y="5480304"/>
            <a:ext cx="60960" cy="50800"/>
          </a:xfrm>
          <a:custGeom>
            <a:avLst/>
            <a:gdLst/>
            <a:ahLst/>
            <a:cxnLst/>
            <a:rect l="l" t="t" r="r" b="b"/>
            <a:pathLst>
              <a:path w="45720" h="38100">
                <a:moveTo>
                  <a:pt x="45338" y="0"/>
                </a:moveTo>
                <a:lnTo>
                  <a:pt x="36703" y="10655"/>
                </a:lnTo>
                <a:lnTo>
                  <a:pt x="26162" y="20599"/>
                </a:lnTo>
                <a:lnTo>
                  <a:pt x="13843" y="29730"/>
                </a:lnTo>
                <a:lnTo>
                  <a:pt x="0" y="37947"/>
                </a:lnTo>
              </a:path>
            </a:pathLst>
          </a:custGeom>
          <a:ln w="12192">
            <a:solidFill>
              <a:srgbClr val="949494"/>
            </a:solidFill>
          </a:ln>
        </p:spPr>
        <p:txBody>
          <a:bodyPr wrap="square" lIns="0" tIns="0" rIns="0" bIns="0" rtlCol="0"/>
          <a:lstStyle/>
          <a:p>
            <a:endParaRPr sz="2400"/>
          </a:p>
        </p:txBody>
      </p:sp>
      <p:sp>
        <p:nvSpPr>
          <p:cNvPr id="72" name="object 72"/>
          <p:cNvSpPr/>
          <p:nvPr/>
        </p:nvSpPr>
        <p:spPr>
          <a:xfrm>
            <a:off x="7044945" y="5291329"/>
            <a:ext cx="4233" cy="26247"/>
          </a:xfrm>
          <a:custGeom>
            <a:avLst/>
            <a:gdLst/>
            <a:ahLst/>
            <a:cxnLst/>
            <a:rect l="l" t="t" r="r" b="b"/>
            <a:pathLst>
              <a:path w="3175" h="19685">
                <a:moveTo>
                  <a:pt x="0" y="0"/>
                </a:moveTo>
                <a:lnTo>
                  <a:pt x="2031" y="6362"/>
                </a:lnTo>
                <a:lnTo>
                  <a:pt x="3047" y="12814"/>
                </a:lnTo>
                <a:lnTo>
                  <a:pt x="2793" y="19278"/>
                </a:lnTo>
              </a:path>
            </a:pathLst>
          </a:custGeom>
          <a:ln w="12191">
            <a:solidFill>
              <a:srgbClr val="949494"/>
            </a:solidFill>
          </a:ln>
        </p:spPr>
        <p:txBody>
          <a:bodyPr wrap="square" lIns="0" tIns="0" rIns="0" bIns="0" rtlCol="0"/>
          <a:lstStyle/>
          <a:p>
            <a:endParaRPr sz="2400"/>
          </a:p>
        </p:txBody>
      </p:sp>
      <p:sp>
        <p:nvSpPr>
          <p:cNvPr id="73" name="object 73"/>
          <p:cNvSpPr/>
          <p:nvPr/>
        </p:nvSpPr>
        <p:spPr>
          <a:xfrm>
            <a:off x="6658863" y="5234431"/>
            <a:ext cx="30480" cy="30480"/>
          </a:xfrm>
          <a:custGeom>
            <a:avLst/>
            <a:gdLst/>
            <a:ahLst/>
            <a:cxnLst/>
            <a:rect l="l" t="t" r="r" b="b"/>
            <a:pathLst>
              <a:path w="22860" h="22860">
                <a:moveTo>
                  <a:pt x="0" y="22859"/>
                </a:moveTo>
                <a:lnTo>
                  <a:pt x="4699" y="16763"/>
                </a:lnTo>
                <a:lnTo>
                  <a:pt x="10032" y="10909"/>
                </a:lnTo>
                <a:lnTo>
                  <a:pt x="16001" y="5321"/>
                </a:lnTo>
                <a:lnTo>
                  <a:pt x="22605" y="0"/>
                </a:lnTo>
              </a:path>
            </a:pathLst>
          </a:custGeom>
          <a:ln w="12192">
            <a:solidFill>
              <a:srgbClr val="949494"/>
            </a:solidFill>
          </a:ln>
        </p:spPr>
        <p:txBody>
          <a:bodyPr wrap="square" lIns="0" tIns="0" rIns="0" bIns="0" rtlCol="0"/>
          <a:lstStyle/>
          <a:p>
            <a:endParaRPr sz="2400"/>
          </a:p>
        </p:txBody>
      </p:sp>
      <p:sp>
        <p:nvSpPr>
          <p:cNvPr id="74" name="object 74"/>
          <p:cNvSpPr/>
          <p:nvPr/>
        </p:nvSpPr>
        <p:spPr>
          <a:xfrm>
            <a:off x="6370321" y="5252721"/>
            <a:ext cx="14393" cy="26247"/>
          </a:xfrm>
          <a:custGeom>
            <a:avLst/>
            <a:gdLst/>
            <a:ahLst/>
            <a:cxnLst/>
            <a:rect l="l" t="t" r="r" b="b"/>
            <a:pathLst>
              <a:path w="10795" h="19685">
                <a:moveTo>
                  <a:pt x="0" y="19215"/>
                </a:moveTo>
                <a:lnTo>
                  <a:pt x="2286" y="12560"/>
                </a:lnTo>
                <a:lnTo>
                  <a:pt x="5842" y="6096"/>
                </a:lnTo>
                <a:lnTo>
                  <a:pt x="10540" y="0"/>
                </a:lnTo>
              </a:path>
            </a:pathLst>
          </a:custGeom>
          <a:ln w="12191">
            <a:solidFill>
              <a:srgbClr val="949494"/>
            </a:solidFill>
          </a:ln>
        </p:spPr>
        <p:txBody>
          <a:bodyPr wrap="square" lIns="0" tIns="0" rIns="0" bIns="0" rtlCol="0"/>
          <a:lstStyle/>
          <a:p>
            <a:endParaRPr sz="2400"/>
          </a:p>
        </p:txBody>
      </p:sp>
      <p:sp>
        <p:nvSpPr>
          <p:cNvPr id="75" name="object 75"/>
          <p:cNvSpPr/>
          <p:nvPr/>
        </p:nvSpPr>
        <p:spPr>
          <a:xfrm>
            <a:off x="6028944" y="5287263"/>
            <a:ext cx="54187" cy="26247"/>
          </a:xfrm>
          <a:custGeom>
            <a:avLst/>
            <a:gdLst/>
            <a:ahLst/>
            <a:cxnLst/>
            <a:rect l="l" t="t" r="r" b="b"/>
            <a:pathLst>
              <a:path w="40639" h="19685">
                <a:moveTo>
                  <a:pt x="0" y="0"/>
                </a:moveTo>
                <a:lnTo>
                  <a:pt x="10921" y="4229"/>
                </a:lnTo>
                <a:lnTo>
                  <a:pt x="21208" y="8851"/>
                </a:lnTo>
                <a:lnTo>
                  <a:pt x="31241" y="13855"/>
                </a:lnTo>
                <a:lnTo>
                  <a:pt x="40639" y="19240"/>
                </a:lnTo>
              </a:path>
            </a:pathLst>
          </a:custGeom>
          <a:ln w="12192">
            <a:solidFill>
              <a:srgbClr val="949494"/>
            </a:solidFill>
          </a:ln>
        </p:spPr>
        <p:txBody>
          <a:bodyPr wrap="square" lIns="0" tIns="0" rIns="0" bIns="0" rtlCol="0"/>
          <a:lstStyle/>
          <a:p>
            <a:endParaRPr sz="2400"/>
          </a:p>
        </p:txBody>
      </p:sp>
      <p:sp>
        <p:nvSpPr>
          <p:cNvPr id="76" name="object 76"/>
          <p:cNvSpPr/>
          <p:nvPr/>
        </p:nvSpPr>
        <p:spPr>
          <a:xfrm>
            <a:off x="5608320" y="5462015"/>
            <a:ext cx="10160" cy="26247"/>
          </a:xfrm>
          <a:custGeom>
            <a:avLst/>
            <a:gdLst/>
            <a:ahLst/>
            <a:cxnLst/>
            <a:rect l="l" t="t" r="r" b="b"/>
            <a:pathLst>
              <a:path w="7620" h="19685">
                <a:moveTo>
                  <a:pt x="7112" y="19608"/>
                </a:moveTo>
                <a:lnTo>
                  <a:pt x="3810" y="13195"/>
                </a:lnTo>
                <a:lnTo>
                  <a:pt x="1524" y="6642"/>
                </a:lnTo>
                <a:lnTo>
                  <a:pt x="0" y="0"/>
                </a:lnTo>
              </a:path>
            </a:pathLst>
          </a:custGeom>
          <a:ln w="12191">
            <a:solidFill>
              <a:srgbClr val="949494"/>
            </a:solidFill>
          </a:ln>
        </p:spPr>
        <p:txBody>
          <a:bodyPr wrap="square" lIns="0" tIns="0" rIns="0" bIns="0" rtlCol="0"/>
          <a:lstStyle/>
          <a:p>
            <a:endParaRPr sz="2400"/>
          </a:p>
        </p:txBody>
      </p:sp>
      <p:sp>
        <p:nvSpPr>
          <p:cNvPr id="77" name="object 77"/>
          <p:cNvSpPr txBox="1"/>
          <p:nvPr/>
        </p:nvSpPr>
        <p:spPr>
          <a:xfrm>
            <a:off x="6008794" y="5456055"/>
            <a:ext cx="546100" cy="233397"/>
          </a:xfrm>
          <a:prstGeom prst="rect">
            <a:avLst/>
          </a:prstGeom>
        </p:spPr>
        <p:txBody>
          <a:bodyPr vert="horz" wrap="square" lIns="0" tIns="17780" rIns="0" bIns="0" rtlCol="0">
            <a:spAutoFit/>
          </a:bodyPr>
          <a:lstStyle/>
          <a:p>
            <a:pPr marL="16933">
              <a:spcBef>
                <a:spcPts val="140"/>
              </a:spcBef>
            </a:pPr>
            <a:r>
              <a:rPr sz="1400" spc="-7" dirty="0">
                <a:solidFill>
                  <a:srgbClr val="242424"/>
                </a:solidFill>
                <a:latin typeface="Tahoma"/>
                <a:cs typeface="Tahoma"/>
              </a:rPr>
              <a:t>Hybrid</a:t>
            </a:r>
            <a:endParaRPr sz="1400">
              <a:latin typeface="Tahoma"/>
              <a:cs typeface="Tahoma"/>
            </a:endParaRPr>
          </a:p>
        </p:txBody>
      </p:sp>
      <p:sp>
        <p:nvSpPr>
          <p:cNvPr id="78" name="object 78"/>
          <p:cNvSpPr/>
          <p:nvPr/>
        </p:nvSpPr>
        <p:spPr>
          <a:xfrm>
            <a:off x="8218762" y="5932931"/>
            <a:ext cx="535940" cy="77892"/>
          </a:xfrm>
          <a:custGeom>
            <a:avLst/>
            <a:gdLst/>
            <a:ahLst/>
            <a:cxnLst/>
            <a:rect l="l" t="t" r="r" b="b"/>
            <a:pathLst>
              <a:path w="401954" h="58420">
                <a:moveTo>
                  <a:pt x="401954" y="0"/>
                </a:moveTo>
                <a:lnTo>
                  <a:pt x="0" y="0"/>
                </a:lnTo>
                <a:lnTo>
                  <a:pt x="26162" y="17564"/>
                </a:lnTo>
                <a:lnTo>
                  <a:pt x="57276" y="32359"/>
                </a:lnTo>
                <a:lnTo>
                  <a:pt x="92582" y="44081"/>
                </a:lnTo>
                <a:lnTo>
                  <a:pt x="131317" y="52438"/>
                </a:lnTo>
                <a:lnTo>
                  <a:pt x="186436" y="57823"/>
                </a:lnTo>
                <a:lnTo>
                  <a:pt x="240664" y="56375"/>
                </a:lnTo>
                <a:lnTo>
                  <a:pt x="292100" y="48653"/>
                </a:lnTo>
                <a:lnTo>
                  <a:pt x="338962" y="35140"/>
                </a:lnTo>
                <a:lnTo>
                  <a:pt x="379349" y="16395"/>
                </a:lnTo>
                <a:lnTo>
                  <a:pt x="401954" y="0"/>
                </a:lnTo>
                <a:close/>
              </a:path>
            </a:pathLst>
          </a:custGeom>
          <a:solidFill>
            <a:srgbClr val="FFFFFF"/>
          </a:solidFill>
        </p:spPr>
        <p:txBody>
          <a:bodyPr wrap="square" lIns="0" tIns="0" rIns="0" bIns="0" rtlCol="0"/>
          <a:lstStyle/>
          <a:p>
            <a:endParaRPr sz="2400"/>
          </a:p>
        </p:txBody>
      </p:sp>
      <p:sp>
        <p:nvSpPr>
          <p:cNvPr id="79" name="object 79"/>
          <p:cNvSpPr/>
          <p:nvPr/>
        </p:nvSpPr>
        <p:spPr>
          <a:xfrm>
            <a:off x="7428993" y="5265251"/>
            <a:ext cx="2068407" cy="695960"/>
          </a:xfrm>
          <a:custGeom>
            <a:avLst/>
            <a:gdLst/>
            <a:ahLst/>
            <a:cxnLst/>
            <a:rect l="l" t="t" r="r" b="b"/>
            <a:pathLst>
              <a:path w="1551304" h="521970">
                <a:moveTo>
                  <a:pt x="388365" y="0"/>
                </a:moveTo>
                <a:lnTo>
                  <a:pt x="347852" y="1117"/>
                </a:lnTo>
                <a:lnTo>
                  <a:pt x="285114" y="10401"/>
                </a:lnTo>
                <a:lnTo>
                  <a:pt x="231012" y="27609"/>
                </a:lnTo>
                <a:lnTo>
                  <a:pt x="187451" y="51358"/>
                </a:lnTo>
                <a:lnTo>
                  <a:pt x="156590" y="80225"/>
                </a:lnTo>
                <a:lnTo>
                  <a:pt x="140080" y="112839"/>
                </a:lnTo>
                <a:lnTo>
                  <a:pt x="140207" y="147789"/>
                </a:lnTo>
                <a:lnTo>
                  <a:pt x="138937" y="149707"/>
                </a:lnTo>
                <a:lnTo>
                  <a:pt x="70484" y="162674"/>
                </a:lnTo>
                <a:lnTo>
                  <a:pt x="20065" y="190957"/>
                </a:lnTo>
                <a:lnTo>
                  <a:pt x="0" y="222618"/>
                </a:lnTo>
                <a:lnTo>
                  <a:pt x="3809" y="254863"/>
                </a:lnTo>
                <a:lnTo>
                  <a:pt x="29717" y="283984"/>
                </a:lnTo>
                <a:lnTo>
                  <a:pt x="75945" y="306285"/>
                </a:lnTo>
                <a:lnTo>
                  <a:pt x="55498" y="320928"/>
                </a:lnTo>
                <a:lnTo>
                  <a:pt x="41528" y="337413"/>
                </a:lnTo>
                <a:lnTo>
                  <a:pt x="34543" y="355104"/>
                </a:lnTo>
                <a:lnTo>
                  <a:pt x="34797" y="373405"/>
                </a:lnTo>
                <a:lnTo>
                  <a:pt x="54101" y="405079"/>
                </a:lnTo>
                <a:lnTo>
                  <a:pt x="93217" y="429475"/>
                </a:lnTo>
                <a:lnTo>
                  <a:pt x="146684" y="444220"/>
                </a:lnTo>
                <a:lnTo>
                  <a:pt x="208660" y="446963"/>
                </a:lnTo>
                <a:lnTo>
                  <a:pt x="209676" y="447865"/>
                </a:lnTo>
                <a:lnTo>
                  <a:pt x="245236" y="473913"/>
                </a:lnTo>
                <a:lnTo>
                  <a:pt x="285876" y="493471"/>
                </a:lnTo>
                <a:lnTo>
                  <a:pt x="332104" y="508139"/>
                </a:lnTo>
                <a:lnTo>
                  <a:pt x="382269" y="517690"/>
                </a:lnTo>
                <a:lnTo>
                  <a:pt x="434975" y="521944"/>
                </a:lnTo>
                <a:lnTo>
                  <a:pt x="488568" y="520674"/>
                </a:lnTo>
                <a:lnTo>
                  <a:pt x="541527" y="513676"/>
                </a:lnTo>
                <a:lnTo>
                  <a:pt x="592327" y="500761"/>
                </a:lnTo>
                <a:lnTo>
                  <a:pt x="994282" y="500761"/>
                </a:lnTo>
                <a:lnTo>
                  <a:pt x="1003934" y="493687"/>
                </a:lnTo>
                <a:lnTo>
                  <a:pt x="1026286" y="466013"/>
                </a:lnTo>
                <a:lnTo>
                  <a:pt x="1245107" y="466013"/>
                </a:lnTo>
                <a:lnTo>
                  <a:pt x="1282191" y="450900"/>
                </a:lnTo>
                <a:lnTo>
                  <a:pt x="1314957" y="428459"/>
                </a:lnTo>
                <a:lnTo>
                  <a:pt x="1336421" y="401904"/>
                </a:lnTo>
                <a:lnTo>
                  <a:pt x="1344295" y="372287"/>
                </a:lnTo>
                <a:lnTo>
                  <a:pt x="1374902" y="368846"/>
                </a:lnTo>
                <a:lnTo>
                  <a:pt x="1432052" y="355904"/>
                </a:lnTo>
                <a:lnTo>
                  <a:pt x="1504060" y="321678"/>
                </a:lnTo>
                <a:lnTo>
                  <a:pt x="1535302" y="292201"/>
                </a:lnTo>
                <a:lnTo>
                  <a:pt x="1551304" y="226440"/>
                </a:lnTo>
                <a:lnTo>
                  <a:pt x="1535429" y="193649"/>
                </a:lnTo>
                <a:lnTo>
                  <a:pt x="1502790" y="163245"/>
                </a:lnTo>
                <a:lnTo>
                  <a:pt x="1506347" y="158851"/>
                </a:lnTo>
                <a:lnTo>
                  <a:pt x="1509267" y="154317"/>
                </a:lnTo>
                <a:lnTo>
                  <a:pt x="1511553" y="149694"/>
                </a:lnTo>
                <a:lnTo>
                  <a:pt x="1518157" y="116865"/>
                </a:lnTo>
                <a:lnTo>
                  <a:pt x="1505711" y="85712"/>
                </a:lnTo>
                <a:lnTo>
                  <a:pt x="1476502" y="58305"/>
                </a:lnTo>
                <a:lnTo>
                  <a:pt x="1432940" y="36741"/>
                </a:lnTo>
                <a:lnTo>
                  <a:pt x="1377060" y="23114"/>
                </a:lnTo>
                <a:lnTo>
                  <a:pt x="1374394" y="17805"/>
                </a:lnTo>
                <a:lnTo>
                  <a:pt x="503300" y="17805"/>
                </a:lnTo>
                <a:lnTo>
                  <a:pt x="466851" y="8420"/>
                </a:lnTo>
                <a:lnTo>
                  <a:pt x="428243" y="2463"/>
                </a:lnTo>
                <a:lnTo>
                  <a:pt x="388365" y="0"/>
                </a:lnTo>
                <a:close/>
              </a:path>
            </a:pathLst>
          </a:custGeom>
          <a:solidFill>
            <a:srgbClr val="FFFFFF"/>
          </a:solidFill>
        </p:spPr>
        <p:txBody>
          <a:bodyPr wrap="square" lIns="0" tIns="0" rIns="0" bIns="0" rtlCol="0"/>
          <a:lstStyle/>
          <a:p>
            <a:endParaRPr sz="2400"/>
          </a:p>
        </p:txBody>
      </p:sp>
      <p:sp>
        <p:nvSpPr>
          <p:cNvPr id="80" name="object 80"/>
          <p:cNvSpPr/>
          <p:nvPr/>
        </p:nvSpPr>
        <p:spPr>
          <a:xfrm>
            <a:off x="8797375" y="5897879"/>
            <a:ext cx="292100" cy="0"/>
          </a:xfrm>
          <a:custGeom>
            <a:avLst/>
            <a:gdLst/>
            <a:ahLst/>
            <a:cxnLst/>
            <a:rect l="l" t="t" r="r" b="b"/>
            <a:pathLst>
              <a:path w="219075">
                <a:moveTo>
                  <a:pt x="0" y="0"/>
                </a:moveTo>
                <a:lnTo>
                  <a:pt x="218821" y="0"/>
                </a:lnTo>
              </a:path>
            </a:pathLst>
          </a:custGeom>
          <a:ln w="16916">
            <a:solidFill>
              <a:srgbClr val="FFFFFF"/>
            </a:solidFill>
          </a:ln>
        </p:spPr>
        <p:txBody>
          <a:bodyPr wrap="square" lIns="0" tIns="0" rIns="0" bIns="0" rtlCol="0"/>
          <a:lstStyle/>
          <a:p>
            <a:endParaRPr sz="2400"/>
          </a:p>
        </p:txBody>
      </p:sp>
      <p:sp>
        <p:nvSpPr>
          <p:cNvPr id="81" name="object 81"/>
          <p:cNvSpPr/>
          <p:nvPr/>
        </p:nvSpPr>
        <p:spPr>
          <a:xfrm>
            <a:off x="8100061" y="5252567"/>
            <a:ext cx="1161625" cy="0"/>
          </a:xfrm>
          <a:custGeom>
            <a:avLst/>
            <a:gdLst/>
            <a:ahLst/>
            <a:cxnLst/>
            <a:rect l="l" t="t" r="r" b="b"/>
            <a:pathLst>
              <a:path w="871220">
                <a:moveTo>
                  <a:pt x="0" y="0"/>
                </a:moveTo>
                <a:lnTo>
                  <a:pt x="871093" y="0"/>
                </a:lnTo>
              </a:path>
            </a:pathLst>
          </a:custGeom>
          <a:ln w="54635">
            <a:solidFill>
              <a:srgbClr val="FFFFFF"/>
            </a:solidFill>
          </a:ln>
        </p:spPr>
        <p:txBody>
          <a:bodyPr wrap="square" lIns="0" tIns="0" rIns="0" bIns="0" rtlCol="0"/>
          <a:lstStyle/>
          <a:p>
            <a:endParaRPr sz="2400"/>
          </a:p>
        </p:txBody>
      </p:sp>
      <p:sp>
        <p:nvSpPr>
          <p:cNvPr id="82" name="object 82"/>
          <p:cNvSpPr/>
          <p:nvPr/>
        </p:nvSpPr>
        <p:spPr>
          <a:xfrm>
            <a:off x="8504937" y="5224957"/>
            <a:ext cx="732367" cy="0"/>
          </a:xfrm>
          <a:custGeom>
            <a:avLst/>
            <a:gdLst/>
            <a:ahLst/>
            <a:cxnLst/>
            <a:rect l="l" t="t" r="r" b="b"/>
            <a:pathLst>
              <a:path w="549275">
                <a:moveTo>
                  <a:pt x="0" y="0"/>
                </a:moveTo>
                <a:lnTo>
                  <a:pt x="549148" y="0"/>
                </a:lnTo>
              </a:path>
            </a:pathLst>
          </a:custGeom>
          <a:ln w="45834">
            <a:solidFill>
              <a:srgbClr val="FFFFFF"/>
            </a:solidFill>
          </a:ln>
        </p:spPr>
        <p:txBody>
          <a:bodyPr wrap="square" lIns="0" tIns="0" rIns="0" bIns="0" rtlCol="0"/>
          <a:lstStyle/>
          <a:p>
            <a:endParaRPr sz="2400"/>
          </a:p>
        </p:txBody>
      </p:sp>
      <p:sp>
        <p:nvSpPr>
          <p:cNvPr id="83" name="object 83"/>
          <p:cNvSpPr/>
          <p:nvPr/>
        </p:nvSpPr>
        <p:spPr>
          <a:xfrm>
            <a:off x="8858505" y="5193792"/>
            <a:ext cx="354753" cy="44027"/>
          </a:xfrm>
          <a:custGeom>
            <a:avLst/>
            <a:gdLst/>
            <a:ahLst/>
            <a:cxnLst/>
            <a:rect l="l" t="t" r="r" b="b"/>
            <a:pathLst>
              <a:path w="266065" h="33020">
                <a:moveTo>
                  <a:pt x="145542" y="0"/>
                </a:moveTo>
                <a:lnTo>
                  <a:pt x="92328" y="2349"/>
                </a:lnTo>
                <a:lnTo>
                  <a:pt x="42418" y="13347"/>
                </a:lnTo>
                <a:lnTo>
                  <a:pt x="0" y="32816"/>
                </a:lnTo>
                <a:lnTo>
                  <a:pt x="266065" y="32816"/>
                </a:lnTo>
                <a:lnTo>
                  <a:pt x="245999" y="21945"/>
                </a:lnTo>
                <a:lnTo>
                  <a:pt x="198120" y="6464"/>
                </a:lnTo>
                <a:lnTo>
                  <a:pt x="145542" y="0"/>
                </a:lnTo>
                <a:close/>
              </a:path>
            </a:pathLst>
          </a:custGeom>
          <a:solidFill>
            <a:srgbClr val="FFFFFF"/>
          </a:solidFill>
        </p:spPr>
        <p:txBody>
          <a:bodyPr wrap="square" lIns="0" tIns="0" rIns="0" bIns="0" rtlCol="0"/>
          <a:lstStyle/>
          <a:p>
            <a:endParaRPr sz="2400"/>
          </a:p>
        </p:txBody>
      </p:sp>
      <p:sp>
        <p:nvSpPr>
          <p:cNvPr id="84" name="object 84"/>
          <p:cNvSpPr/>
          <p:nvPr/>
        </p:nvSpPr>
        <p:spPr>
          <a:xfrm>
            <a:off x="7428993" y="5193793"/>
            <a:ext cx="2068407" cy="817033"/>
          </a:xfrm>
          <a:custGeom>
            <a:avLst/>
            <a:gdLst/>
            <a:ahLst/>
            <a:cxnLst/>
            <a:rect l="l" t="t" r="r" b="b"/>
            <a:pathLst>
              <a:path w="1551304" h="612775">
                <a:moveTo>
                  <a:pt x="140207" y="201383"/>
                </a:moveTo>
                <a:lnTo>
                  <a:pt x="156590" y="133819"/>
                </a:lnTo>
                <a:lnTo>
                  <a:pt x="187451" y="104952"/>
                </a:lnTo>
                <a:lnTo>
                  <a:pt x="231012" y="81203"/>
                </a:lnTo>
                <a:lnTo>
                  <a:pt x="285114" y="63995"/>
                </a:lnTo>
                <a:lnTo>
                  <a:pt x="347852" y="54711"/>
                </a:lnTo>
                <a:lnTo>
                  <a:pt x="388365" y="53593"/>
                </a:lnTo>
                <a:lnTo>
                  <a:pt x="428243" y="56057"/>
                </a:lnTo>
                <a:lnTo>
                  <a:pt x="466851" y="62014"/>
                </a:lnTo>
                <a:lnTo>
                  <a:pt x="503300" y="71399"/>
                </a:lnTo>
                <a:lnTo>
                  <a:pt x="533272" y="48933"/>
                </a:lnTo>
                <a:lnTo>
                  <a:pt x="571753" y="32067"/>
                </a:lnTo>
                <a:lnTo>
                  <a:pt x="616457" y="21208"/>
                </a:lnTo>
                <a:lnTo>
                  <a:pt x="664717" y="16763"/>
                </a:lnTo>
                <a:lnTo>
                  <a:pt x="714247" y="19138"/>
                </a:lnTo>
                <a:lnTo>
                  <a:pt x="762380" y="28740"/>
                </a:lnTo>
                <a:lnTo>
                  <a:pt x="806957" y="46291"/>
                </a:lnTo>
                <a:lnTo>
                  <a:pt x="836294" y="24383"/>
                </a:lnTo>
                <a:lnTo>
                  <a:pt x="875410" y="9016"/>
                </a:lnTo>
                <a:lnTo>
                  <a:pt x="921003" y="838"/>
                </a:lnTo>
                <a:lnTo>
                  <a:pt x="969517" y="457"/>
                </a:lnTo>
                <a:lnTo>
                  <a:pt x="1017397" y="8496"/>
                </a:lnTo>
                <a:lnTo>
                  <a:pt x="1032890" y="13284"/>
                </a:lnTo>
                <a:lnTo>
                  <a:pt x="1047369" y="18973"/>
                </a:lnTo>
                <a:lnTo>
                  <a:pt x="1060450" y="25501"/>
                </a:lnTo>
                <a:lnTo>
                  <a:pt x="1072133" y="32816"/>
                </a:lnTo>
                <a:lnTo>
                  <a:pt x="1114552" y="13347"/>
                </a:lnTo>
                <a:lnTo>
                  <a:pt x="1164462" y="2349"/>
                </a:lnTo>
                <a:lnTo>
                  <a:pt x="1217676" y="0"/>
                </a:lnTo>
                <a:lnTo>
                  <a:pt x="1270253" y="6464"/>
                </a:lnTo>
                <a:lnTo>
                  <a:pt x="1318132" y="21945"/>
                </a:lnTo>
                <a:lnTo>
                  <a:pt x="1356486" y="46583"/>
                </a:lnTo>
                <a:lnTo>
                  <a:pt x="1377060" y="76707"/>
                </a:lnTo>
                <a:lnTo>
                  <a:pt x="1432940" y="90335"/>
                </a:lnTo>
                <a:lnTo>
                  <a:pt x="1476502" y="111899"/>
                </a:lnTo>
                <a:lnTo>
                  <a:pt x="1505711" y="139306"/>
                </a:lnTo>
                <a:lnTo>
                  <a:pt x="1518157" y="170459"/>
                </a:lnTo>
                <a:lnTo>
                  <a:pt x="1511553" y="203288"/>
                </a:lnTo>
                <a:lnTo>
                  <a:pt x="1509267" y="207911"/>
                </a:lnTo>
                <a:lnTo>
                  <a:pt x="1506347" y="212445"/>
                </a:lnTo>
                <a:lnTo>
                  <a:pt x="1502790" y="216839"/>
                </a:lnTo>
                <a:lnTo>
                  <a:pt x="1535429" y="247243"/>
                </a:lnTo>
                <a:lnTo>
                  <a:pt x="1551304" y="280034"/>
                </a:lnTo>
                <a:lnTo>
                  <a:pt x="1551177" y="313474"/>
                </a:lnTo>
                <a:lnTo>
                  <a:pt x="1535302" y="345795"/>
                </a:lnTo>
                <a:lnTo>
                  <a:pt x="1504060" y="375272"/>
                </a:lnTo>
                <a:lnTo>
                  <a:pt x="1458086" y="400151"/>
                </a:lnTo>
                <a:lnTo>
                  <a:pt x="1404238" y="416953"/>
                </a:lnTo>
                <a:lnTo>
                  <a:pt x="1344295" y="425881"/>
                </a:lnTo>
                <a:lnTo>
                  <a:pt x="1336421" y="455498"/>
                </a:lnTo>
                <a:lnTo>
                  <a:pt x="1282191" y="504494"/>
                </a:lnTo>
                <a:lnTo>
                  <a:pt x="1239774" y="521754"/>
                </a:lnTo>
                <a:lnTo>
                  <a:pt x="1189989" y="532777"/>
                </a:lnTo>
                <a:lnTo>
                  <a:pt x="1134617" y="536524"/>
                </a:lnTo>
                <a:lnTo>
                  <a:pt x="1106170" y="535343"/>
                </a:lnTo>
                <a:lnTo>
                  <a:pt x="1078229" y="532091"/>
                </a:lnTo>
                <a:lnTo>
                  <a:pt x="1051559" y="526821"/>
                </a:lnTo>
                <a:lnTo>
                  <a:pt x="1026286" y="519607"/>
                </a:lnTo>
                <a:lnTo>
                  <a:pt x="1003934" y="547281"/>
                </a:lnTo>
                <a:lnTo>
                  <a:pt x="971676" y="570750"/>
                </a:lnTo>
                <a:lnTo>
                  <a:pt x="931290" y="589495"/>
                </a:lnTo>
                <a:lnTo>
                  <a:pt x="884427" y="603008"/>
                </a:lnTo>
                <a:lnTo>
                  <a:pt x="832992" y="610730"/>
                </a:lnTo>
                <a:lnTo>
                  <a:pt x="778763" y="612178"/>
                </a:lnTo>
                <a:lnTo>
                  <a:pt x="723645" y="606793"/>
                </a:lnTo>
                <a:lnTo>
                  <a:pt x="684910" y="598436"/>
                </a:lnTo>
                <a:lnTo>
                  <a:pt x="649604" y="586714"/>
                </a:lnTo>
                <a:lnTo>
                  <a:pt x="618489" y="571919"/>
                </a:lnTo>
                <a:lnTo>
                  <a:pt x="592327" y="554354"/>
                </a:lnTo>
                <a:lnTo>
                  <a:pt x="541527" y="567270"/>
                </a:lnTo>
                <a:lnTo>
                  <a:pt x="488568" y="574268"/>
                </a:lnTo>
                <a:lnTo>
                  <a:pt x="434975" y="575538"/>
                </a:lnTo>
                <a:lnTo>
                  <a:pt x="382269" y="571284"/>
                </a:lnTo>
                <a:lnTo>
                  <a:pt x="332104" y="561733"/>
                </a:lnTo>
                <a:lnTo>
                  <a:pt x="285876" y="547065"/>
                </a:lnTo>
                <a:lnTo>
                  <a:pt x="245236" y="527507"/>
                </a:lnTo>
                <a:lnTo>
                  <a:pt x="211581" y="503250"/>
                </a:lnTo>
                <a:lnTo>
                  <a:pt x="209676" y="501459"/>
                </a:lnTo>
                <a:lnTo>
                  <a:pt x="208660" y="500557"/>
                </a:lnTo>
                <a:lnTo>
                  <a:pt x="146684" y="497814"/>
                </a:lnTo>
                <a:lnTo>
                  <a:pt x="93217" y="483069"/>
                </a:lnTo>
                <a:lnTo>
                  <a:pt x="54101" y="458673"/>
                </a:lnTo>
                <a:lnTo>
                  <a:pt x="34543" y="408698"/>
                </a:lnTo>
                <a:lnTo>
                  <a:pt x="41528" y="391007"/>
                </a:lnTo>
                <a:lnTo>
                  <a:pt x="55498" y="374522"/>
                </a:lnTo>
                <a:lnTo>
                  <a:pt x="75945" y="359879"/>
                </a:lnTo>
                <a:lnTo>
                  <a:pt x="29717" y="337578"/>
                </a:lnTo>
                <a:lnTo>
                  <a:pt x="3809" y="308457"/>
                </a:lnTo>
                <a:lnTo>
                  <a:pt x="0" y="276212"/>
                </a:lnTo>
                <a:lnTo>
                  <a:pt x="20065" y="244551"/>
                </a:lnTo>
                <a:lnTo>
                  <a:pt x="42417" y="228714"/>
                </a:lnTo>
                <a:lnTo>
                  <a:pt x="70484" y="216268"/>
                </a:lnTo>
                <a:lnTo>
                  <a:pt x="102996" y="207644"/>
                </a:lnTo>
                <a:lnTo>
                  <a:pt x="138937" y="203301"/>
                </a:lnTo>
                <a:lnTo>
                  <a:pt x="140207" y="201383"/>
                </a:lnTo>
                <a:close/>
              </a:path>
            </a:pathLst>
          </a:custGeom>
          <a:ln w="12192">
            <a:solidFill>
              <a:srgbClr val="949494"/>
            </a:solidFill>
          </a:ln>
        </p:spPr>
        <p:txBody>
          <a:bodyPr wrap="square" lIns="0" tIns="0" rIns="0" bIns="0" rtlCol="0"/>
          <a:lstStyle/>
          <a:p>
            <a:endParaRPr sz="2400"/>
          </a:p>
        </p:txBody>
      </p:sp>
      <p:sp>
        <p:nvSpPr>
          <p:cNvPr id="85" name="object 85"/>
          <p:cNvSpPr/>
          <p:nvPr/>
        </p:nvSpPr>
        <p:spPr>
          <a:xfrm>
            <a:off x="7532623" y="5669279"/>
            <a:ext cx="121920" cy="16933"/>
          </a:xfrm>
          <a:custGeom>
            <a:avLst/>
            <a:gdLst/>
            <a:ahLst/>
            <a:cxnLst/>
            <a:rect l="l" t="t" r="r" b="b"/>
            <a:pathLst>
              <a:path w="91439" h="12700">
                <a:moveTo>
                  <a:pt x="91059" y="12052"/>
                </a:moveTo>
                <a:lnTo>
                  <a:pt x="67310" y="12077"/>
                </a:lnTo>
                <a:lnTo>
                  <a:pt x="43942" y="10045"/>
                </a:lnTo>
                <a:lnTo>
                  <a:pt x="21336" y="5994"/>
                </a:lnTo>
                <a:lnTo>
                  <a:pt x="0" y="0"/>
                </a:lnTo>
              </a:path>
            </a:pathLst>
          </a:custGeom>
          <a:ln w="12192">
            <a:solidFill>
              <a:srgbClr val="949494"/>
            </a:solidFill>
          </a:ln>
        </p:spPr>
        <p:txBody>
          <a:bodyPr wrap="square" lIns="0" tIns="0" rIns="0" bIns="0" rtlCol="0"/>
          <a:lstStyle/>
          <a:p>
            <a:endParaRPr sz="2400"/>
          </a:p>
        </p:txBody>
      </p:sp>
      <p:sp>
        <p:nvSpPr>
          <p:cNvPr id="86" name="object 86"/>
          <p:cNvSpPr/>
          <p:nvPr/>
        </p:nvSpPr>
        <p:spPr>
          <a:xfrm>
            <a:off x="7707377" y="5850128"/>
            <a:ext cx="55033" cy="8467"/>
          </a:xfrm>
          <a:custGeom>
            <a:avLst/>
            <a:gdLst/>
            <a:ahLst/>
            <a:cxnLst/>
            <a:rect l="l" t="t" r="r" b="b"/>
            <a:pathLst>
              <a:path w="41275" h="6350">
                <a:moveTo>
                  <a:pt x="41020" y="0"/>
                </a:moveTo>
                <a:lnTo>
                  <a:pt x="30987" y="1993"/>
                </a:lnTo>
                <a:lnTo>
                  <a:pt x="20827" y="3632"/>
                </a:lnTo>
                <a:lnTo>
                  <a:pt x="10540" y="4889"/>
                </a:lnTo>
                <a:lnTo>
                  <a:pt x="0" y="5753"/>
                </a:lnTo>
              </a:path>
            </a:pathLst>
          </a:custGeom>
          <a:ln w="12191">
            <a:solidFill>
              <a:srgbClr val="949494"/>
            </a:solidFill>
          </a:ln>
        </p:spPr>
        <p:txBody>
          <a:bodyPr wrap="square" lIns="0" tIns="0" rIns="0" bIns="0" rtlCol="0"/>
          <a:lstStyle/>
          <a:p>
            <a:endParaRPr sz="2400"/>
          </a:p>
        </p:txBody>
      </p:sp>
      <p:sp>
        <p:nvSpPr>
          <p:cNvPr id="87" name="object 87"/>
          <p:cNvSpPr/>
          <p:nvPr/>
        </p:nvSpPr>
        <p:spPr>
          <a:xfrm>
            <a:off x="8186929" y="5896863"/>
            <a:ext cx="33020" cy="33020"/>
          </a:xfrm>
          <a:custGeom>
            <a:avLst/>
            <a:gdLst/>
            <a:ahLst/>
            <a:cxnLst/>
            <a:rect l="l" t="t" r="r" b="b"/>
            <a:pathLst>
              <a:path w="24764" h="24764">
                <a:moveTo>
                  <a:pt x="24256" y="24295"/>
                </a:moveTo>
                <a:lnTo>
                  <a:pt x="17271" y="18491"/>
                </a:lnTo>
                <a:lnTo>
                  <a:pt x="10921" y="12496"/>
                </a:lnTo>
                <a:lnTo>
                  <a:pt x="5079" y="6324"/>
                </a:lnTo>
                <a:lnTo>
                  <a:pt x="0" y="0"/>
                </a:lnTo>
              </a:path>
            </a:pathLst>
          </a:custGeom>
          <a:ln w="12192">
            <a:solidFill>
              <a:srgbClr val="949494"/>
            </a:solidFill>
          </a:ln>
        </p:spPr>
        <p:txBody>
          <a:bodyPr wrap="square" lIns="0" tIns="0" rIns="0" bIns="0" rtlCol="0"/>
          <a:lstStyle/>
          <a:p>
            <a:endParaRPr sz="2400"/>
          </a:p>
        </p:txBody>
      </p:sp>
      <p:sp>
        <p:nvSpPr>
          <p:cNvPr id="88" name="object 88"/>
          <p:cNvSpPr/>
          <p:nvPr/>
        </p:nvSpPr>
        <p:spPr>
          <a:xfrm>
            <a:off x="8798559" y="5846063"/>
            <a:ext cx="11853" cy="36407"/>
          </a:xfrm>
          <a:custGeom>
            <a:avLst/>
            <a:gdLst/>
            <a:ahLst/>
            <a:cxnLst/>
            <a:rect l="l" t="t" r="r" b="b"/>
            <a:pathLst>
              <a:path w="8890" h="27304">
                <a:moveTo>
                  <a:pt x="8635" y="0"/>
                </a:moveTo>
                <a:lnTo>
                  <a:pt x="7365" y="6896"/>
                </a:lnTo>
                <a:lnTo>
                  <a:pt x="5587" y="13741"/>
                </a:lnTo>
                <a:lnTo>
                  <a:pt x="3048" y="20510"/>
                </a:lnTo>
                <a:lnTo>
                  <a:pt x="0" y="27203"/>
                </a:lnTo>
              </a:path>
            </a:pathLst>
          </a:custGeom>
          <a:ln w="12192">
            <a:solidFill>
              <a:srgbClr val="949494"/>
            </a:solidFill>
          </a:ln>
        </p:spPr>
        <p:txBody>
          <a:bodyPr wrap="square" lIns="0" tIns="0" rIns="0" bIns="0" rtlCol="0"/>
          <a:lstStyle/>
          <a:p>
            <a:endParaRPr sz="2400"/>
          </a:p>
        </p:txBody>
      </p:sp>
      <p:sp>
        <p:nvSpPr>
          <p:cNvPr id="89" name="object 89"/>
          <p:cNvSpPr/>
          <p:nvPr/>
        </p:nvSpPr>
        <p:spPr>
          <a:xfrm>
            <a:off x="9064753" y="5624576"/>
            <a:ext cx="155785" cy="133773"/>
          </a:xfrm>
          <a:custGeom>
            <a:avLst/>
            <a:gdLst/>
            <a:ahLst/>
            <a:cxnLst/>
            <a:rect l="l" t="t" r="r" b="b"/>
            <a:pathLst>
              <a:path w="116840" h="100329">
                <a:moveTo>
                  <a:pt x="0" y="0"/>
                </a:moveTo>
                <a:lnTo>
                  <a:pt x="48767" y="17526"/>
                </a:lnTo>
                <a:lnTo>
                  <a:pt x="85725" y="41122"/>
                </a:lnTo>
                <a:lnTo>
                  <a:pt x="108965" y="69189"/>
                </a:lnTo>
                <a:lnTo>
                  <a:pt x="116839" y="100177"/>
                </a:lnTo>
              </a:path>
            </a:pathLst>
          </a:custGeom>
          <a:ln w="12192">
            <a:solidFill>
              <a:srgbClr val="949494"/>
            </a:solidFill>
          </a:ln>
        </p:spPr>
        <p:txBody>
          <a:bodyPr wrap="square" lIns="0" tIns="0" rIns="0" bIns="0" rtlCol="0"/>
          <a:lstStyle/>
          <a:p>
            <a:endParaRPr sz="2400"/>
          </a:p>
        </p:txBody>
      </p:sp>
      <p:sp>
        <p:nvSpPr>
          <p:cNvPr id="90" name="object 90"/>
          <p:cNvSpPr/>
          <p:nvPr/>
        </p:nvSpPr>
        <p:spPr>
          <a:xfrm>
            <a:off x="9363457" y="5480304"/>
            <a:ext cx="69425" cy="50800"/>
          </a:xfrm>
          <a:custGeom>
            <a:avLst/>
            <a:gdLst/>
            <a:ahLst/>
            <a:cxnLst/>
            <a:rect l="l" t="t" r="r" b="b"/>
            <a:pathLst>
              <a:path w="52070" h="38100">
                <a:moveTo>
                  <a:pt x="51815" y="0"/>
                </a:moveTo>
                <a:lnTo>
                  <a:pt x="42036" y="10655"/>
                </a:lnTo>
                <a:lnTo>
                  <a:pt x="29972" y="20599"/>
                </a:lnTo>
                <a:lnTo>
                  <a:pt x="16001" y="29730"/>
                </a:lnTo>
                <a:lnTo>
                  <a:pt x="0" y="37947"/>
                </a:lnTo>
              </a:path>
            </a:pathLst>
          </a:custGeom>
          <a:ln w="12192">
            <a:solidFill>
              <a:srgbClr val="949494"/>
            </a:solidFill>
          </a:ln>
        </p:spPr>
        <p:txBody>
          <a:bodyPr wrap="square" lIns="0" tIns="0" rIns="0" bIns="0" rtlCol="0"/>
          <a:lstStyle/>
          <a:p>
            <a:endParaRPr sz="2400"/>
          </a:p>
        </p:txBody>
      </p:sp>
      <p:sp>
        <p:nvSpPr>
          <p:cNvPr id="91" name="object 91"/>
          <p:cNvSpPr/>
          <p:nvPr/>
        </p:nvSpPr>
        <p:spPr>
          <a:xfrm>
            <a:off x="9265921" y="5291329"/>
            <a:ext cx="4233" cy="26247"/>
          </a:xfrm>
          <a:custGeom>
            <a:avLst/>
            <a:gdLst/>
            <a:ahLst/>
            <a:cxnLst/>
            <a:rect l="l" t="t" r="r" b="b"/>
            <a:pathLst>
              <a:path w="3175" h="19685">
                <a:moveTo>
                  <a:pt x="0" y="0"/>
                </a:moveTo>
                <a:lnTo>
                  <a:pt x="1777" y="6362"/>
                </a:lnTo>
                <a:lnTo>
                  <a:pt x="2793" y="12814"/>
                </a:lnTo>
                <a:lnTo>
                  <a:pt x="2539" y="19278"/>
                </a:lnTo>
              </a:path>
            </a:pathLst>
          </a:custGeom>
          <a:ln w="12192">
            <a:solidFill>
              <a:srgbClr val="949494"/>
            </a:solidFill>
          </a:ln>
        </p:spPr>
        <p:txBody>
          <a:bodyPr wrap="square" lIns="0" tIns="0" rIns="0" bIns="0" rtlCol="0"/>
          <a:lstStyle/>
          <a:p>
            <a:endParaRPr sz="2400"/>
          </a:p>
        </p:txBody>
      </p:sp>
      <p:sp>
        <p:nvSpPr>
          <p:cNvPr id="92" name="object 92"/>
          <p:cNvSpPr/>
          <p:nvPr/>
        </p:nvSpPr>
        <p:spPr>
          <a:xfrm>
            <a:off x="8822943" y="5234431"/>
            <a:ext cx="34712" cy="30480"/>
          </a:xfrm>
          <a:custGeom>
            <a:avLst/>
            <a:gdLst/>
            <a:ahLst/>
            <a:cxnLst/>
            <a:rect l="l" t="t" r="r" b="b"/>
            <a:pathLst>
              <a:path w="26034" h="22860">
                <a:moveTo>
                  <a:pt x="0" y="22859"/>
                </a:moveTo>
                <a:lnTo>
                  <a:pt x="5334" y="16763"/>
                </a:lnTo>
                <a:lnTo>
                  <a:pt x="11430" y="10909"/>
                </a:lnTo>
                <a:lnTo>
                  <a:pt x="18288" y="5321"/>
                </a:lnTo>
                <a:lnTo>
                  <a:pt x="25908" y="0"/>
                </a:lnTo>
              </a:path>
            </a:pathLst>
          </a:custGeom>
          <a:ln w="12192">
            <a:solidFill>
              <a:srgbClr val="949494"/>
            </a:solidFill>
          </a:ln>
        </p:spPr>
        <p:txBody>
          <a:bodyPr wrap="square" lIns="0" tIns="0" rIns="0" bIns="0" rtlCol="0"/>
          <a:lstStyle/>
          <a:p>
            <a:endParaRPr sz="2400"/>
          </a:p>
        </p:txBody>
      </p:sp>
      <p:sp>
        <p:nvSpPr>
          <p:cNvPr id="93" name="object 93"/>
          <p:cNvSpPr/>
          <p:nvPr/>
        </p:nvSpPr>
        <p:spPr>
          <a:xfrm>
            <a:off x="8489695" y="5252721"/>
            <a:ext cx="17780" cy="26247"/>
          </a:xfrm>
          <a:custGeom>
            <a:avLst/>
            <a:gdLst/>
            <a:ahLst/>
            <a:cxnLst/>
            <a:rect l="l" t="t" r="r" b="b"/>
            <a:pathLst>
              <a:path w="13335" h="19685">
                <a:moveTo>
                  <a:pt x="0" y="19215"/>
                </a:moveTo>
                <a:lnTo>
                  <a:pt x="2920" y="12560"/>
                </a:lnTo>
                <a:lnTo>
                  <a:pt x="7365" y="6096"/>
                </a:lnTo>
                <a:lnTo>
                  <a:pt x="13335" y="0"/>
                </a:lnTo>
              </a:path>
            </a:pathLst>
          </a:custGeom>
          <a:ln w="12192">
            <a:solidFill>
              <a:srgbClr val="949494"/>
            </a:solidFill>
          </a:ln>
        </p:spPr>
        <p:txBody>
          <a:bodyPr wrap="square" lIns="0" tIns="0" rIns="0" bIns="0" rtlCol="0"/>
          <a:lstStyle/>
          <a:p>
            <a:endParaRPr sz="2400"/>
          </a:p>
        </p:txBody>
      </p:sp>
      <p:sp>
        <p:nvSpPr>
          <p:cNvPr id="94" name="object 94"/>
          <p:cNvSpPr/>
          <p:nvPr/>
        </p:nvSpPr>
        <p:spPr>
          <a:xfrm>
            <a:off x="8099552" y="5287263"/>
            <a:ext cx="62653" cy="26247"/>
          </a:xfrm>
          <a:custGeom>
            <a:avLst/>
            <a:gdLst/>
            <a:ahLst/>
            <a:cxnLst/>
            <a:rect l="l" t="t" r="r" b="b"/>
            <a:pathLst>
              <a:path w="46989" h="19685">
                <a:moveTo>
                  <a:pt x="0" y="0"/>
                </a:moveTo>
                <a:lnTo>
                  <a:pt x="12573" y="4229"/>
                </a:lnTo>
                <a:lnTo>
                  <a:pt x="24511" y="8851"/>
                </a:lnTo>
                <a:lnTo>
                  <a:pt x="36068" y="13855"/>
                </a:lnTo>
                <a:lnTo>
                  <a:pt x="46989" y="19240"/>
                </a:lnTo>
              </a:path>
            </a:pathLst>
          </a:custGeom>
          <a:ln w="12192">
            <a:solidFill>
              <a:srgbClr val="949494"/>
            </a:solidFill>
          </a:ln>
        </p:spPr>
        <p:txBody>
          <a:bodyPr wrap="square" lIns="0" tIns="0" rIns="0" bIns="0" rtlCol="0"/>
          <a:lstStyle/>
          <a:p>
            <a:endParaRPr sz="2400"/>
          </a:p>
        </p:txBody>
      </p:sp>
      <p:sp>
        <p:nvSpPr>
          <p:cNvPr id="95" name="object 95"/>
          <p:cNvSpPr/>
          <p:nvPr/>
        </p:nvSpPr>
        <p:spPr>
          <a:xfrm>
            <a:off x="7615936" y="5462015"/>
            <a:ext cx="10160" cy="26247"/>
          </a:xfrm>
          <a:custGeom>
            <a:avLst/>
            <a:gdLst/>
            <a:ahLst/>
            <a:cxnLst/>
            <a:rect l="l" t="t" r="r" b="b"/>
            <a:pathLst>
              <a:path w="7620" h="19685">
                <a:moveTo>
                  <a:pt x="7493" y="19608"/>
                </a:moveTo>
                <a:lnTo>
                  <a:pt x="4063" y="13195"/>
                </a:lnTo>
                <a:lnTo>
                  <a:pt x="1650" y="6642"/>
                </a:lnTo>
                <a:lnTo>
                  <a:pt x="0" y="0"/>
                </a:lnTo>
              </a:path>
            </a:pathLst>
          </a:custGeom>
          <a:ln w="12192">
            <a:solidFill>
              <a:srgbClr val="949494"/>
            </a:solidFill>
          </a:ln>
        </p:spPr>
        <p:txBody>
          <a:bodyPr wrap="square" lIns="0" tIns="0" rIns="0" bIns="0" rtlCol="0"/>
          <a:lstStyle/>
          <a:p>
            <a:endParaRPr sz="2400"/>
          </a:p>
        </p:txBody>
      </p:sp>
      <p:sp>
        <p:nvSpPr>
          <p:cNvPr id="96" name="object 96"/>
          <p:cNvSpPr txBox="1"/>
          <p:nvPr/>
        </p:nvSpPr>
        <p:spPr>
          <a:xfrm>
            <a:off x="1014983" y="3398519"/>
            <a:ext cx="2255519" cy="1171260"/>
          </a:xfrm>
          <a:prstGeom prst="rect">
            <a:avLst/>
          </a:prstGeom>
          <a:ln w="25908">
            <a:solidFill>
              <a:srgbClr val="00AEEE"/>
            </a:solidFill>
          </a:ln>
        </p:spPr>
        <p:txBody>
          <a:bodyPr vert="horz" wrap="square" lIns="0" tIns="93133" rIns="0" bIns="0" rtlCol="0">
            <a:spAutoFit/>
          </a:bodyPr>
          <a:lstStyle/>
          <a:p>
            <a:pPr marL="175256" marR="162556" algn="ctr">
              <a:spcBef>
                <a:spcPts val="733"/>
              </a:spcBef>
            </a:pPr>
            <a:r>
              <a:rPr sz="1400" b="1" dirty="0">
                <a:solidFill>
                  <a:srgbClr val="242424"/>
                </a:solidFill>
                <a:latin typeface="Tahoma"/>
                <a:cs typeface="Tahoma"/>
              </a:rPr>
              <a:t>Software as a</a:t>
            </a:r>
            <a:r>
              <a:rPr sz="1400" b="1" spc="-305" dirty="0">
                <a:solidFill>
                  <a:srgbClr val="242424"/>
                </a:solidFill>
                <a:latin typeface="Tahoma"/>
                <a:cs typeface="Tahoma"/>
              </a:rPr>
              <a:t> </a:t>
            </a:r>
            <a:r>
              <a:rPr sz="1400" b="1" dirty="0">
                <a:solidFill>
                  <a:srgbClr val="242424"/>
                </a:solidFill>
                <a:latin typeface="Tahoma"/>
                <a:cs typeface="Tahoma"/>
              </a:rPr>
              <a:t>Service  (SaaS)</a:t>
            </a:r>
            <a:endParaRPr sz="1400">
              <a:latin typeface="Tahoma"/>
              <a:cs typeface="Tahoma"/>
            </a:endParaRPr>
          </a:p>
          <a:p>
            <a:pPr marL="230288" marR="212508" indent="847" algn="ctr"/>
            <a:r>
              <a:rPr sz="1400" dirty="0">
                <a:solidFill>
                  <a:srgbClr val="242424"/>
                </a:solidFill>
                <a:latin typeface="Tahoma"/>
                <a:cs typeface="Tahoma"/>
              </a:rPr>
              <a:t>CRM, Email, Social  Collaboration,</a:t>
            </a:r>
            <a:r>
              <a:rPr sz="1400" spc="-272" dirty="0">
                <a:solidFill>
                  <a:srgbClr val="242424"/>
                </a:solidFill>
                <a:latin typeface="Tahoma"/>
                <a:cs typeface="Tahoma"/>
              </a:rPr>
              <a:t> </a:t>
            </a:r>
            <a:r>
              <a:rPr sz="1400" dirty="0">
                <a:solidFill>
                  <a:srgbClr val="242424"/>
                </a:solidFill>
                <a:latin typeface="Tahoma"/>
                <a:cs typeface="Tahoma"/>
              </a:rPr>
              <a:t>Payment  and</a:t>
            </a:r>
            <a:r>
              <a:rPr sz="1400" spc="-167" dirty="0">
                <a:solidFill>
                  <a:srgbClr val="242424"/>
                </a:solidFill>
                <a:latin typeface="Tahoma"/>
                <a:cs typeface="Tahoma"/>
              </a:rPr>
              <a:t> </a:t>
            </a:r>
            <a:r>
              <a:rPr sz="1400" dirty="0">
                <a:solidFill>
                  <a:srgbClr val="242424"/>
                </a:solidFill>
                <a:latin typeface="Tahoma"/>
                <a:cs typeface="Tahoma"/>
              </a:rPr>
              <a:t>Reconciliation</a:t>
            </a:r>
            <a:endParaRPr sz="1400">
              <a:latin typeface="Tahoma"/>
              <a:cs typeface="Tahoma"/>
            </a:endParaRPr>
          </a:p>
        </p:txBody>
      </p:sp>
      <p:sp>
        <p:nvSpPr>
          <p:cNvPr id="97" name="object 97"/>
          <p:cNvSpPr txBox="1"/>
          <p:nvPr/>
        </p:nvSpPr>
        <p:spPr>
          <a:xfrm>
            <a:off x="3359911" y="3398519"/>
            <a:ext cx="2253827" cy="1079783"/>
          </a:xfrm>
          <a:prstGeom prst="rect">
            <a:avLst/>
          </a:prstGeom>
          <a:ln w="25907">
            <a:solidFill>
              <a:srgbClr val="00AEEE"/>
            </a:solidFill>
          </a:ln>
        </p:spPr>
        <p:txBody>
          <a:bodyPr vert="horz" wrap="square" lIns="0" tIns="2540" rIns="0" bIns="0" rtlCol="0">
            <a:spAutoFit/>
          </a:bodyPr>
          <a:lstStyle/>
          <a:p>
            <a:pPr>
              <a:spcBef>
                <a:spcPts val="20"/>
              </a:spcBef>
            </a:pPr>
            <a:endParaRPr sz="1400">
              <a:latin typeface="Times New Roman"/>
              <a:cs typeface="Times New Roman"/>
            </a:endParaRPr>
          </a:p>
          <a:p>
            <a:pPr marL="195575" marR="182029" algn="ctr"/>
            <a:r>
              <a:rPr sz="1400" b="1" dirty="0">
                <a:solidFill>
                  <a:srgbClr val="242424"/>
                </a:solidFill>
                <a:latin typeface="Tahoma"/>
                <a:cs typeface="Tahoma"/>
              </a:rPr>
              <a:t>Platform</a:t>
            </a:r>
            <a:r>
              <a:rPr sz="1400" b="1" spc="-100" dirty="0">
                <a:solidFill>
                  <a:srgbClr val="242424"/>
                </a:solidFill>
                <a:latin typeface="Tahoma"/>
                <a:cs typeface="Tahoma"/>
              </a:rPr>
              <a:t> </a:t>
            </a:r>
            <a:r>
              <a:rPr sz="1400" b="1" dirty="0">
                <a:solidFill>
                  <a:srgbClr val="242424"/>
                </a:solidFill>
                <a:latin typeface="Tahoma"/>
                <a:cs typeface="Tahoma"/>
              </a:rPr>
              <a:t>as</a:t>
            </a:r>
            <a:r>
              <a:rPr sz="1400" b="1" spc="-60" dirty="0">
                <a:solidFill>
                  <a:srgbClr val="242424"/>
                </a:solidFill>
                <a:latin typeface="Tahoma"/>
                <a:cs typeface="Tahoma"/>
              </a:rPr>
              <a:t> </a:t>
            </a:r>
            <a:r>
              <a:rPr sz="1400" b="1" dirty="0">
                <a:solidFill>
                  <a:srgbClr val="242424"/>
                </a:solidFill>
                <a:latin typeface="Tahoma"/>
                <a:cs typeface="Tahoma"/>
              </a:rPr>
              <a:t>a</a:t>
            </a:r>
            <a:r>
              <a:rPr sz="1400" b="1" spc="-200" dirty="0">
                <a:solidFill>
                  <a:srgbClr val="242424"/>
                </a:solidFill>
                <a:latin typeface="Tahoma"/>
                <a:cs typeface="Tahoma"/>
              </a:rPr>
              <a:t> </a:t>
            </a:r>
            <a:r>
              <a:rPr sz="1400" b="1" dirty="0">
                <a:solidFill>
                  <a:srgbClr val="242424"/>
                </a:solidFill>
                <a:latin typeface="Tahoma"/>
                <a:cs typeface="Tahoma"/>
              </a:rPr>
              <a:t>Service  (PaaS)</a:t>
            </a:r>
            <a:endParaRPr sz="1400">
              <a:latin typeface="Tahoma"/>
              <a:cs typeface="Tahoma"/>
            </a:endParaRPr>
          </a:p>
          <a:p>
            <a:pPr marL="8466" algn="ctr"/>
            <a:r>
              <a:rPr sz="1400" spc="-13" dirty="0">
                <a:solidFill>
                  <a:srgbClr val="242424"/>
                </a:solidFill>
                <a:latin typeface="Tahoma"/>
                <a:cs typeface="Tahoma"/>
              </a:rPr>
              <a:t>Middleware,</a:t>
            </a:r>
            <a:r>
              <a:rPr sz="1400" spc="-80" dirty="0">
                <a:solidFill>
                  <a:srgbClr val="242424"/>
                </a:solidFill>
                <a:latin typeface="Tahoma"/>
                <a:cs typeface="Tahoma"/>
              </a:rPr>
              <a:t> </a:t>
            </a:r>
            <a:r>
              <a:rPr sz="1400" dirty="0">
                <a:solidFill>
                  <a:srgbClr val="242424"/>
                </a:solidFill>
                <a:latin typeface="Tahoma"/>
                <a:cs typeface="Tahoma"/>
              </a:rPr>
              <a:t>Database,</a:t>
            </a:r>
            <a:endParaRPr sz="1400">
              <a:latin typeface="Tahoma"/>
              <a:cs typeface="Tahoma"/>
            </a:endParaRPr>
          </a:p>
          <a:p>
            <a:pPr marL="7620" algn="ctr"/>
            <a:r>
              <a:rPr sz="1400" spc="-13" dirty="0">
                <a:solidFill>
                  <a:srgbClr val="242424"/>
                </a:solidFill>
                <a:latin typeface="Tahoma"/>
                <a:cs typeface="Tahoma"/>
              </a:rPr>
              <a:t>Build/Dev/Test</a:t>
            </a:r>
            <a:endParaRPr sz="1400">
              <a:latin typeface="Tahoma"/>
              <a:cs typeface="Tahoma"/>
            </a:endParaRPr>
          </a:p>
        </p:txBody>
      </p:sp>
      <p:sp>
        <p:nvSpPr>
          <p:cNvPr id="98" name="object 98"/>
          <p:cNvSpPr txBox="1"/>
          <p:nvPr/>
        </p:nvSpPr>
        <p:spPr>
          <a:xfrm>
            <a:off x="5702807" y="3398519"/>
            <a:ext cx="2253827" cy="1079783"/>
          </a:xfrm>
          <a:prstGeom prst="rect">
            <a:avLst/>
          </a:prstGeom>
          <a:ln w="25907">
            <a:solidFill>
              <a:srgbClr val="00AEEE"/>
            </a:solidFill>
          </a:ln>
        </p:spPr>
        <p:txBody>
          <a:bodyPr vert="horz" wrap="square" lIns="0" tIns="2540" rIns="0" bIns="0" rtlCol="0">
            <a:spAutoFit/>
          </a:bodyPr>
          <a:lstStyle/>
          <a:p>
            <a:pPr>
              <a:spcBef>
                <a:spcPts val="20"/>
              </a:spcBef>
            </a:pPr>
            <a:endParaRPr sz="1400">
              <a:latin typeface="Times New Roman"/>
              <a:cs typeface="Times New Roman"/>
            </a:endParaRPr>
          </a:p>
          <a:p>
            <a:pPr marL="299713" marR="283626" algn="ctr"/>
            <a:r>
              <a:rPr sz="1400" b="1" dirty="0">
                <a:solidFill>
                  <a:srgbClr val="242424"/>
                </a:solidFill>
                <a:latin typeface="Tahoma"/>
                <a:cs typeface="Tahoma"/>
              </a:rPr>
              <a:t>Infrastructure as</a:t>
            </a:r>
            <a:r>
              <a:rPr sz="1400" b="1" spc="-327" dirty="0">
                <a:solidFill>
                  <a:srgbClr val="242424"/>
                </a:solidFill>
                <a:latin typeface="Tahoma"/>
                <a:cs typeface="Tahoma"/>
              </a:rPr>
              <a:t> </a:t>
            </a:r>
            <a:r>
              <a:rPr sz="1400" b="1" dirty="0">
                <a:solidFill>
                  <a:srgbClr val="242424"/>
                </a:solidFill>
                <a:latin typeface="Tahoma"/>
                <a:cs typeface="Tahoma"/>
              </a:rPr>
              <a:t>a  Service (IaaS)  </a:t>
            </a:r>
            <a:r>
              <a:rPr sz="1400" dirty="0">
                <a:solidFill>
                  <a:srgbClr val="242424"/>
                </a:solidFill>
                <a:latin typeface="Tahoma"/>
                <a:cs typeface="Tahoma"/>
              </a:rPr>
              <a:t>Compute, Storage,  </a:t>
            </a:r>
            <a:r>
              <a:rPr sz="1400" spc="-7" dirty="0">
                <a:solidFill>
                  <a:srgbClr val="242424"/>
                </a:solidFill>
                <a:latin typeface="Tahoma"/>
                <a:cs typeface="Tahoma"/>
              </a:rPr>
              <a:t>Network,</a:t>
            </a:r>
            <a:r>
              <a:rPr sz="1400" spc="-193" dirty="0">
                <a:solidFill>
                  <a:srgbClr val="242424"/>
                </a:solidFill>
                <a:latin typeface="Tahoma"/>
                <a:cs typeface="Tahoma"/>
              </a:rPr>
              <a:t> </a:t>
            </a:r>
            <a:r>
              <a:rPr sz="1400" spc="-7" dirty="0">
                <a:solidFill>
                  <a:srgbClr val="242424"/>
                </a:solidFill>
                <a:latin typeface="Tahoma"/>
                <a:cs typeface="Tahoma"/>
              </a:rPr>
              <a:t>Desktop</a:t>
            </a:r>
            <a:endParaRPr sz="1400">
              <a:latin typeface="Tahoma"/>
              <a:cs typeface="Tahoma"/>
            </a:endParaRPr>
          </a:p>
        </p:txBody>
      </p:sp>
      <p:sp>
        <p:nvSpPr>
          <p:cNvPr id="99" name="object 99"/>
          <p:cNvSpPr txBox="1"/>
          <p:nvPr/>
        </p:nvSpPr>
        <p:spPr>
          <a:xfrm>
            <a:off x="8137144" y="3398520"/>
            <a:ext cx="1441027" cy="981401"/>
          </a:xfrm>
          <a:prstGeom prst="rect">
            <a:avLst/>
          </a:prstGeom>
          <a:ln w="25907">
            <a:solidFill>
              <a:srgbClr val="00AEEE"/>
            </a:solidFill>
          </a:ln>
        </p:spPr>
        <p:txBody>
          <a:bodyPr vert="horz" wrap="square" lIns="0" tIns="6773" rIns="0" bIns="0" rtlCol="0">
            <a:spAutoFit/>
          </a:bodyPr>
          <a:lstStyle/>
          <a:p>
            <a:pPr>
              <a:spcBef>
                <a:spcPts val="53"/>
              </a:spcBef>
            </a:pPr>
            <a:endParaRPr sz="2133">
              <a:latin typeface="Times New Roman"/>
              <a:cs typeface="Times New Roman"/>
            </a:endParaRPr>
          </a:p>
          <a:p>
            <a:pPr marL="193882" marR="176949" algn="ctr">
              <a:spcBef>
                <a:spcPts val="7"/>
              </a:spcBef>
            </a:pPr>
            <a:r>
              <a:rPr sz="1400" b="1" dirty="0">
                <a:solidFill>
                  <a:srgbClr val="242424"/>
                </a:solidFill>
                <a:latin typeface="Tahoma"/>
                <a:cs typeface="Tahoma"/>
              </a:rPr>
              <a:t>Anything</a:t>
            </a:r>
            <a:r>
              <a:rPr sz="1400" b="1" spc="-127" dirty="0">
                <a:solidFill>
                  <a:srgbClr val="242424"/>
                </a:solidFill>
                <a:latin typeface="Tahoma"/>
                <a:cs typeface="Tahoma"/>
              </a:rPr>
              <a:t> </a:t>
            </a:r>
            <a:r>
              <a:rPr sz="1400" b="1" dirty="0">
                <a:solidFill>
                  <a:srgbClr val="242424"/>
                </a:solidFill>
                <a:latin typeface="Tahoma"/>
                <a:cs typeface="Tahoma"/>
              </a:rPr>
              <a:t>as  a Service  (XaaS)</a:t>
            </a:r>
            <a:endParaRPr sz="1400">
              <a:latin typeface="Tahoma"/>
              <a:cs typeface="Tahoma"/>
            </a:endParaRPr>
          </a:p>
        </p:txBody>
      </p:sp>
      <p:sp>
        <p:nvSpPr>
          <p:cNvPr id="102" name="object 102"/>
          <p:cNvSpPr txBox="1"/>
          <p:nvPr/>
        </p:nvSpPr>
        <p:spPr>
          <a:xfrm>
            <a:off x="7522971" y="5306093"/>
            <a:ext cx="1905000" cy="448841"/>
          </a:xfrm>
          <a:prstGeom prst="rect">
            <a:avLst/>
          </a:prstGeom>
        </p:spPr>
        <p:txBody>
          <a:bodyPr vert="horz" wrap="square" lIns="0" tIns="17780" rIns="0" bIns="0" rtlCol="0">
            <a:spAutoFit/>
          </a:bodyPr>
          <a:lstStyle/>
          <a:p>
            <a:pPr marL="16933" marR="6773" indent="465655">
              <a:spcBef>
                <a:spcPts val="140"/>
              </a:spcBef>
            </a:pPr>
            <a:r>
              <a:rPr sz="1400" dirty="0">
                <a:solidFill>
                  <a:srgbClr val="242424"/>
                </a:solidFill>
                <a:latin typeface="Tahoma"/>
                <a:cs typeface="Tahoma"/>
              </a:rPr>
              <a:t>Community  (Special</a:t>
            </a:r>
            <a:r>
              <a:rPr sz="1400" spc="-253" dirty="0">
                <a:solidFill>
                  <a:srgbClr val="242424"/>
                </a:solidFill>
                <a:latin typeface="Tahoma"/>
                <a:cs typeface="Tahoma"/>
              </a:rPr>
              <a:t> </a:t>
            </a:r>
            <a:r>
              <a:rPr sz="1400" spc="-7" dirty="0">
                <a:solidFill>
                  <a:srgbClr val="242424"/>
                </a:solidFill>
                <a:latin typeface="Tahoma"/>
                <a:cs typeface="Tahoma"/>
              </a:rPr>
              <a:t>purpose/group)</a:t>
            </a:r>
            <a:endParaRPr sz="1400">
              <a:latin typeface="Tahoma"/>
              <a:cs typeface="Tahoma"/>
            </a:endParaRPr>
          </a:p>
        </p:txBody>
      </p:sp>
      <p:sp>
        <p:nvSpPr>
          <p:cNvPr id="103" name="object 103"/>
          <p:cNvSpPr txBox="1"/>
          <p:nvPr/>
        </p:nvSpPr>
        <p:spPr>
          <a:xfrm>
            <a:off x="3654044" y="5339419"/>
            <a:ext cx="1187873" cy="448841"/>
          </a:xfrm>
          <a:prstGeom prst="rect">
            <a:avLst/>
          </a:prstGeom>
        </p:spPr>
        <p:txBody>
          <a:bodyPr vert="horz" wrap="square" lIns="0" tIns="17780" rIns="0" bIns="0" rtlCol="0">
            <a:spAutoFit/>
          </a:bodyPr>
          <a:lstStyle/>
          <a:p>
            <a:pPr marL="16933" marR="6773" indent="60958">
              <a:spcBef>
                <a:spcPts val="140"/>
              </a:spcBef>
            </a:pPr>
            <a:r>
              <a:rPr sz="1400" dirty="0">
                <a:solidFill>
                  <a:srgbClr val="242424"/>
                </a:solidFill>
                <a:latin typeface="Tahoma"/>
                <a:cs typeface="Tahoma"/>
              </a:rPr>
              <a:t>Private Cloud  (</a:t>
            </a:r>
            <a:r>
              <a:rPr sz="1400" spc="-7" dirty="0">
                <a:solidFill>
                  <a:srgbClr val="242424"/>
                </a:solidFill>
                <a:latin typeface="Tahoma"/>
                <a:cs typeface="Tahoma"/>
              </a:rPr>
              <a:t>si</a:t>
            </a:r>
            <a:r>
              <a:rPr sz="1400" dirty="0">
                <a:solidFill>
                  <a:srgbClr val="242424"/>
                </a:solidFill>
                <a:latin typeface="Tahoma"/>
                <a:cs typeface="Tahoma"/>
              </a:rPr>
              <a:t>ng</a:t>
            </a:r>
            <a:r>
              <a:rPr sz="1400" spc="-20" dirty="0">
                <a:solidFill>
                  <a:srgbClr val="242424"/>
                </a:solidFill>
                <a:latin typeface="Tahoma"/>
                <a:cs typeface="Tahoma"/>
              </a:rPr>
              <a:t>l</a:t>
            </a:r>
            <a:r>
              <a:rPr sz="1400" spc="-7" dirty="0">
                <a:solidFill>
                  <a:srgbClr val="242424"/>
                </a:solidFill>
                <a:latin typeface="Tahoma"/>
                <a:cs typeface="Tahoma"/>
              </a:rPr>
              <a:t>e</a:t>
            </a:r>
            <a:r>
              <a:rPr sz="1400" dirty="0">
                <a:solidFill>
                  <a:srgbClr val="242424"/>
                </a:solidFill>
                <a:latin typeface="Tahoma"/>
                <a:cs typeface="Tahoma"/>
              </a:rPr>
              <a:t>-</a:t>
            </a:r>
            <a:r>
              <a:rPr sz="1400" spc="-13" dirty="0">
                <a:solidFill>
                  <a:srgbClr val="242424"/>
                </a:solidFill>
                <a:latin typeface="Tahoma"/>
                <a:cs typeface="Tahoma"/>
              </a:rPr>
              <a:t>t</a:t>
            </a:r>
            <a:r>
              <a:rPr sz="1400" spc="-27" dirty="0">
                <a:solidFill>
                  <a:srgbClr val="242424"/>
                </a:solidFill>
                <a:latin typeface="Tahoma"/>
                <a:cs typeface="Tahoma"/>
              </a:rPr>
              <a:t>e</a:t>
            </a:r>
            <a:r>
              <a:rPr sz="1400" spc="-7" dirty="0">
                <a:solidFill>
                  <a:srgbClr val="242424"/>
                </a:solidFill>
                <a:latin typeface="Tahoma"/>
                <a:cs typeface="Tahoma"/>
              </a:rPr>
              <a:t>nan</a:t>
            </a:r>
            <a:r>
              <a:rPr sz="1400" spc="-27" dirty="0">
                <a:solidFill>
                  <a:srgbClr val="242424"/>
                </a:solidFill>
                <a:latin typeface="Tahoma"/>
                <a:cs typeface="Tahoma"/>
              </a:rPr>
              <a:t>t</a:t>
            </a:r>
            <a:r>
              <a:rPr sz="1400" dirty="0">
                <a:solidFill>
                  <a:srgbClr val="242424"/>
                </a:solidFill>
                <a:latin typeface="Tahoma"/>
                <a:cs typeface="Tahoma"/>
              </a:rPr>
              <a:t>)</a:t>
            </a:r>
            <a:endParaRPr sz="1400">
              <a:latin typeface="Tahoma"/>
              <a:cs typeface="Tahoma"/>
            </a:endParaRPr>
          </a:p>
        </p:txBody>
      </p:sp>
      <p:sp>
        <p:nvSpPr>
          <p:cNvPr id="104" name="object 104"/>
          <p:cNvSpPr txBox="1"/>
          <p:nvPr/>
        </p:nvSpPr>
        <p:spPr>
          <a:xfrm>
            <a:off x="4080426" y="6319655"/>
            <a:ext cx="3905673" cy="181310"/>
          </a:xfrm>
          <a:prstGeom prst="rect">
            <a:avLst/>
          </a:prstGeom>
        </p:spPr>
        <p:txBody>
          <a:bodyPr vert="horz" wrap="square" lIns="0" tIns="16933" rIns="0" bIns="0" rtlCol="0">
            <a:spAutoFit/>
          </a:bodyPr>
          <a:lstStyle/>
          <a:p>
            <a:pPr marL="16933">
              <a:spcBef>
                <a:spcPts val="133"/>
              </a:spcBef>
            </a:pPr>
            <a:r>
              <a:rPr sz="1067" u="sng" spc="-13" dirty="0">
                <a:solidFill>
                  <a:srgbClr val="0000FF"/>
                </a:solidFill>
                <a:latin typeface="Tahoma"/>
                <a:cs typeface="Tahoma"/>
                <a:hlinkClick r:id="rId9"/>
              </a:rPr>
              <a:t>http://csrc.nist.gov/publications/nistpubs/800-145/SP800-145.pdf</a:t>
            </a:r>
            <a:endParaRPr sz="1067">
              <a:latin typeface="Tahoma"/>
              <a:cs typeface="Tahoma"/>
            </a:endParaRPr>
          </a:p>
        </p:txBody>
      </p:sp>
    </p:spTree>
    <p:extLst>
      <p:ext uri="{BB962C8B-B14F-4D97-AF65-F5344CB8AC3E}">
        <p14:creationId xmlns:p14="http://schemas.microsoft.com/office/powerpoint/2010/main" val="6865035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dirty="0" smtClean="0"/>
              <a:t>NIST Model</a:t>
            </a:r>
            <a:endParaRPr lang="en-IN" dirty="0"/>
          </a:p>
        </p:txBody>
      </p:sp>
      <p:sp>
        <p:nvSpPr>
          <p:cNvPr id="3" name="Text Placeholder 2"/>
          <p:cNvSpPr>
            <a:spLocks noGrp="1"/>
          </p:cNvSpPr>
          <p:nvPr>
            <p:ph type="body" idx="1"/>
          </p:nvPr>
        </p:nvSpPr>
        <p:spPr>
          <a:xfrm>
            <a:off x="640485" y="1059518"/>
            <a:ext cx="10911027" cy="5909311"/>
          </a:xfrm>
        </p:spPr>
        <p:txBody>
          <a:bodyPr>
            <a:normAutofit fontScale="92500" lnSpcReduction="10000"/>
          </a:bodyPr>
          <a:lstStyle/>
          <a:p>
            <a:pPr marL="380990" indent="-380990" algn="just"/>
            <a:r>
              <a:rPr lang="en-IN" b="1" dirty="0">
                <a:solidFill>
                  <a:srgbClr val="C00000"/>
                </a:solidFill>
              </a:rPr>
              <a:t>On Demand Self </a:t>
            </a:r>
            <a:r>
              <a:rPr lang="en-IN" b="1" dirty="0" smtClean="0">
                <a:solidFill>
                  <a:srgbClr val="C00000"/>
                </a:solidFill>
              </a:rPr>
              <a:t>Service: </a:t>
            </a:r>
            <a:r>
              <a:rPr lang="en-IN" dirty="0" smtClean="0"/>
              <a:t>Cloud </a:t>
            </a:r>
            <a:r>
              <a:rPr lang="en-IN" dirty="0"/>
              <a:t>Computing allows the users to use web services and resources on demand. One can logon to a website at any time and use them.</a:t>
            </a:r>
          </a:p>
          <a:p>
            <a:pPr marL="380990" indent="-380990" algn="just"/>
            <a:r>
              <a:rPr lang="en-IN" b="1" dirty="0">
                <a:solidFill>
                  <a:srgbClr val="C00000"/>
                </a:solidFill>
              </a:rPr>
              <a:t>Broad Network </a:t>
            </a:r>
            <a:r>
              <a:rPr lang="en-IN" b="1" dirty="0" smtClean="0">
                <a:solidFill>
                  <a:srgbClr val="C00000"/>
                </a:solidFill>
              </a:rPr>
              <a:t>Access: </a:t>
            </a:r>
            <a:r>
              <a:rPr lang="en-IN" dirty="0" smtClean="0"/>
              <a:t>Since </a:t>
            </a:r>
            <a:r>
              <a:rPr lang="en-IN" dirty="0"/>
              <a:t>cloud computing is completely web based, it can be accessed from anywhere and at any time.</a:t>
            </a:r>
          </a:p>
          <a:p>
            <a:pPr marL="380990" indent="-380990" algn="just"/>
            <a:r>
              <a:rPr lang="en-IN" b="1" dirty="0">
                <a:solidFill>
                  <a:srgbClr val="C00000"/>
                </a:solidFill>
              </a:rPr>
              <a:t>Resource </a:t>
            </a:r>
            <a:r>
              <a:rPr lang="en-IN" b="1" dirty="0" smtClean="0">
                <a:solidFill>
                  <a:srgbClr val="C00000"/>
                </a:solidFill>
              </a:rPr>
              <a:t>Pooling: </a:t>
            </a:r>
            <a:r>
              <a:rPr lang="en-IN" dirty="0" smtClean="0"/>
              <a:t>Cloud </a:t>
            </a:r>
            <a:r>
              <a:rPr lang="en-IN" dirty="0"/>
              <a:t>computing allows multiple tenants to share a pool of resources. One can share single physical instance of hardware, database and basic infrastructure.</a:t>
            </a:r>
          </a:p>
          <a:p>
            <a:pPr marL="380990" indent="-380990" algn="just"/>
            <a:r>
              <a:rPr lang="en-IN" b="1" dirty="0">
                <a:solidFill>
                  <a:srgbClr val="C00000"/>
                </a:solidFill>
              </a:rPr>
              <a:t>Rapid </a:t>
            </a:r>
            <a:r>
              <a:rPr lang="en-IN" b="1" dirty="0" smtClean="0">
                <a:solidFill>
                  <a:srgbClr val="C00000"/>
                </a:solidFill>
              </a:rPr>
              <a:t>Elasticity:</a:t>
            </a:r>
            <a:r>
              <a:rPr lang="en-IN" dirty="0" smtClean="0"/>
              <a:t> It </a:t>
            </a:r>
            <a:r>
              <a:rPr lang="en-IN" dirty="0"/>
              <a:t>is very easy to scale the resources vertically or horizontally at any time. Scaling of resources means the ability of resources to deal with increasing or decreasing demand.</a:t>
            </a:r>
          </a:p>
          <a:p>
            <a:pPr marL="380990" indent="-380990" algn="just"/>
            <a:r>
              <a:rPr lang="en-IN" dirty="0"/>
              <a:t>The resources being used by customers at any given point of time are automatically monitored.</a:t>
            </a:r>
          </a:p>
          <a:p>
            <a:pPr marL="380990" indent="-380990" algn="just"/>
            <a:r>
              <a:rPr lang="en-IN" b="1" dirty="0">
                <a:solidFill>
                  <a:srgbClr val="C00000"/>
                </a:solidFill>
              </a:rPr>
              <a:t>Measured </a:t>
            </a:r>
            <a:r>
              <a:rPr lang="en-IN" b="1" dirty="0" smtClean="0">
                <a:solidFill>
                  <a:srgbClr val="C00000"/>
                </a:solidFill>
              </a:rPr>
              <a:t>Service: </a:t>
            </a:r>
            <a:r>
              <a:rPr lang="en-IN" dirty="0" smtClean="0"/>
              <a:t>In </a:t>
            </a:r>
            <a:r>
              <a:rPr lang="en-IN" dirty="0"/>
              <a:t>this service cloud provider controls and monitors all the aspects of cloud service. Resource optimization, billing, and capacity planning etc. depend on it.</a:t>
            </a:r>
          </a:p>
          <a:p>
            <a:endParaRPr lang="en-IN" dirty="0"/>
          </a:p>
        </p:txBody>
      </p:sp>
    </p:spTree>
    <p:extLst>
      <p:ext uri="{BB962C8B-B14F-4D97-AF65-F5344CB8AC3E}">
        <p14:creationId xmlns:p14="http://schemas.microsoft.com/office/powerpoint/2010/main" val="14518261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dirty="0" smtClean="0"/>
              <a:t>Benefits of Cloud Computing</a:t>
            </a:r>
            <a:endParaRPr lang="en-IN" dirty="0"/>
          </a:p>
        </p:txBody>
      </p:sp>
      <p:pic>
        <p:nvPicPr>
          <p:cNvPr id="25602" name="Picture 2" descr="Cloud Computing Benefi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0" y="1295400"/>
            <a:ext cx="7112000" cy="506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863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dirty="0" smtClean="0"/>
              <a:t>Cloud Architecture layers- Exploring Cloud stack</a:t>
            </a:r>
            <a:endParaRPr lang="en-IN" dirty="0"/>
          </a:p>
        </p:txBody>
      </p:sp>
      <p:sp>
        <p:nvSpPr>
          <p:cNvPr id="3" name="Text Placeholder 2"/>
          <p:cNvSpPr>
            <a:spLocks noGrp="1"/>
          </p:cNvSpPr>
          <p:nvPr>
            <p:ph type="body" idx="1"/>
          </p:nvPr>
        </p:nvSpPr>
        <p:spPr>
          <a:xfrm>
            <a:off x="203200" y="1059518"/>
            <a:ext cx="5689600" cy="5498941"/>
          </a:xfrm>
        </p:spPr>
        <p:txBody>
          <a:bodyPr>
            <a:normAutofit fontScale="92500" lnSpcReduction="10000"/>
          </a:bodyPr>
          <a:lstStyle/>
          <a:p>
            <a:r>
              <a:rPr lang="en-IN" u="sng" dirty="0"/>
              <a:t>The broad divisions of cloud architecture are:</a:t>
            </a:r>
            <a:endParaRPr lang="en-IN" dirty="0"/>
          </a:p>
          <a:p>
            <a:r>
              <a:rPr lang="en-IN" dirty="0"/>
              <a:t>Front-end</a:t>
            </a:r>
          </a:p>
          <a:p>
            <a:r>
              <a:rPr lang="en-IN" dirty="0" smtClean="0"/>
              <a:t>Back-end</a:t>
            </a:r>
          </a:p>
          <a:p>
            <a:pPr algn="ctr"/>
            <a:r>
              <a:rPr lang="en-IN" dirty="0">
                <a:solidFill>
                  <a:srgbClr val="FF0000"/>
                </a:solidFill>
              </a:rPr>
              <a:t>Each of the ends is connected through a network, usually Internet</a:t>
            </a:r>
            <a:r>
              <a:rPr lang="en-IN" dirty="0" smtClean="0">
                <a:solidFill>
                  <a:srgbClr val="FF0000"/>
                </a:solidFill>
              </a:rPr>
              <a:t>.</a:t>
            </a:r>
          </a:p>
          <a:p>
            <a:pPr algn="just"/>
            <a:r>
              <a:rPr lang="en-IN" sz="2133" dirty="0"/>
              <a:t>The </a:t>
            </a:r>
            <a:r>
              <a:rPr lang="en-IN" sz="2133" b="1" dirty="0"/>
              <a:t>front end</a:t>
            </a:r>
            <a:r>
              <a:rPr lang="en-IN" sz="2133" dirty="0"/>
              <a:t> refers to the client part of cloud computing system. It consists of interfaces and applications that are required to access the cloud computing platforms, Example - Web Browser</a:t>
            </a:r>
            <a:r>
              <a:rPr lang="en-IN" sz="2133" dirty="0"/>
              <a:t>.</a:t>
            </a:r>
          </a:p>
          <a:p>
            <a:pPr algn="just"/>
            <a:endParaRPr lang="en-IN" sz="2133" dirty="0"/>
          </a:p>
          <a:p>
            <a:pPr algn="just"/>
            <a:r>
              <a:rPr lang="en-IN" sz="2133" dirty="0"/>
              <a:t>The </a:t>
            </a:r>
            <a:r>
              <a:rPr lang="en-IN" sz="2133" b="1" dirty="0"/>
              <a:t>back End</a:t>
            </a:r>
            <a:r>
              <a:rPr lang="en-IN" sz="2133" dirty="0"/>
              <a:t> refers to the cloud itself. It consists of all the resources required to provide cloud computing services. It comprises of huge data storage, virtual machines, security mechanism, services, deployment models, servers, etc.</a:t>
            </a:r>
            <a:endParaRPr lang="en-IN" sz="2133" dirty="0">
              <a:solidFill>
                <a:srgbClr val="FF0000"/>
              </a:solidFill>
            </a:endParaRPr>
          </a:p>
          <a:p>
            <a:pPr algn="ctr"/>
            <a:endParaRPr lang="en-IN" dirty="0">
              <a:solidFill>
                <a:srgbClr val="FF0000"/>
              </a:solidFill>
            </a:endParaRPr>
          </a:p>
        </p:txBody>
      </p:sp>
      <p:pic>
        <p:nvPicPr>
          <p:cNvPr id="1026" name="Picture 2" descr="https://www.w3schools.in/wp-content/uploads/2016/05/Cloud-Computing-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4400" y="1803401"/>
            <a:ext cx="6153795" cy="4766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418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dirty="0" smtClean="0"/>
              <a:t>				Public cloud</a:t>
            </a:r>
            <a:endParaRPr lang="en-IN" dirty="0"/>
          </a:p>
        </p:txBody>
      </p:sp>
      <p:sp>
        <p:nvSpPr>
          <p:cNvPr id="3" name="Text Placeholder 2"/>
          <p:cNvSpPr>
            <a:spLocks noGrp="1"/>
          </p:cNvSpPr>
          <p:nvPr>
            <p:ph type="body" idx="1"/>
          </p:nvPr>
        </p:nvSpPr>
        <p:spPr>
          <a:xfrm>
            <a:off x="640485" y="1059518"/>
            <a:ext cx="10911027" cy="2064682"/>
          </a:xfrm>
        </p:spPr>
        <p:txBody>
          <a:bodyPr>
            <a:normAutofit fontScale="77500" lnSpcReduction="20000"/>
          </a:bodyPr>
          <a:lstStyle/>
          <a:p>
            <a:pPr algn="just"/>
            <a:r>
              <a:rPr lang="en-IN" b="1" dirty="0">
                <a:solidFill>
                  <a:srgbClr val="FF0000"/>
                </a:solidFill>
                <a:latin typeface="Times New Roman" panose="02020603050405020304" pitchFamily="18" charset="0"/>
                <a:cs typeface="Times New Roman" panose="02020603050405020304" pitchFamily="18" charset="0"/>
              </a:rPr>
              <a:t>A </a:t>
            </a:r>
            <a:r>
              <a:rPr lang="en-IN" b="1" dirty="0" smtClean="0">
                <a:solidFill>
                  <a:srgbClr val="FF0000"/>
                </a:solidFill>
                <a:latin typeface="Times New Roman" panose="02020603050405020304" pitchFamily="18" charset="0"/>
                <a:cs typeface="Times New Roman" panose="02020603050405020304" pitchFamily="18" charset="0"/>
              </a:rPr>
              <a:t>Public cloud</a:t>
            </a:r>
            <a:r>
              <a:rPr lang="en-IN" b="1" dirty="0">
                <a:solidFill>
                  <a:srgbClr val="FF0000"/>
                </a:solidFill>
                <a:latin typeface="Times New Roman" panose="02020603050405020304" pitchFamily="18" charset="0"/>
                <a:cs typeface="Times New Roman" panose="02020603050405020304" pitchFamily="18" charset="0"/>
              </a:rPr>
              <a:t> is basically the internet</a:t>
            </a:r>
            <a:r>
              <a:rPr lang="en-IN" dirty="0">
                <a:latin typeface="Times New Roman" panose="02020603050405020304" pitchFamily="18" charset="0"/>
                <a:cs typeface="Times New Roman" panose="02020603050405020304" pitchFamily="18" charset="0"/>
              </a:rPr>
              <a:t>. Service providers use the internet to make resources, such as applications </a:t>
            </a:r>
            <a:r>
              <a:rPr lang="en-IN" dirty="0" smtClean="0">
                <a:latin typeface="Times New Roman" panose="02020603050405020304" pitchFamily="18" charset="0"/>
                <a:cs typeface="Times New Roman" panose="02020603050405020304" pitchFamily="18" charset="0"/>
              </a:rPr>
              <a:t>and </a:t>
            </a:r>
            <a:r>
              <a:rPr lang="en-IN" dirty="0">
                <a:latin typeface="Times New Roman" panose="02020603050405020304" pitchFamily="18" charset="0"/>
                <a:cs typeface="Times New Roman" panose="02020603050405020304" pitchFamily="18" charset="0"/>
              </a:rPr>
              <a:t>storage, available to the general public, or on a ‘public cloud.  </a:t>
            </a:r>
            <a:endParaRPr lang="en-IN"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public cloud is the first deployment model. In this model, users have many options to opt for and decide on any service provider as per requirement.</a:t>
            </a:r>
          </a:p>
          <a:p>
            <a:pPr algn="just"/>
            <a:r>
              <a:rPr lang="en-IN" dirty="0" smtClean="0">
                <a:latin typeface="Times New Roman" panose="02020603050405020304" pitchFamily="18" charset="0"/>
                <a:cs typeface="Times New Roman" panose="02020603050405020304" pitchFamily="18" charset="0"/>
              </a:rPr>
              <a:t>Some </a:t>
            </a:r>
            <a:r>
              <a:rPr lang="en-IN" dirty="0">
                <a:latin typeface="Times New Roman" panose="02020603050405020304" pitchFamily="18" charset="0"/>
                <a:cs typeface="Times New Roman" panose="02020603050405020304" pitchFamily="18" charset="0"/>
              </a:rPr>
              <a:t>of the examples of those companies which provide public cloud facilities are: </a:t>
            </a:r>
            <a:r>
              <a:rPr lang="en-IN" dirty="0">
                <a:solidFill>
                  <a:srgbClr val="002060"/>
                </a:solidFill>
                <a:latin typeface="Times New Roman" panose="02020603050405020304" pitchFamily="18" charset="0"/>
                <a:cs typeface="Times New Roman" panose="02020603050405020304" pitchFamily="18" charset="0"/>
              </a:rPr>
              <a:t>IBM, Google, Amazon, Microsoft</a:t>
            </a:r>
            <a:r>
              <a:rPr lang="en-IN" dirty="0">
                <a:latin typeface="Times New Roman" panose="02020603050405020304" pitchFamily="18" charset="0"/>
                <a:cs typeface="Times New Roman" panose="02020603050405020304" pitchFamily="18" charset="0"/>
              </a:rPr>
              <a:t> etc. This cloud service is open for use. </a:t>
            </a:r>
          </a:p>
        </p:txBody>
      </p:sp>
      <p:pic>
        <p:nvPicPr>
          <p:cNvPr id="7170" name="Picture 2" descr="public clud benefi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2800" y="2921000"/>
            <a:ext cx="3657600" cy="37846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3124200"/>
            <a:ext cx="52832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3975101"/>
            <a:ext cx="4673600" cy="288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33185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b="1" dirty="0"/>
              <a:t>Cloud </a:t>
            </a:r>
            <a:r>
              <a:rPr lang="en-IN" b="1" dirty="0" smtClean="0"/>
              <a:t>infrastructure: components</a:t>
            </a:r>
            <a:endParaRPr lang="en-IN" dirty="0"/>
          </a:p>
        </p:txBody>
      </p:sp>
      <p:sp>
        <p:nvSpPr>
          <p:cNvPr id="3" name="Text Placeholder 2"/>
          <p:cNvSpPr>
            <a:spLocks noGrp="1"/>
          </p:cNvSpPr>
          <p:nvPr>
            <p:ph type="body" idx="1"/>
          </p:nvPr>
        </p:nvSpPr>
        <p:spPr>
          <a:xfrm>
            <a:off x="101600" y="1059518"/>
            <a:ext cx="7010400" cy="5088572"/>
          </a:xfrm>
        </p:spPr>
        <p:txBody>
          <a:bodyPr>
            <a:normAutofit lnSpcReduction="10000"/>
          </a:bodyPr>
          <a:lstStyle/>
          <a:p>
            <a:pPr algn="just"/>
            <a:r>
              <a:rPr lang="en-IN" b="1" dirty="0"/>
              <a:t>Cloud infrastructure</a:t>
            </a:r>
            <a:r>
              <a:rPr lang="en-IN" dirty="0"/>
              <a:t> consists of servers, storage devices, network, cloud management software, deployment software, and platform </a:t>
            </a:r>
            <a:r>
              <a:rPr lang="en-IN" dirty="0" smtClean="0"/>
              <a:t>virtualization</a:t>
            </a:r>
          </a:p>
          <a:p>
            <a:pPr algn="just"/>
            <a:r>
              <a:rPr lang="en-IN" sz="2133" dirty="0">
                <a:solidFill>
                  <a:srgbClr val="FF0000"/>
                </a:solidFill>
              </a:rPr>
              <a:t>Management </a:t>
            </a:r>
            <a:r>
              <a:rPr lang="en-IN" sz="2133" dirty="0">
                <a:solidFill>
                  <a:srgbClr val="FF0000"/>
                </a:solidFill>
              </a:rPr>
              <a:t>Software</a:t>
            </a:r>
            <a:r>
              <a:rPr lang="en-IN" sz="2133" dirty="0"/>
              <a:t>: It </a:t>
            </a:r>
            <a:r>
              <a:rPr lang="en-IN" sz="2133" dirty="0"/>
              <a:t>helps to maintain and configure the infrastructure.</a:t>
            </a:r>
          </a:p>
          <a:p>
            <a:pPr algn="just"/>
            <a:r>
              <a:rPr lang="en-IN" sz="2133" dirty="0">
                <a:solidFill>
                  <a:srgbClr val="FF0000"/>
                </a:solidFill>
              </a:rPr>
              <a:t>Deployment </a:t>
            </a:r>
            <a:r>
              <a:rPr lang="en-IN" sz="2133" dirty="0">
                <a:solidFill>
                  <a:srgbClr val="FF0000"/>
                </a:solidFill>
              </a:rPr>
              <a:t>Software: </a:t>
            </a:r>
            <a:r>
              <a:rPr lang="en-IN" sz="2133" dirty="0"/>
              <a:t>It </a:t>
            </a:r>
            <a:r>
              <a:rPr lang="en-IN" sz="2133" dirty="0"/>
              <a:t>helps to deploy and integrate the application on the cloud.</a:t>
            </a:r>
          </a:p>
          <a:p>
            <a:pPr algn="just"/>
            <a:r>
              <a:rPr lang="en-IN" sz="2133" dirty="0"/>
              <a:t>Network: It </a:t>
            </a:r>
            <a:r>
              <a:rPr lang="en-IN" sz="2133" dirty="0"/>
              <a:t>allows to connect cloud services over the </a:t>
            </a:r>
            <a:r>
              <a:rPr lang="en-IN" sz="2133" dirty="0"/>
              <a:t>Internet Server</a:t>
            </a:r>
            <a:endParaRPr lang="en-IN" sz="2133" dirty="0"/>
          </a:p>
          <a:p>
            <a:pPr algn="just"/>
            <a:r>
              <a:rPr lang="en-IN" sz="2133" dirty="0"/>
              <a:t>The </a:t>
            </a:r>
            <a:r>
              <a:rPr lang="en-IN" sz="2133" b="1" dirty="0"/>
              <a:t>server</a:t>
            </a:r>
            <a:r>
              <a:rPr lang="en-IN" sz="2133" dirty="0"/>
              <a:t> helps to compute the resource sharing and offers other </a:t>
            </a:r>
            <a:r>
              <a:rPr lang="en-IN" sz="2133" dirty="0"/>
              <a:t>services</a:t>
            </a:r>
            <a:endParaRPr lang="en-IN" sz="2133" dirty="0"/>
          </a:p>
          <a:p>
            <a:pPr algn="just"/>
            <a:r>
              <a:rPr lang="en-IN" sz="2133" dirty="0">
                <a:solidFill>
                  <a:srgbClr val="FF0000"/>
                </a:solidFill>
              </a:rPr>
              <a:t>Storage: </a:t>
            </a:r>
            <a:r>
              <a:rPr lang="en-IN" sz="2133" dirty="0"/>
              <a:t>Cloud </a:t>
            </a:r>
            <a:r>
              <a:rPr lang="en-IN" sz="2133" dirty="0"/>
              <a:t>keeps multiple replicas of storage. If one of the storage resources fails, then it can be extracted from another one, which makes cloud computing more reliable.</a:t>
            </a:r>
          </a:p>
          <a:p>
            <a:pPr algn="just"/>
            <a:endParaRPr lang="en-IN" dirty="0"/>
          </a:p>
        </p:txBody>
      </p:sp>
      <p:pic>
        <p:nvPicPr>
          <p:cNvPr id="2050" name="Picture 2" descr="https://www.w3schools.in/wp-content/uploads/2016/05/cloud-infrastructure-700x3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6799" y="1701801"/>
            <a:ext cx="4761948"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496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dirty="0" err="1" smtClean="0"/>
              <a:t>Composability</a:t>
            </a:r>
            <a:endParaRPr lang="en-IN" dirty="0"/>
          </a:p>
        </p:txBody>
      </p:sp>
      <p:sp>
        <p:nvSpPr>
          <p:cNvPr id="3" name="Text Placeholder 2"/>
          <p:cNvSpPr>
            <a:spLocks noGrp="1"/>
          </p:cNvSpPr>
          <p:nvPr>
            <p:ph type="body" idx="1"/>
          </p:nvPr>
        </p:nvSpPr>
        <p:spPr>
          <a:xfrm>
            <a:off x="640485" y="1059518"/>
            <a:ext cx="11348315" cy="5170647"/>
          </a:xfrm>
        </p:spPr>
        <p:txBody>
          <a:bodyPr>
            <a:normAutofit fontScale="92500" lnSpcReduction="20000"/>
          </a:bodyPr>
          <a:lstStyle/>
          <a:p>
            <a:pPr algn="just"/>
            <a:r>
              <a:rPr lang="en-IN" dirty="0"/>
              <a:t>cloud computing describes some new capabilities that are architected into an application stack and are responsible for the programmability, scalability, and virtualization of resources. One property that differentiates cloud computing is referred to as </a:t>
            </a:r>
            <a:r>
              <a:rPr lang="en-IN" dirty="0" err="1" smtClean="0"/>
              <a:t>composability</a:t>
            </a:r>
            <a:r>
              <a:rPr lang="en-IN" dirty="0" smtClean="0"/>
              <a:t>.</a:t>
            </a:r>
          </a:p>
          <a:p>
            <a:pPr algn="just"/>
            <a:r>
              <a:rPr lang="en-IN" dirty="0" smtClean="0"/>
              <a:t>Applications </a:t>
            </a:r>
            <a:r>
              <a:rPr lang="en-IN" dirty="0"/>
              <a:t>built in the cloud often have the property of being built from a collection of </a:t>
            </a:r>
            <a:r>
              <a:rPr lang="en-IN" dirty="0" smtClean="0"/>
              <a:t>components, a </a:t>
            </a:r>
            <a:r>
              <a:rPr lang="en-IN" dirty="0"/>
              <a:t>feature referred to as </a:t>
            </a:r>
            <a:r>
              <a:rPr lang="en-IN" dirty="0" err="1"/>
              <a:t>composability</a:t>
            </a:r>
            <a:r>
              <a:rPr lang="en-IN" dirty="0" smtClean="0"/>
              <a:t>.</a:t>
            </a:r>
          </a:p>
          <a:p>
            <a:pPr algn="just"/>
            <a:endParaRPr lang="en-IN" dirty="0"/>
          </a:p>
          <a:p>
            <a:pPr algn="just"/>
            <a:r>
              <a:rPr lang="en-IN" dirty="0" smtClean="0"/>
              <a:t>Benefits </a:t>
            </a:r>
            <a:r>
              <a:rPr lang="en-IN" dirty="0"/>
              <a:t>from a </a:t>
            </a:r>
            <a:r>
              <a:rPr lang="en-IN" dirty="0" err="1" smtClean="0"/>
              <a:t>composable</a:t>
            </a:r>
            <a:r>
              <a:rPr lang="en-IN" dirty="0" smtClean="0"/>
              <a:t> system </a:t>
            </a:r>
            <a:r>
              <a:rPr lang="en-IN" dirty="0"/>
              <a:t>that a user does—these things, among others:</a:t>
            </a:r>
          </a:p>
          <a:p>
            <a:pPr marL="380990" indent="-380990" algn="just"/>
            <a:r>
              <a:rPr lang="en-IN" dirty="0" smtClean="0"/>
              <a:t>Easier </a:t>
            </a:r>
            <a:r>
              <a:rPr lang="en-IN" dirty="0"/>
              <a:t>to assemble systems</a:t>
            </a:r>
          </a:p>
          <a:p>
            <a:pPr marL="380990" indent="-380990" algn="just"/>
            <a:r>
              <a:rPr lang="en-IN" dirty="0" smtClean="0"/>
              <a:t>Cheaper </a:t>
            </a:r>
            <a:r>
              <a:rPr lang="en-IN" dirty="0"/>
              <a:t>system development</a:t>
            </a:r>
          </a:p>
          <a:p>
            <a:pPr marL="380990" indent="-380990" algn="just"/>
            <a:r>
              <a:rPr lang="en-IN" dirty="0" smtClean="0"/>
              <a:t>More </a:t>
            </a:r>
            <a:r>
              <a:rPr lang="en-IN" dirty="0"/>
              <a:t>reliable operation</a:t>
            </a:r>
          </a:p>
          <a:p>
            <a:pPr marL="380990" indent="-380990" algn="just"/>
            <a:r>
              <a:rPr lang="en-IN" dirty="0" smtClean="0"/>
              <a:t>A </a:t>
            </a:r>
            <a:r>
              <a:rPr lang="en-IN" dirty="0"/>
              <a:t>larger pool of qualified developers</a:t>
            </a:r>
          </a:p>
          <a:p>
            <a:pPr marL="380990" indent="-380990" algn="just"/>
            <a:r>
              <a:rPr lang="en-IN" dirty="0" smtClean="0"/>
              <a:t>A </a:t>
            </a:r>
            <a:r>
              <a:rPr lang="en-IN" dirty="0"/>
              <a:t>logical design methodology</a:t>
            </a:r>
            <a:endParaRPr lang="en-IN" dirty="0" smtClean="0"/>
          </a:p>
          <a:p>
            <a:pPr algn="just"/>
            <a:endParaRPr lang="en-IN" dirty="0"/>
          </a:p>
        </p:txBody>
      </p:sp>
    </p:spTree>
    <p:extLst>
      <p:ext uri="{BB962C8B-B14F-4D97-AF65-F5344CB8AC3E}">
        <p14:creationId xmlns:p14="http://schemas.microsoft.com/office/powerpoint/2010/main" val="3487137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b="1" dirty="0"/>
              <a:t>Platform-as-a-Service</a:t>
            </a:r>
            <a:endParaRPr lang="en-IN" dirty="0"/>
          </a:p>
        </p:txBody>
      </p:sp>
      <p:sp>
        <p:nvSpPr>
          <p:cNvPr id="3" name="Text Placeholder 2"/>
          <p:cNvSpPr>
            <a:spLocks noGrp="1"/>
          </p:cNvSpPr>
          <p:nvPr>
            <p:ph type="body" idx="1"/>
          </p:nvPr>
        </p:nvSpPr>
        <p:spPr>
          <a:xfrm>
            <a:off x="304800" y="1059518"/>
            <a:ext cx="11246712" cy="5622052"/>
          </a:xfrm>
        </p:spPr>
        <p:txBody>
          <a:bodyPr>
            <a:normAutofit fontScale="92500" lnSpcReduction="10000"/>
          </a:bodyPr>
          <a:lstStyle/>
          <a:p>
            <a:pPr algn="just"/>
            <a:r>
              <a:rPr lang="en-IN" dirty="0" smtClean="0"/>
              <a:t>It offers </a:t>
            </a:r>
            <a:r>
              <a:rPr lang="en-IN" dirty="0"/>
              <a:t>the runtime environment for applications. It also offers development and deployment tools required to develop applications. </a:t>
            </a:r>
            <a:r>
              <a:rPr lang="en-IN" dirty="0" err="1"/>
              <a:t>PaaS</a:t>
            </a:r>
            <a:r>
              <a:rPr lang="en-IN" dirty="0"/>
              <a:t> has a feature of </a:t>
            </a:r>
            <a:r>
              <a:rPr lang="en-IN" b="1" dirty="0"/>
              <a:t>point-and-click</a:t>
            </a:r>
            <a:r>
              <a:rPr lang="en-IN" dirty="0"/>
              <a:t> tools that enables non-developers to create web applications</a:t>
            </a:r>
            <a:r>
              <a:rPr lang="en-IN" dirty="0" smtClean="0"/>
              <a:t>.</a:t>
            </a:r>
          </a:p>
          <a:p>
            <a:pPr algn="just"/>
            <a:r>
              <a:rPr lang="en-IN" b="1" dirty="0"/>
              <a:t>App Engine of Google</a:t>
            </a:r>
            <a:r>
              <a:rPr lang="en-IN" dirty="0"/>
              <a:t> and </a:t>
            </a:r>
            <a:r>
              <a:rPr lang="en-IN" b="1" dirty="0"/>
              <a:t>Force.com</a:t>
            </a:r>
            <a:r>
              <a:rPr lang="en-IN" dirty="0"/>
              <a:t> are examples of </a:t>
            </a:r>
            <a:r>
              <a:rPr lang="en-IN" dirty="0" err="1"/>
              <a:t>PaaS</a:t>
            </a:r>
            <a:r>
              <a:rPr lang="en-IN" dirty="0"/>
              <a:t> offering vendors. Developer may log on to these websites and use the </a:t>
            </a:r>
            <a:r>
              <a:rPr lang="en-IN" b="1" dirty="0"/>
              <a:t>built-in API</a:t>
            </a:r>
            <a:r>
              <a:rPr lang="en-IN" dirty="0"/>
              <a:t> to create web-based applications</a:t>
            </a:r>
            <a:r>
              <a:rPr lang="en-IN" dirty="0" smtClean="0"/>
              <a:t>.</a:t>
            </a:r>
          </a:p>
          <a:p>
            <a:pPr algn="just"/>
            <a:r>
              <a:rPr lang="en-IN" dirty="0"/>
              <a:t>But the disadvantage of using </a:t>
            </a:r>
            <a:r>
              <a:rPr lang="en-IN" dirty="0" err="1"/>
              <a:t>PaaS</a:t>
            </a:r>
            <a:r>
              <a:rPr lang="en-IN" dirty="0"/>
              <a:t> is that, the developer </a:t>
            </a:r>
            <a:r>
              <a:rPr lang="en-IN" b="1" dirty="0"/>
              <a:t>locks-in</a:t>
            </a:r>
            <a:r>
              <a:rPr lang="en-IN" dirty="0"/>
              <a:t> with a particular vendor. For example, an application written in Python against API of Google, and using App Engine of Google is likely to work only in that environment</a:t>
            </a:r>
            <a:r>
              <a:rPr lang="en-IN" dirty="0" smtClean="0"/>
              <a:t>.</a:t>
            </a:r>
          </a:p>
          <a:p>
            <a:r>
              <a:rPr lang="en-IN" sz="1867" dirty="0">
                <a:solidFill>
                  <a:srgbClr val="FF0000"/>
                </a:solidFill>
              </a:rPr>
              <a:t>Benefits</a:t>
            </a:r>
          </a:p>
          <a:p>
            <a:pPr marL="380990" indent="-380990"/>
            <a:r>
              <a:rPr lang="en-IN" sz="1867" dirty="0">
                <a:solidFill>
                  <a:srgbClr val="FF0000"/>
                </a:solidFill>
              </a:rPr>
              <a:t>Lower administrative </a:t>
            </a:r>
            <a:r>
              <a:rPr lang="en-IN" sz="1867" dirty="0">
                <a:solidFill>
                  <a:srgbClr val="FF0000"/>
                </a:solidFill>
              </a:rPr>
              <a:t>overhead: Customer </a:t>
            </a:r>
            <a:r>
              <a:rPr lang="en-IN" sz="1867" dirty="0">
                <a:solidFill>
                  <a:srgbClr val="FF0000"/>
                </a:solidFill>
              </a:rPr>
              <a:t>need not bother about the administration because it is the responsibility of cloud provider.</a:t>
            </a:r>
          </a:p>
          <a:p>
            <a:pPr marL="380990" indent="-380990"/>
            <a:r>
              <a:rPr lang="en-IN" sz="1867" dirty="0">
                <a:solidFill>
                  <a:srgbClr val="FF0000"/>
                </a:solidFill>
              </a:rPr>
              <a:t>Lower total cost of </a:t>
            </a:r>
            <a:r>
              <a:rPr lang="en-IN" sz="1867" dirty="0">
                <a:solidFill>
                  <a:srgbClr val="FF0000"/>
                </a:solidFill>
              </a:rPr>
              <a:t>ownership: Customer </a:t>
            </a:r>
            <a:r>
              <a:rPr lang="en-IN" sz="1867" dirty="0">
                <a:solidFill>
                  <a:srgbClr val="FF0000"/>
                </a:solidFill>
              </a:rPr>
              <a:t>need not purchase expensive hardware, servers, power, and data storage.</a:t>
            </a:r>
          </a:p>
          <a:p>
            <a:pPr marL="380990" indent="-380990"/>
            <a:r>
              <a:rPr lang="en-IN" sz="1867" dirty="0">
                <a:solidFill>
                  <a:srgbClr val="FF0000"/>
                </a:solidFill>
              </a:rPr>
              <a:t>Scalable </a:t>
            </a:r>
            <a:r>
              <a:rPr lang="en-IN" sz="1867" dirty="0">
                <a:solidFill>
                  <a:srgbClr val="FF0000"/>
                </a:solidFill>
              </a:rPr>
              <a:t>solutions: It </a:t>
            </a:r>
            <a:r>
              <a:rPr lang="en-IN" sz="1867" dirty="0">
                <a:solidFill>
                  <a:srgbClr val="FF0000"/>
                </a:solidFill>
              </a:rPr>
              <a:t>is very easy to scale the resources up or down automatically, based on their demand.</a:t>
            </a:r>
          </a:p>
          <a:p>
            <a:pPr marL="380990" indent="-380990"/>
            <a:r>
              <a:rPr lang="en-IN" sz="1867" dirty="0">
                <a:solidFill>
                  <a:srgbClr val="FF0000"/>
                </a:solidFill>
              </a:rPr>
              <a:t>More current system </a:t>
            </a:r>
            <a:r>
              <a:rPr lang="en-IN" sz="1867" dirty="0">
                <a:solidFill>
                  <a:srgbClr val="FF0000"/>
                </a:solidFill>
              </a:rPr>
              <a:t>software: It </a:t>
            </a:r>
            <a:r>
              <a:rPr lang="en-IN" sz="1867" dirty="0">
                <a:solidFill>
                  <a:srgbClr val="FF0000"/>
                </a:solidFill>
              </a:rPr>
              <a:t>is the responsibility of the cloud provider to maintain software versions and patch installations.</a:t>
            </a:r>
          </a:p>
          <a:p>
            <a:endParaRPr lang="en-IN" dirty="0"/>
          </a:p>
        </p:txBody>
      </p:sp>
    </p:spTree>
    <p:extLst>
      <p:ext uri="{BB962C8B-B14F-4D97-AF65-F5344CB8AC3E}">
        <p14:creationId xmlns:p14="http://schemas.microsoft.com/office/powerpoint/2010/main" val="1474737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dirty="0" smtClean="0"/>
              <a:t>Disadvantages of </a:t>
            </a:r>
            <a:r>
              <a:rPr lang="en-IN" dirty="0" err="1" smtClean="0"/>
              <a:t>PaaS</a:t>
            </a:r>
            <a:endParaRPr lang="en-IN" dirty="0"/>
          </a:p>
        </p:txBody>
      </p:sp>
      <p:sp>
        <p:nvSpPr>
          <p:cNvPr id="3" name="Text Placeholder 2"/>
          <p:cNvSpPr>
            <a:spLocks noGrp="1"/>
          </p:cNvSpPr>
          <p:nvPr>
            <p:ph type="body" idx="1"/>
          </p:nvPr>
        </p:nvSpPr>
        <p:spPr>
          <a:xfrm>
            <a:off x="609600" y="1295401"/>
            <a:ext cx="10911027" cy="2215991"/>
          </a:xfrm>
        </p:spPr>
        <p:txBody>
          <a:bodyPr>
            <a:normAutofit fontScale="92500" lnSpcReduction="20000"/>
          </a:bodyPr>
          <a:lstStyle/>
          <a:p>
            <a:r>
              <a:rPr lang="en-IN" dirty="0"/>
              <a:t>Vendor Migration: Migration from one </a:t>
            </a:r>
            <a:r>
              <a:rPr lang="en-IN" dirty="0" err="1"/>
              <a:t>PaaS</a:t>
            </a:r>
            <a:r>
              <a:rPr lang="en-IN" dirty="0"/>
              <a:t> vendors' application to another </a:t>
            </a:r>
            <a:r>
              <a:rPr lang="en-IN" dirty="0" err="1"/>
              <a:t>PaaS</a:t>
            </a:r>
            <a:r>
              <a:rPr lang="en-IN" dirty="0"/>
              <a:t> vendor will create some problem.</a:t>
            </a:r>
          </a:p>
          <a:p>
            <a:r>
              <a:rPr lang="en-IN" dirty="0"/>
              <a:t>Data-Privacy: Privacy of data can get hamper if it is not hold within the boundary of the company or organization.</a:t>
            </a:r>
          </a:p>
          <a:p>
            <a:r>
              <a:rPr lang="en-IN" dirty="0"/>
              <a:t>Mix-up Complexity: It may happen that some of the applications developed are local while others are from cloud; which may increase the complexity.</a:t>
            </a:r>
          </a:p>
        </p:txBody>
      </p:sp>
    </p:spTree>
    <p:extLst>
      <p:ext uri="{BB962C8B-B14F-4D97-AF65-F5344CB8AC3E}">
        <p14:creationId xmlns:p14="http://schemas.microsoft.com/office/powerpoint/2010/main" val="712737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b="1" dirty="0"/>
              <a:t>Infrastructure-as-a-Service</a:t>
            </a:r>
            <a:endParaRPr lang="en-IN" dirty="0"/>
          </a:p>
        </p:txBody>
      </p:sp>
      <p:sp>
        <p:nvSpPr>
          <p:cNvPr id="3" name="Text Placeholder 2"/>
          <p:cNvSpPr>
            <a:spLocks noGrp="1"/>
          </p:cNvSpPr>
          <p:nvPr>
            <p:ph type="body" idx="1"/>
          </p:nvPr>
        </p:nvSpPr>
        <p:spPr>
          <a:xfrm>
            <a:off x="640485" y="1059517"/>
            <a:ext cx="4947515" cy="4801315"/>
          </a:xfrm>
        </p:spPr>
        <p:txBody>
          <a:bodyPr>
            <a:normAutofit fontScale="85000" lnSpcReduction="20000"/>
          </a:bodyPr>
          <a:lstStyle/>
          <a:p>
            <a:r>
              <a:rPr lang="en-IN" b="1" dirty="0"/>
              <a:t>Infrastructure-as-a-Service</a:t>
            </a:r>
            <a:r>
              <a:rPr lang="en-IN" dirty="0"/>
              <a:t> provides access to fundamental resources such as physical machines, virtual machines, virtual storage, etc. Apart from these resources, the </a:t>
            </a:r>
            <a:r>
              <a:rPr lang="en-IN" dirty="0" err="1"/>
              <a:t>IaaS</a:t>
            </a:r>
            <a:r>
              <a:rPr lang="en-IN" dirty="0"/>
              <a:t> also offers:</a:t>
            </a:r>
          </a:p>
          <a:p>
            <a:pPr marL="380990" indent="-380990"/>
            <a:r>
              <a:rPr lang="en-IN" dirty="0"/>
              <a:t>Virtual machine disk storage</a:t>
            </a:r>
          </a:p>
          <a:p>
            <a:pPr marL="380990" indent="-380990"/>
            <a:r>
              <a:rPr lang="en-IN" dirty="0"/>
              <a:t>Virtual local area network (VLANs)</a:t>
            </a:r>
          </a:p>
          <a:p>
            <a:pPr marL="380990" indent="-380990"/>
            <a:r>
              <a:rPr lang="en-IN" dirty="0"/>
              <a:t>Load balancers</a:t>
            </a:r>
          </a:p>
          <a:p>
            <a:pPr marL="380990" indent="-380990"/>
            <a:r>
              <a:rPr lang="en-IN" dirty="0"/>
              <a:t>IP addresses</a:t>
            </a:r>
          </a:p>
          <a:p>
            <a:pPr marL="380990" indent="-380990"/>
            <a:r>
              <a:rPr lang="en-IN" dirty="0"/>
              <a:t>Software bundles</a:t>
            </a:r>
          </a:p>
          <a:p>
            <a:r>
              <a:rPr lang="en-IN" dirty="0"/>
              <a:t>All of the above resources are made available to end user via </a:t>
            </a:r>
            <a:r>
              <a:rPr lang="en-IN" b="1" dirty="0"/>
              <a:t>server virtualization.</a:t>
            </a:r>
            <a:endParaRPr lang="en-IN" dirty="0"/>
          </a:p>
        </p:txBody>
      </p:sp>
      <p:pic>
        <p:nvPicPr>
          <p:cNvPr id="6146" name="Picture 2" descr="Cloud Computing Ia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600" y="1193801"/>
            <a:ext cx="5791200" cy="533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485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0485" y="1059517"/>
            <a:ext cx="10911027" cy="4062651"/>
          </a:xfrm>
        </p:spPr>
        <p:txBody>
          <a:bodyPr>
            <a:normAutofit fontScale="92500" lnSpcReduction="20000"/>
          </a:bodyPr>
          <a:lstStyle/>
          <a:p>
            <a:r>
              <a:rPr lang="en-IN" u="sng" dirty="0"/>
              <a:t>Advantages of </a:t>
            </a:r>
            <a:r>
              <a:rPr lang="en-IN" u="sng" dirty="0" err="1"/>
              <a:t>IaaS</a:t>
            </a:r>
            <a:r>
              <a:rPr lang="en-IN" u="sng" dirty="0"/>
              <a:t> are:</a:t>
            </a:r>
            <a:endParaRPr lang="en-IN" dirty="0"/>
          </a:p>
          <a:p>
            <a:r>
              <a:rPr lang="en-IN" dirty="0"/>
              <a:t>Dynamic: Users can dynamically opt &amp; configure devices such as: CPU, storage drive etc.</a:t>
            </a:r>
          </a:p>
          <a:p>
            <a:r>
              <a:rPr lang="en-IN" dirty="0"/>
              <a:t>Easy Access: Users can easily access the vast cloud computing power.</a:t>
            </a:r>
          </a:p>
          <a:p>
            <a:r>
              <a:rPr lang="en-IN" dirty="0"/>
              <a:t>Renting: Flexible and efficient while renting IT infrastructures.</a:t>
            </a:r>
          </a:p>
          <a:p>
            <a:r>
              <a:rPr lang="en-IN" dirty="0"/>
              <a:t>Full control of computer resources along with portability.</a:t>
            </a:r>
          </a:p>
          <a:p>
            <a:r>
              <a:rPr lang="en-IN" u="sng" dirty="0"/>
              <a:t>Disadvantages of </a:t>
            </a:r>
            <a:r>
              <a:rPr lang="en-IN" u="sng" dirty="0" err="1"/>
              <a:t>IaaS</a:t>
            </a:r>
            <a:r>
              <a:rPr lang="en-IN" u="sng" dirty="0"/>
              <a:t> are as follows:</a:t>
            </a:r>
            <a:endParaRPr lang="en-IN" dirty="0"/>
          </a:p>
          <a:p>
            <a:r>
              <a:rPr lang="en-IN" dirty="0"/>
              <a:t>Internet connection is must.</a:t>
            </a:r>
          </a:p>
          <a:p>
            <a:r>
              <a:rPr lang="en-IN" dirty="0" err="1"/>
              <a:t>IaaS</a:t>
            </a:r>
            <a:r>
              <a:rPr lang="en-IN" dirty="0"/>
              <a:t> depends on virtualization services.</a:t>
            </a:r>
          </a:p>
          <a:p>
            <a:r>
              <a:rPr lang="en-IN" dirty="0"/>
              <a:t>This service restricts the user-privacy &amp; customization.</a:t>
            </a:r>
          </a:p>
          <a:p>
            <a:endParaRPr lang="en-IN" dirty="0"/>
          </a:p>
        </p:txBody>
      </p:sp>
    </p:spTree>
    <p:extLst>
      <p:ext uri="{BB962C8B-B14F-4D97-AF65-F5344CB8AC3E}">
        <p14:creationId xmlns:p14="http://schemas.microsoft.com/office/powerpoint/2010/main" val="3501054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dirty="0" err="1"/>
              <a:t>IDaaS</a:t>
            </a:r>
            <a:r>
              <a:rPr lang="en-IN" dirty="0"/>
              <a:t> (Identity as a Service)</a:t>
            </a:r>
          </a:p>
        </p:txBody>
      </p:sp>
      <p:sp>
        <p:nvSpPr>
          <p:cNvPr id="3" name="Text Placeholder 2"/>
          <p:cNvSpPr>
            <a:spLocks noGrp="1"/>
          </p:cNvSpPr>
          <p:nvPr>
            <p:ph type="body" idx="1"/>
          </p:nvPr>
        </p:nvSpPr>
        <p:spPr>
          <a:xfrm>
            <a:off x="711200" y="1193801"/>
            <a:ext cx="10911027" cy="5909311"/>
          </a:xfrm>
        </p:spPr>
        <p:txBody>
          <a:bodyPr/>
          <a:lstStyle/>
          <a:p>
            <a:r>
              <a:rPr lang="en-IN" dirty="0" err="1"/>
              <a:t>IDaaS</a:t>
            </a:r>
            <a:r>
              <a:rPr lang="en-IN" dirty="0"/>
              <a:t> (Identity as a Service) This provides management of employee or user's identity information as digital entity. It minimizes the problem of remembering every different username &amp; password combination or disabling of account when an employee leaves the company</a:t>
            </a:r>
            <a:r>
              <a:rPr lang="en-IN" dirty="0" smtClean="0"/>
              <a:t>.</a:t>
            </a:r>
          </a:p>
          <a:p>
            <a:r>
              <a:rPr lang="en-IN" dirty="0"/>
              <a:t>Employees in a company require to login to system to perform various tasks. These systems may be based on local server or cloud based. </a:t>
            </a:r>
            <a:r>
              <a:rPr lang="en-IN" dirty="0" smtClean="0">
                <a:solidFill>
                  <a:srgbClr val="FF0000"/>
                </a:solidFill>
              </a:rPr>
              <a:t>the </a:t>
            </a:r>
            <a:r>
              <a:rPr lang="en-IN" dirty="0">
                <a:solidFill>
                  <a:srgbClr val="FF0000"/>
                </a:solidFill>
              </a:rPr>
              <a:t>problems that an employee might face:</a:t>
            </a:r>
          </a:p>
          <a:p>
            <a:r>
              <a:rPr lang="en-IN" i="1" u="sng" dirty="0"/>
              <a:t>Remembering different username and password combinations for accessing multiple servers.</a:t>
            </a:r>
          </a:p>
          <a:p>
            <a:r>
              <a:rPr lang="en-IN" dirty="0"/>
              <a:t>If an employee leaves the company, it is required to ensure that each account of that user is disabled. </a:t>
            </a:r>
            <a:r>
              <a:rPr lang="en-IN" b="1" dirty="0">
                <a:solidFill>
                  <a:srgbClr val="FF0000"/>
                </a:solidFill>
              </a:rPr>
              <a:t>This increases workload on IT staff</a:t>
            </a:r>
            <a:r>
              <a:rPr lang="en-IN" dirty="0"/>
              <a:t>.</a:t>
            </a:r>
          </a:p>
          <a:p>
            <a:r>
              <a:rPr lang="en-IN" dirty="0">
                <a:solidFill>
                  <a:srgbClr val="FF0000"/>
                </a:solidFill>
              </a:rPr>
              <a:t>To solve above problems, a new technique emerged which is known as </a:t>
            </a:r>
            <a:r>
              <a:rPr lang="en-IN" b="1" dirty="0">
                <a:solidFill>
                  <a:srgbClr val="FF0000"/>
                </a:solidFill>
              </a:rPr>
              <a:t>Identity-as–a-Service (</a:t>
            </a:r>
            <a:r>
              <a:rPr lang="en-IN" b="1" dirty="0" err="1">
                <a:solidFill>
                  <a:srgbClr val="FF0000"/>
                </a:solidFill>
              </a:rPr>
              <a:t>IDaaS</a:t>
            </a:r>
            <a:r>
              <a:rPr lang="en-IN" b="1" dirty="0">
                <a:solidFill>
                  <a:srgbClr val="FF0000"/>
                </a:solidFill>
              </a:rPr>
              <a:t>).</a:t>
            </a:r>
            <a:endParaRPr lang="en-IN" dirty="0">
              <a:solidFill>
                <a:srgbClr val="FF0000"/>
              </a:solidFill>
            </a:endParaRPr>
          </a:p>
          <a:p>
            <a:endParaRPr lang="en-IN" dirty="0" smtClean="0"/>
          </a:p>
          <a:p>
            <a:endParaRPr lang="en-IN" dirty="0"/>
          </a:p>
          <a:p>
            <a:endParaRPr lang="en-IN" dirty="0"/>
          </a:p>
        </p:txBody>
      </p:sp>
    </p:spTree>
    <p:extLst>
      <p:ext uri="{BB962C8B-B14F-4D97-AF65-F5344CB8AC3E}">
        <p14:creationId xmlns:p14="http://schemas.microsoft.com/office/powerpoint/2010/main" val="8956868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0485" y="1059518"/>
            <a:ext cx="10911027" cy="5909311"/>
          </a:xfrm>
        </p:spPr>
        <p:txBody>
          <a:bodyPr>
            <a:normAutofit fontScale="85000" lnSpcReduction="20000"/>
          </a:bodyPr>
          <a:lstStyle/>
          <a:p>
            <a:pPr algn="just"/>
            <a:r>
              <a:rPr lang="en-IN" b="1" dirty="0" smtClean="0">
                <a:solidFill>
                  <a:schemeClr val="accent1">
                    <a:lumMod val="75000"/>
                  </a:schemeClr>
                </a:solidFill>
              </a:rPr>
              <a:t>Identity</a:t>
            </a:r>
            <a:r>
              <a:rPr lang="en-IN" dirty="0">
                <a:solidFill>
                  <a:schemeClr val="accent1">
                    <a:lumMod val="75000"/>
                  </a:schemeClr>
                </a:solidFill>
              </a:rPr>
              <a:t> refers to set of attributes associated with something to make it recognizable. All objects may have same attributes, but their identities cannot be the same. A unique identity is assigned through unique identification attribute.</a:t>
            </a:r>
          </a:p>
          <a:p>
            <a:pPr algn="just"/>
            <a:r>
              <a:rPr lang="en-IN" dirty="0"/>
              <a:t>There are several </a:t>
            </a:r>
            <a:r>
              <a:rPr lang="en-IN" b="1" dirty="0"/>
              <a:t>identity services</a:t>
            </a:r>
            <a:r>
              <a:rPr lang="en-IN" dirty="0"/>
              <a:t> that are deployed to validate services such as validating web sites, transactions, transaction participants, client, etc. Identity-as-a-Service may include the following</a:t>
            </a:r>
          </a:p>
          <a:p>
            <a:pPr algn="just"/>
            <a:r>
              <a:rPr lang="en-IN" dirty="0">
                <a:solidFill>
                  <a:srgbClr val="FF0000"/>
                </a:solidFill>
              </a:rPr>
              <a:t>Single sign-on (SSO) is a </a:t>
            </a:r>
            <a:r>
              <a:rPr lang="en-IN" dirty="0" smtClean="0">
                <a:solidFill>
                  <a:srgbClr val="FF0000"/>
                </a:solidFill>
              </a:rPr>
              <a:t>session</a:t>
            </a:r>
            <a:r>
              <a:rPr lang="en-IN" dirty="0">
                <a:solidFill>
                  <a:srgbClr val="FF0000"/>
                </a:solidFill>
              </a:rPr>
              <a:t> </a:t>
            </a:r>
            <a:r>
              <a:rPr lang="en-IN" dirty="0" smtClean="0">
                <a:solidFill>
                  <a:srgbClr val="FF0000"/>
                </a:solidFill>
              </a:rPr>
              <a:t>and </a:t>
            </a:r>
            <a:r>
              <a:rPr lang="en-IN" dirty="0">
                <a:solidFill>
                  <a:srgbClr val="FF0000"/>
                </a:solidFill>
              </a:rPr>
              <a:t>user authentication service that permits a user to use one set of login credentials (e.g., name and password) to access multiple applications.</a:t>
            </a:r>
            <a:endParaRPr lang="en-IN" u="sng" dirty="0" smtClean="0">
              <a:solidFill>
                <a:srgbClr val="FF0000"/>
              </a:solidFill>
            </a:endParaRPr>
          </a:p>
          <a:p>
            <a:r>
              <a:rPr lang="en-IN" u="sng" dirty="0" err="1" smtClean="0"/>
              <a:t>IDaaS</a:t>
            </a:r>
            <a:r>
              <a:rPr lang="en-IN" u="sng" dirty="0" smtClean="0"/>
              <a:t> </a:t>
            </a:r>
            <a:r>
              <a:rPr lang="en-IN" u="sng" dirty="0"/>
              <a:t>may include:</a:t>
            </a:r>
            <a:endParaRPr lang="en-IN" dirty="0"/>
          </a:p>
          <a:p>
            <a:pPr marL="380990" indent="-380990"/>
            <a:r>
              <a:rPr lang="en-IN" dirty="0"/>
              <a:t>Directory services</a:t>
            </a:r>
          </a:p>
          <a:p>
            <a:pPr marL="380990" indent="-380990"/>
            <a:r>
              <a:rPr lang="en-IN" dirty="0"/>
              <a:t>Registration information</a:t>
            </a:r>
          </a:p>
          <a:p>
            <a:pPr marL="380990" indent="-380990"/>
            <a:r>
              <a:rPr lang="en-IN" dirty="0"/>
              <a:t>Authentication services</a:t>
            </a:r>
          </a:p>
          <a:p>
            <a:pPr marL="380990" indent="-380990"/>
            <a:r>
              <a:rPr lang="en-IN" dirty="0"/>
              <a:t>Risk &amp; event monitoring</a:t>
            </a:r>
          </a:p>
          <a:p>
            <a:pPr marL="380990" indent="-380990"/>
            <a:r>
              <a:rPr lang="en-IN" dirty="0"/>
              <a:t>Profile management</a:t>
            </a:r>
          </a:p>
          <a:p>
            <a:pPr marL="380990" indent="-380990"/>
            <a:r>
              <a:rPr lang="en-IN" dirty="0"/>
              <a:t>Sign-on services</a:t>
            </a:r>
          </a:p>
        </p:txBody>
      </p:sp>
    </p:spTree>
    <p:extLst>
      <p:ext uri="{BB962C8B-B14F-4D97-AF65-F5344CB8AC3E}">
        <p14:creationId xmlns:p14="http://schemas.microsoft.com/office/powerpoint/2010/main" val="354891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dirty="0" smtClean="0"/>
              <a:t>Public Cloud</a:t>
            </a:r>
            <a:endParaRPr lang="en-IN" dirty="0"/>
          </a:p>
        </p:txBody>
      </p:sp>
      <p:sp>
        <p:nvSpPr>
          <p:cNvPr id="3" name="Text Placeholder 2"/>
          <p:cNvSpPr>
            <a:spLocks noGrp="1"/>
          </p:cNvSpPr>
          <p:nvPr>
            <p:ph type="body" idx="1"/>
          </p:nvPr>
        </p:nvSpPr>
        <p:spPr>
          <a:xfrm>
            <a:off x="640485" y="1059517"/>
            <a:ext cx="10911027" cy="4801315"/>
          </a:xfrm>
        </p:spPr>
        <p:txBody>
          <a:bodyPr>
            <a:normAutofit fontScale="85000" lnSpcReduction="20000"/>
          </a:bodyPr>
          <a:lstStyle/>
          <a:p>
            <a:r>
              <a:rPr lang="en-IN" u="sng" dirty="0"/>
              <a:t>The advantages of Public cloud are</a:t>
            </a:r>
            <a:r>
              <a:rPr lang="en-IN" u="sng" dirty="0" smtClean="0"/>
              <a:t>:</a:t>
            </a:r>
          </a:p>
          <a:p>
            <a:endParaRPr lang="en-IN" dirty="0"/>
          </a:p>
          <a:p>
            <a:pPr marL="457189" indent="-457189">
              <a:buFont typeface="+mj-lt"/>
              <a:buAutoNum type="arabicPeriod"/>
            </a:pPr>
            <a:r>
              <a:rPr lang="en-IN" dirty="0">
                <a:solidFill>
                  <a:srgbClr val="FF0000"/>
                </a:solidFill>
              </a:rPr>
              <a:t>Flexible</a:t>
            </a:r>
          </a:p>
          <a:p>
            <a:pPr marL="457189" indent="-457189">
              <a:buFont typeface="+mj-lt"/>
              <a:buAutoNum type="arabicPeriod"/>
            </a:pPr>
            <a:r>
              <a:rPr lang="en-IN" dirty="0">
                <a:solidFill>
                  <a:srgbClr val="FF0000"/>
                </a:solidFill>
              </a:rPr>
              <a:t>Reliable</a:t>
            </a:r>
          </a:p>
          <a:p>
            <a:pPr marL="457189" indent="-457189">
              <a:buFont typeface="+mj-lt"/>
              <a:buAutoNum type="arabicPeriod"/>
            </a:pPr>
            <a:r>
              <a:rPr lang="en-IN" dirty="0">
                <a:solidFill>
                  <a:srgbClr val="FF0000"/>
                </a:solidFill>
              </a:rPr>
              <a:t>High Scalable</a:t>
            </a:r>
          </a:p>
          <a:p>
            <a:pPr marL="457189" indent="-457189">
              <a:buFont typeface="+mj-lt"/>
              <a:buAutoNum type="arabicPeriod"/>
            </a:pPr>
            <a:r>
              <a:rPr lang="en-IN" dirty="0">
                <a:solidFill>
                  <a:srgbClr val="FF0000"/>
                </a:solidFill>
              </a:rPr>
              <a:t>Low cost</a:t>
            </a:r>
          </a:p>
          <a:p>
            <a:pPr marL="457189" indent="-457189">
              <a:buFont typeface="+mj-lt"/>
              <a:buAutoNum type="arabicPeriod"/>
            </a:pPr>
            <a:r>
              <a:rPr lang="en-IN" dirty="0">
                <a:solidFill>
                  <a:srgbClr val="FF0000"/>
                </a:solidFill>
              </a:rPr>
              <a:t>Place </a:t>
            </a:r>
            <a:r>
              <a:rPr lang="en-IN" dirty="0" smtClean="0">
                <a:solidFill>
                  <a:srgbClr val="FF0000"/>
                </a:solidFill>
              </a:rPr>
              <a:t>independence</a:t>
            </a:r>
          </a:p>
          <a:p>
            <a:endParaRPr lang="en-IN" dirty="0"/>
          </a:p>
          <a:p>
            <a:r>
              <a:rPr lang="en-IN" u="sng" dirty="0"/>
              <a:t>D</a:t>
            </a:r>
            <a:r>
              <a:rPr lang="en-IN" u="sng" dirty="0" smtClean="0"/>
              <a:t>isadvantages  are:</a:t>
            </a:r>
          </a:p>
          <a:p>
            <a:endParaRPr lang="en-IN" dirty="0"/>
          </a:p>
          <a:p>
            <a:pPr marL="457189" indent="-457189">
              <a:buFont typeface="+mj-lt"/>
              <a:buAutoNum type="arabicPeriod"/>
            </a:pPr>
            <a:r>
              <a:rPr lang="en-IN" dirty="0">
                <a:solidFill>
                  <a:srgbClr val="FF0000"/>
                </a:solidFill>
              </a:rPr>
              <a:t>Less Secured</a:t>
            </a:r>
          </a:p>
          <a:p>
            <a:pPr marL="457189" indent="-457189">
              <a:buFont typeface="+mj-lt"/>
              <a:buAutoNum type="arabicPeriod"/>
            </a:pPr>
            <a:r>
              <a:rPr lang="en-IN" dirty="0">
                <a:solidFill>
                  <a:srgbClr val="FF0000"/>
                </a:solidFill>
              </a:rPr>
              <a:t>Poor </a:t>
            </a:r>
            <a:r>
              <a:rPr lang="en-IN" dirty="0" smtClean="0">
                <a:solidFill>
                  <a:srgbClr val="FF0000"/>
                </a:solidFill>
              </a:rPr>
              <a:t>Customizable</a:t>
            </a:r>
            <a:r>
              <a:rPr lang="en-IN" dirty="0" smtClean="0"/>
              <a:t>: Not able </a:t>
            </a:r>
            <a:r>
              <a:rPr lang="en-IN" dirty="0"/>
              <a:t>to be modified </a:t>
            </a:r>
          </a:p>
          <a:p>
            <a:pPr marL="457189" indent="-457189">
              <a:buFont typeface="+mj-lt"/>
              <a:buAutoNum type="arabicPeriod"/>
            </a:pPr>
            <a:endParaRPr lang="en-IN" dirty="0"/>
          </a:p>
        </p:txBody>
      </p:sp>
    </p:spTree>
    <p:extLst>
      <p:ext uri="{BB962C8B-B14F-4D97-AF65-F5344CB8AC3E}">
        <p14:creationId xmlns:p14="http://schemas.microsoft.com/office/powerpoint/2010/main" val="626709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dirty="0"/>
              <a:t>Private Cloud</a:t>
            </a:r>
          </a:p>
        </p:txBody>
      </p:sp>
      <p:sp>
        <p:nvSpPr>
          <p:cNvPr id="3" name="Text Placeholder 2"/>
          <p:cNvSpPr>
            <a:spLocks noGrp="1"/>
          </p:cNvSpPr>
          <p:nvPr>
            <p:ph type="body" idx="1"/>
          </p:nvPr>
        </p:nvSpPr>
        <p:spPr>
          <a:xfrm>
            <a:off x="609600" y="1092200"/>
            <a:ext cx="6477000" cy="5539979"/>
          </a:xfrm>
        </p:spPr>
        <p:txBody>
          <a:bodyPr>
            <a:normAutofit fontScale="92500" lnSpcReduction="20000"/>
          </a:bodyPr>
          <a:lstStyle/>
          <a:p>
            <a:pPr algn="just"/>
            <a:r>
              <a:rPr lang="en-IN" b="1" dirty="0">
                <a:solidFill>
                  <a:srgbClr val="FF0000"/>
                </a:solidFill>
              </a:rPr>
              <a:t>Private Cloud also termed as ‘Internal Cloud‘; </a:t>
            </a:r>
            <a:r>
              <a:rPr lang="en-IN" dirty="0"/>
              <a:t>which allows the accessibility of systems and services within a specific boundary or organization. </a:t>
            </a:r>
            <a:endParaRPr lang="en-IN" dirty="0" smtClean="0"/>
          </a:p>
          <a:p>
            <a:pPr algn="just"/>
            <a:r>
              <a:rPr lang="en-IN" dirty="0" smtClean="0"/>
              <a:t>The </a:t>
            </a:r>
            <a:r>
              <a:rPr lang="en-IN" dirty="0"/>
              <a:t>cloud platform is implemented on a cloud-based secure environment that is guarded by advanced firewalls under the surveillance of IT department that belongs to a particular organization. </a:t>
            </a:r>
            <a:endParaRPr lang="en-IN" dirty="0" smtClean="0"/>
          </a:p>
          <a:p>
            <a:pPr algn="just"/>
            <a:r>
              <a:rPr lang="en-IN" b="1" dirty="0" smtClean="0">
                <a:solidFill>
                  <a:srgbClr val="FF0000"/>
                </a:solidFill>
              </a:rPr>
              <a:t>Private </a:t>
            </a:r>
            <a:r>
              <a:rPr lang="en-IN" b="1" dirty="0">
                <a:solidFill>
                  <a:srgbClr val="FF0000"/>
                </a:solidFill>
              </a:rPr>
              <a:t>clouds permit only authorized users, providing the organizations a greater control over data and its security</a:t>
            </a:r>
            <a:r>
              <a:rPr lang="en-IN" dirty="0" smtClean="0"/>
              <a:t>.</a:t>
            </a:r>
          </a:p>
          <a:p>
            <a:pPr algn="just"/>
            <a:r>
              <a:rPr lang="en-IN" b="1" i="1" dirty="0" smtClean="0"/>
              <a:t>Private Cloud</a:t>
            </a:r>
            <a:r>
              <a:rPr lang="en-IN" b="1" i="1" dirty="0"/>
              <a:t> are data </a:t>
            </a:r>
            <a:r>
              <a:rPr lang="en-IN" b="1" i="1" dirty="0" smtClean="0"/>
              <a:t>centre </a:t>
            </a:r>
            <a:r>
              <a:rPr lang="en-IN" b="1" i="1" dirty="0"/>
              <a:t>architectures owned by a single company that provides flexibility, scalability, provisioning, automation and monitoring. </a:t>
            </a:r>
          </a:p>
        </p:txBody>
      </p:sp>
      <p:pic>
        <p:nvPicPr>
          <p:cNvPr id="13314" name="Picture 2" descr="Image result for private cloud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990600"/>
            <a:ext cx="5080000" cy="31496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700" y="4546602"/>
            <a:ext cx="4495800" cy="222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367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379" y="1553029"/>
            <a:ext cx="11863450" cy="4623934"/>
          </a:xfrm>
        </p:spPr>
        <p:txBody>
          <a:bodyPr>
            <a:noAutofit/>
          </a:bodyPr>
          <a:lstStyle/>
          <a:p>
            <a:pPr>
              <a:buFont typeface="Wingdings" panose="05000000000000000000" pitchFamily="2" charset="2"/>
              <a:buChar char="Ø"/>
            </a:pPr>
            <a:r>
              <a:rPr lang="en-US" dirty="0">
                <a:latin typeface="+mn-lt"/>
              </a:rPr>
              <a:t>The private cloud offers several advantages </a:t>
            </a:r>
            <a:r>
              <a:rPr lang="en-US" dirty="0" smtClean="0">
                <a:latin typeface="+mn-lt"/>
              </a:rPr>
              <a:t>of an </a:t>
            </a:r>
            <a:r>
              <a:rPr lang="en-US" dirty="0">
                <a:latin typeface="+mn-lt"/>
              </a:rPr>
              <a:t>open cloud computing setting that comprises its service support and flexibility</a:t>
            </a:r>
            <a:r>
              <a:rPr lang="en-US" dirty="0" smtClean="0">
                <a:latin typeface="+mn-lt"/>
              </a:rPr>
              <a:t>. </a:t>
            </a:r>
          </a:p>
          <a:p>
            <a:pPr>
              <a:buFont typeface="Wingdings" panose="05000000000000000000" pitchFamily="2" charset="2"/>
              <a:buChar char="Ø"/>
            </a:pPr>
            <a:r>
              <a:rPr lang="en-US" dirty="0">
                <a:latin typeface="+mn-lt"/>
              </a:rPr>
              <a:t>Private clouds allow infrastructure to be accessed only by the members of the organization and </a:t>
            </a:r>
            <a:r>
              <a:rPr lang="en-US" dirty="0" smtClean="0">
                <a:latin typeface="+mn-lt"/>
              </a:rPr>
              <a:t>granted by </a:t>
            </a:r>
            <a:r>
              <a:rPr lang="en-US" dirty="0">
                <a:latin typeface="+mn-lt"/>
              </a:rPr>
              <a:t>third parties</a:t>
            </a:r>
            <a:r>
              <a:rPr lang="en-US" dirty="0" smtClean="0">
                <a:latin typeface="+mn-lt"/>
              </a:rPr>
              <a:t>.</a:t>
            </a:r>
          </a:p>
          <a:p>
            <a:pPr>
              <a:buFont typeface="Wingdings" panose="05000000000000000000" pitchFamily="2" charset="2"/>
              <a:buChar char="Ø"/>
            </a:pPr>
            <a:r>
              <a:rPr lang="en-US" dirty="0">
                <a:latin typeface="+mn-lt"/>
              </a:rPr>
              <a:t>Examples of private cloud include Eucalyptus </a:t>
            </a:r>
            <a:endParaRPr lang="en-US" dirty="0" smtClean="0">
              <a:latin typeface="+mn-lt"/>
            </a:endParaRPr>
          </a:p>
          <a:p>
            <a:pPr marL="0" indent="0">
              <a:buNone/>
            </a:pPr>
            <a:r>
              <a:rPr lang="en-US" dirty="0">
                <a:latin typeface="+mn-lt"/>
              </a:rPr>
              <a:t> </a:t>
            </a:r>
            <a:r>
              <a:rPr lang="en-US" dirty="0" smtClean="0">
                <a:latin typeface="+mn-lt"/>
              </a:rPr>
              <a:t>  cloud </a:t>
            </a:r>
            <a:r>
              <a:rPr lang="en-US" dirty="0">
                <a:latin typeface="+mn-lt"/>
              </a:rPr>
              <a:t>computing infrastructure with Ubuntu</a:t>
            </a:r>
          </a:p>
          <a:p>
            <a:pPr marL="0" indent="0">
              <a:buNone/>
            </a:pPr>
            <a:r>
              <a:rPr lang="en-US" dirty="0" smtClean="0">
                <a:latin typeface="+mn-lt"/>
              </a:rPr>
              <a:t>   Server</a:t>
            </a:r>
            <a:r>
              <a:rPr lang="en-US" dirty="0">
                <a:latin typeface="+mn-lt"/>
              </a:rPr>
              <a:t>, </a:t>
            </a:r>
            <a:r>
              <a:rPr lang="en-US" dirty="0" err="1">
                <a:latin typeface="+mn-lt"/>
              </a:rPr>
              <a:t>Elastra</a:t>
            </a:r>
            <a:r>
              <a:rPr lang="en-US" dirty="0">
                <a:latin typeface="+mn-lt"/>
              </a:rPr>
              <a:t> private-cloud, </a:t>
            </a:r>
            <a:r>
              <a:rPr lang="en-US" dirty="0" err="1">
                <a:latin typeface="+mn-lt"/>
              </a:rPr>
              <a:t>Vmware</a:t>
            </a:r>
            <a:r>
              <a:rPr lang="en-US" dirty="0">
                <a:latin typeface="+mn-lt"/>
              </a:rPr>
              <a:t>, </a:t>
            </a:r>
            <a:endParaRPr lang="en-US" dirty="0" smtClean="0">
              <a:latin typeface="+mn-lt"/>
            </a:endParaRPr>
          </a:p>
          <a:p>
            <a:pPr marL="0" indent="0">
              <a:buNone/>
            </a:pPr>
            <a:r>
              <a:rPr lang="en-US" dirty="0">
                <a:latin typeface="+mn-lt"/>
              </a:rPr>
              <a:t> </a:t>
            </a:r>
            <a:r>
              <a:rPr lang="en-US" dirty="0" smtClean="0">
                <a:latin typeface="+mn-lt"/>
              </a:rPr>
              <a:t>  Microsoft</a:t>
            </a:r>
            <a:r>
              <a:rPr lang="en-US" dirty="0">
                <a:latin typeface="+mn-lt"/>
              </a:rPr>
              <a:t>, etc.</a:t>
            </a:r>
            <a:endParaRPr lang="en-US" dirty="0" smtClean="0">
              <a:latin typeface="+mn-lt"/>
            </a:endParaRPr>
          </a:p>
        </p:txBody>
      </p:sp>
      <p:sp>
        <p:nvSpPr>
          <p:cNvPr id="5" name="Title 1"/>
          <p:cNvSpPr>
            <a:spLocks noGrp="1"/>
          </p:cNvSpPr>
          <p:nvPr>
            <p:ph type="title"/>
          </p:nvPr>
        </p:nvSpPr>
        <p:spPr>
          <a:xfrm>
            <a:off x="232229" y="365125"/>
            <a:ext cx="11684000" cy="1071789"/>
          </a:xfrm>
          <a:solidFill>
            <a:schemeClr val="bg1"/>
          </a:solidFill>
        </p:spPr>
        <p:txBody>
          <a:bodyPr>
            <a:noAutofit/>
          </a:bodyPr>
          <a:lstStyle/>
          <a:p>
            <a:pPr algn="ctr"/>
            <a:r>
              <a:rPr lang="en-US" dirty="0" smtClean="0">
                <a:solidFill>
                  <a:schemeClr val="tx1"/>
                </a:solidFill>
                <a:latin typeface="+mn-lt"/>
              </a:rPr>
              <a:t>Private Clouds</a:t>
            </a:r>
            <a:endParaRPr lang="en-US" dirty="0">
              <a:solidFill>
                <a:schemeClr val="tx1"/>
              </a:solidFill>
              <a:latin typeface="+mn-lt"/>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8347" y="3206339"/>
            <a:ext cx="4723396" cy="2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9065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3"/>
            <a:ext cx="10918884" cy="533480"/>
          </a:xfrm>
        </p:spPr>
        <p:txBody>
          <a:bodyPr>
            <a:normAutofit fontScale="90000"/>
          </a:bodyPr>
          <a:lstStyle/>
          <a:p>
            <a:r>
              <a:rPr lang="en-IN" dirty="0" smtClean="0"/>
              <a:t>Private Cloud</a:t>
            </a:r>
            <a:endParaRPr lang="en-IN" dirty="0"/>
          </a:p>
        </p:txBody>
      </p:sp>
      <p:sp>
        <p:nvSpPr>
          <p:cNvPr id="3" name="Text Placeholder 2"/>
          <p:cNvSpPr>
            <a:spLocks noGrp="1"/>
          </p:cNvSpPr>
          <p:nvPr>
            <p:ph type="body" idx="1"/>
          </p:nvPr>
        </p:nvSpPr>
        <p:spPr>
          <a:xfrm>
            <a:off x="640485" y="1059518"/>
            <a:ext cx="10911027" cy="5909311"/>
          </a:xfrm>
        </p:spPr>
        <p:txBody>
          <a:bodyPr>
            <a:normAutofit fontScale="85000" lnSpcReduction="20000"/>
          </a:bodyPr>
          <a:lstStyle/>
          <a:p>
            <a:r>
              <a:rPr lang="en-IN" u="sng" dirty="0"/>
              <a:t>The advantages of using private cloud are</a:t>
            </a:r>
            <a:r>
              <a:rPr lang="en-IN" u="sng" dirty="0" smtClean="0"/>
              <a:t>:</a:t>
            </a:r>
          </a:p>
          <a:p>
            <a:endParaRPr lang="en-IN" dirty="0"/>
          </a:p>
          <a:p>
            <a:pPr marL="457189" indent="-457189">
              <a:buFont typeface="+mj-lt"/>
              <a:buAutoNum type="arabicPeriod"/>
            </a:pPr>
            <a:r>
              <a:rPr lang="en-IN" dirty="0">
                <a:solidFill>
                  <a:srgbClr val="FF0000"/>
                </a:solidFill>
              </a:rPr>
              <a:t>Highly private and secured: </a:t>
            </a:r>
            <a:r>
              <a:rPr lang="en-IN" dirty="0"/>
              <a:t>Private cloud resource sharing is highly secured.</a:t>
            </a:r>
          </a:p>
          <a:p>
            <a:pPr marL="457189" indent="-457189">
              <a:buFont typeface="+mj-lt"/>
              <a:buAutoNum type="arabicPeriod"/>
            </a:pPr>
            <a:r>
              <a:rPr lang="en-IN" dirty="0">
                <a:solidFill>
                  <a:srgbClr val="FF0000"/>
                </a:solidFill>
              </a:rPr>
              <a:t>Control Oriented: </a:t>
            </a:r>
            <a:r>
              <a:rPr lang="en-IN" dirty="0"/>
              <a:t>Private clouds provide more control over its resources than public cloud as it can be accessed within the organization’s boundary</a:t>
            </a:r>
            <a:r>
              <a:rPr lang="en-IN" dirty="0" smtClean="0"/>
              <a:t>.</a:t>
            </a:r>
          </a:p>
          <a:p>
            <a:pPr marL="457189" indent="-457189">
              <a:buFont typeface="+mj-lt"/>
              <a:buAutoNum type="arabicPeriod"/>
            </a:pPr>
            <a:endParaRPr lang="en-IN" dirty="0">
              <a:solidFill>
                <a:srgbClr val="FF0000"/>
              </a:solidFill>
            </a:endParaRPr>
          </a:p>
          <a:p>
            <a:r>
              <a:rPr lang="en-IN" u="sng" dirty="0"/>
              <a:t>The Private cloud has the following disadvantages</a:t>
            </a:r>
            <a:r>
              <a:rPr lang="en-IN" u="sng" dirty="0" smtClean="0"/>
              <a:t>:</a:t>
            </a:r>
          </a:p>
          <a:p>
            <a:endParaRPr lang="en-IN" dirty="0"/>
          </a:p>
          <a:p>
            <a:pPr marL="457189" indent="-457189">
              <a:buFont typeface="+mj-lt"/>
              <a:buAutoNum type="arabicPeriod"/>
            </a:pPr>
            <a:r>
              <a:rPr lang="en-IN" dirty="0">
                <a:solidFill>
                  <a:srgbClr val="FF0000"/>
                </a:solidFill>
              </a:rPr>
              <a:t>Poor scalability</a:t>
            </a:r>
            <a:r>
              <a:rPr lang="en-IN" dirty="0"/>
              <a:t>: Private type of clouds is scaled within internal limited hosted resources.</a:t>
            </a:r>
          </a:p>
          <a:p>
            <a:pPr marL="457189" indent="-457189">
              <a:buFont typeface="+mj-lt"/>
              <a:buAutoNum type="arabicPeriod"/>
            </a:pPr>
            <a:r>
              <a:rPr lang="en-IN" dirty="0">
                <a:solidFill>
                  <a:srgbClr val="FF0000"/>
                </a:solidFill>
              </a:rPr>
              <a:t>Costly: </a:t>
            </a:r>
            <a:r>
              <a:rPr lang="en-IN" dirty="0"/>
              <a:t>As it provides secured and more features, so it’s costlier than public cloud.</a:t>
            </a:r>
          </a:p>
          <a:p>
            <a:pPr marL="457189" indent="-457189">
              <a:buFont typeface="+mj-lt"/>
              <a:buAutoNum type="arabicPeriod"/>
            </a:pPr>
            <a:r>
              <a:rPr lang="en-IN" dirty="0">
                <a:solidFill>
                  <a:srgbClr val="FF0000"/>
                </a:solidFill>
              </a:rPr>
              <a:t>Pricing: </a:t>
            </a:r>
            <a:r>
              <a:rPr lang="en-IN" dirty="0"/>
              <a:t>is inflexible; i.e. purchasing a new hardware for up-gradation is more costly.</a:t>
            </a:r>
          </a:p>
          <a:p>
            <a:pPr marL="457189" indent="-457189">
              <a:buFont typeface="+mj-lt"/>
              <a:buAutoNum type="arabicPeriod"/>
            </a:pPr>
            <a:r>
              <a:rPr lang="en-IN" dirty="0">
                <a:solidFill>
                  <a:srgbClr val="FF0000"/>
                </a:solidFill>
              </a:rPr>
              <a:t>Restriction: </a:t>
            </a:r>
            <a:r>
              <a:rPr lang="en-IN" dirty="0"/>
              <a:t>It can be access locally within an organization and is difficult to expose globally.</a:t>
            </a:r>
          </a:p>
          <a:p>
            <a:r>
              <a:rPr lang="en-IN" dirty="0"/>
              <a:t/>
            </a:r>
            <a:br>
              <a:rPr lang="en-IN" dirty="0"/>
            </a:br>
            <a:endParaRPr lang="en-IN" dirty="0"/>
          </a:p>
        </p:txBody>
      </p:sp>
    </p:spTree>
    <p:extLst>
      <p:ext uri="{BB962C8B-B14F-4D97-AF65-F5344CB8AC3E}">
        <p14:creationId xmlns:p14="http://schemas.microsoft.com/office/powerpoint/2010/main" val="2319809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public and private cloud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79400"/>
            <a:ext cx="10363200" cy="629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71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58" y="197714"/>
            <a:ext cx="10918884" cy="1066959"/>
          </a:xfrm>
        </p:spPr>
        <p:txBody>
          <a:bodyPr>
            <a:normAutofit fontScale="90000"/>
          </a:bodyPr>
          <a:lstStyle/>
          <a:p>
            <a:r>
              <a:rPr lang="en-IN" dirty="0"/>
              <a:t>Hybrid Cloud</a:t>
            </a:r>
            <a:br>
              <a:rPr lang="en-IN" dirty="0"/>
            </a:br>
            <a:endParaRPr lang="en-IN" dirty="0"/>
          </a:p>
        </p:txBody>
      </p:sp>
      <p:sp>
        <p:nvSpPr>
          <p:cNvPr id="3" name="Text Placeholder 2"/>
          <p:cNvSpPr>
            <a:spLocks noGrp="1"/>
          </p:cNvSpPr>
          <p:nvPr>
            <p:ph type="body" idx="1"/>
          </p:nvPr>
        </p:nvSpPr>
        <p:spPr>
          <a:xfrm>
            <a:off x="132485" y="1059517"/>
            <a:ext cx="7284315" cy="4062651"/>
          </a:xfrm>
        </p:spPr>
        <p:txBody>
          <a:bodyPr>
            <a:normAutofit fontScale="92500" lnSpcReduction="20000"/>
          </a:bodyPr>
          <a:lstStyle/>
          <a:p>
            <a:pPr algn="just"/>
            <a:r>
              <a:rPr lang="en-IN" dirty="0">
                <a:solidFill>
                  <a:srgbClr val="C00000"/>
                </a:solidFill>
              </a:rPr>
              <a:t>The Hybrid cloud is the mixture of public and private cloud. Non-critical activities are performed by public cloud while critical activities are performed by private cloud</a:t>
            </a:r>
            <a:r>
              <a:rPr lang="en-IN" dirty="0" smtClean="0">
                <a:solidFill>
                  <a:srgbClr val="C00000"/>
                </a:solidFill>
              </a:rPr>
              <a:t>.</a:t>
            </a:r>
          </a:p>
          <a:p>
            <a:endParaRPr lang="en-IN" dirty="0" smtClean="0"/>
          </a:p>
          <a:p>
            <a:pPr algn="just"/>
            <a:r>
              <a:rPr lang="en-IN" dirty="0" smtClean="0"/>
              <a:t>i.e</a:t>
            </a:r>
            <a:r>
              <a:rPr lang="en-IN" dirty="0"/>
              <a:t>. it can be a combination of two or more cloud servers, i.e. private, public or community combined as one architecture, but remain individual entities. </a:t>
            </a:r>
            <a:r>
              <a:rPr lang="en-IN" i="1" dirty="0"/>
              <a:t>Non-critical tasks such as </a:t>
            </a:r>
            <a:r>
              <a:rPr lang="en-IN" i="1" dirty="0">
                <a:solidFill>
                  <a:srgbClr val="C00000"/>
                </a:solidFill>
              </a:rPr>
              <a:t>development and test work-loads </a:t>
            </a:r>
            <a:r>
              <a:rPr lang="en-IN" i="1" dirty="0"/>
              <a:t>can be done using public cloud </a:t>
            </a:r>
            <a:r>
              <a:rPr lang="en-IN" dirty="0"/>
              <a:t>whereas </a:t>
            </a:r>
            <a:r>
              <a:rPr lang="en-IN" i="1" dirty="0"/>
              <a:t>critical tasks that are sensitive such as organization </a:t>
            </a:r>
            <a:r>
              <a:rPr lang="en-IN" i="1" dirty="0">
                <a:solidFill>
                  <a:srgbClr val="C00000"/>
                </a:solidFill>
              </a:rPr>
              <a:t>data handling </a:t>
            </a:r>
            <a:r>
              <a:rPr lang="en-IN" dirty="0"/>
              <a:t>are done using private cloud</a:t>
            </a:r>
          </a:p>
        </p:txBody>
      </p:sp>
      <p:pic>
        <p:nvPicPr>
          <p:cNvPr id="18434" name="Picture 2" descr="hybrid cloud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800" y="990601"/>
            <a:ext cx="4419600" cy="295910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054600"/>
            <a:ext cx="4064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3835401"/>
            <a:ext cx="4013200" cy="298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603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ct-01.potx" id="{4653264C-0813-47D6-90D3-7BA68A2691A0}" vid="{E597AC78-AAA3-4D71-B367-A94259896A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1486</TotalTime>
  <Words>2749</Words>
  <Application>Microsoft Office PowerPoint</Application>
  <PresentationFormat>Widescreen</PresentationFormat>
  <Paragraphs>339</Paragraphs>
  <Slides>37</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Symbol</vt:lpstr>
      <vt:lpstr>Tahoma</vt:lpstr>
      <vt:lpstr>Times New Roman</vt:lpstr>
      <vt:lpstr>Wingdings</vt:lpstr>
      <vt:lpstr>Office Theme</vt:lpstr>
      <vt:lpstr>PowerPoint Presentation</vt:lpstr>
      <vt:lpstr>Cloud Deployment Models</vt:lpstr>
      <vt:lpstr>    Public cloud</vt:lpstr>
      <vt:lpstr>Public Cloud</vt:lpstr>
      <vt:lpstr>Private Cloud</vt:lpstr>
      <vt:lpstr>Private Clouds</vt:lpstr>
      <vt:lpstr>Private Cloud</vt:lpstr>
      <vt:lpstr>PowerPoint Presentation</vt:lpstr>
      <vt:lpstr>Hybrid Cloud </vt:lpstr>
      <vt:lpstr>Hybrid Clouds</vt:lpstr>
      <vt:lpstr>Hybrid Cloud</vt:lpstr>
      <vt:lpstr>PowerPoint Presentation</vt:lpstr>
      <vt:lpstr>Community Cloud</vt:lpstr>
      <vt:lpstr>Community Clouds</vt:lpstr>
      <vt:lpstr>Pros and cons of each architecture</vt:lpstr>
      <vt:lpstr>Deployment Models</vt:lpstr>
      <vt:lpstr>PowerPoint Presentation</vt:lpstr>
      <vt:lpstr>Alternative Deployment Models</vt:lpstr>
      <vt:lpstr>Service Models </vt:lpstr>
      <vt:lpstr>Service model</vt:lpstr>
      <vt:lpstr>PowerPoint Presentation</vt:lpstr>
      <vt:lpstr>PowerPoint Presentation</vt:lpstr>
      <vt:lpstr>Cloud Delivery Models</vt:lpstr>
      <vt:lpstr>What does Pay-as-you-go Mean?</vt:lpstr>
      <vt:lpstr>PowerPoint Presentation</vt:lpstr>
      <vt:lpstr>Cloud Introduction: The NIST Model</vt:lpstr>
      <vt:lpstr>NIST Model</vt:lpstr>
      <vt:lpstr>Benefits of Cloud Computing</vt:lpstr>
      <vt:lpstr>Cloud Architecture layers- Exploring Cloud stack</vt:lpstr>
      <vt:lpstr>Cloud infrastructure: components</vt:lpstr>
      <vt:lpstr>Composability</vt:lpstr>
      <vt:lpstr>Platform-as-a-Service</vt:lpstr>
      <vt:lpstr>Disadvantages of PaaS</vt:lpstr>
      <vt:lpstr>Infrastructure-as-a-Service</vt:lpstr>
      <vt:lpstr>PowerPoint Presentation</vt:lpstr>
      <vt:lpstr>IDaaS (Identity as a Service)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UI-UX</dc:title>
  <dc:creator>DR. LALIT KANE</dc:creator>
  <cp:lastModifiedBy>Dr. Sunil Gupta</cp:lastModifiedBy>
  <cp:revision>352</cp:revision>
  <dcterms:created xsi:type="dcterms:W3CDTF">2020-01-20T09:03:17Z</dcterms:created>
  <dcterms:modified xsi:type="dcterms:W3CDTF">2020-10-20T05:17:13Z</dcterms:modified>
</cp:coreProperties>
</file>