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7" r:id="rId2"/>
    <p:sldId id="347" r:id="rId3"/>
    <p:sldId id="353" r:id="rId4"/>
    <p:sldId id="354" r:id="rId5"/>
    <p:sldId id="355" r:id="rId6"/>
    <p:sldId id="349" r:id="rId7"/>
    <p:sldId id="356" r:id="rId8"/>
    <p:sldId id="357" r:id="rId9"/>
    <p:sldId id="358" r:id="rId10"/>
    <p:sldId id="351" r:id="rId11"/>
    <p:sldId id="360" r:id="rId12"/>
    <p:sldId id="361" r:id="rId13"/>
    <p:sldId id="362" r:id="rId14"/>
    <p:sldId id="359" r:id="rId15"/>
    <p:sldId id="338" r:id="rId16"/>
    <p:sldId id="322" r:id="rId17"/>
    <p:sldId id="346" r:id="rId18"/>
    <p:sldId id="3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2A05A-9C63-42A2-A943-3943AF282220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E91D4-EE3F-4237-9EE0-A5275D99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3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8DB2E-E49A-4D4E-812E-263D3EB62BEB}" type="slidenum">
              <a:rPr lang="ar-SA" smtClean="0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F05CBB-0EB7-43B2-8196-D92F2876C796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4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16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F8C0AB8-40A4-4910-BB95-E2D50BC44DB5}" type="datetime1">
              <a:rPr lang="en-IN" smtClean="0"/>
              <a:t>14-09-2020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8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DBE195-AD05-45EC-B2A2-A91E25EF7D81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8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F851DFD-C2B7-48E8-A277-F62ABEEC4959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1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222B10E-ED22-4D10-AA03-9984940C39AF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9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1AA65F1-34BA-4528-BF7F-DABECAF16967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0B826A-A8BA-4640-982D-7A76106EEF26}" type="datetime1">
              <a:rPr lang="en-IN" smtClean="0"/>
              <a:t>14-09-2020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E4058D-D3D6-4F90-AAC7-BD38615BF91D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4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54C94D-79CA-409D-966E-BF8C6B85BF08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4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E21E13-6DB3-45EB-AF97-9A3A2D463A0B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9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EE57B2-B7F8-4BC2-AAF2-3FA2B4E195BE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D8D6C-60CE-4DAB-AFE3-38849C604E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1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0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3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453A-A5D2-4715-952F-553D3B9F9449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6CA2-0447-467D-9D41-31476428A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 txBox="1">
            <a:spLocks/>
          </p:cNvSpPr>
          <p:nvPr/>
        </p:nvSpPr>
        <p:spPr>
          <a:xfrm>
            <a:off x="10864800" y="6482961"/>
            <a:ext cx="1327200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646" y="31623"/>
            <a:ext cx="1148739" cy="3232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720151"/>
            <a:ext cx="1216738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05973" y="2814851"/>
            <a:ext cx="90882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0"/>
    </mc:Choice>
    <mc:Fallback xmlns="">
      <p:transition spd="slow" advTm="189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553029"/>
            <a:ext cx="11863450" cy="46239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The hybrid cloud is a combination of a private and public </a:t>
            </a:r>
            <a:r>
              <a:rPr lang="en-US" dirty="0" smtClean="0">
                <a:latin typeface="+mn-lt"/>
              </a:rPr>
              <a:t>cloud which </a:t>
            </a:r>
            <a:r>
              <a:rPr lang="en-US" dirty="0">
                <a:latin typeface="+mn-lt"/>
              </a:rPr>
              <a:t>is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mutually </a:t>
            </a:r>
            <a:r>
              <a:rPr lang="en-US" dirty="0">
                <a:latin typeface="+mn-lt"/>
              </a:rPr>
              <a:t>dependent on one another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In this model, cloud users are supplied with </a:t>
            </a:r>
            <a:r>
              <a:rPr lang="en-US" dirty="0" smtClean="0">
                <a:latin typeface="+mn-lt"/>
              </a:rPr>
              <a:t>information </a:t>
            </a:r>
            <a:r>
              <a:rPr lang="en-US" dirty="0">
                <a:latin typeface="+mn-lt"/>
              </a:rPr>
              <a:t>on the public cloud, in spite of the reality that the cloud supplier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has </a:t>
            </a:r>
            <a:r>
              <a:rPr lang="en-US" dirty="0">
                <a:latin typeface="+mn-lt"/>
              </a:rPr>
              <a:t>to maintain the </a:t>
            </a:r>
            <a:r>
              <a:rPr lang="en-US" dirty="0" smtClean="0">
                <a:latin typeface="+mn-lt"/>
              </a:rPr>
              <a:t>company-significant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services </a:t>
            </a:r>
            <a:r>
              <a:rPr lang="en-US" dirty="0">
                <a:latin typeface="+mn-lt"/>
              </a:rPr>
              <a:t>and information in a few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instructions</a:t>
            </a:r>
            <a:r>
              <a:rPr lang="en-US" dirty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229" y="365125"/>
            <a:ext cx="11684000" cy="107178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Hybrid Clouds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15" y="3213574"/>
            <a:ext cx="504682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6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Hybrid Cloud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8"/>
            <a:ext cx="10911027" cy="4431983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/>
              <a:t>Advantages of Hybrid Cloud Computing are</a:t>
            </a:r>
            <a:r>
              <a:rPr lang="en-IN" u="sng" dirty="0" smtClean="0"/>
              <a:t>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Flexible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Secure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Cost Effective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Rich </a:t>
            </a:r>
            <a:r>
              <a:rPr lang="en-IN" dirty="0" smtClean="0">
                <a:solidFill>
                  <a:srgbClr val="C00000"/>
                </a:solidFill>
              </a:rPr>
              <a:t>Scalable</a:t>
            </a:r>
          </a:p>
          <a:p>
            <a:endParaRPr lang="en-IN" dirty="0"/>
          </a:p>
          <a:p>
            <a:r>
              <a:rPr lang="en-IN" u="sng" dirty="0"/>
              <a:t>Disadvantages of Hybrid Cloud are</a:t>
            </a:r>
            <a:r>
              <a:rPr lang="en-IN" u="sng" dirty="0" smtClean="0"/>
              <a:t>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Complex networking problem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Organization’s security Compliance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1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hybrid cloud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584201"/>
            <a:ext cx="1098550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3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/>
              <a:t>Community Cloud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8"/>
            <a:ext cx="10911027" cy="295465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Community Cloud is </a:t>
            </a:r>
            <a:r>
              <a:rPr lang="en-IN" dirty="0" smtClean="0"/>
              <a:t> </a:t>
            </a:r>
            <a:r>
              <a:rPr lang="en-IN" dirty="0"/>
              <a:t>type of cloud computing in which setup of cloud </a:t>
            </a:r>
            <a:r>
              <a:rPr lang="en-IN" dirty="0">
                <a:solidFill>
                  <a:srgbClr val="C00000"/>
                </a:solidFill>
              </a:rPr>
              <a:t>is shared manually among different organizations that belong to the same community or area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Example </a:t>
            </a:r>
            <a:r>
              <a:rPr lang="en-IN" dirty="0"/>
              <a:t>of such community is where organizations/firms are there along with the financial institutions/banks.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>
                <a:solidFill>
                  <a:srgbClr val="C00000"/>
                </a:solidFill>
              </a:rPr>
              <a:t>multi-tenant </a:t>
            </a:r>
            <a:r>
              <a:rPr lang="en-IN" dirty="0"/>
              <a:t>setup developed using cloud among different organizations that belong to a particular community or group having similar computing concern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For </a:t>
            </a:r>
            <a:r>
              <a:rPr lang="en-IN" dirty="0"/>
              <a:t>joint business organizations, ventures, research organizations and tenders community cloud is the appropriate solution. </a:t>
            </a:r>
          </a:p>
        </p:txBody>
      </p:sp>
      <p:pic>
        <p:nvPicPr>
          <p:cNvPr id="20482" name="Picture 2" descr="Image result for community cloud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32200"/>
            <a:ext cx="51816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community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127499"/>
            <a:ext cx="5080000" cy="275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553029"/>
            <a:ext cx="11863450" cy="46239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 community cloud falls between public and private clouds category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The drawback related to </a:t>
            </a:r>
            <a:r>
              <a:rPr lang="en-US" dirty="0" smtClean="0">
                <a:latin typeface="+mn-lt"/>
              </a:rPr>
              <a:t>a community </a:t>
            </a:r>
            <a:r>
              <a:rPr lang="en-US" dirty="0">
                <a:latin typeface="+mn-lt"/>
              </a:rPr>
              <a:t>cloud is that of having costs higher than a public cloud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Examples of community </a:t>
            </a:r>
            <a:r>
              <a:rPr lang="en-US" dirty="0" smtClean="0">
                <a:latin typeface="+mn-lt"/>
              </a:rPr>
              <a:t>cloud include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Google’s </a:t>
            </a:r>
            <a:r>
              <a:rPr lang="en-US" dirty="0">
                <a:latin typeface="+mn-lt"/>
              </a:rPr>
              <a:t>‘</a:t>
            </a:r>
            <a:r>
              <a:rPr lang="en-US" dirty="0" err="1">
                <a:latin typeface="+mn-lt"/>
              </a:rPr>
              <a:t>Gov</a:t>
            </a:r>
            <a:r>
              <a:rPr lang="en-US" dirty="0">
                <a:latin typeface="+mn-lt"/>
              </a:rPr>
              <a:t> Cloud’, NASA Nebula cloud,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etc</a:t>
            </a:r>
            <a:r>
              <a:rPr lang="en-US" dirty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229" y="365125"/>
            <a:ext cx="11684000" cy="107178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Community Clouds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21" y="2640156"/>
            <a:ext cx="4726441" cy="372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3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31" y="333183"/>
            <a:ext cx="9326880" cy="702443"/>
          </a:xfrm>
          <a:prstGeom prst="rect">
            <a:avLst/>
          </a:prstGeom>
        </p:spPr>
        <p:txBody>
          <a:bodyPr vert="horz" wrap="square" lIns="0" tIns="25090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98"/>
              </a:spcBef>
            </a:pPr>
            <a:r>
              <a:rPr spc="29" dirty="0"/>
              <a:t>Pros </a:t>
            </a:r>
            <a:r>
              <a:rPr spc="22" dirty="0"/>
              <a:t>and cons of each</a:t>
            </a:r>
            <a:r>
              <a:rPr spc="-59" dirty="0"/>
              <a:t> </a:t>
            </a:r>
            <a:r>
              <a:rPr spc="22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6677" y="1736787"/>
            <a:ext cx="3803495" cy="1169329"/>
          </a:xfrm>
          <a:prstGeom prst="rect">
            <a:avLst/>
          </a:prstGeom>
        </p:spPr>
        <p:txBody>
          <a:bodyPr vert="horz" wrap="square" lIns="0" tIns="41817" rIns="0" bIns="0" rtlCol="0">
            <a:spAutoFit/>
          </a:bodyPr>
          <a:lstStyle/>
          <a:p>
            <a:pPr marL="236961" indent="-219305">
              <a:spcBef>
                <a:spcPts val="329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Private</a:t>
            </a:r>
            <a:r>
              <a:rPr sz="1537" b="1" spc="-7" dirty="0">
                <a:latin typeface="Arial"/>
                <a:cs typeface="Arial"/>
              </a:rPr>
              <a:t> </a:t>
            </a:r>
            <a:r>
              <a:rPr sz="1537" b="1" spc="22" dirty="0">
                <a:latin typeface="Arial"/>
                <a:cs typeface="Arial"/>
              </a:rPr>
              <a:t>cloud: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167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9" dirty="0">
                <a:latin typeface="Arial"/>
                <a:cs typeface="Arial"/>
              </a:rPr>
              <a:t>Fewer </a:t>
            </a:r>
            <a:r>
              <a:rPr sz="1537" spc="22" dirty="0">
                <a:latin typeface="Arial"/>
                <a:cs typeface="Arial"/>
              </a:rPr>
              <a:t>security</a:t>
            </a:r>
            <a:r>
              <a:rPr sz="1537" spc="-44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concerns</a:t>
            </a:r>
            <a:endParaRPr sz="1537">
              <a:latin typeface="Arial"/>
              <a:cs typeface="Arial"/>
            </a:endParaRPr>
          </a:p>
          <a:p>
            <a:pPr marL="242537" marR="7434" indent="-224881">
              <a:lnSpc>
                <a:spcPts val="2385"/>
              </a:lnSpc>
              <a:spcBef>
                <a:spcPts val="88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IT organization retains control over</a:t>
            </a:r>
            <a:r>
              <a:rPr sz="1537" spc="-22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data  center</a:t>
            </a:r>
            <a:endParaRPr sz="153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677" y="3248892"/>
            <a:ext cx="3796061" cy="1169329"/>
          </a:xfrm>
          <a:prstGeom prst="rect">
            <a:avLst/>
          </a:prstGeom>
        </p:spPr>
        <p:txBody>
          <a:bodyPr vert="horz" wrap="square" lIns="0" tIns="41817" rIns="0" bIns="0" rtlCol="0">
            <a:spAutoFit/>
          </a:bodyPr>
          <a:lstStyle/>
          <a:p>
            <a:pPr marL="236961" indent="-219305">
              <a:spcBef>
                <a:spcPts val="329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Public</a:t>
            </a:r>
            <a:r>
              <a:rPr sz="1537" b="1" spc="-15" dirty="0">
                <a:latin typeface="Arial"/>
                <a:cs typeface="Arial"/>
              </a:rPr>
              <a:t> </a:t>
            </a:r>
            <a:r>
              <a:rPr sz="1537" b="1" spc="22" dirty="0">
                <a:latin typeface="Arial"/>
                <a:cs typeface="Arial"/>
              </a:rPr>
              <a:t>cloud: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167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9" dirty="0">
                <a:latin typeface="Arial"/>
                <a:cs typeface="Arial"/>
              </a:rPr>
              <a:t>Low</a:t>
            </a:r>
            <a:r>
              <a:rPr sz="1537" spc="-7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investment</a:t>
            </a:r>
            <a:endParaRPr sz="1537">
              <a:latin typeface="Arial"/>
              <a:cs typeface="Arial"/>
            </a:endParaRPr>
          </a:p>
          <a:p>
            <a:pPr marL="237890" marR="7434" indent="-237890">
              <a:lnSpc>
                <a:spcPts val="2385"/>
              </a:lnSpc>
              <a:spcBef>
                <a:spcPts val="88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9" dirty="0">
                <a:latin typeface="Arial"/>
                <a:cs typeface="Arial"/>
              </a:rPr>
              <a:t>Good </a:t>
            </a:r>
            <a:r>
              <a:rPr sz="1537" spc="22" dirty="0">
                <a:latin typeface="Arial"/>
                <a:cs typeface="Arial"/>
              </a:rPr>
              <a:t>test/development environment</a:t>
            </a:r>
            <a:r>
              <a:rPr sz="1537" spc="-132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for  </a:t>
            </a:r>
            <a:r>
              <a:rPr sz="1537" spc="22" dirty="0">
                <a:latin typeface="Arial"/>
                <a:cs typeface="Arial"/>
              </a:rPr>
              <a:t>applications</a:t>
            </a:r>
            <a:endParaRPr sz="153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6677" y="4794451"/>
            <a:ext cx="2115944" cy="790315"/>
          </a:xfrm>
          <a:prstGeom prst="rect">
            <a:avLst/>
          </a:prstGeom>
        </p:spPr>
        <p:txBody>
          <a:bodyPr vert="horz" wrap="square" lIns="0" tIns="41817" rIns="0" bIns="0" rtlCol="0">
            <a:spAutoFit/>
          </a:bodyPr>
          <a:lstStyle/>
          <a:p>
            <a:pPr marL="236961" indent="-219305">
              <a:spcBef>
                <a:spcPts val="329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Hybrid</a:t>
            </a:r>
            <a:r>
              <a:rPr sz="1537" b="1" spc="15" dirty="0">
                <a:latin typeface="Arial"/>
                <a:cs typeface="Arial"/>
              </a:rPr>
              <a:t> </a:t>
            </a:r>
            <a:r>
              <a:rPr sz="1537" b="1" spc="22" dirty="0">
                <a:latin typeface="Arial"/>
                <a:cs typeface="Arial"/>
              </a:rPr>
              <a:t>cloud: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167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Operational</a:t>
            </a:r>
            <a:r>
              <a:rPr sz="1537" spc="-73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flexibility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95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15" dirty="0">
                <a:latin typeface="Arial"/>
                <a:cs typeface="Arial"/>
              </a:rPr>
              <a:t>Scalability</a:t>
            </a:r>
            <a:endParaRPr sz="153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6678" y="1036321"/>
            <a:ext cx="5214124" cy="344393"/>
          </a:xfrm>
          <a:prstGeom prst="rect">
            <a:avLst/>
          </a:prstGeom>
        </p:spPr>
        <p:txBody>
          <a:bodyPr vert="horz" wrap="square" lIns="0" tIns="17656" rIns="0" bIns="0" rtlCol="0">
            <a:spAutoFit/>
          </a:bodyPr>
          <a:lstStyle/>
          <a:p>
            <a:pPr marL="236961" indent="-219305">
              <a:spcBef>
                <a:spcPts val="139"/>
              </a:spcBef>
              <a:buClr>
                <a:srgbClr val="0000FF"/>
              </a:buClr>
              <a:buSzPct val="120833"/>
              <a:buFont typeface="Arial"/>
              <a:buChar char="•"/>
              <a:tabLst>
                <a:tab pos="237890" algn="l"/>
                <a:tab pos="4376810" algn="l"/>
              </a:tabLst>
            </a:pPr>
            <a:r>
              <a:rPr sz="1756" b="1" dirty="0">
                <a:latin typeface="Arial"/>
                <a:cs typeface="Arial"/>
              </a:rPr>
              <a:t>Benefits	</a:t>
            </a:r>
            <a:r>
              <a:rPr sz="2122" spc="-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2122" spc="27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6" b="1" dirty="0">
                <a:latin typeface="Arial"/>
                <a:cs typeface="Arial"/>
              </a:rPr>
              <a:t>Risks</a:t>
            </a:r>
            <a:endParaRPr sz="175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5690" y="1736786"/>
            <a:ext cx="3829515" cy="1156505"/>
          </a:xfrm>
          <a:prstGeom prst="rect">
            <a:avLst/>
          </a:prstGeom>
        </p:spPr>
        <p:txBody>
          <a:bodyPr vert="horz" wrap="square" lIns="0" tIns="41817" rIns="0" bIns="0" rtlCol="0">
            <a:spAutoFit/>
          </a:bodyPr>
          <a:lstStyle/>
          <a:p>
            <a:pPr marL="236961" indent="-219305">
              <a:spcBef>
                <a:spcPts val="329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Private</a:t>
            </a:r>
            <a:r>
              <a:rPr sz="1537" b="1" spc="-7" dirty="0">
                <a:latin typeface="Arial"/>
                <a:cs typeface="Arial"/>
              </a:rPr>
              <a:t> </a:t>
            </a:r>
            <a:r>
              <a:rPr sz="1537" b="1" spc="22" dirty="0">
                <a:latin typeface="Arial"/>
                <a:cs typeface="Arial"/>
              </a:rPr>
              <a:t>cloud:</a:t>
            </a:r>
            <a:endParaRPr sz="1537">
              <a:latin typeface="Arial"/>
              <a:cs typeface="Arial"/>
            </a:endParaRPr>
          </a:p>
          <a:p>
            <a:pPr marL="237890" marR="107794" indent="-237890">
              <a:lnSpc>
                <a:spcPts val="2385"/>
              </a:lnSpc>
              <a:spcBef>
                <a:spcPts val="161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High investment hurdle </a:t>
            </a:r>
            <a:r>
              <a:rPr sz="1537" spc="15" dirty="0">
                <a:latin typeface="Arial"/>
                <a:cs typeface="Arial"/>
              </a:rPr>
              <a:t>in </a:t>
            </a:r>
            <a:r>
              <a:rPr sz="1537" spc="22" dirty="0">
                <a:latin typeface="Arial"/>
                <a:cs typeface="Arial"/>
              </a:rPr>
              <a:t>private</a:t>
            </a:r>
            <a:r>
              <a:rPr sz="1537" spc="-154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cloud  implementation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7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9" dirty="0">
                <a:latin typeface="Arial"/>
                <a:cs typeface="Arial"/>
              </a:rPr>
              <a:t>New </a:t>
            </a:r>
            <a:r>
              <a:rPr sz="1537" spc="22" dirty="0">
                <a:latin typeface="Arial"/>
                <a:cs typeface="Arial"/>
              </a:rPr>
              <a:t>operational processes are</a:t>
            </a:r>
            <a:r>
              <a:rPr sz="1537" spc="-132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required</a:t>
            </a:r>
            <a:endParaRPr sz="153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691" y="3248892"/>
            <a:ext cx="4126880" cy="1169329"/>
          </a:xfrm>
          <a:prstGeom prst="rect">
            <a:avLst/>
          </a:prstGeom>
        </p:spPr>
        <p:txBody>
          <a:bodyPr vert="horz" wrap="square" lIns="0" tIns="41817" rIns="0" bIns="0" rtlCol="0">
            <a:spAutoFit/>
          </a:bodyPr>
          <a:lstStyle/>
          <a:p>
            <a:pPr marL="236961" indent="-219305">
              <a:spcBef>
                <a:spcPts val="329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Public</a:t>
            </a:r>
            <a:r>
              <a:rPr sz="1537" b="1" spc="-15" dirty="0">
                <a:latin typeface="Arial"/>
                <a:cs typeface="Arial"/>
              </a:rPr>
              <a:t> </a:t>
            </a:r>
            <a:r>
              <a:rPr sz="1537" b="1" spc="22" dirty="0">
                <a:latin typeface="Arial"/>
                <a:cs typeface="Arial"/>
              </a:rPr>
              <a:t>cloud: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167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Security</a:t>
            </a:r>
            <a:r>
              <a:rPr sz="1537" spc="-7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concerns</a:t>
            </a:r>
            <a:endParaRPr sz="1537">
              <a:latin typeface="Arial"/>
              <a:cs typeface="Arial"/>
            </a:endParaRPr>
          </a:p>
          <a:p>
            <a:pPr marL="242537" marR="7434" indent="-224881">
              <a:lnSpc>
                <a:spcPts val="2385"/>
              </a:lnSpc>
              <a:spcBef>
                <a:spcPts val="88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IT organization </a:t>
            </a:r>
            <a:r>
              <a:rPr sz="1537" spc="29" dirty="0">
                <a:latin typeface="Arial"/>
                <a:cs typeface="Arial"/>
              </a:rPr>
              <a:t>may </a:t>
            </a:r>
            <a:r>
              <a:rPr sz="1537" spc="22" dirty="0">
                <a:latin typeface="Arial"/>
                <a:cs typeface="Arial"/>
              </a:rPr>
              <a:t>react negatively to</a:t>
            </a:r>
            <a:r>
              <a:rPr sz="1537" spc="-234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loss  of control over data-center</a:t>
            </a:r>
            <a:r>
              <a:rPr sz="1537" spc="-11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function</a:t>
            </a:r>
            <a:endParaRPr sz="153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5690" y="4758953"/>
            <a:ext cx="3750527" cy="1170266"/>
          </a:xfrm>
          <a:prstGeom prst="rect">
            <a:avLst/>
          </a:prstGeom>
        </p:spPr>
        <p:txBody>
          <a:bodyPr vert="horz" wrap="square" lIns="0" tIns="42745" rIns="0" bIns="0" rtlCol="0">
            <a:spAutoFit/>
          </a:bodyPr>
          <a:lstStyle/>
          <a:p>
            <a:pPr marL="236961" indent="-219305">
              <a:spcBef>
                <a:spcPts val="335"/>
              </a:spcBef>
              <a:buClr>
                <a:srgbClr val="0000FF"/>
              </a:buClr>
              <a:buSzPct val="123809"/>
              <a:buFont typeface="Arial"/>
              <a:buChar char="•"/>
              <a:tabLst>
                <a:tab pos="237890" algn="l"/>
              </a:tabLst>
            </a:pPr>
            <a:r>
              <a:rPr sz="1537" b="1" spc="22" dirty="0">
                <a:latin typeface="Arial"/>
                <a:cs typeface="Arial"/>
              </a:rPr>
              <a:t>Hybrid cloud:</a:t>
            </a:r>
            <a:endParaRPr sz="1537">
              <a:latin typeface="Arial"/>
              <a:cs typeface="Arial"/>
            </a:endParaRPr>
          </a:p>
          <a:p>
            <a:pPr marL="236961" indent="-219305">
              <a:spcBef>
                <a:spcPts val="176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Hybrid clouds are </a:t>
            </a:r>
            <a:r>
              <a:rPr sz="1537" spc="15" dirty="0">
                <a:latin typeface="Arial"/>
                <a:cs typeface="Arial"/>
              </a:rPr>
              <a:t>still </a:t>
            </a:r>
            <a:r>
              <a:rPr sz="1537" spc="22" dirty="0">
                <a:latin typeface="Arial"/>
                <a:cs typeface="Arial"/>
              </a:rPr>
              <a:t>being</a:t>
            </a:r>
            <a:r>
              <a:rPr sz="1537" spc="-11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developed</a:t>
            </a:r>
            <a:endParaRPr sz="1537">
              <a:latin typeface="Arial"/>
              <a:cs typeface="Arial"/>
            </a:endParaRPr>
          </a:p>
          <a:p>
            <a:pPr marL="237890" marR="7434" indent="-237890">
              <a:lnSpc>
                <a:spcPts val="2385"/>
              </a:lnSpc>
              <a:spcBef>
                <a:spcPts val="95"/>
              </a:spcBef>
              <a:buClr>
                <a:srgbClr val="0000FF"/>
              </a:buClr>
              <a:buSzPct val="123809"/>
              <a:buFont typeface="Wingdings"/>
              <a:buChar char="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Control of security between private</a:t>
            </a:r>
            <a:r>
              <a:rPr sz="1537" spc="-176" dirty="0">
                <a:latin typeface="Arial"/>
                <a:cs typeface="Arial"/>
              </a:rPr>
              <a:t> </a:t>
            </a:r>
            <a:r>
              <a:rPr sz="1537" spc="29" dirty="0">
                <a:latin typeface="Arial"/>
                <a:cs typeface="Arial"/>
              </a:rPr>
              <a:t>and  </a:t>
            </a:r>
            <a:r>
              <a:rPr sz="1537" spc="22" dirty="0">
                <a:latin typeface="Arial"/>
                <a:cs typeface="Arial"/>
              </a:rPr>
              <a:t>public</a:t>
            </a:r>
            <a:r>
              <a:rPr sz="1537" spc="-15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clouds</a:t>
            </a:r>
            <a:endParaRPr sz="153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90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Deployment Models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8"/>
            <a:ext cx="10911027" cy="5170647"/>
          </a:xfrm>
        </p:spPr>
        <p:txBody>
          <a:bodyPr>
            <a:normAutofit fontScale="92500" lnSpcReduction="10000"/>
          </a:bodyPr>
          <a:lstStyle/>
          <a:p>
            <a:r>
              <a:rPr lang="en-IN" b="1" cap="all" dirty="0"/>
              <a:t>PUBLIC CLOUD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public cloud</a:t>
            </a:r>
            <a:r>
              <a:rPr lang="en-IN" dirty="0"/>
              <a:t> allows systems and services to be easily accessible to the general public. Public cloud may be less secure because of its openness.</a:t>
            </a:r>
          </a:p>
          <a:p>
            <a:r>
              <a:rPr lang="en-IN" b="1" cap="all" dirty="0"/>
              <a:t>PRIVATE CLOUD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private cloud</a:t>
            </a:r>
            <a:r>
              <a:rPr lang="en-IN" dirty="0"/>
              <a:t> allows systems and services to be accessible within an organization. It is more secured because of its private nature.</a:t>
            </a:r>
          </a:p>
          <a:p>
            <a:r>
              <a:rPr lang="en-IN" b="1" cap="all" dirty="0"/>
              <a:t>COMMUNITY CLOUD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community cloud</a:t>
            </a:r>
            <a:r>
              <a:rPr lang="en-IN" dirty="0"/>
              <a:t> allows systems and services to be accessible by a group of organizations.</a:t>
            </a:r>
          </a:p>
          <a:p>
            <a:r>
              <a:rPr lang="en-IN" b="1" cap="all" dirty="0"/>
              <a:t>HYBRID CLOUD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hybrid cloud</a:t>
            </a:r>
            <a:r>
              <a:rPr lang="en-IN" dirty="0"/>
              <a:t> is a mixture of public and private cloud, in which the critical activities are performed using private cloud while the non-critical activities are performed using public cloud.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0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public private hybrid community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85800"/>
            <a:ext cx="105664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553028"/>
            <a:ext cx="4025735" cy="51565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Linthicum 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Model</a:t>
            </a:r>
          </a:p>
          <a:p>
            <a:r>
              <a:rPr lang="en-US" sz="2400" dirty="0" smtClean="0">
                <a:latin typeface="+mn-lt"/>
              </a:rPr>
              <a:t>Storage </a:t>
            </a:r>
            <a:r>
              <a:rPr lang="en-US" sz="2400" dirty="0">
                <a:latin typeface="+mn-lt"/>
              </a:rPr>
              <a:t>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Database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Information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 smtClean="0">
                <a:latin typeface="+mn-lt"/>
              </a:rPr>
              <a:t>Process </a:t>
            </a:r>
            <a:r>
              <a:rPr lang="en-US" sz="2400" dirty="0">
                <a:latin typeface="+mn-lt"/>
              </a:rPr>
              <a:t>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Application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Platform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Integration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Security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Management as a </a:t>
            </a:r>
            <a:r>
              <a:rPr lang="en-US" sz="2400" dirty="0" smtClean="0">
                <a:latin typeface="+mn-lt"/>
              </a:rPr>
              <a:t>Service</a:t>
            </a:r>
          </a:p>
          <a:p>
            <a:r>
              <a:rPr lang="en-US" sz="2400" dirty="0">
                <a:latin typeface="+mn-lt"/>
              </a:rPr>
              <a:t>Testing as a Service</a:t>
            </a:r>
            <a:endParaRPr lang="en-US" sz="2400" dirty="0" smtClean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229" y="365125"/>
            <a:ext cx="11684000" cy="107178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Alternative Deployment Models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026" y="1567543"/>
            <a:ext cx="6842166" cy="5290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Jericho Cloud Cube 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Model</a:t>
            </a:r>
          </a:p>
          <a:p>
            <a:r>
              <a:rPr lang="en-US" sz="2600" dirty="0">
                <a:latin typeface="+mn-lt"/>
              </a:rPr>
              <a:t>Internal or external</a:t>
            </a:r>
          </a:p>
          <a:p>
            <a:r>
              <a:rPr lang="en-US" sz="2600" dirty="0">
                <a:latin typeface="+mn-lt"/>
              </a:rPr>
              <a:t>Proprietary or open</a:t>
            </a:r>
          </a:p>
          <a:p>
            <a:r>
              <a:rPr lang="en-US" sz="2600" dirty="0">
                <a:latin typeface="+mn-lt"/>
              </a:rPr>
              <a:t>Perimeterized or de-</a:t>
            </a:r>
            <a:r>
              <a:rPr lang="en-US" sz="2600" dirty="0" err="1">
                <a:latin typeface="+mn-lt"/>
              </a:rPr>
              <a:t>perimeterized</a:t>
            </a:r>
            <a:r>
              <a:rPr lang="en-US" sz="2600" dirty="0">
                <a:latin typeface="+mn-lt"/>
              </a:rPr>
              <a:t> architectures</a:t>
            </a:r>
          </a:p>
          <a:p>
            <a:r>
              <a:rPr lang="en-US" sz="2600" dirty="0">
                <a:latin typeface="+mn-lt"/>
              </a:rPr>
              <a:t>Outsourced or insourced</a:t>
            </a:r>
          </a:p>
        </p:txBody>
      </p:sp>
    </p:spTree>
    <p:extLst>
      <p:ext uri="{BB962C8B-B14F-4D97-AF65-F5344CB8AC3E}">
        <p14:creationId xmlns:p14="http://schemas.microsoft.com/office/powerpoint/2010/main" val="25746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553029"/>
            <a:ext cx="11863450" cy="46239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define the type of access to the cloud, i.e., how the cloud is located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model is invented with four deployment models—public cloud, private cloud, hybrid cloud, and community cloud.)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229" y="365125"/>
            <a:ext cx="11684000" cy="107178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Models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20" y="2933206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	Public </a:t>
            </a:r>
            <a:r>
              <a:rPr lang="en-IN" dirty="0" smtClean="0"/>
              <a:t>cloud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8"/>
            <a:ext cx="10911027" cy="20646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basically the internet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Service providers use the internet to make resources, such as applications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storage, available to the general public, or on a ‘public cloud. 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cloud is the first deployment model. In this model, users have many options to opt for and decide on any service provider as per requirement.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examples of those companies which provide public cloud facilities are: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IBM, Google, Amazon, Microsoft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This cloud service is open for use. </a:t>
            </a:r>
          </a:p>
        </p:txBody>
      </p:sp>
      <p:pic>
        <p:nvPicPr>
          <p:cNvPr id="7170" name="Picture 2" descr="public clud benef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2921000"/>
            <a:ext cx="36576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124200"/>
            <a:ext cx="5283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975101"/>
            <a:ext cx="46736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3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Public Cloud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7"/>
            <a:ext cx="10911027" cy="4801315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The advantages of Public cloud are</a:t>
            </a:r>
            <a:r>
              <a:rPr lang="en-IN" u="sng" dirty="0" smtClean="0"/>
              <a:t>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Flexible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Reliable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High Scalable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Low cost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Place </a:t>
            </a:r>
            <a:r>
              <a:rPr lang="en-IN" dirty="0" smtClean="0">
                <a:solidFill>
                  <a:srgbClr val="FF0000"/>
                </a:solidFill>
              </a:rPr>
              <a:t>independence</a:t>
            </a:r>
          </a:p>
          <a:p>
            <a:endParaRPr lang="en-IN" dirty="0"/>
          </a:p>
          <a:p>
            <a:r>
              <a:rPr lang="en-IN" u="sng" dirty="0"/>
              <a:t>D</a:t>
            </a:r>
            <a:r>
              <a:rPr lang="en-IN" u="sng" dirty="0" smtClean="0"/>
              <a:t>isadvantages  are: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Less Secured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Poor </a:t>
            </a:r>
            <a:r>
              <a:rPr lang="en-IN" dirty="0" smtClean="0">
                <a:solidFill>
                  <a:srgbClr val="FF0000"/>
                </a:solidFill>
              </a:rPr>
              <a:t>Customizable</a:t>
            </a:r>
            <a:r>
              <a:rPr lang="en-IN" dirty="0" smtClean="0"/>
              <a:t>: Not able </a:t>
            </a:r>
            <a:r>
              <a:rPr lang="en-IN" dirty="0"/>
              <a:t>to be modified </a:t>
            </a:r>
          </a:p>
          <a:p>
            <a:pPr marL="457189" indent="-457189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7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/>
              <a:t>Private Cloud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92200"/>
            <a:ext cx="6477000" cy="55399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Private Cloud also termed as ‘Internal Cloud‘; </a:t>
            </a:r>
            <a:r>
              <a:rPr lang="en-IN" dirty="0"/>
              <a:t>which allows the accessibility of systems and services within a specific boundary or organization.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cloud platform is implemented on a cloud-based secure environment that is guarded by advanced firewalls under the surveillance of IT department that belongs to a particular organization. </a:t>
            </a:r>
            <a:endParaRPr lang="en-IN" dirty="0" smtClean="0"/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Private </a:t>
            </a:r>
            <a:r>
              <a:rPr lang="en-IN" b="1" dirty="0">
                <a:solidFill>
                  <a:srgbClr val="FF0000"/>
                </a:solidFill>
              </a:rPr>
              <a:t>clouds permit only authorized users, providing the organizations a greater control over data and its security</a:t>
            </a:r>
            <a:r>
              <a:rPr lang="en-IN" dirty="0" smtClean="0"/>
              <a:t>.</a:t>
            </a:r>
          </a:p>
          <a:p>
            <a:pPr algn="just"/>
            <a:r>
              <a:rPr lang="en-IN" b="1" i="1" dirty="0" smtClean="0"/>
              <a:t>Private Cloud</a:t>
            </a:r>
            <a:r>
              <a:rPr lang="en-IN" b="1" i="1" dirty="0"/>
              <a:t> are data </a:t>
            </a:r>
            <a:r>
              <a:rPr lang="en-IN" b="1" i="1" dirty="0" smtClean="0"/>
              <a:t>centre </a:t>
            </a:r>
            <a:r>
              <a:rPr lang="en-IN" b="1" i="1" dirty="0"/>
              <a:t>architectures owned by a single company that provides flexibility, scalability, provisioning, automation and monitoring. </a:t>
            </a:r>
          </a:p>
        </p:txBody>
      </p:sp>
      <p:pic>
        <p:nvPicPr>
          <p:cNvPr id="13314" name="Picture 2" descr="Image result for private cloud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0600"/>
            <a:ext cx="5080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546602"/>
            <a:ext cx="44958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3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553029"/>
            <a:ext cx="11863450" cy="46239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The private cloud offers several advantages </a:t>
            </a:r>
            <a:r>
              <a:rPr lang="en-US" dirty="0" smtClean="0">
                <a:latin typeface="+mn-lt"/>
              </a:rPr>
              <a:t>of an </a:t>
            </a:r>
            <a:r>
              <a:rPr lang="en-US" dirty="0">
                <a:latin typeface="+mn-lt"/>
              </a:rPr>
              <a:t>open cloud computing setting that comprises its service support and flexibility</a:t>
            </a:r>
            <a:r>
              <a:rPr lang="en-US" dirty="0" smtClean="0">
                <a:latin typeface="+mn-lt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Private clouds allow infrastructure to be accessed only by the members of the organization and </a:t>
            </a:r>
            <a:r>
              <a:rPr lang="en-US" dirty="0" smtClean="0">
                <a:latin typeface="+mn-lt"/>
              </a:rPr>
              <a:t>granted by </a:t>
            </a:r>
            <a:r>
              <a:rPr lang="en-US" dirty="0">
                <a:latin typeface="+mn-lt"/>
              </a:rPr>
              <a:t>third parties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Examples of private cloud include Eucalyptus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cloud </a:t>
            </a:r>
            <a:r>
              <a:rPr lang="en-US" dirty="0">
                <a:latin typeface="+mn-lt"/>
              </a:rPr>
              <a:t>computing infrastructure with Ubuntu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Server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Elastra</a:t>
            </a:r>
            <a:r>
              <a:rPr lang="en-US" dirty="0">
                <a:latin typeface="+mn-lt"/>
              </a:rPr>
              <a:t> private-cloud, </a:t>
            </a:r>
            <a:r>
              <a:rPr lang="en-US" dirty="0" err="1">
                <a:latin typeface="+mn-lt"/>
              </a:rPr>
              <a:t>Vmware</a:t>
            </a:r>
            <a:r>
              <a:rPr lang="en-US" dirty="0">
                <a:latin typeface="+mn-lt"/>
              </a:rPr>
              <a:t>,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Microsoft</a:t>
            </a:r>
            <a:r>
              <a:rPr lang="en-US" dirty="0">
                <a:latin typeface="+mn-lt"/>
              </a:rPr>
              <a:t>, etc.</a:t>
            </a:r>
            <a:endParaRPr lang="en-US" dirty="0" smtClean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229" y="365125"/>
            <a:ext cx="11684000" cy="107178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Private Clouds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47" y="3206339"/>
            <a:ext cx="4723396" cy="2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Private Cloud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8"/>
            <a:ext cx="10911027" cy="5909311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The advantages of using private cloud are</a:t>
            </a:r>
            <a:r>
              <a:rPr lang="en-IN" u="sng" dirty="0" smtClean="0"/>
              <a:t>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Highly private and secured: </a:t>
            </a:r>
            <a:r>
              <a:rPr lang="en-IN" dirty="0"/>
              <a:t>Private cloud resource sharing is highly secured.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Control Oriented: </a:t>
            </a:r>
            <a:r>
              <a:rPr lang="en-IN" dirty="0"/>
              <a:t>Private clouds provide more control over its resources than public cloud as it can be accessed within the organization’s boundary</a:t>
            </a:r>
            <a:r>
              <a:rPr lang="en-IN" dirty="0" smtClean="0"/>
              <a:t>.</a:t>
            </a:r>
          </a:p>
          <a:p>
            <a:pPr marL="457189" indent="-457189">
              <a:buFont typeface="+mj-lt"/>
              <a:buAutoNum type="arabicPeriod"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u="sng" dirty="0"/>
              <a:t>The Private cloud has the following disadvantages</a:t>
            </a:r>
            <a:r>
              <a:rPr lang="en-IN" u="sng" dirty="0" smtClean="0"/>
              <a:t>:</a:t>
            </a:r>
          </a:p>
          <a:p>
            <a:endParaRPr lang="en-IN" dirty="0"/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Poor scalability</a:t>
            </a:r>
            <a:r>
              <a:rPr lang="en-IN" dirty="0"/>
              <a:t>: Private type of clouds is scaled within internal limited hosted resources.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Costly: </a:t>
            </a:r>
            <a:r>
              <a:rPr lang="en-IN" dirty="0"/>
              <a:t>As it provides secured and more features, so it’s costlier than public cloud.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Pricing: </a:t>
            </a:r>
            <a:r>
              <a:rPr lang="en-IN" dirty="0"/>
              <a:t>is inflexible; i.e. purchasing a new hardware for up-gradation is more costly.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Restriction: </a:t>
            </a:r>
            <a:r>
              <a:rPr lang="en-IN" dirty="0"/>
              <a:t>It can be access locally within an organization and is difficult to expose globally.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8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public and private cloud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9400"/>
            <a:ext cx="103632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4"/>
            <a:ext cx="10918884" cy="1066959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Cloud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85" y="1059517"/>
            <a:ext cx="7284315" cy="40626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</a:rPr>
              <a:t>The Hybrid cloud is the mixture of public and private cloud. Non-critical activities are performed by public cloud while critical activities are performed by private cloud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endParaRPr lang="en-IN" dirty="0" smtClean="0"/>
          </a:p>
          <a:p>
            <a:pPr algn="just"/>
            <a:r>
              <a:rPr lang="en-IN" dirty="0" smtClean="0"/>
              <a:t>i.e</a:t>
            </a:r>
            <a:r>
              <a:rPr lang="en-IN" dirty="0"/>
              <a:t>. it can be a combination of two or more cloud servers, i.e. private, public or community combined as one architecture, but remain individual entities. </a:t>
            </a:r>
            <a:r>
              <a:rPr lang="en-IN" i="1" dirty="0"/>
              <a:t>Non-critical tasks such as </a:t>
            </a:r>
            <a:r>
              <a:rPr lang="en-IN" i="1" dirty="0">
                <a:solidFill>
                  <a:srgbClr val="C00000"/>
                </a:solidFill>
              </a:rPr>
              <a:t>development and test work-loads </a:t>
            </a:r>
            <a:r>
              <a:rPr lang="en-IN" i="1" dirty="0"/>
              <a:t>can be done using public cloud </a:t>
            </a:r>
            <a:r>
              <a:rPr lang="en-IN" dirty="0"/>
              <a:t>whereas </a:t>
            </a:r>
            <a:r>
              <a:rPr lang="en-IN" i="1" dirty="0"/>
              <a:t>critical tasks that are sensitive such as organization </a:t>
            </a:r>
            <a:r>
              <a:rPr lang="en-IN" i="1" dirty="0">
                <a:solidFill>
                  <a:srgbClr val="C00000"/>
                </a:solidFill>
              </a:rPr>
              <a:t>data handling </a:t>
            </a:r>
            <a:r>
              <a:rPr lang="en-IN" dirty="0"/>
              <a:t>are done using private cloud</a:t>
            </a:r>
          </a:p>
        </p:txBody>
      </p:sp>
      <p:pic>
        <p:nvPicPr>
          <p:cNvPr id="18434" name="Picture 2" descr="hybrid clou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990601"/>
            <a:ext cx="44196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54600"/>
            <a:ext cx="4064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35401"/>
            <a:ext cx="40132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-01.potx" id="{4653264C-0813-47D6-90D3-7BA68A2691A0}" vid="{E597AC78-AAA3-4D71-B367-A94259896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1088</Words>
  <Application>Microsoft Office PowerPoint</Application>
  <PresentationFormat>Widescreen</PresentationFormat>
  <Paragraphs>150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Cloud Deployment Models</vt:lpstr>
      <vt:lpstr>    Public cloud</vt:lpstr>
      <vt:lpstr>Public Cloud</vt:lpstr>
      <vt:lpstr>Private Cloud</vt:lpstr>
      <vt:lpstr>Private Clouds</vt:lpstr>
      <vt:lpstr>Private Cloud</vt:lpstr>
      <vt:lpstr>PowerPoint Presentation</vt:lpstr>
      <vt:lpstr>Hybrid Cloud </vt:lpstr>
      <vt:lpstr>Hybrid Clouds</vt:lpstr>
      <vt:lpstr>Hybrid Cloud</vt:lpstr>
      <vt:lpstr>PowerPoint Presentation</vt:lpstr>
      <vt:lpstr>Community Cloud</vt:lpstr>
      <vt:lpstr>Community Clouds</vt:lpstr>
      <vt:lpstr>Pros and cons of each architecture</vt:lpstr>
      <vt:lpstr>Deployment Models</vt:lpstr>
      <vt:lpstr>PowerPoint Presentation</vt:lpstr>
      <vt:lpstr>Alternative Deployment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UI-UX</dc:title>
  <dc:creator>DR. LALIT KANE</dc:creator>
  <cp:lastModifiedBy>Dr. Sunil Gupta</cp:lastModifiedBy>
  <cp:revision>348</cp:revision>
  <dcterms:created xsi:type="dcterms:W3CDTF">2020-01-20T09:03:17Z</dcterms:created>
  <dcterms:modified xsi:type="dcterms:W3CDTF">2020-09-14T07:18:16Z</dcterms:modified>
</cp:coreProperties>
</file>