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92" r:id="rId2"/>
    <p:sldId id="393" r:id="rId3"/>
    <p:sldId id="394" r:id="rId4"/>
    <p:sldId id="395" r:id="rId5"/>
    <p:sldId id="396" r:id="rId6"/>
    <p:sldId id="397" r:id="rId7"/>
    <p:sldId id="257" r:id="rId8"/>
    <p:sldId id="372" r:id="rId9"/>
    <p:sldId id="386" r:id="rId10"/>
    <p:sldId id="387" r:id="rId11"/>
    <p:sldId id="388" r:id="rId12"/>
    <p:sldId id="373" r:id="rId13"/>
    <p:sldId id="377" r:id="rId14"/>
    <p:sldId id="378" r:id="rId15"/>
    <p:sldId id="379" r:id="rId16"/>
    <p:sldId id="389" r:id="rId17"/>
    <p:sldId id="380" r:id="rId18"/>
    <p:sldId id="381" r:id="rId19"/>
    <p:sldId id="382" r:id="rId20"/>
    <p:sldId id="383" r:id="rId21"/>
    <p:sldId id="384" r:id="rId22"/>
    <p:sldId id="385" r:id="rId23"/>
    <p:sldId id="346" r:id="rId24"/>
    <p:sldId id="345" r:id="rId25"/>
    <p:sldId id="347" r:id="rId26"/>
    <p:sldId id="390" r:id="rId27"/>
    <p:sldId id="391" r:id="rId28"/>
    <p:sldId id="348" r:id="rId29"/>
    <p:sldId id="349" r:id="rId30"/>
    <p:sldId id="350" r:id="rId31"/>
    <p:sldId id="351" r:id="rId32"/>
    <p:sldId id="352" r:id="rId33"/>
    <p:sldId id="353" r:id="rId34"/>
    <p:sldId id="355" r:id="rId35"/>
    <p:sldId id="356" r:id="rId36"/>
    <p:sldId id="357" r:id="rId37"/>
    <p:sldId id="358" r:id="rId38"/>
    <p:sldId id="359" r:id="rId39"/>
    <p:sldId id="360" r:id="rId40"/>
    <p:sldId id="361" r:id="rId41"/>
    <p:sldId id="362" r:id="rId42"/>
    <p:sldId id="363" r:id="rId43"/>
    <p:sldId id="364" r:id="rId44"/>
    <p:sldId id="365" r:id="rId45"/>
    <p:sldId id="366" r:id="rId46"/>
    <p:sldId id="367" r:id="rId47"/>
    <p:sldId id="368" r:id="rId48"/>
    <p:sldId id="369" r:id="rId49"/>
    <p:sldId id="398" r:id="rId50"/>
    <p:sldId id="399" r:id="rId51"/>
    <p:sldId id="400" r:id="rId52"/>
    <p:sldId id="401" r:id="rId53"/>
    <p:sldId id="402" r:id="rId54"/>
    <p:sldId id="403" r:id="rId55"/>
    <p:sldId id="404" r:id="rId56"/>
    <p:sldId id="405" r:id="rId57"/>
    <p:sldId id="285"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6EA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1" autoAdjust="0"/>
    <p:restoredTop sz="94660"/>
  </p:normalViewPr>
  <p:slideViewPr>
    <p:cSldViewPr snapToGrid="0">
      <p:cViewPr varScale="1">
        <p:scale>
          <a:sx n="69" d="100"/>
          <a:sy n="69" d="100"/>
        </p:scale>
        <p:origin x="73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F6C8F4-9F65-4CC8-AE83-0C5A402BB8ED}"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en-US"/>
        </a:p>
      </dgm:t>
    </dgm:pt>
    <dgm:pt modelId="{313A3831-76CB-4245-B3A3-9A711A9366B6}">
      <dgm:prSet phldrT="[Text]"/>
      <dgm:spPr/>
      <dgm:t>
        <a:bodyPr/>
        <a:lstStyle/>
        <a:p>
          <a:pPr algn="just"/>
          <a:r>
            <a:rPr lang="en-IN" dirty="0" smtClean="0"/>
            <a:t>Understanding on Cloud Computing</a:t>
          </a:r>
        </a:p>
        <a:p>
          <a:pPr algn="just"/>
          <a:r>
            <a:rPr lang="en-IN" dirty="0" smtClean="0"/>
            <a:t>Technology and to help them build their skills to develop large-scale industry standard applications using cloud platforms and tools</a:t>
          </a:r>
          <a:endParaRPr lang="en-US" dirty="0"/>
        </a:p>
      </dgm:t>
    </dgm:pt>
    <dgm:pt modelId="{E59C7C7C-119E-4EA2-A7E7-CB8A7773A2DF}" type="parTrans" cxnId="{E66DB3C8-947A-40A2-BECB-ED97C7CD2D25}">
      <dgm:prSet/>
      <dgm:spPr/>
      <dgm:t>
        <a:bodyPr/>
        <a:lstStyle/>
        <a:p>
          <a:endParaRPr lang="en-US"/>
        </a:p>
      </dgm:t>
    </dgm:pt>
    <dgm:pt modelId="{E64E1880-515A-460C-A0C2-B5F6B873C313}" type="sibTrans" cxnId="{E66DB3C8-947A-40A2-BECB-ED97C7CD2D25}">
      <dgm:prSet/>
      <dgm:spPr/>
      <dgm:t>
        <a:bodyPr/>
        <a:lstStyle/>
        <a:p>
          <a:endParaRPr lang="en-US"/>
        </a:p>
      </dgm:t>
    </dgm:pt>
    <dgm:pt modelId="{B75E5F35-F83D-410D-B68F-D36482519019}">
      <dgm:prSet phldrT="[Text]"/>
      <dgm:spPr/>
      <dgm:t>
        <a:bodyPr/>
        <a:lstStyle/>
        <a:p>
          <a:pPr algn="just"/>
          <a:r>
            <a:rPr lang="en-IN" dirty="0" smtClean="0"/>
            <a:t>Covers concepts of cloud storage as well as how to ensure security in cloud.</a:t>
          </a:r>
          <a:endParaRPr lang="en-US" dirty="0"/>
        </a:p>
      </dgm:t>
    </dgm:pt>
    <dgm:pt modelId="{92BFA0E5-7B12-415B-88C8-B538AB75308C}" type="parTrans" cxnId="{C02E819F-E442-4645-839C-7AF30E917D5E}">
      <dgm:prSet/>
      <dgm:spPr/>
      <dgm:t>
        <a:bodyPr/>
        <a:lstStyle/>
        <a:p>
          <a:endParaRPr lang="en-US"/>
        </a:p>
      </dgm:t>
    </dgm:pt>
    <dgm:pt modelId="{145D4730-7205-4C38-81D6-B5C632BE2008}" type="sibTrans" cxnId="{C02E819F-E442-4645-839C-7AF30E917D5E}">
      <dgm:prSet/>
      <dgm:spPr/>
      <dgm:t>
        <a:bodyPr/>
        <a:lstStyle/>
        <a:p>
          <a:endParaRPr lang="en-US"/>
        </a:p>
      </dgm:t>
    </dgm:pt>
    <dgm:pt modelId="{76CF9DBB-ADF4-440B-BCB2-2CAEF3954D89}" type="pres">
      <dgm:prSet presAssocID="{F1F6C8F4-9F65-4CC8-AE83-0C5A402BB8ED}" presName="Name0" presStyleCnt="0">
        <dgm:presLayoutVars>
          <dgm:dir/>
          <dgm:resizeHandles val="exact"/>
        </dgm:presLayoutVars>
      </dgm:prSet>
      <dgm:spPr/>
      <dgm:t>
        <a:bodyPr/>
        <a:lstStyle/>
        <a:p>
          <a:endParaRPr lang="en-US"/>
        </a:p>
      </dgm:t>
    </dgm:pt>
    <dgm:pt modelId="{16652FF9-D358-49B9-9EB8-BDA80B467E2B}" type="pres">
      <dgm:prSet presAssocID="{313A3831-76CB-4245-B3A3-9A711A9366B6}" presName="node" presStyleLbl="node1" presStyleIdx="0" presStyleCnt="2" custScaleX="63806">
        <dgm:presLayoutVars>
          <dgm:bulletEnabled val="1"/>
        </dgm:presLayoutVars>
      </dgm:prSet>
      <dgm:spPr/>
      <dgm:t>
        <a:bodyPr/>
        <a:lstStyle/>
        <a:p>
          <a:endParaRPr lang="en-US"/>
        </a:p>
      </dgm:t>
    </dgm:pt>
    <dgm:pt modelId="{F07BD3F7-7D96-40C8-8D43-39B789474923}" type="pres">
      <dgm:prSet presAssocID="{E64E1880-515A-460C-A0C2-B5F6B873C313}" presName="sibTrans" presStyleCnt="0"/>
      <dgm:spPr/>
    </dgm:pt>
    <dgm:pt modelId="{AF0ED612-87B3-47E2-823E-E87BE2595AA9}" type="pres">
      <dgm:prSet presAssocID="{B75E5F35-F83D-410D-B68F-D36482519019}" presName="node" presStyleLbl="node1" presStyleIdx="1" presStyleCnt="2" custScaleX="53068">
        <dgm:presLayoutVars>
          <dgm:bulletEnabled val="1"/>
        </dgm:presLayoutVars>
      </dgm:prSet>
      <dgm:spPr/>
      <dgm:t>
        <a:bodyPr/>
        <a:lstStyle/>
        <a:p>
          <a:endParaRPr lang="en-US"/>
        </a:p>
      </dgm:t>
    </dgm:pt>
  </dgm:ptLst>
  <dgm:cxnLst>
    <dgm:cxn modelId="{C02E819F-E442-4645-839C-7AF30E917D5E}" srcId="{F1F6C8F4-9F65-4CC8-AE83-0C5A402BB8ED}" destId="{B75E5F35-F83D-410D-B68F-D36482519019}" srcOrd="1" destOrd="0" parTransId="{92BFA0E5-7B12-415B-88C8-B538AB75308C}" sibTransId="{145D4730-7205-4C38-81D6-B5C632BE2008}"/>
    <dgm:cxn modelId="{536FFECB-0476-48EF-B8CF-3F2CCC878125}" type="presOf" srcId="{F1F6C8F4-9F65-4CC8-AE83-0C5A402BB8ED}" destId="{76CF9DBB-ADF4-440B-BCB2-2CAEF3954D89}" srcOrd="0" destOrd="0" presId="urn:microsoft.com/office/officeart/2005/8/layout/hList6"/>
    <dgm:cxn modelId="{E66DB3C8-947A-40A2-BECB-ED97C7CD2D25}" srcId="{F1F6C8F4-9F65-4CC8-AE83-0C5A402BB8ED}" destId="{313A3831-76CB-4245-B3A3-9A711A9366B6}" srcOrd="0" destOrd="0" parTransId="{E59C7C7C-119E-4EA2-A7E7-CB8A7773A2DF}" sibTransId="{E64E1880-515A-460C-A0C2-B5F6B873C313}"/>
    <dgm:cxn modelId="{BB2E829F-2F59-4D78-931E-01F052F783BD}" type="presOf" srcId="{313A3831-76CB-4245-B3A3-9A711A9366B6}" destId="{16652FF9-D358-49B9-9EB8-BDA80B467E2B}" srcOrd="0" destOrd="0" presId="urn:microsoft.com/office/officeart/2005/8/layout/hList6"/>
    <dgm:cxn modelId="{353204A6-1EE6-4ABE-A384-863EBE3E1374}" type="presOf" srcId="{B75E5F35-F83D-410D-B68F-D36482519019}" destId="{AF0ED612-87B3-47E2-823E-E87BE2595AA9}" srcOrd="0" destOrd="0" presId="urn:microsoft.com/office/officeart/2005/8/layout/hList6"/>
    <dgm:cxn modelId="{B8BEB72B-7965-4C1E-B8FC-C8F4DFC5A64B}" type="presParOf" srcId="{76CF9DBB-ADF4-440B-BCB2-2CAEF3954D89}" destId="{16652FF9-D358-49B9-9EB8-BDA80B467E2B}" srcOrd="0" destOrd="0" presId="urn:microsoft.com/office/officeart/2005/8/layout/hList6"/>
    <dgm:cxn modelId="{B0110FDC-2B28-4C7D-9C88-C3ED9E8581EF}" type="presParOf" srcId="{76CF9DBB-ADF4-440B-BCB2-2CAEF3954D89}" destId="{F07BD3F7-7D96-40C8-8D43-39B789474923}" srcOrd="1" destOrd="0" presId="urn:microsoft.com/office/officeart/2005/8/layout/hList6"/>
    <dgm:cxn modelId="{08A883A2-2C85-424E-BEB5-554EE3DA3187}" type="presParOf" srcId="{76CF9DBB-ADF4-440B-BCB2-2CAEF3954D89}" destId="{AF0ED612-87B3-47E2-823E-E87BE2595AA9}"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52FF9-D358-49B9-9EB8-BDA80B467E2B}">
      <dsp:nvSpPr>
        <dsp:cNvPr id="0" name=""/>
        <dsp:cNvSpPr/>
      </dsp:nvSpPr>
      <dsp:spPr>
        <a:xfrm rot="16200000">
          <a:off x="554395" y="-552261"/>
          <a:ext cx="4470400" cy="5574923"/>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0" tIns="0" rIns="186531" bIns="0" numCol="1" spcCol="1270" anchor="ctr" anchorCtr="0">
          <a:noAutofit/>
        </a:bodyPr>
        <a:lstStyle/>
        <a:p>
          <a:pPr lvl="0" algn="just" defTabSz="1289050">
            <a:lnSpc>
              <a:spcPct val="90000"/>
            </a:lnSpc>
            <a:spcBef>
              <a:spcPct val="0"/>
            </a:spcBef>
            <a:spcAft>
              <a:spcPct val="35000"/>
            </a:spcAft>
          </a:pPr>
          <a:r>
            <a:rPr lang="en-IN" sz="2900" kern="1200" dirty="0" smtClean="0"/>
            <a:t>Understanding on Cloud Computing</a:t>
          </a:r>
        </a:p>
        <a:p>
          <a:pPr lvl="0" algn="just" defTabSz="1289050">
            <a:lnSpc>
              <a:spcPct val="90000"/>
            </a:lnSpc>
            <a:spcBef>
              <a:spcPct val="0"/>
            </a:spcBef>
            <a:spcAft>
              <a:spcPct val="35000"/>
            </a:spcAft>
          </a:pPr>
          <a:r>
            <a:rPr lang="en-IN" sz="2900" kern="1200" dirty="0" smtClean="0"/>
            <a:t>Technology and to help them build their skills to develop large-scale industry standard applications using cloud platforms and tools</a:t>
          </a:r>
          <a:endParaRPr lang="en-US" sz="2900" kern="1200" dirty="0"/>
        </a:p>
      </dsp:txBody>
      <dsp:txXfrm rot="5400000">
        <a:off x="2134" y="894080"/>
        <a:ext cx="5574923" cy="2682240"/>
      </dsp:txXfrm>
    </dsp:sp>
    <dsp:sp modelId="{AF0ED612-87B3-47E2-823E-E87BE2595AA9}">
      <dsp:nvSpPr>
        <dsp:cNvPr id="0" name=""/>
        <dsp:cNvSpPr/>
      </dsp:nvSpPr>
      <dsp:spPr>
        <a:xfrm rot="16200000">
          <a:off x="6315510" y="-83155"/>
          <a:ext cx="4470400" cy="4636711"/>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0" tIns="0" rIns="186531" bIns="0" numCol="1" spcCol="1270" anchor="ctr" anchorCtr="0">
          <a:noAutofit/>
        </a:bodyPr>
        <a:lstStyle/>
        <a:p>
          <a:pPr lvl="0" algn="just" defTabSz="1289050">
            <a:lnSpc>
              <a:spcPct val="90000"/>
            </a:lnSpc>
            <a:spcBef>
              <a:spcPct val="0"/>
            </a:spcBef>
            <a:spcAft>
              <a:spcPct val="35000"/>
            </a:spcAft>
          </a:pPr>
          <a:r>
            <a:rPr lang="en-IN" sz="2900" kern="1200" dirty="0" smtClean="0"/>
            <a:t>Covers concepts of cloud storage as well as how to ensure security in cloud.</a:t>
          </a:r>
          <a:endParaRPr lang="en-US" sz="2900" kern="1200" dirty="0"/>
        </a:p>
      </dsp:txBody>
      <dsp:txXfrm rot="5400000">
        <a:off x="6232355" y="894080"/>
        <a:ext cx="4636711" cy="268224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DA5E15-EA7C-4AE6-A7FE-6EE8949B26F4}" type="datetimeFigureOut">
              <a:rPr lang="en-US" smtClean="0"/>
              <a:t>10/2/2020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3C74D-DBCC-462F-80C9-23B653553D81}" type="slidenum">
              <a:rPr lang="en-US" smtClean="0"/>
              <a:t>‹#›</a:t>
            </a:fld>
            <a:endParaRPr lang="en-US" dirty="0"/>
          </a:p>
        </p:txBody>
      </p:sp>
    </p:spTree>
    <p:extLst>
      <p:ext uri="{BB962C8B-B14F-4D97-AF65-F5344CB8AC3E}">
        <p14:creationId xmlns:p14="http://schemas.microsoft.com/office/powerpoint/2010/main" val="361934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64D8D6C-60CE-4DAB-AFE3-38849C604E9F}" type="slidenum">
              <a:rPr lang="en-IN" smtClean="0"/>
              <a:t>1</a:t>
            </a:fld>
            <a:endParaRPr lang="en-IN"/>
          </a:p>
        </p:txBody>
      </p:sp>
      <p:sp>
        <p:nvSpPr>
          <p:cNvPr id="5" name="Date Placeholder 4"/>
          <p:cNvSpPr>
            <a:spLocks noGrp="1"/>
          </p:cNvSpPr>
          <p:nvPr>
            <p:ph type="dt" idx="11"/>
          </p:nvPr>
        </p:nvSpPr>
        <p:spPr/>
        <p:txBody>
          <a:bodyPr/>
          <a:lstStyle/>
          <a:p>
            <a:fld id="{4BA5668E-14BD-4878-A456-78D37EA52EF8}" type="datetime1">
              <a:rPr lang="en-IN" smtClean="0"/>
              <a:t>02-10-2020</a:t>
            </a:fld>
            <a:endParaRPr lang="en-IN"/>
          </a:p>
        </p:txBody>
      </p:sp>
    </p:spTree>
    <p:extLst>
      <p:ext uri="{BB962C8B-B14F-4D97-AF65-F5344CB8AC3E}">
        <p14:creationId xmlns:p14="http://schemas.microsoft.com/office/powerpoint/2010/main" val="2554248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Exposure to Computer Systems and their components</a:t>
            </a:r>
          </a:p>
          <a:p>
            <a:r>
              <a:rPr lang="en-US" dirty="0" smtClean="0"/>
              <a:t>Broad understanding of underlying principles on which these systems work</a:t>
            </a:r>
          </a:p>
          <a:p>
            <a:r>
              <a:rPr lang="en-US" dirty="0" smtClean="0"/>
              <a:t>Their applications and related technologies</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EA2DB28-CA41-455B-A7BF-1C0838837740}" type="slidenum">
              <a:rPr lang="en-US" smtClean="0"/>
              <a:pPr>
                <a:defRPr/>
              </a:pPr>
              <a:t>2</a:t>
            </a:fld>
            <a:endParaRPr lang="en-US"/>
          </a:p>
        </p:txBody>
      </p:sp>
      <p:sp>
        <p:nvSpPr>
          <p:cNvPr id="5" name="Date Placeholder 4"/>
          <p:cNvSpPr>
            <a:spLocks noGrp="1"/>
          </p:cNvSpPr>
          <p:nvPr>
            <p:ph type="dt" idx="11"/>
          </p:nvPr>
        </p:nvSpPr>
        <p:spPr/>
        <p:txBody>
          <a:bodyPr/>
          <a:lstStyle/>
          <a:p>
            <a:fld id="{9ED04D7A-28EF-4B79-B658-F48B180C8EB3}" type="datetime1">
              <a:rPr lang="en-IN" smtClean="0"/>
              <a:t>02-10-2020</a:t>
            </a:fld>
            <a:endParaRPr lang="en-IN"/>
          </a:p>
        </p:txBody>
      </p:sp>
    </p:spTree>
    <p:extLst>
      <p:ext uri="{BB962C8B-B14F-4D97-AF65-F5344CB8AC3E}">
        <p14:creationId xmlns:p14="http://schemas.microsoft.com/office/powerpoint/2010/main" val="201404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715D429D-8B78-489F-BF84-C3925CECD5F7}" type="datetime1">
              <a:rPr lang="en-IN" smtClean="0"/>
              <a:t>02-10-2020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3</a:t>
            </a:fld>
            <a:endParaRPr lang="en-IN"/>
          </a:p>
        </p:txBody>
      </p:sp>
    </p:spTree>
    <p:extLst>
      <p:ext uri="{BB962C8B-B14F-4D97-AF65-F5344CB8AC3E}">
        <p14:creationId xmlns:p14="http://schemas.microsoft.com/office/powerpoint/2010/main" val="803854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4D8D6C-60CE-4DAB-AFE3-38849C604E9F}" type="slidenum">
              <a:rPr lang="en-IN" smtClean="0"/>
              <a:t>4</a:t>
            </a:fld>
            <a:endParaRPr lang="en-IN"/>
          </a:p>
        </p:txBody>
      </p:sp>
      <p:sp>
        <p:nvSpPr>
          <p:cNvPr id="5" name="Date Placeholder 4"/>
          <p:cNvSpPr>
            <a:spLocks noGrp="1"/>
          </p:cNvSpPr>
          <p:nvPr>
            <p:ph type="dt" idx="11"/>
          </p:nvPr>
        </p:nvSpPr>
        <p:spPr/>
        <p:txBody>
          <a:bodyPr/>
          <a:lstStyle/>
          <a:p>
            <a:fld id="{60E0F001-BBA0-480A-943F-66C5039467EB}" type="datetime1">
              <a:rPr lang="en-IN" smtClean="0"/>
              <a:t>02-10-2020</a:t>
            </a:fld>
            <a:endParaRPr lang="en-IN"/>
          </a:p>
        </p:txBody>
      </p:sp>
    </p:spTree>
    <p:extLst>
      <p:ext uri="{BB962C8B-B14F-4D97-AF65-F5344CB8AC3E}">
        <p14:creationId xmlns:p14="http://schemas.microsoft.com/office/powerpoint/2010/main" val="3866065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3C74D-DBCC-462F-80C9-23B653553D81}" type="slidenum">
              <a:rPr lang="en-US" smtClean="0"/>
              <a:t>41</a:t>
            </a:fld>
            <a:endParaRPr lang="en-US" dirty="0"/>
          </a:p>
        </p:txBody>
      </p:sp>
    </p:spTree>
    <p:extLst>
      <p:ext uri="{BB962C8B-B14F-4D97-AF65-F5344CB8AC3E}">
        <p14:creationId xmlns:p14="http://schemas.microsoft.com/office/powerpoint/2010/main" val="2694151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3C74D-DBCC-462F-80C9-23B653553D81}" type="slidenum">
              <a:rPr lang="en-US" smtClean="0"/>
              <a:t>57</a:t>
            </a:fld>
            <a:endParaRPr lang="en-US" dirty="0"/>
          </a:p>
        </p:txBody>
      </p:sp>
    </p:spTree>
    <p:extLst>
      <p:ext uri="{BB962C8B-B14F-4D97-AF65-F5344CB8AC3E}">
        <p14:creationId xmlns:p14="http://schemas.microsoft.com/office/powerpoint/2010/main" val="4070314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C95271-EAF6-4654-82A8-BE1747C4483D}" type="datetimeFigureOut">
              <a:rPr lang="en-US" smtClean="0"/>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68F581-6023-4562-B0C8-C7FA9B9410A5}" type="slidenum">
              <a:rPr lang="en-US" smtClean="0"/>
              <a:t>‹#›</a:t>
            </a:fld>
            <a:endParaRPr lang="en-US" dirty="0"/>
          </a:p>
        </p:txBody>
      </p:sp>
    </p:spTree>
    <p:extLst>
      <p:ext uri="{BB962C8B-B14F-4D97-AF65-F5344CB8AC3E}">
        <p14:creationId xmlns:p14="http://schemas.microsoft.com/office/powerpoint/2010/main" val="2398875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C95271-EAF6-4654-82A8-BE1747C4483D}" type="datetimeFigureOut">
              <a:rPr lang="en-US" smtClean="0"/>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68F581-6023-4562-B0C8-C7FA9B9410A5}" type="slidenum">
              <a:rPr lang="en-US" smtClean="0"/>
              <a:t>‹#›</a:t>
            </a:fld>
            <a:endParaRPr lang="en-US" dirty="0"/>
          </a:p>
        </p:txBody>
      </p:sp>
    </p:spTree>
    <p:extLst>
      <p:ext uri="{BB962C8B-B14F-4D97-AF65-F5344CB8AC3E}">
        <p14:creationId xmlns:p14="http://schemas.microsoft.com/office/powerpoint/2010/main" val="36614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C95271-EAF6-4654-82A8-BE1747C4483D}" type="datetimeFigureOut">
              <a:rPr lang="en-US" smtClean="0"/>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68F581-6023-4562-B0C8-C7FA9B9410A5}" type="slidenum">
              <a:rPr lang="en-US" smtClean="0"/>
              <a:t>‹#›</a:t>
            </a:fld>
            <a:endParaRPr lang="en-US" dirty="0"/>
          </a:p>
        </p:txBody>
      </p:sp>
    </p:spTree>
    <p:extLst>
      <p:ext uri="{BB962C8B-B14F-4D97-AF65-F5344CB8AC3E}">
        <p14:creationId xmlns:p14="http://schemas.microsoft.com/office/powerpoint/2010/main" val="3291518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8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19"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79" y="1577340"/>
            <a:ext cx="5303519"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78" b="0" i="0">
                <a:solidFill>
                  <a:schemeClr val="tx1"/>
                </a:solidFill>
                <a:latin typeface="Arial"/>
                <a:cs typeface="Arial"/>
              </a:defRPr>
            </a:lvl1pPr>
          </a:lstStyle>
          <a:p>
            <a:pPr marL="18585">
              <a:spcBef>
                <a:spcPts val="59"/>
              </a:spcBef>
            </a:pPr>
            <a:r>
              <a:rPr lang="en-US" smtClean="0"/>
              <a:t>© </a:t>
            </a:r>
            <a:r>
              <a:rPr lang="en-US" spc="-7" smtClean="0"/>
              <a:t>Copyright </a:t>
            </a:r>
            <a:r>
              <a:rPr lang="en-US" smtClean="0"/>
              <a:t>IBM </a:t>
            </a:r>
            <a:r>
              <a:rPr lang="en-US" spc="-7" smtClean="0"/>
              <a:t>Corporation</a:t>
            </a:r>
            <a:r>
              <a:rPr lang="en-US" spc="-73" smtClean="0"/>
              <a:t> </a:t>
            </a:r>
            <a:r>
              <a:rPr lang="en-US" smtClean="0"/>
              <a:t>2016</a:t>
            </a:r>
            <a:endParaRPr lang="en-US"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71424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2229" y="365125"/>
            <a:ext cx="11684000" cy="1071789"/>
          </a:xfrm>
        </p:spPr>
        <p:txBody>
          <a:bodyPr/>
          <a:lstStyle>
            <a:lvl1pPr>
              <a:defRPr b="1">
                <a:solidFill>
                  <a:schemeClr val="bg1"/>
                </a:solidFill>
                <a:latin typeface="Candara" panose="020E0502030303020204" pitchFamily="34" charset="0"/>
              </a:defRPr>
            </a:lvl1pPr>
          </a:lstStyle>
          <a:p>
            <a:r>
              <a:rPr lang="en-US" dirty="0" smtClean="0"/>
              <a:t>Topic: </a:t>
            </a:r>
            <a:endParaRPr lang="en-US" dirty="0"/>
          </a:p>
        </p:txBody>
      </p:sp>
      <p:sp>
        <p:nvSpPr>
          <p:cNvPr id="3" name="Content Placeholder 2"/>
          <p:cNvSpPr>
            <a:spLocks noGrp="1"/>
          </p:cNvSpPr>
          <p:nvPr>
            <p:ph idx="1"/>
          </p:nvPr>
        </p:nvSpPr>
        <p:spPr>
          <a:xfrm>
            <a:off x="232229" y="1553029"/>
            <a:ext cx="11684000" cy="4623934"/>
          </a:xfrm>
        </p:spPr>
        <p:txBody>
          <a:bodyPr/>
          <a:lstStyle>
            <a:lvl1pPr>
              <a:defRPr>
                <a:solidFill>
                  <a:schemeClr val="tx1">
                    <a:lumMod val="85000"/>
                    <a:lumOff val="15000"/>
                  </a:schemeClr>
                </a:solidFill>
                <a:latin typeface="Candara" panose="020E0502030303020204" pitchFamily="34" charset="0"/>
              </a:defRPr>
            </a:lvl1pPr>
            <a:lvl2pPr>
              <a:defRPr>
                <a:solidFill>
                  <a:schemeClr val="tx1">
                    <a:lumMod val="85000"/>
                    <a:lumOff val="15000"/>
                  </a:schemeClr>
                </a:solidFill>
                <a:latin typeface="Candara" panose="020E0502030303020204" pitchFamily="34" charset="0"/>
              </a:defRPr>
            </a:lvl2pPr>
            <a:lvl3pPr>
              <a:defRPr>
                <a:solidFill>
                  <a:schemeClr val="tx1">
                    <a:lumMod val="85000"/>
                    <a:lumOff val="15000"/>
                  </a:schemeClr>
                </a:solidFill>
                <a:latin typeface="Candara" panose="020E0502030303020204" pitchFamily="34" charset="0"/>
              </a:defRPr>
            </a:lvl3pPr>
            <a:lvl4pPr>
              <a:defRPr>
                <a:solidFill>
                  <a:schemeClr val="tx1">
                    <a:lumMod val="85000"/>
                    <a:lumOff val="15000"/>
                  </a:schemeClr>
                </a:solidFill>
                <a:latin typeface="Candara" panose="020E0502030303020204" pitchFamily="34" charset="0"/>
              </a:defRPr>
            </a:lvl4pPr>
            <a:lvl5pPr>
              <a:defRPr>
                <a:solidFill>
                  <a:schemeClr val="tx1">
                    <a:lumMod val="85000"/>
                    <a:lumOff val="15000"/>
                  </a:schemeClr>
                </a:solidFill>
                <a:latin typeface="Candara" panose="020E05020303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3C95271-EAF6-4654-82A8-BE1747C4483D}" type="datetimeFigureOut">
              <a:rPr lang="en-US" smtClean="0"/>
              <a:t>10/2/2020</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r>
              <a:rPr lang="en-US" dirty="0" smtClean="0"/>
              <a:t>© Oxford University Press India. All rights reserved.</a:t>
            </a:r>
            <a:endParaRPr lang="en-US" dirty="0"/>
          </a:p>
        </p:txBody>
      </p:sp>
      <p:sp>
        <p:nvSpPr>
          <p:cNvPr id="6" name="Slide Number Placeholder 5"/>
          <p:cNvSpPr>
            <a:spLocks noGrp="1"/>
          </p:cNvSpPr>
          <p:nvPr>
            <p:ph type="sldNum" sz="quarter" idx="12"/>
          </p:nvPr>
        </p:nvSpPr>
        <p:spPr/>
        <p:txBody>
          <a:bodyPr/>
          <a:lstStyle/>
          <a:p>
            <a:fld id="{F668F581-6023-4562-B0C8-C7FA9B9410A5}" type="slidenum">
              <a:rPr lang="en-US" smtClean="0"/>
              <a:t>‹#›</a:t>
            </a:fld>
            <a:endParaRPr lang="en-US" dirty="0"/>
          </a:p>
        </p:txBody>
      </p:sp>
    </p:spTree>
    <p:extLst>
      <p:ext uri="{BB962C8B-B14F-4D97-AF65-F5344CB8AC3E}">
        <p14:creationId xmlns:p14="http://schemas.microsoft.com/office/powerpoint/2010/main" val="484620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baseline="0"/>
            </a:lvl1pPr>
          </a:lstStyle>
          <a:p>
            <a:r>
              <a:rPr lang="en-US" dirty="0" smtClean="0"/>
              <a:t>Chapter name</a:t>
            </a:r>
            <a:endParaRPr lang="en-US" dirty="0"/>
          </a:p>
        </p:txBody>
      </p:sp>
      <p:sp>
        <p:nvSpPr>
          <p:cNvPr id="3" name="Text Placeholder 2"/>
          <p:cNvSpPr>
            <a:spLocks noGrp="1"/>
          </p:cNvSpPr>
          <p:nvPr>
            <p:ph type="body" idx="1" hasCustomPrompt="1"/>
          </p:nvPr>
        </p:nvSpPr>
        <p:spPr>
          <a:xfrm>
            <a:off x="831850" y="4589463"/>
            <a:ext cx="10515600" cy="1500187"/>
          </a:xfrm>
        </p:spPr>
        <p:txBody>
          <a:bodyPr>
            <a:normAutofit/>
          </a:bodyPr>
          <a:lstStyle>
            <a:lvl1pPr marL="0" indent="0">
              <a:buNone/>
              <a:defRPr sz="3600" baseline="0">
                <a:solidFill>
                  <a:schemeClr val="bg2">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Chapter no</a:t>
            </a:r>
          </a:p>
        </p:txBody>
      </p:sp>
      <p:sp>
        <p:nvSpPr>
          <p:cNvPr id="4" name="Date Placeholder 3"/>
          <p:cNvSpPr>
            <a:spLocks noGrp="1"/>
          </p:cNvSpPr>
          <p:nvPr>
            <p:ph type="dt" sz="half" idx="10"/>
          </p:nvPr>
        </p:nvSpPr>
        <p:spPr/>
        <p:txBody>
          <a:bodyPr/>
          <a:lstStyle/>
          <a:p>
            <a:fld id="{C3C95271-EAF6-4654-82A8-BE1747C4483D}" type="datetimeFigureOut">
              <a:rPr lang="en-US" smtClean="0"/>
              <a:t>10/2/2020</a:t>
            </a:fld>
            <a:endParaRPr lang="en-US" dirty="0"/>
          </a:p>
        </p:txBody>
      </p:sp>
      <p:sp>
        <p:nvSpPr>
          <p:cNvPr id="5" name="Footer Placeholder 4"/>
          <p:cNvSpPr>
            <a:spLocks noGrp="1"/>
          </p:cNvSpPr>
          <p:nvPr>
            <p:ph type="ftr" sz="quarter" idx="11"/>
          </p:nvPr>
        </p:nvSpPr>
        <p:spPr/>
        <p:txBody>
          <a:bodyPr/>
          <a:lstStyle>
            <a:lvl1pPr>
              <a:defRPr>
                <a:solidFill>
                  <a:schemeClr val="bg2">
                    <a:lumMod val="50000"/>
                  </a:schemeClr>
                </a:solidFill>
              </a:defRPr>
            </a:lvl1pPr>
          </a:lstStyle>
          <a:p>
            <a:r>
              <a:rPr lang="en-US" dirty="0" smtClean="0"/>
              <a:t>© Oxford University Press India. All rights reserved.</a:t>
            </a:r>
            <a:endParaRPr lang="en-US" dirty="0"/>
          </a:p>
        </p:txBody>
      </p:sp>
      <p:sp>
        <p:nvSpPr>
          <p:cNvPr id="6" name="Slide Number Placeholder 5"/>
          <p:cNvSpPr>
            <a:spLocks noGrp="1"/>
          </p:cNvSpPr>
          <p:nvPr>
            <p:ph type="sldNum" sz="quarter" idx="12"/>
          </p:nvPr>
        </p:nvSpPr>
        <p:spPr/>
        <p:txBody>
          <a:bodyPr/>
          <a:lstStyle/>
          <a:p>
            <a:fld id="{F668F581-6023-4562-B0C8-C7FA9B9410A5}" type="slidenum">
              <a:rPr lang="en-US" smtClean="0"/>
              <a:t>‹#›</a:t>
            </a:fld>
            <a:endParaRPr lang="en-US" dirty="0"/>
          </a:p>
        </p:txBody>
      </p:sp>
    </p:spTree>
    <p:extLst>
      <p:ext uri="{BB962C8B-B14F-4D97-AF65-F5344CB8AC3E}">
        <p14:creationId xmlns:p14="http://schemas.microsoft.com/office/powerpoint/2010/main" val="2111076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C95271-EAF6-4654-82A8-BE1747C4483D}" type="datetimeFigureOut">
              <a:rPr lang="en-US" smtClean="0"/>
              <a:t>10/2/2020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68F581-6023-4562-B0C8-C7FA9B9410A5}" type="slidenum">
              <a:rPr lang="en-US" smtClean="0"/>
              <a:t>‹#›</a:t>
            </a:fld>
            <a:endParaRPr lang="en-US" dirty="0"/>
          </a:p>
        </p:txBody>
      </p:sp>
    </p:spTree>
    <p:extLst>
      <p:ext uri="{BB962C8B-B14F-4D97-AF65-F5344CB8AC3E}">
        <p14:creationId xmlns:p14="http://schemas.microsoft.com/office/powerpoint/2010/main" val="4209286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C95271-EAF6-4654-82A8-BE1747C4483D}" type="datetimeFigureOut">
              <a:rPr lang="en-US" smtClean="0"/>
              <a:t>10/2/2020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668F581-6023-4562-B0C8-C7FA9B9410A5}" type="slidenum">
              <a:rPr lang="en-US" smtClean="0"/>
              <a:t>‹#›</a:t>
            </a:fld>
            <a:endParaRPr lang="en-US" dirty="0"/>
          </a:p>
        </p:txBody>
      </p:sp>
    </p:spTree>
    <p:extLst>
      <p:ext uri="{BB962C8B-B14F-4D97-AF65-F5344CB8AC3E}">
        <p14:creationId xmlns:p14="http://schemas.microsoft.com/office/powerpoint/2010/main" val="1438293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C95271-EAF6-4654-82A8-BE1747C4483D}" type="datetimeFigureOut">
              <a:rPr lang="en-US" smtClean="0"/>
              <a:t>10/2/2020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668F581-6023-4562-B0C8-C7FA9B9410A5}" type="slidenum">
              <a:rPr lang="en-US" smtClean="0"/>
              <a:t>‹#›</a:t>
            </a:fld>
            <a:endParaRPr lang="en-US" dirty="0"/>
          </a:p>
        </p:txBody>
      </p:sp>
    </p:spTree>
    <p:extLst>
      <p:ext uri="{BB962C8B-B14F-4D97-AF65-F5344CB8AC3E}">
        <p14:creationId xmlns:p14="http://schemas.microsoft.com/office/powerpoint/2010/main" val="459181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95271-EAF6-4654-82A8-BE1747C4483D}" type="datetimeFigureOut">
              <a:rPr lang="en-US" smtClean="0"/>
              <a:t>10/2/2020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668F581-6023-4562-B0C8-C7FA9B9410A5}" type="slidenum">
              <a:rPr lang="en-US" smtClean="0"/>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9597" y="890117"/>
            <a:ext cx="3604203" cy="4801691"/>
          </a:xfrm>
          <a:prstGeom prst="rect">
            <a:avLst/>
          </a:prstGeom>
          <a:ln w="3175">
            <a:solidFill>
              <a:schemeClr val="bg1">
                <a:lumMod val="75000"/>
              </a:schemeClr>
            </a:solidFill>
          </a:ln>
          <a:effectLst>
            <a:outerShdw blurRad="50800" dist="38100" dir="2700000" algn="tl" rotWithShape="0">
              <a:prstClr val="black">
                <a:alpha val="40000"/>
              </a:prstClr>
            </a:outerShdw>
          </a:effectLst>
        </p:spPr>
      </p:pic>
      <p:sp>
        <p:nvSpPr>
          <p:cNvPr id="6" name="TextBox 5"/>
          <p:cNvSpPr txBox="1"/>
          <p:nvPr userDrawn="1"/>
        </p:nvSpPr>
        <p:spPr>
          <a:xfrm>
            <a:off x="1524000" y="2191658"/>
            <a:ext cx="5602514" cy="3970318"/>
          </a:xfrm>
          <a:prstGeom prst="rect">
            <a:avLst/>
          </a:prstGeom>
          <a:noFill/>
        </p:spPr>
        <p:txBody>
          <a:bodyPr wrap="square" rtlCol="0">
            <a:spAutoFit/>
          </a:bodyPr>
          <a:lstStyle/>
          <a:p>
            <a:pPr algn="r"/>
            <a:r>
              <a:rPr lang="en-US" sz="7200" b="1" dirty="0" smtClean="0">
                <a:solidFill>
                  <a:schemeClr val="bg1"/>
                </a:solidFill>
                <a:latin typeface="Candara" panose="020E0502030303020204" pitchFamily="34" charset="0"/>
              </a:rPr>
              <a:t>CLOUD COMPUTING</a:t>
            </a:r>
          </a:p>
          <a:p>
            <a:endParaRPr lang="en-US" dirty="0" smtClean="0"/>
          </a:p>
          <a:p>
            <a:pPr algn="ctr"/>
            <a:r>
              <a:rPr lang="en-US" b="1" dirty="0" err="1" smtClean="0">
                <a:solidFill>
                  <a:schemeClr val="tx1">
                    <a:lumMod val="85000"/>
                    <a:lumOff val="15000"/>
                  </a:schemeClr>
                </a:solidFill>
              </a:rPr>
              <a:t>Shailendra</a:t>
            </a:r>
            <a:r>
              <a:rPr lang="en-US" b="1" dirty="0" smtClean="0">
                <a:solidFill>
                  <a:schemeClr val="tx1">
                    <a:lumMod val="85000"/>
                    <a:lumOff val="15000"/>
                  </a:schemeClr>
                </a:solidFill>
              </a:rPr>
              <a:t> Singh</a:t>
            </a:r>
          </a:p>
          <a:p>
            <a:pPr algn="ctr"/>
            <a:r>
              <a:rPr lang="en-US" b="1" dirty="0" smtClean="0">
                <a:solidFill>
                  <a:schemeClr val="tx1">
                    <a:lumMod val="85000"/>
                    <a:lumOff val="15000"/>
                  </a:schemeClr>
                </a:solidFill>
              </a:rPr>
              <a:t>Professor</a:t>
            </a:r>
          </a:p>
          <a:p>
            <a:pPr algn="ctr"/>
            <a:r>
              <a:rPr lang="en-US" b="1" dirty="0" smtClean="0">
                <a:solidFill>
                  <a:schemeClr val="tx1">
                    <a:lumMod val="85000"/>
                    <a:lumOff val="15000"/>
                  </a:schemeClr>
                </a:solidFill>
              </a:rPr>
              <a:t>Department of Computer Science &amp; Engineering</a:t>
            </a:r>
          </a:p>
          <a:p>
            <a:pPr algn="ctr"/>
            <a:r>
              <a:rPr lang="en-US" b="1" dirty="0" smtClean="0">
                <a:solidFill>
                  <a:schemeClr val="tx1">
                    <a:lumMod val="85000"/>
                    <a:lumOff val="15000"/>
                  </a:schemeClr>
                </a:solidFill>
              </a:rPr>
              <a:t>NITTTR, Bhopal</a:t>
            </a:r>
          </a:p>
          <a:p>
            <a:pPr algn="ctr"/>
            <a:endParaRPr lang="en-US" dirty="0">
              <a:solidFill>
                <a:schemeClr val="tx1">
                  <a:lumMod val="85000"/>
                  <a:lumOff val="15000"/>
                </a:schemeClr>
              </a:solidFill>
            </a:endParaRPr>
          </a:p>
        </p:txBody>
      </p:sp>
      <p:cxnSp>
        <p:nvCxnSpPr>
          <p:cNvPr id="8" name="Straight Connector 7"/>
          <p:cNvCxnSpPr/>
          <p:nvPr userDrawn="1"/>
        </p:nvCxnSpPr>
        <p:spPr>
          <a:xfrm>
            <a:off x="2046514" y="4455887"/>
            <a:ext cx="5442857"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a:stretch>
            <a:fillRect/>
          </a:stretch>
        </p:blipFill>
        <p:spPr>
          <a:xfrm>
            <a:off x="612850" y="352793"/>
            <a:ext cx="2054530" cy="1072989"/>
          </a:xfrm>
          <a:prstGeom prst="rect">
            <a:avLst/>
          </a:prstGeom>
        </p:spPr>
      </p:pic>
    </p:spTree>
    <p:extLst>
      <p:ext uri="{BB962C8B-B14F-4D97-AF65-F5344CB8AC3E}">
        <p14:creationId xmlns:p14="http://schemas.microsoft.com/office/powerpoint/2010/main" val="84291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C95271-EAF6-4654-82A8-BE1747C4483D}" type="datetimeFigureOut">
              <a:rPr lang="en-US" smtClean="0"/>
              <a:t>10/2/2020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68F581-6023-4562-B0C8-C7FA9B9410A5}" type="slidenum">
              <a:rPr lang="en-US" smtClean="0"/>
              <a:t>‹#›</a:t>
            </a:fld>
            <a:endParaRPr lang="en-US" dirty="0"/>
          </a:p>
        </p:txBody>
      </p:sp>
    </p:spTree>
    <p:extLst>
      <p:ext uri="{BB962C8B-B14F-4D97-AF65-F5344CB8AC3E}">
        <p14:creationId xmlns:p14="http://schemas.microsoft.com/office/powerpoint/2010/main" val="4032243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C95271-EAF6-4654-82A8-BE1747C4483D}" type="datetimeFigureOut">
              <a:rPr lang="en-US" smtClean="0"/>
              <a:t>10/2/2020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68F581-6023-4562-B0C8-C7FA9B9410A5}" type="slidenum">
              <a:rPr lang="en-US" smtClean="0"/>
              <a:t>‹#›</a:t>
            </a:fld>
            <a:endParaRPr lang="en-US" dirty="0"/>
          </a:p>
        </p:txBody>
      </p:sp>
    </p:spTree>
    <p:extLst>
      <p:ext uri="{BB962C8B-B14F-4D97-AF65-F5344CB8AC3E}">
        <p14:creationId xmlns:p14="http://schemas.microsoft.com/office/powerpoint/2010/main" val="2823697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4000">
              <a:srgbClr val="A1AED2"/>
            </a:gs>
            <a:gs pos="0">
              <a:srgbClr val="566EAE"/>
            </a:gs>
            <a:gs pos="100000">
              <a:srgbClr val="FFFFFF"/>
            </a:gs>
          </a:gsLst>
          <a:lin ang="78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95271-EAF6-4654-82A8-BE1747C4483D}" type="datetimeFigureOut">
              <a:rPr lang="en-US" smtClean="0"/>
              <a:t>10/2/2020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r>
              <a:rPr lang="en-US" dirty="0" smtClean="0"/>
              <a:t>© Oxford University Press India. All rights reserved.</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8F581-6023-4562-B0C8-C7FA9B9410A5}" type="slidenum">
              <a:rPr lang="en-US" smtClean="0"/>
              <a:t>‹#›</a:t>
            </a:fld>
            <a:endParaRPr lang="en-US" dirty="0"/>
          </a:p>
        </p:txBody>
      </p:sp>
    </p:spTree>
    <p:extLst>
      <p:ext uri="{BB962C8B-B14F-4D97-AF65-F5344CB8AC3E}">
        <p14:creationId xmlns:p14="http://schemas.microsoft.com/office/powerpoint/2010/main" val="1337186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aws.amazon.com/agreement" TargetMode="External"/><Relationship Id="rId2" Type="http://schemas.openxmlformats.org/officeDocument/2006/relationships/hyperlink" Target="https://aws.amazon.co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hyperlink" Target="http://www.desktop-virtualization.com/" TargetMode="External"/><Relationship Id="rId2" Type="http://schemas.openxmlformats.org/officeDocument/2006/relationships/image" Target="../media/image33.jp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100" y="76200"/>
            <a:ext cx="12192000" cy="6857997"/>
          </a:xfrm>
          <a:prstGeom prst="rect">
            <a:avLst/>
          </a:prstGeom>
          <a:blipFill>
            <a:blip r:embed="rId3" cstate="print"/>
            <a:stretch>
              <a:fillRect/>
            </a:stretch>
          </a:blipFill>
        </p:spPr>
        <p:txBody>
          <a:bodyPr wrap="square" lIns="0" tIns="0" rIns="0" bIns="0" rtlCol="0"/>
          <a:lstStyle/>
          <a:p>
            <a:endParaRPr sz="2400"/>
          </a:p>
        </p:txBody>
      </p:sp>
      <p:sp>
        <p:nvSpPr>
          <p:cNvPr id="5" name="object 5"/>
          <p:cNvSpPr txBox="1"/>
          <p:nvPr/>
        </p:nvSpPr>
        <p:spPr>
          <a:xfrm>
            <a:off x="0" y="1295400"/>
            <a:ext cx="4368800" cy="3218830"/>
          </a:xfrm>
          <a:prstGeom prst="rect">
            <a:avLst/>
          </a:prstGeom>
        </p:spPr>
        <p:txBody>
          <a:bodyPr vert="horz" wrap="square" lIns="0" tIns="17780" rIns="0" bIns="0" rtlCol="0">
            <a:spAutoFit/>
          </a:bodyPr>
          <a:lstStyle/>
          <a:p>
            <a:r>
              <a:rPr lang="en-IN" sz="3200" b="1" dirty="0"/>
              <a:t>Course</a:t>
            </a:r>
            <a:r>
              <a:rPr lang="en-IN" sz="3200" dirty="0"/>
              <a:t>: Introduction </a:t>
            </a:r>
            <a:r>
              <a:rPr lang="en-IN" sz="3200"/>
              <a:t>to Virtualization and Cloud </a:t>
            </a:r>
            <a:r>
              <a:rPr lang="en-IN" sz="3200" dirty="0"/>
              <a:t>computing</a:t>
            </a:r>
          </a:p>
          <a:p>
            <a:r>
              <a:rPr lang="en-IN" sz="3200" b="1" dirty="0"/>
              <a:t>Credits</a:t>
            </a:r>
            <a:r>
              <a:rPr lang="en-IN" sz="3200" dirty="0"/>
              <a:t>: 03</a:t>
            </a:r>
          </a:p>
          <a:p>
            <a:endParaRPr lang="en-IN" sz="3200" dirty="0">
              <a:latin typeface="Castellar"/>
              <a:cs typeface="Castellar"/>
            </a:endParaRPr>
          </a:p>
          <a:p>
            <a:pPr algn="ctr"/>
            <a:r>
              <a:rPr lang="en-IN" sz="2400" dirty="0">
                <a:latin typeface="Castellar"/>
                <a:cs typeface="Castellar"/>
              </a:rPr>
              <a:t>Dr. Sunil Gupta</a:t>
            </a:r>
          </a:p>
          <a:p>
            <a:pPr algn="ctr"/>
            <a:r>
              <a:rPr lang="en-IN" sz="2400" dirty="0">
                <a:latin typeface="Castellar"/>
                <a:cs typeface="Castellar"/>
              </a:rPr>
              <a:t>Professor- </a:t>
            </a:r>
            <a:r>
              <a:rPr lang="en-IN" sz="2400" dirty="0" err="1">
                <a:latin typeface="Castellar"/>
                <a:cs typeface="Castellar"/>
              </a:rPr>
              <a:t>SoCS</a:t>
            </a:r>
            <a:endParaRPr sz="2400" dirty="0">
              <a:latin typeface="Castellar"/>
              <a:cs typeface="Castellar"/>
            </a:endParaRPr>
          </a:p>
        </p:txBody>
      </p:sp>
      <p:pic>
        <p:nvPicPr>
          <p:cNvPr id="1026" name="Picture 2" descr="Image result for cloud compu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8400" y="279400"/>
            <a:ext cx="6705600" cy="447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685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Calibri" panose="020F0502020204030204" pitchFamily="34" charset="0"/>
              </a:rPr>
              <a:t>Introduction</a:t>
            </a:r>
            <a:endParaRPr lang="en-US" dirty="0">
              <a:solidFill>
                <a:schemeClr val="tx1"/>
              </a:solidFill>
              <a:latin typeface="Calibri" panose="020F050202020403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latin typeface="+mn-lt"/>
              </a:rPr>
              <a:t> </a:t>
            </a:r>
            <a:r>
              <a:rPr lang="en-US" dirty="0">
                <a:latin typeface="+mn-lt"/>
              </a:rPr>
              <a:t>Virtualization refers to a technology that is used to make physical </a:t>
            </a:r>
            <a:endParaRPr lang="en-US" dirty="0" smtClean="0">
              <a:latin typeface="+mn-lt"/>
            </a:endParaRPr>
          </a:p>
          <a:p>
            <a:pPr marL="0" indent="0">
              <a:buNone/>
            </a:pPr>
            <a:r>
              <a:rPr lang="en-US" dirty="0">
                <a:latin typeface="+mn-lt"/>
              </a:rPr>
              <a:t> </a:t>
            </a:r>
            <a:r>
              <a:rPr lang="en-US" dirty="0" smtClean="0">
                <a:latin typeface="+mn-lt"/>
              </a:rPr>
              <a:t>    resources </a:t>
            </a:r>
            <a:r>
              <a:rPr lang="en-US" dirty="0">
                <a:latin typeface="+mn-lt"/>
              </a:rPr>
              <a:t>available as virtual resources</a:t>
            </a:r>
            <a:r>
              <a:rPr lang="en-US" dirty="0" smtClean="0">
                <a:latin typeface="+mn-lt"/>
              </a:rPr>
              <a:t>.</a:t>
            </a:r>
          </a:p>
          <a:p>
            <a:pPr>
              <a:buFont typeface="Wingdings" panose="05000000000000000000" pitchFamily="2" charset="2"/>
              <a:buChar char="Ø"/>
            </a:pPr>
            <a:r>
              <a:rPr lang="en-US" dirty="0" smtClean="0">
                <a:latin typeface="+mn-lt"/>
              </a:rPr>
              <a:t>Cloud computing </a:t>
            </a:r>
            <a:r>
              <a:rPr lang="en-US" dirty="0">
                <a:latin typeface="+mn-lt"/>
              </a:rPr>
              <a:t>technologies use a set of techniques to create virtual </a:t>
            </a:r>
            <a:endParaRPr lang="en-US" dirty="0" smtClean="0">
              <a:latin typeface="+mn-lt"/>
            </a:endParaRPr>
          </a:p>
          <a:p>
            <a:pPr marL="0" indent="0">
              <a:buNone/>
            </a:pPr>
            <a:r>
              <a:rPr lang="en-US" dirty="0">
                <a:latin typeface="+mn-lt"/>
              </a:rPr>
              <a:t> </a:t>
            </a:r>
            <a:r>
              <a:rPr lang="en-US" dirty="0" smtClean="0">
                <a:latin typeface="+mn-lt"/>
              </a:rPr>
              <a:t>   servers</a:t>
            </a:r>
            <a:r>
              <a:rPr lang="en-US" dirty="0">
                <a:latin typeface="+mn-lt"/>
              </a:rPr>
              <a:t>, virtual storage, virtual </a:t>
            </a:r>
            <a:r>
              <a:rPr lang="en-US" dirty="0" smtClean="0">
                <a:latin typeface="+mn-lt"/>
              </a:rPr>
              <a:t>networks, and </a:t>
            </a:r>
            <a:r>
              <a:rPr lang="en-US" dirty="0">
                <a:latin typeface="+mn-lt"/>
              </a:rPr>
              <a:t>perhaps virtual applications as </a:t>
            </a:r>
            <a:endParaRPr lang="en-US" dirty="0" smtClean="0">
              <a:latin typeface="+mn-lt"/>
            </a:endParaRPr>
          </a:p>
          <a:p>
            <a:pPr marL="0" indent="0">
              <a:buNone/>
            </a:pPr>
            <a:r>
              <a:rPr lang="en-US" dirty="0">
                <a:latin typeface="+mn-lt"/>
              </a:rPr>
              <a:t> </a:t>
            </a:r>
            <a:r>
              <a:rPr lang="en-US" dirty="0" smtClean="0">
                <a:latin typeface="+mn-lt"/>
              </a:rPr>
              <a:t>   well.</a:t>
            </a:r>
          </a:p>
          <a:p>
            <a:pPr>
              <a:buFont typeface="Wingdings" panose="05000000000000000000" pitchFamily="2" charset="2"/>
              <a:buChar char="Ø"/>
            </a:pPr>
            <a:r>
              <a:rPr lang="en-US" dirty="0">
                <a:latin typeface="+mn-lt"/>
              </a:rPr>
              <a:t>Virtualization software is used to make a physical </a:t>
            </a:r>
            <a:r>
              <a:rPr lang="en-US" dirty="0" smtClean="0">
                <a:latin typeface="+mn-lt"/>
              </a:rPr>
              <a:t>server like </a:t>
            </a:r>
            <a:r>
              <a:rPr lang="en-US" dirty="0">
                <a:latin typeface="+mn-lt"/>
              </a:rPr>
              <a:t>a virtual server</a:t>
            </a:r>
            <a:r>
              <a:rPr lang="en-US" dirty="0" smtClean="0">
                <a:latin typeface="+mn-lt"/>
              </a:rPr>
              <a:t>.</a:t>
            </a:r>
          </a:p>
          <a:p>
            <a:pPr>
              <a:buFont typeface="Wingdings" panose="05000000000000000000" pitchFamily="2" charset="2"/>
              <a:buChar char="Ø"/>
            </a:pPr>
            <a:r>
              <a:rPr lang="en-US" dirty="0">
                <a:latin typeface="+mn-lt"/>
              </a:rPr>
              <a:t>Operating system-level virtualization can be achieved by installing </a:t>
            </a:r>
            <a:endParaRPr lang="en-US" dirty="0" smtClean="0">
              <a:latin typeface="+mn-lt"/>
            </a:endParaRPr>
          </a:p>
          <a:p>
            <a:pPr marL="0" indent="0">
              <a:buNone/>
            </a:pPr>
            <a:r>
              <a:rPr lang="en-US" dirty="0">
                <a:latin typeface="+mn-lt"/>
              </a:rPr>
              <a:t> </a:t>
            </a:r>
            <a:r>
              <a:rPr lang="en-US" dirty="0" smtClean="0">
                <a:latin typeface="+mn-lt"/>
              </a:rPr>
              <a:t>   virtualization </a:t>
            </a:r>
            <a:r>
              <a:rPr lang="en-US" dirty="0">
                <a:latin typeface="+mn-lt"/>
              </a:rPr>
              <a:t>software on </a:t>
            </a:r>
            <a:r>
              <a:rPr lang="en-US" dirty="0" smtClean="0">
                <a:latin typeface="+mn-lt"/>
              </a:rPr>
              <a:t>already installed </a:t>
            </a:r>
            <a:r>
              <a:rPr lang="en-US" dirty="0">
                <a:latin typeface="+mn-lt"/>
              </a:rPr>
              <a:t>operating systems.</a:t>
            </a:r>
            <a:endParaRPr lang="en-US" dirty="0">
              <a:solidFill>
                <a:schemeClr val="tx1"/>
              </a:solidFill>
              <a:latin typeface="+mn-lt"/>
            </a:endParaRPr>
          </a:p>
        </p:txBody>
      </p:sp>
    </p:spTree>
    <p:extLst>
      <p:ext uri="{BB962C8B-B14F-4D97-AF65-F5344CB8AC3E}">
        <p14:creationId xmlns:p14="http://schemas.microsoft.com/office/powerpoint/2010/main" val="1960326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mn-lt"/>
              </a:rPr>
              <a:t>Virtualization Reference Model</a:t>
            </a:r>
            <a:endParaRPr lang="en-US" dirty="0">
              <a:solidFill>
                <a:schemeClr val="tx1"/>
              </a:solidFill>
              <a:latin typeface="+mn-l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latin typeface="+mn-lt"/>
              </a:rPr>
              <a:t>The virtualization model consists of a host or physical resources in the first </a:t>
            </a:r>
            <a:endParaRPr lang="en-US" dirty="0" smtClean="0">
              <a:latin typeface="+mn-lt"/>
            </a:endParaRPr>
          </a:p>
          <a:p>
            <a:pPr marL="0" indent="0">
              <a:buNone/>
            </a:pPr>
            <a:r>
              <a:rPr lang="en-US" dirty="0">
                <a:latin typeface="+mn-lt"/>
              </a:rPr>
              <a:t> </a:t>
            </a:r>
            <a:r>
              <a:rPr lang="en-US" dirty="0" smtClean="0">
                <a:latin typeface="+mn-lt"/>
              </a:rPr>
              <a:t>   layer</a:t>
            </a:r>
            <a:r>
              <a:rPr lang="en-US" dirty="0">
                <a:latin typeface="+mn-lt"/>
              </a:rPr>
              <a:t>, virtualization </a:t>
            </a:r>
            <a:r>
              <a:rPr lang="en-US" dirty="0" smtClean="0">
                <a:latin typeface="+mn-lt"/>
              </a:rPr>
              <a:t>tool in </a:t>
            </a:r>
            <a:r>
              <a:rPr lang="en-US" dirty="0">
                <a:latin typeface="+mn-lt"/>
              </a:rPr>
              <a:t>the second layer, </a:t>
            </a:r>
          </a:p>
          <a:p>
            <a:pPr marL="0" indent="0">
              <a:buNone/>
            </a:pPr>
            <a:r>
              <a:rPr lang="en-US" dirty="0" smtClean="0">
                <a:latin typeface="+mn-lt"/>
              </a:rPr>
              <a:t>    and </a:t>
            </a:r>
            <a:r>
              <a:rPr lang="en-US" dirty="0">
                <a:latin typeface="+mn-lt"/>
              </a:rPr>
              <a:t>a guest in the third </a:t>
            </a:r>
            <a:r>
              <a:rPr lang="en-US" dirty="0" smtClean="0">
                <a:latin typeface="+mn-lt"/>
              </a:rPr>
              <a:t>layer</a:t>
            </a:r>
          </a:p>
          <a:p>
            <a:pPr marL="0" indent="0">
              <a:buNone/>
            </a:pPr>
            <a:r>
              <a:rPr lang="en-US" dirty="0">
                <a:latin typeface="+mn-lt"/>
              </a:rPr>
              <a:t> </a:t>
            </a:r>
            <a:r>
              <a:rPr lang="en-US" dirty="0" smtClean="0">
                <a:latin typeface="+mn-lt"/>
              </a:rPr>
              <a:t>  (</a:t>
            </a:r>
            <a:r>
              <a:rPr lang="en-US" dirty="0">
                <a:latin typeface="+mn-lt"/>
              </a:rPr>
              <a:t>application as well as virtual image) </a:t>
            </a:r>
            <a:endParaRPr lang="en-US" dirty="0" smtClean="0">
              <a:latin typeface="+mn-lt"/>
            </a:endParaRPr>
          </a:p>
          <a:p>
            <a:pPr marL="0" indent="0">
              <a:buNone/>
            </a:pPr>
            <a:r>
              <a:rPr lang="en-US" dirty="0">
                <a:latin typeface="+mn-lt"/>
              </a:rPr>
              <a:t> </a:t>
            </a:r>
            <a:r>
              <a:rPr lang="en-US" dirty="0" smtClean="0">
                <a:latin typeface="+mn-lt"/>
              </a:rPr>
              <a:t>   as </a:t>
            </a:r>
            <a:r>
              <a:rPr lang="en-US" dirty="0">
                <a:latin typeface="+mn-lt"/>
              </a:rPr>
              <a:t>shown </a:t>
            </a:r>
            <a:r>
              <a:rPr lang="en-US" dirty="0" smtClean="0">
                <a:latin typeface="+mn-lt"/>
              </a:rPr>
              <a:t>in Fig</a:t>
            </a:r>
            <a:r>
              <a:rPr lang="en-US" dirty="0">
                <a:latin typeface="+mn-lt"/>
              </a:rPr>
              <a:t>. 6.1.</a:t>
            </a:r>
            <a:endParaRPr lang="en-US" dirty="0">
              <a:solidFill>
                <a:schemeClr val="tx1"/>
              </a:solidFill>
              <a:latin typeface="+mn-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0133" y="2553193"/>
            <a:ext cx="5676900" cy="3763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8019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US" dirty="0" smtClean="0"/>
              <a:t>Traditional </a:t>
            </a:r>
            <a:r>
              <a:rPr lang="en-US" dirty="0"/>
              <a:t>IT Infrastructure </a:t>
            </a:r>
            <a:r>
              <a:rPr lang="en-US" dirty="0" smtClean="0"/>
              <a:t>- Virtualization</a:t>
            </a:r>
            <a:endParaRPr lang="en-US" dirty="0"/>
          </a:p>
        </p:txBody>
      </p:sp>
      <p:pic>
        <p:nvPicPr>
          <p:cNvPr id="1026" name="Picture 2" descr="Traditional and Virtual Architecture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57" y="1295400"/>
            <a:ext cx="10539443" cy="538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667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41218" y="185016"/>
            <a:ext cx="10515599" cy="6492875"/>
          </a:xfrm>
          <a:prstGeom prst="rect">
            <a:avLst/>
          </a:prstGeom>
        </p:spPr>
      </p:pic>
    </p:spTree>
    <p:extLst>
      <p:ext uri="{BB962C8B-B14F-4D97-AF65-F5344CB8AC3E}">
        <p14:creationId xmlns:p14="http://schemas.microsoft.com/office/powerpoint/2010/main" val="3096946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48145" y="415636"/>
            <a:ext cx="10695710" cy="6082146"/>
          </a:xfrm>
          <a:prstGeom prst="rect">
            <a:avLst/>
          </a:prstGeom>
        </p:spPr>
      </p:pic>
    </p:spTree>
    <p:extLst>
      <p:ext uri="{BB962C8B-B14F-4D97-AF65-F5344CB8AC3E}">
        <p14:creationId xmlns:p14="http://schemas.microsoft.com/office/powerpoint/2010/main" val="2553914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609600" y="365126"/>
            <a:ext cx="10903527" cy="6091092"/>
          </a:xfrm>
          <a:prstGeom prst="rect">
            <a:avLst/>
          </a:prstGeom>
        </p:spPr>
      </p:pic>
    </p:spTree>
    <p:extLst>
      <p:ext uri="{BB962C8B-B14F-4D97-AF65-F5344CB8AC3E}">
        <p14:creationId xmlns:p14="http://schemas.microsoft.com/office/powerpoint/2010/main" val="3837742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mn-lt"/>
              </a:rPr>
              <a:t>Advantages of Virtualization</a:t>
            </a:r>
            <a:endParaRPr lang="en-US" dirty="0">
              <a:solidFill>
                <a:schemeClr val="tx1"/>
              </a:solidFill>
              <a:latin typeface="+mn-lt"/>
            </a:endParaRPr>
          </a:p>
        </p:txBody>
      </p:sp>
      <p:sp>
        <p:nvSpPr>
          <p:cNvPr id="3" name="Content Placeholder 2"/>
          <p:cNvSpPr>
            <a:spLocks noGrp="1"/>
          </p:cNvSpPr>
          <p:nvPr>
            <p:ph idx="1"/>
          </p:nvPr>
        </p:nvSpPr>
        <p:spPr/>
        <p:txBody>
          <a:bodyPr>
            <a:noAutofit/>
          </a:bodyPr>
          <a:lstStyle/>
          <a:p>
            <a:pPr marL="0" indent="0">
              <a:buNone/>
            </a:pPr>
            <a:r>
              <a:rPr lang="en-US" sz="2600" b="1" dirty="0">
                <a:solidFill>
                  <a:srgbClr val="FFFF00"/>
                </a:solidFill>
                <a:latin typeface="+mn-lt"/>
              </a:rPr>
              <a:t>The advantages of virtualization include the following:</a:t>
            </a:r>
          </a:p>
          <a:p>
            <a:pPr>
              <a:buFont typeface="Wingdings" panose="05000000000000000000" pitchFamily="2" charset="2"/>
              <a:buChar char="Ø"/>
            </a:pPr>
            <a:r>
              <a:rPr lang="en-US" sz="2600" dirty="0" smtClean="0">
                <a:latin typeface="+mn-lt"/>
              </a:rPr>
              <a:t>It </a:t>
            </a:r>
            <a:r>
              <a:rPr lang="en-US" sz="2600" dirty="0">
                <a:latin typeface="+mn-lt"/>
              </a:rPr>
              <a:t>allows any network-enabled device to access any network application over </a:t>
            </a:r>
            <a:r>
              <a:rPr lang="en-US" sz="2600" dirty="0" smtClean="0">
                <a:latin typeface="+mn-lt"/>
              </a:rPr>
              <a:t>any </a:t>
            </a:r>
            <a:r>
              <a:rPr lang="en-US" sz="2600" dirty="0">
                <a:latin typeface="+mn-lt"/>
              </a:rPr>
              <a:t>network.</a:t>
            </a:r>
          </a:p>
          <a:p>
            <a:pPr>
              <a:buFont typeface="Wingdings" panose="05000000000000000000" pitchFamily="2" charset="2"/>
              <a:buChar char="Ø"/>
            </a:pPr>
            <a:r>
              <a:rPr lang="en-US" sz="2600" dirty="0" smtClean="0">
                <a:latin typeface="+mn-lt"/>
              </a:rPr>
              <a:t>It </a:t>
            </a:r>
            <a:r>
              <a:rPr lang="en-US" sz="2600" dirty="0">
                <a:latin typeface="+mn-lt"/>
              </a:rPr>
              <a:t>maintains isolation of one workload from another application to enhance </a:t>
            </a:r>
            <a:r>
              <a:rPr lang="en-US" sz="2600" dirty="0" smtClean="0">
                <a:latin typeface="+mn-lt"/>
              </a:rPr>
              <a:t>security </a:t>
            </a:r>
            <a:r>
              <a:rPr lang="en-US" sz="2600" dirty="0">
                <a:latin typeface="+mn-lt"/>
              </a:rPr>
              <a:t>in </a:t>
            </a:r>
            <a:r>
              <a:rPr lang="en-US" sz="2600" dirty="0" smtClean="0">
                <a:latin typeface="+mn-lt"/>
              </a:rPr>
              <a:t>the environment</a:t>
            </a:r>
            <a:r>
              <a:rPr lang="en-US" sz="2600" dirty="0">
                <a:latin typeface="+mn-lt"/>
              </a:rPr>
              <a:t>.</a:t>
            </a:r>
          </a:p>
          <a:p>
            <a:pPr>
              <a:buFont typeface="Wingdings" panose="05000000000000000000" pitchFamily="2" charset="2"/>
              <a:buChar char="Ø"/>
            </a:pPr>
            <a:r>
              <a:rPr lang="en-US" sz="2600" dirty="0" smtClean="0">
                <a:latin typeface="+mn-lt"/>
              </a:rPr>
              <a:t>Virtualization </a:t>
            </a:r>
            <a:r>
              <a:rPr lang="en-US" sz="2600" dirty="0">
                <a:latin typeface="+mn-lt"/>
              </a:rPr>
              <a:t>of an application allows users to be comfortable with different versions of </a:t>
            </a:r>
            <a:r>
              <a:rPr lang="en-US" sz="2600" dirty="0" smtClean="0">
                <a:latin typeface="+mn-lt"/>
              </a:rPr>
              <a:t>the operating system.</a:t>
            </a:r>
          </a:p>
          <a:p>
            <a:pPr>
              <a:buFont typeface="Wingdings" panose="05000000000000000000" pitchFamily="2" charset="2"/>
              <a:buChar char="Ø"/>
            </a:pPr>
            <a:r>
              <a:rPr lang="en-US" sz="2600" dirty="0" smtClean="0">
                <a:latin typeface="+mn-lt"/>
              </a:rPr>
              <a:t>It </a:t>
            </a:r>
            <a:r>
              <a:rPr lang="en-US" sz="2600" dirty="0">
                <a:latin typeface="+mn-lt"/>
              </a:rPr>
              <a:t>can support and allow application with multiple instances to run on various machines concurrently.</a:t>
            </a:r>
          </a:p>
          <a:p>
            <a:pPr>
              <a:buFont typeface="Wingdings" panose="05000000000000000000" pitchFamily="2" charset="2"/>
              <a:buChar char="Ø"/>
            </a:pPr>
            <a:r>
              <a:rPr lang="en-US" sz="2600" dirty="0" smtClean="0">
                <a:latin typeface="+mn-lt"/>
              </a:rPr>
              <a:t>It </a:t>
            </a:r>
            <a:r>
              <a:rPr lang="en-US" sz="2600" dirty="0">
                <a:latin typeface="+mn-lt"/>
              </a:rPr>
              <a:t>optimizes the use of a single system.</a:t>
            </a:r>
          </a:p>
          <a:p>
            <a:pPr>
              <a:buFont typeface="Wingdings" panose="05000000000000000000" pitchFamily="2" charset="2"/>
              <a:buChar char="Ø"/>
            </a:pPr>
            <a:r>
              <a:rPr lang="en-US" sz="2600" dirty="0" smtClean="0">
                <a:latin typeface="+mn-lt"/>
              </a:rPr>
              <a:t>It </a:t>
            </a:r>
            <a:r>
              <a:rPr lang="en-US" sz="2600" dirty="0">
                <a:latin typeface="+mn-lt"/>
              </a:rPr>
              <a:t>enhances the reliability or availability of an application through redundancy.</a:t>
            </a:r>
            <a:endParaRPr lang="en-US" sz="2600" dirty="0">
              <a:solidFill>
                <a:schemeClr val="tx1"/>
              </a:solidFill>
              <a:latin typeface="+mn-lt"/>
            </a:endParaRPr>
          </a:p>
        </p:txBody>
      </p:sp>
    </p:spTree>
    <p:extLst>
      <p:ext uri="{BB962C8B-B14F-4D97-AF65-F5344CB8AC3E}">
        <p14:creationId xmlns:p14="http://schemas.microsoft.com/office/powerpoint/2010/main" val="709491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568036" y="365125"/>
            <a:ext cx="11263746" cy="6271201"/>
          </a:xfrm>
          <a:prstGeom prst="rect">
            <a:avLst/>
          </a:prstGeom>
        </p:spPr>
      </p:pic>
    </p:spTree>
    <p:extLst>
      <p:ext uri="{BB962C8B-B14F-4D97-AF65-F5344CB8AC3E}">
        <p14:creationId xmlns:p14="http://schemas.microsoft.com/office/powerpoint/2010/main" val="4193372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838200" y="365125"/>
            <a:ext cx="10758055" cy="6201929"/>
          </a:xfrm>
          <a:prstGeom prst="rect">
            <a:avLst/>
          </a:prstGeom>
        </p:spPr>
      </p:pic>
    </p:spTree>
    <p:extLst>
      <p:ext uri="{BB962C8B-B14F-4D97-AF65-F5344CB8AC3E}">
        <p14:creationId xmlns:p14="http://schemas.microsoft.com/office/powerpoint/2010/main" val="81257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526473" y="365126"/>
            <a:ext cx="11222182" cy="6188074"/>
          </a:xfrm>
          <a:prstGeom prst="rect">
            <a:avLst/>
          </a:prstGeom>
        </p:spPr>
      </p:pic>
    </p:spTree>
    <p:extLst>
      <p:ext uri="{BB962C8B-B14F-4D97-AF65-F5344CB8AC3E}">
        <p14:creationId xmlns:p14="http://schemas.microsoft.com/office/powerpoint/2010/main" val="2110759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36558" y="197714"/>
            <a:ext cx="10918884" cy="656591"/>
          </a:xfrm>
        </p:spPr>
        <p:txBody>
          <a:bodyPr>
            <a:normAutofit fontScale="90000"/>
          </a:bodyPr>
          <a:lstStyle/>
          <a:p>
            <a:r>
              <a:rPr lang="en-US" sz="4267" dirty="0">
                <a:solidFill>
                  <a:schemeClr val="tx1"/>
                </a:solidFill>
              </a:rPr>
              <a:t>What should you expect from this course?</a:t>
            </a:r>
          </a:p>
        </p:txBody>
      </p:sp>
      <p:graphicFrame>
        <p:nvGraphicFramePr>
          <p:cNvPr id="3" name="Diagram 2"/>
          <p:cNvGraphicFramePr/>
          <p:nvPr>
            <p:extLst/>
          </p:nvPr>
        </p:nvGraphicFramePr>
        <p:xfrm>
          <a:off x="508000" y="1600200"/>
          <a:ext cx="10871200" cy="447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30683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6079713" y="3420890"/>
            <a:ext cx="32574" cy="16219"/>
          </a:xfrm>
          <a:prstGeom prst="rect">
            <a:avLst/>
          </a:prstGeom>
        </p:spPr>
      </p:pic>
      <p:pic>
        <p:nvPicPr>
          <p:cNvPr id="4" name="Picture 3"/>
          <p:cNvPicPr>
            <a:picLocks noChangeAspect="1"/>
          </p:cNvPicPr>
          <p:nvPr/>
        </p:nvPicPr>
        <p:blipFill>
          <a:blip r:embed="rId3"/>
          <a:stretch>
            <a:fillRect/>
          </a:stretch>
        </p:blipFill>
        <p:spPr>
          <a:xfrm>
            <a:off x="651164" y="365125"/>
            <a:ext cx="10529454" cy="6104948"/>
          </a:xfrm>
          <a:prstGeom prst="rect">
            <a:avLst/>
          </a:prstGeom>
        </p:spPr>
      </p:pic>
    </p:spTree>
    <p:extLst>
      <p:ext uri="{BB962C8B-B14F-4D97-AF65-F5344CB8AC3E}">
        <p14:creationId xmlns:p14="http://schemas.microsoft.com/office/powerpoint/2010/main" val="3538412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609600" y="365125"/>
            <a:ext cx="11111345" cy="6229639"/>
          </a:xfrm>
          <a:prstGeom prst="rect">
            <a:avLst/>
          </a:prstGeom>
        </p:spPr>
      </p:pic>
    </p:spTree>
    <p:extLst>
      <p:ext uri="{BB962C8B-B14F-4D97-AF65-F5344CB8AC3E}">
        <p14:creationId xmlns:p14="http://schemas.microsoft.com/office/powerpoint/2010/main" val="543537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58982" y="443345"/>
            <a:ext cx="10321635" cy="5985164"/>
          </a:xfrm>
          <a:prstGeom prst="rect">
            <a:avLst/>
          </a:prstGeom>
        </p:spPr>
      </p:pic>
    </p:spTree>
    <p:extLst>
      <p:ext uri="{BB962C8B-B14F-4D97-AF65-F5344CB8AC3E}">
        <p14:creationId xmlns:p14="http://schemas.microsoft.com/office/powerpoint/2010/main" val="3980046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mn-lt"/>
              </a:rPr>
              <a:t>Server/Compute Virtualization</a:t>
            </a:r>
            <a:endParaRPr lang="en-US" dirty="0">
              <a:solidFill>
                <a:schemeClr val="tx1"/>
              </a:solidFill>
              <a:latin typeface="+mn-lt"/>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400" dirty="0">
                <a:latin typeface="+mn-lt"/>
              </a:rPr>
              <a:t>Server/Compute virtualization in cloud computing refers to making a virtual edition of a device </a:t>
            </a:r>
            <a:r>
              <a:rPr lang="en-US" sz="2400" dirty="0" smtClean="0">
                <a:latin typeface="+mn-lt"/>
              </a:rPr>
              <a:t>or resource</a:t>
            </a:r>
            <a:r>
              <a:rPr lang="en-US" sz="2400" dirty="0">
                <a:latin typeface="+mn-lt"/>
              </a:rPr>
              <a:t>, such as a server, storage device, network, or an operating system where the structure splits </a:t>
            </a:r>
            <a:r>
              <a:rPr lang="en-US" sz="2400" dirty="0" smtClean="0">
                <a:latin typeface="+mn-lt"/>
              </a:rPr>
              <a:t>the resources </a:t>
            </a:r>
            <a:r>
              <a:rPr lang="en-US" sz="2400" dirty="0">
                <a:latin typeface="+mn-lt"/>
              </a:rPr>
              <a:t>as one or more environments for execution</a:t>
            </a:r>
            <a:r>
              <a:rPr lang="en-US" sz="2400" dirty="0" smtClean="0">
                <a:latin typeface="+mn-lt"/>
              </a:rPr>
              <a:t>.</a:t>
            </a:r>
          </a:p>
          <a:p>
            <a:pPr>
              <a:buFont typeface="Wingdings" panose="05000000000000000000" pitchFamily="2" charset="2"/>
              <a:buChar char="Ø"/>
            </a:pPr>
            <a:r>
              <a:rPr lang="en-US" sz="2400" dirty="0">
                <a:latin typeface="+mn-lt"/>
              </a:rPr>
              <a:t>The following are the advantages of server/compute virtualization:</a:t>
            </a:r>
          </a:p>
          <a:p>
            <a:pPr marL="0" indent="0">
              <a:buNone/>
            </a:pPr>
            <a:r>
              <a:rPr lang="en-US" sz="2400" dirty="0">
                <a:latin typeface="+mn-lt"/>
              </a:rPr>
              <a:t>1. Consistency</a:t>
            </a:r>
          </a:p>
          <a:p>
            <a:pPr marL="0" indent="0">
              <a:buNone/>
            </a:pPr>
            <a:r>
              <a:rPr lang="en-US" sz="2400" dirty="0">
                <a:latin typeface="+mn-lt"/>
              </a:rPr>
              <a:t>2. Energy efficiency</a:t>
            </a:r>
          </a:p>
          <a:p>
            <a:pPr marL="0" indent="0">
              <a:buNone/>
            </a:pPr>
            <a:r>
              <a:rPr lang="en-US" sz="2400" dirty="0">
                <a:latin typeface="+mn-lt"/>
              </a:rPr>
              <a:t>3. Enhanced disaster recovery</a:t>
            </a:r>
          </a:p>
          <a:p>
            <a:pPr marL="0" indent="0">
              <a:buNone/>
            </a:pPr>
            <a:r>
              <a:rPr lang="en-US" sz="2400" dirty="0">
                <a:latin typeface="+mn-lt"/>
              </a:rPr>
              <a:t>4. Cost </a:t>
            </a:r>
            <a:r>
              <a:rPr lang="en-US" sz="2400" dirty="0" smtClean="0">
                <a:latin typeface="+mn-lt"/>
              </a:rPr>
              <a:t>savings</a:t>
            </a:r>
          </a:p>
          <a:p>
            <a:pPr>
              <a:buFont typeface="Wingdings" panose="05000000000000000000" pitchFamily="2" charset="2"/>
              <a:buChar char="Ø"/>
            </a:pPr>
            <a:r>
              <a:rPr lang="en-US" sz="2400" dirty="0">
                <a:latin typeface="+mn-lt"/>
              </a:rPr>
              <a:t>A virtual machine is a reasonable computing system like a physical machine which governs an application and operating system (OS). Some of the virtual components used in a virtual machine are as follows:</a:t>
            </a:r>
          </a:p>
        </p:txBody>
      </p:sp>
    </p:spTree>
    <p:extLst>
      <p:ext uri="{BB962C8B-B14F-4D97-AF65-F5344CB8AC3E}">
        <p14:creationId xmlns:p14="http://schemas.microsoft.com/office/powerpoint/2010/main" val="9516829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mn-lt"/>
              </a:rPr>
              <a:t>Server/Compute Virtualization</a:t>
            </a:r>
            <a:endParaRPr lang="en-US" dirty="0">
              <a:solidFill>
                <a:schemeClr val="tx1"/>
              </a:solidFill>
              <a:latin typeface="+mn-lt"/>
            </a:endParaRPr>
          </a:p>
        </p:txBody>
      </p:sp>
      <p:sp>
        <p:nvSpPr>
          <p:cNvPr id="3" name="Content Placeholder 2"/>
          <p:cNvSpPr>
            <a:spLocks noGrp="1"/>
          </p:cNvSpPr>
          <p:nvPr>
            <p:ph idx="1"/>
          </p:nvPr>
        </p:nvSpPr>
        <p:spPr/>
        <p:txBody>
          <a:bodyPr>
            <a:noAutofit/>
          </a:bodyPr>
          <a:lstStyle/>
          <a:p>
            <a:pPr marL="0" indent="0">
              <a:buNone/>
            </a:pPr>
            <a:r>
              <a:rPr lang="en-US" b="1" dirty="0">
                <a:solidFill>
                  <a:srgbClr val="FFFF00"/>
                </a:solidFill>
                <a:latin typeface="+mn-lt"/>
              </a:rPr>
              <a:t>A virtual machine (VM) can be configured with the following virtual components:</a:t>
            </a:r>
          </a:p>
          <a:p>
            <a:r>
              <a:rPr lang="en-US" dirty="0" smtClean="0">
                <a:latin typeface="+mn-lt"/>
              </a:rPr>
              <a:t>Virtual </a:t>
            </a:r>
            <a:r>
              <a:rPr lang="en-US" dirty="0">
                <a:latin typeface="+mn-lt"/>
              </a:rPr>
              <a:t>central processing unit (vCPU</a:t>
            </a:r>
            <a:r>
              <a:rPr lang="en-US" dirty="0" smtClean="0">
                <a:latin typeface="+mn-lt"/>
              </a:rPr>
              <a:t>)</a:t>
            </a:r>
          </a:p>
          <a:p>
            <a:r>
              <a:rPr lang="en-US" dirty="0">
                <a:latin typeface="+mn-lt"/>
              </a:rPr>
              <a:t>Virtual random access memory (</a:t>
            </a:r>
            <a:r>
              <a:rPr lang="en-US" dirty="0" err="1">
                <a:latin typeface="+mn-lt"/>
              </a:rPr>
              <a:t>vRAM</a:t>
            </a:r>
            <a:r>
              <a:rPr lang="en-US" dirty="0" smtClean="0">
                <a:latin typeface="+mn-lt"/>
              </a:rPr>
              <a:t>)</a:t>
            </a:r>
          </a:p>
          <a:p>
            <a:r>
              <a:rPr lang="en-US" dirty="0">
                <a:latin typeface="+mn-lt"/>
              </a:rPr>
              <a:t>Virtual </a:t>
            </a:r>
            <a:r>
              <a:rPr lang="en-US" dirty="0" smtClean="0">
                <a:latin typeface="+mn-lt"/>
              </a:rPr>
              <a:t>disk</a:t>
            </a:r>
          </a:p>
          <a:p>
            <a:r>
              <a:rPr lang="en-US" dirty="0">
                <a:latin typeface="+mn-lt"/>
              </a:rPr>
              <a:t>Virtual network adaptor (</a:t>
            </a:r>
            <a:r>
              <a:rPr lang="en-US" dirty="0" err="1">
                <a:latin typeface="+mn-lt"/>
              </a:rPr>
              <a:t>vNIC</a:t>
            </a:r>
            <a:r>
              <a:rPr lang="en-US" dirty="0" smtClean="0">
                <a:latin typeface="+mn-lt"/>
              </a:rPr>
              <a:t>)</a:t>
            </a:r>
          </a:p>
          <a:p>
            <a:r>
              <a:rPr lang="en-US" dirty="0">
                <a:latin typeface="+mn-lt"/>
              </a:rPr>
              <a:t>Virtual DVD/CD-ROM and floppy </a:t>
            </a:r>
            <a:r>
              <a:rPr lang="en-US" dirty="0" smtClean="0">
                <a:latin typeface="+mn-lt"/>
              </a:rPr>
              <a:t>drives</a:t>
            </a:r>
          </a:p>
          <a:p>
            <a:r>
              <a:rPr lang="en-US" dirty="0">
                <a:latin typeface="+mn-lt"/>
              </a:rPr>
              <a:t>Virtual SCSI (Small Computer System Interface) </a:t>
            </a:r>
            <a:r>
              <a:rPr lang="en-US" dirty="0" smtClean="0">
                <a:latin typeface="+mn-lt"/>
              </a:rPr>
              <a:t>controller</a:t>
            </a:r>
          </a:p>
          <a:p>
            <a:r>
              <a:rPr lang="en-US" dirty="0">
                <a:latin typeface="+mn-lt"/>
              </a:rPr>
              <a:t>Virtual USB </a:t>
            </a:r>
            <a:r>
              <a:rPr lang="en-US" dirty="0" smtClean="0">
                <a:latin typeface="+mn-lt"/>
              </a:rPr>
              <a:t>controllers</a:t>
            </a:r>
          </a:p>
          <a:p>
            <a:r>
              <a:rPr lang="en-US" dirty="0">
                <a:latin typeface="+mn-lt"/>
              </a:rPr>
              <a:t>Virtual machine console</a:t>
            </a:r>
          </a:p>
        </p:txBody>
      </p:sp>
    </p:spTree>
    <p:extLst>
      <p:ext uri="{BB962C8B-B14F-4D97-AF65-F5344CB8AC3E}">
        <p14:creationId xmlns:p14="http://schemas.microsoft.com/office/powerpoint/2010/main" val="26892460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mn-lt"/>
              </a:rPr>
              <a:t>Server/Compute Virtualization</a:t>
            </a:r>
            <a:endParaRPr lang="en-US" dirty="0">
              <a:solidFill>
                <a:schemeClr val="tx1"/>
              </a:solidFill>
              <a:latin typeface="+mn-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0686" y="1674421"/>
            <a:ext cx="8015843" cy="4476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9305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Area and technology based classification</a:t>
            </a:r>
          </a:p>
        </p:txBody>
      </p:sp>
      <p:sp>
        <p:nvSpPr>
          <p:cNvPr id="3" name="Content Placeholder 2"/>
          <p:cNvSpPr>
            <a:spLocks noGrp="1"/>
          </p:cNvSpPr>
          <p:nvPr>
            <p:ph idx="1"/>
          </p:nvPr>
        </p:nvSpPr>
        <p:spPr/>
        <p:txBody>
          <a:bodyPr/>
          <a:lstStyle/>
          <a:p>
            <a:pPr marL="0" indent="0">
              <a:buNone/>
            </a:pPr>
            <a:r>
              <a:rPr lang="en-US" dirty="0" smtClean="0"/>
              <a:t>Virtualization can be also be classified based on the technology or the area that is being virtualized</a:t>
            </a:r>
            <a:endParaRPr lang="en-US" dirty="0"/>
          </a:p>
          <a:p>
            <a:r>
              <a:rPr lang="en-US" dirty="0" smtClean="0"/>
              <a:t>Server Virtualization</a:t>
            </a:r>
            <a:endParaRPr lang="en-US" dirty="0"/>
          </a:p>
          <a:p>
            <a:r>
              <a:rPr lang="en-US" dirty="0" smtClean="0"/>
              <a:t>Network Virtualization</a:t>
            </a:r>
          </a:p>
          <a:p>
            <a:r>
              <a:rPr lang="en-US" dirty="0"/>
              <a:t>Storage Virtualization</a:t>
            </a:r>
          </a:p>
          <a:p>
            <a:r>
              <a:rPr lang="en-US" dirty="0" smtClean="0"/>
              <a:t>Desktop Virtualization</a:t>
            </a:r>
          </a:p>
          <a:p>
            <a:r>
              <a:rPr lang="en-US" dirty="0" smtClean="0"/>
              <a:t>Application Virtualization</a:t>
            </a:r>
          </a:p>
          <a:p>
            <a:r>
              <a:rPr lang="en-US" dirty="0" smtClean="0"/>
              <a:t>Management Virtualization</a:t>
            </a:r>
            <a:endParaRPr lang="en-US" dirty="0"/>
          </a:p>
          <a:p>
            <a:endParaRPr lang="en-US" dirty="0"/>
          </a:p>
        </p:txBody>
      </p:sp>
    </p:spTree>
    <p:extLst>
      <p:ext uri="{BB962C8B-B14F-4D97-AF65-F5344CB8AC3E}">
        <p14:creationId xmlns:p14="http://schemas.microsoft.com/office/powerpoint/2010/main" val="13747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Virtualization</a:t>
            </a:r>
          </a:p>
        </p:txBody>
      </p:sp>
      <p:sp>
        <p:nvSpPr>
          <p:cNvPr id="3" name="Content Placeholder 2"/>
          <p:cNvSpPr>
            <a:spLocks noGrp="1"/>
          </p:cNvSpPr>
          <p:nvPr>
            <p:ph idx="1"/>
          </p:nvPr>
        </p:nvSpPr>
        <p:spPr/>
        <p:txBody>
          <a:bodyPr/>
          <a:lstStyle/>
          <a:p>
            <a:r>
              <a:rPr lang="en-US" dirty="0" smtClean="0"/>
              <a:t>Virtualization is classified based on the extent of hardware emulation</a:t>
            </a:r>
            <a:r>
              <a:rPr lang="en-US" dirty="0"/>
              <a:t>.</a:t>
            </a:r>
          </a:p>
          <a:p>
            <a:r>
              <a:rPr lang="en-US" dirty="0" smtClean="0"/>
              <a:t>Full Emulation</a:t>
            </a:r>
            <a:endParaRPr lang="en-US" dirty="0"/>
          </a:p>
          <a:p>
            <a:r>
              <a:rPr lang="en-US" dirty="0" smtClean="0"/>
              <a:t>Full/Native Virtualization</a:t>
            </a:r>
            <a:endParaRPr lang="en-US" dirty="0"/>
          </a:p>
          <a:p>
            <a:r>
              <a:rPr lang="en-US" dirty="0" smtClean="0"/>
              <a:t>Para-Virtualization</a:t>
            </a:r>
            <a:endParaRPr lang="en-US" dirty="0"/>
          </a:p>
          <a:p>
            <a:r>
              <a:rPr lang="en-US" dirty="0" smtClean="0"/>
              <a:t>OS Virtualization</a:t>
            </a:r>
            <a:endParaRPr lang="en-US" dirty="0"/>
          </a:p>
          <a:p>
            <a:r>
              <a:rPr lang="en-US" dirty="0" smtClean="0"/>
              <a:t>Application Virtualization</a:t>
            </a:r>
            <a:endParaRPr lang="en-US" dirty="0"/>
          </a:p>
          <a:p>
            <a:endParaRPr lang="en-US" dirty="0"/>
          </a:p>
        </p:txBody>
      </p:sp>
    </p:spTree>
    <p:extLst>
      <p:ext uri="{BB962C8B-B14F-4D97-AF65-F5344CB8AC3E}">
        <p14:creationId xmlns:p14="http://schemas.microsoft.com/office/powerpoint/2010/main" val="3339794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mn-lt"/>
              </a:rPr>
              <a:t>Server/Compute Components</a:t>
            </a:r>
            <a:endParaRPr lang="en-US" dirty="0">
              <a:solidFill>
                <a:schemeClr val="tx1"/>
              </a:solidFill>
              <a:latin typeface="+mn-lt"/>
            </a:endParaRPr>
          </a:p>
        </p:txBody>
      </p:sp>
      <p:sp>
        <p:nvSpPr>
          <p:cNvPr id="3" name="Content Placeholder 2"/>
          <p:cNvSpPr>
            <a:spLocks noGrp="1"/>
          </p:cNvSpPr>
          <p:nvPr>
            <p:ph idx="1"/>
          </p:nvPr>
        </p:nvSpPr>
        <p:spPr/>
        <p:txBody>
          <a:bodyPr>
            <a:noAutofit/>
          </a:bodyPr>
          <a:lstStyle/>
          <a:p>
            <a:pPr marL="0" indent="0">
              <a:buNone/>
            </a:pPr>
            <a:r>
              <a:rPr lang="en-US" b="1" dirty="0">
                <a:solidFill>
                  <a:srgbClr val="FFFF00"/>
                </a:solidFill>
                <a:latin typeface="+mn-lt"/>
              </a:rPr>
              <a:t>The logical components of a server/compute system comprise the following:</a:t>
            </a:r>
          </a:p>
          <a:p>
            <a:r>
              <a:rPr lang="en-US" dirty="0">
                <a:latin typeface="+mn-lt"/>
              </a:rPr>
              <a:t>File system</a:t>
            </a:r>
          </a:p>
          <a:p>
            <a:r>
              <a:rPr lang="en-US" dirty="0">
                <a:latin typeface="+mn-lt"/>
              </a:rPr>
              <a:t>Operating system</a:t>
            </a:r>
          </a:p>
          <a:p>
            <a:r>
              <a:rPr lang="en-US" dirty="0">
                <a:latin typeface="+mn-lt"/>
              </a:rPr>
              <a:t>Volume manager</a:t>
            </a:r>
          </a:p>
          <a:p>
            <a:r>
              <a:rPr lang="en-US" dirty="0">
                <a:latin typeface="+mn-lt"/>
              </a:rPr>
              <a:t>Device drivers</a:t>
            </a:r>
          </a:p>
          <a:p>
            <a:endParaRPr lang="en-US" sz="2400" dirty="0">
              <a:latin typeface="+mn-lt"/>
            </a:endParaRPr>
          </a:p>
        </p:txBody>
      </p:sp>
    </p:spTree>
    <p:extLst>
      <p:ext uri="{BB962C8B-B14F-4D97-AF65-F5344CB8AC3E}">
        <p14:creationId xmlns:p14="http://schemas.microsoft.com/office/powerpoint/2010/main" val="28829029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mn-lt"/>
              </a:rPr>
              <a:t>Need of Server/Compute </a:t>
            </a:r>
            <a:r>
              <a:rPr lang="en-US" dirty="0">
                <a:solidFill>
                  <a:schemeClr val="tx1"/>
                </a:solidFill>
                <a:latin typeface="+mn-lt"/>
              </a:rPr>
              <a:t>Virtualization</a:t>
            </a: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dirty="0">
                <a:latin typeface="+mn-lt"/>
              </a:rPr>
              <a:t>Compute virtualization facilitates and permits various applications and operating systems to </a:t>
            </a:r>
            <a:r>
              <a:rPr lang="en-US" dirty="0" smtClean="0">
                <a:latin typeface="+mn-lt"/>
              </a:rPr>
              <a:t>function on </a:t>
            </a:r>
            <a:r>
              <a:rPr lang="en-US" dirty="0">
                <a:latin typeface="+mn-lt"/>
              </a:rPr>
              <a:t>a physical machine</a:t>
            </a:r>
            <a:r>
              <a:rPr lang="en-US" dirty="0" smtClean="0">
                <a:latin typeface="+mn-lt"/>
              </a:rPr>
              <a:t>.</a:t>
            </a:r>
          </a:p>
          <a:p>
            <a:pPr>
              <a:buFont typeface="Wingdings" panose="05000000000000000000" pitchFamily="2" charset="2"/>
              <a:buChar char="Ø"/>
            </a:pPr>
            <a:r>
              <a:rPr lang="en-US" dirty="0">
                <a:latin typeface="+mn-lt"/>
              </a:rPr>
              <a:t>This method considerably minimizes charge and enhanced consumption. Resource management is the allotment of a physical machine or clustered physical machines to VMs.</a:t>
            </a:r>
          </a:p>
          <a:p>
            <a:pPr>
              <a:buFont typeface="Wingdings" panose="05000000000000000000" pitchFamily="2" charset="2"/>
              <a:buChar char="Ø"/>
            </a:pPr>
            <a:r>
              <a:rPr lang="en-US" dirty="0">
                <a:latin typeface="+mn-lt"/>
              </a:rPr>
              <a:t>Every physical machine and group has a parent resource pool which provides the resources of that physical machine or group.</a:t>
            </a:r>
          </a:p>
          <a:p>
            <a:pPr>
              <a:buFont typeface="Wingdings" panose="05000000000000000000" pitchFamily="2" charset="2"/>
              <a:buChar char="Ø"/>
            </a:pPr>
            <a:r>
              <a:rPr lang="en-US" dirty="0">
                <a:latin typeface="+mn-lt"/>
              </a:rPr>
              <a:t>Each child resource pool possesses a few of the resources of their parents. A parent resource pool may include virtual machines, child resource pools, or both.</a:t>
            </a:r>
          </a:p>
        </p:txBody>
      </p:sp>
    </p:spTree>
    <p:extLst>
      <p:ext uri="{BB962C8B-B14F-4D97-AF65-F5344CB8AC3E}">
        <p14:creationId xmlns:p14="http://schemas.microsoft.com/office/powerpoint/2010/main" val="2732022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IN" b="1" dirty="0"/>
              <a:t>Course Outcomes</a:t>
            </a:r>
            <a:endParaRPr lang="en-IN" dirty="0"/>
          </a:p>
        </p:txBody>
      </p:sp>
      <p:sp>
        <p:nvSpPr>
          <p:cNvPr id="3" name="Text Placeholder 2"/>
          <p:cNvSpPr>
            <a:spLocks noGrp="1"/>
          </p:cNvSpPr>
          <p:nvPr>
            <p:ph type="body" idx="1"/>
          </p:nvPr>
        </p:nvSpPr>
        <p:spPr>
          <a:xfrm>
            <a:off x="609600" y="1397000"/>
            <a:ext cx="11176000" cy="4103688"/>
          </a:xfrm>
        </p:spPr>
        <p:txBody>
          <a:bodyPr>
            <a:normAutofit fontScale="92500" lnSpcReduction="20000"/>
          </a:bodyPr>
          <a:lstStyle/>
          <a:p>
            <a:r>
              <a:rPr lang="en-IN" sz="2667" dirty="0"/>
              <a:t>CO 1 Understanding of Cloud Computing, its benefits, trends, and issues.</a:t>
            </a:r>
          </a:p>
          <a:p>
            <a:r>
              <a:rPr lang="en-IN" sz="2667" dirty="0"/>
              <a:t>CO 2 Infrastructure of Cloud computing.</a:t>
            </a:r>
          </a:p>
          <a:p>
            <a:r>
              <a:rPr lang="en-IN" sz="2667" dirty="0"/>
              <a:t>CO 3 Understanding Services and Applications by its type.</a:t>
            </a:r>
          </a:p>
          <a:p>
            <a:r>
              <a:rPr lang="en-IN" sz="2667" dirty="0"/>
              <a:t>CO 4 Cloud Capacity Planning and security in cloud computing.</a:t>
            </a:r>
          </a:p>
          <a:p>
            <a:r>
              <a:rPr lang="en-IN" sz="2667" dirty="0"/>
              <a:t>CO 5 Moving Applications to the Cloud.</a:t>
            </a:r>
          </a:p>
          <a:p>
            <a:r>
              <a:rPr lang="en-IN" sz="2667" dirty="0"/>
              <a:t>CO 6 Going through Cloud storage working and its creation</a:t>
            </a:r>
          </a:p>
          <a:p>
            <a:r>
              <a:rPr lang="en-IN" sz="2667" dirty="0"/>
              <a:t>CO 7 How does communication happens with the cloud</a:t>
            </a:r>
          </a:p>
          <a:p>
            <a:r>
              <a:rPr lang="en-IN" sz="2667" dirty="0"/>
              <a:t>CO 8 Concept of Mobile Cloud and using smartphones with cloud</a:t>
            </a:r>
          </a:p>
          <a:p>
            <a:r>
              <a:rPr lang="en-IN" sz="2667" dirty="0"/>
              <a:t>CO 9 Workloads and services management in cloud</a:t>
            </a:r>
          </a:p>
          <a:p>
            <a:r>
              <a:rPr lang="en-IN" sz="2667" dirty="0"/>
              <a:t>CO 10 Cloud migration and mobile web services working</a:t>
            </a:r>
          </a:p>
        </p:txBody>
      </p:sp>
    </p:spTree>
    <p:extLst>
      <p:ext uri="{BB962C8B-B14F-4D97-AF65-F5344CB8AC3E}">
        <p14:creationId xmlns:p14="http://schemas.microsoft.com/office/powerpoint/2010/main" val="13582552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mn-lt"/>
              </a:rPr>
              <a:t>Need of Server/Compute </a:t>
            </a:r>
            <a:r>
              <a:rPr lang="en-US" dirty="0">
                <a:solidFill>
                  <a:schemeClr val="tx1"/>
                </a:solidFill>
                <a:latin typeface="+mn-lt"/>
              </a:rPr>
              <a:t>Virtualization</a:t>
            </a: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600" dirty="0">
                <a:latin typeface="+mn-lt"/>
              </a:rPr>
              <a:t>Present CPUs are prepared with hyper-threading characteristics and multiple cores per CPU. A </a:t>
            </a:r>
            <a:r>
              <a:rPr lang="en-US" sz="2600" dirty="0" smtClean="0">
                <a:latin typeface="+mn-lt"/>
              </a:rPr>
              <a:t>multicore CPU </a:t>
            </a:r>
            <a:r>
              <a:rPr lang="en-US" sz="2600" dirty="0">
                <a:latin typeface="+mn-lt"/>
              </a:rPr>
              <a:t>is an incorporated circuit with which two or more processing units have been </a:t>
            </a:r>
            <a:r>
              <a:rPr lang="en-US" sz="2600" dirty="0" smtClean="0">
                <a:latin typeface="+mn-lt"/>
              </a:rPr>
              <a:t>connected for </a:t>
            </a:r>
            <a:r>
              <a:rPr lang="en-US" sz="2600" dirty="0">
                <a:latin typeface="+mn-lt"/>
              </a:rPr>
              <a:t>improved functioning and more effective, synchronized processing of multiple resources</a:t>
            </a:r>
            <a:r>
              <a:rPr lang="en-US" sz="2600" dirty="0" smtClean="0">
                <a:latin typeface="+mn-lt"/>
              </a:rPr>
              <a:t>.</a:t>
            </a:r>
          </a:p>
          <a:p>
            <a:pPr>
              <a:buFont typeface="Wingdings" panose="05000000000000000000" pitchFamily="2" charset="2"/>
              <a:buChar char="Ø"/>
            </a:pPr>
            <a:r>
              <a:rPr lang="en-US" sz="2600" dirty="0">
                <a:latin typeface="+mn-lt"/>
              </a:rPr>
              <a:t>A hypervisor augments and supports the CPU resources by use of modern CPU aspects such as hyper-threading and multicore. It also helps in the following ways:</a:t>
            </a:r>
          </a:p>
          <a:p>
            <a:pPr marL="0" indent="0">
              <a:buNone/>
            </a:pPr>
            <a:r>
              <a:rPr lang="en-US" sz="2600" dirty="0" smtClean="0">
                <a:latin typeface="+mn-lt"/>
              </a:rPr>
              <a:t>   1</a:t>
            </a:r>
            <a:r>
              <a:rPr lang="en-US" sz="2600" dirty="0">
                <a:latin typeface="+mn-lt"/>
              </a:rPr>
              <a:t>. Server consolidation</a:t>
            </a:r>
          </a:p>
          <a:p>
            <a:pPr marL="0" indent="0">
              <a:buNone/>
            </a:pPr>
            <a:r>
              <a:rPr lang="en-US" sz="2600" dirty="0" smtClean="0">
                <a:latin typeface="+mn-lt"/>
              </a:rPr>
              <a:t>   2</a:t>
            </a:r>
            <a:r>
              <a:rPr lang="en-US" sz="2600" dirty="0">
                <a:latin typeface="+mn-lt"/>
              </a:rPr>
              <a:t>. Improved security</a:t>
            </a:r>
          </a:p>
          <a:p>
            <a:pPr marL="0" indent="0">
              <a:buNone/>
            </a:pPr>
            <a:r>
              <a:rPr lang="en-US" sz="2600" dirty="0" smtClean="0">
                <a:latin typeface="+mn-lt"/>
              </a:rPr>
              <a:t>   3</a:t>
            </a:r>
            <a:r>
              <a:rPr lang="en-US" sz="2600" dirty="0">
                <a:latin typeface="+mn-lt"/>
              </a:rPr>
              <a:t>. Increased hardware consumption</a:t>
            </a:r>
          </a:p>
          <a:p>
            <a:pPr marL="0" indent="0">
              <a:buNone/>
            </a:pPr>
            <a:r>
              <a:rPr lang="en-US" sz="2600" dirty="0" smtClean="0">
                <a:latin typeface="+mn-lt"/>
              </a:rPr>
              <a:t>   4</a:t>
            </a:r>
            <a:r>
              <a:rPr lang="en-US" sz="2600" dirty="0">
                <a:latin typeface="+mn-lt"/>
              </a:rPr>
              <a:t>. Hardware independence and support portability</a:t>
            </a:r>
          </a:p>
          <a:p>
            <a:pPr marL="0" indent="0">
              <a:buNone/>
            </a:pPr>
            <a:r>
              <a:rPr lang="en-US" sz="2600" dirty="0" smtClean="0">
                <a:latin typeface="+mn-lt"/>
              </a:rPr>
              <a:t>   5</a:t>
            </a:r>
            <a:r>
              <a:rPr lang="en-US" sz="2600" dirty="0">
                <a:latin typeface="+mn-lt"/>
              </a:rPr>
              <a:t>. Decreased provisioning timing</a:t>
            </a:r>
          </a:p>
        </p:txBody>
      </p:sp>
    </p:spTree>
    <p:extLst>
      <p:ext uri="{BB962C8B-B14F-4D97-AF65-F5344CB8AC3E}">
        <p14:creationId xmlns:p14="http://schemas.microsoft.com/office/powerpoint/2010/main" val="823147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mn-lt"/>
              </a:rPr>
              <a:t>Virtual Clusters</a:t>
            </a:r>
            <a:endParaRPr lang="en-US" dirty="0">
              <a:solidFill>
                <a:schemeClr val="tx1"/>
              </a:solidFill>
              <a:latin typeface="+mn-lt"/>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650" dirty="0">
                <a:latin typeface="+mn-lt"/>
              </a:rPr>
              <a:t>There are common agreements for most applications or users, such as user-level or OS </a:t>
            </a:r>
            <a:r>
              <a:rPr lang="en-US" sz="2650" dirty="0" smtClean="0">
                <a:latin typeface="+mn-lt"/>
              </a:rPr>
              <a:t>programming libraries.</a:t>
            </a:r>
          </a:p>
          <a:p>
            <a:pPr>
              <a:buFont typeface="Wingdings" panose="05000000000000000000" pitchFamily="2" charset="2"/>
              <a:buChar char="Ø"/>
            </a:pPr>
            <a:r>
              <a:rPr lang="en-US" sz="2650" dirty="0">
                <a:latin typeface="+mn-lt"/>
              </a:rPr>
              <a:t>The VMs (guest systems) and physical machines (host </a:t>
            </a:r>
            <a:r>
              <a:rPr lang="en-US" sz="2650" dirty="0" smtClean="0">
                <a:latin typeface="+mn-lt"/>
              </a:rPr>
              <a:t>systems) may </a:t>
            </a:r>
            <a:r>
              <a:rPr lang="en-US" sz="2650" dirty="0">
                <a:latin typeface="+mn-lt"/>
              </a:rPr>
              <a:t>operate with different OSes</a:t>
            </a:r>
            <a:r>
              <a:rPr lang="en-US" sz="2650" dirty="0" smtClean="0">
                <a:latin typeface="+mn-lt"/>
              </a:rPr>
              <a:t>.</a:t>
            </a:r>
          </a:p>
          <a:p>
            <a:pPr>
              <a:buFont typeface="Wingdings" panose="05000000000000000000" pitchFamily="2" charset="2"/>
              <a:buChar char="Ø"/>
            </a:pPr>
            <a:r>
              <a:rPr lang="en-US" sz="2650" dirty="0">
                <a:latin typeface="+mn-lt"/>
              </a:rPr>
              <a:t>The virtual environment design should be able to function quickly</a:t>
            </a:r>
            <a:r>
              <a:rPr lang="en-US" sz="2650" dirty="0" smtClean="0">
                <a:latin typeface="+mn-lt"/>
              </a:rPr>
              <a:t>.</a:t>
            </a:r>
            <a:r>
              <a:rPr lang="en-US" sz="2650" dirty="0">
                <a:latin typeface="+mn-lt"/>
              </a:rPr>
              <a:t> In this case, deployment </a:t>
            </a:r>
            <a:r>
              <a:rPr lang="en-US" sz="2650" dirty="0" smtClean="0">
                <a:latin typeface="+mn-lt"/>
              </a:rPr>
              <a:t>should be </a:t>
            </a:r>
            <a:r>
              <a:rPr lang="en-US" sz="2650" dirty="0">
                <a:latin typeface="+mn-lt"/>
              </a:rPr>
              <a:t>to build and allocate software stacks (i.e., applications, OS, and libraries) to a physical node </a:t>
            </a:r>
            <a:r>
              <a:rPr lang="en-US" sz="2650" dirty="0" smtClean="0">
                <a:latin typeface="+mn-lt"/>
              </a:rPr>
              <a:t>within clusters </a:t>
            </a:r>
            <a:r>
              <a:rPr lang="en-US" sz="2650" dirty="0">
                <a:latin typeface="+mn-lt"/>
              </a:rPr>
              <a:t>as quick as possible and to instantly switch run time environments from one virtual cluster </a:t>
            </a:r>
            <a:r>
              <a:rPr lang="en-US" sz="2650" dirty="0" smtClean="0">
                <a:latin typeface="+mn-lt"/>
              </a:rPr>
              <a:t>of user </a:t>
            </a:r>
            <a:r>
              <a:rPr lang="en-US" sz="2650" dirty="0">
                <a:latin typeface="+mn-lt"/>
              </a:rPr>
              <a:t>to another</a:t>
            </a:r>
            <a:r>
              <a:rPr lang="en-US" sz="2650" dirty="0" smtClean="0">
                <a:latin typeface="+mn-lt"/>
              </a:rPr>
              <a:t>.</a:t>
            </a:r>
          </a:p>
          <a:p>
            <a:pPr>
              <a:buFont typeface="Wingdings" panose="05000000000000000000" pitchFamily="2" charset="2"/>
              <a:buChar char="Ø"/>
            </a:pPr>
            <a:r>
              <a:rPr lang="en-US" sz="2650" dirty="0">
                <a:latin typeface="+mn-lt"/>
              </a:rPr>
              <a:t>Live moving VMs permit </a:t>
            </a:r>
            <a:r>
              <a:rPr lang="en-US" sz="2650" dirty="0" smtClean="0">
                <a:latin typeface="+mn-lt"/>
              </a:rPr>
              <a:t>one </a:t>
            </a:r>
            <a:r>
              <a:rPr lang="en-US" sz="2650" dirty="0">
                <a:latin typeface="+mn-lt"/>
              </a:rPr>
              <a:t>to deliver workloads from one node to other one</a:t>
            </a:r>
            <a:r>
              <a:rPr lang="en-US" sz="2650" dirty="0" smtClean="0">
                <a:latin typeface="+mn-lt"/>
              </a:rPr>
              <a:t>.</a:t>
            </a:r>
          </a:p>
          <a:p>
            <a:pPr>
              <a:buFont typeface="Wingdings" panose="05000000000000000000" pitchFamily="2" charset="2"/>
              <a:buChar char="Ø"/>
            </a:pPr>
            <a:r>
              <a:rPr lang="en-US" sz="2650" dirty="0">
                <a:latin typeface="+mn-lt"/>
              </a:rPr>
              <a:t>One more advantage for clustering carried by virtualization is load-balancing applications in </a:t>
            </a:r>
            <a:r>
              <a:rPr lang="en-US" sz="2650" dirty="0" smtClean="0">
                <a:latin typeface="+mn-lt"/>
              </a:rPr>
              <a:t>a virtual </a:t>
            </a:r>
            <a:r>
              <a:rPr lang="en-US" sz="2650" dirty="0">
                <a:latin typeface="+mn-lt"/>
              </a:rPr>
              <a:t>cluster.</a:t>
            </a:r>
          </a:p>
        </p:txBody>
      </p:sp>
    </p:spTree>
    <p:extLst>
      <p:ext uri="{BB962C8B-B14F-4D97-AF65-F5344CB8AC3E}">
        <p14:creationId xmlns:p14="http://schemas.microsoft.com/office/powerpoint/2010/main" val="4020502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mn-lt"/>
              </a:rPr>
              <a:t>Advantages of Server/Compute </a:t>
            </a:r>
            <a:r>
              <a:rPr lang="en-US" dirty="0">
                <a:solidFill>
                  <a:schemeClr val="tx1"/>
                </a:solidFill>
                <a:latin typeface="+mn-lt"/>
              </a:rPr>
              <a:t>Virtualization</a:t>
            </a:r>
          </a:p>
        </p:txBody>
      </p:sp>
      <p:sp>
        <p:nvSpPr>
          <p:cNvPr id="3" name="Content Placeholder 2"/>
          <p:cNvSpPr>
            <a:spLocks noGrp="1"/>
          </p:cNvSpPr>
          <p:nvPr>
            <p:ph idx="1"/>
          </p:nvPr>
        </p:nvSpPr>
        <p:spPr/>
        <p:txBody>
          <a:bodyPr>
            <a:noAutofit/>
          </a:bodyPr>
          <a:lstStyle/>
          <a:p>
            <a:pPr marL="0" indent="0">
              <a:buNone/>
            </a:pPr>
            <a:endParaRPr lang="en-US" b="1" dirty="0" smtClean="0">
              <a:solidFill>
                <a:srgbClr val="FFFF00"/>
              </a:solidFill>
              <a:latin typeface="+mn-lt"/>
            </a:endParaRPr>
          </a:p>
          <a:p>
            <a:pPr marL="0" indent="0">
              <a:buNone/>
            </a:pPr>
            <a:r>
              <a:rPr lang="en-US" b="1" dirty="0" smtClean="0">
                <a:solidFill>
                  <a:srgbClr val="FFFF00"/>
                </a:solidFill>
                <a:latin typeface="+mn-lt"/>
              </a:rPr>
              <a:t>Compute </a:t>
            </a:r>
            <a:r>
              <a:rPr lang="en-US" b="1" dirty="0">
                <a:solidFill>
                  <a:srgbClr val="FFFF00"/>
                </a:solidFill>
                <a:latin typeface="+mn-lt"/>
              </a:rPr>
              <a:t>virtualization offers the following advantages</a:t>
            </a:r>
            <a:r>
              <a:rPr lang="en-US" b="1" dirty="0" smtClean="0">
                <a:solidFill>
                  <a:srgbClr val="FFFF00"/>
                </a:solidFill>
                <a:latin typeface="+mn-lt"/>
              </a:rPr>
              <a:t>:</a:t>
            </a:r>
            <a:endParaRPr lang="en-US" b="1" i="1" dirty="0" smtClean="0">
              <a:solidFill>
                <a:srgbClr val="FFFF00"/>
              </a:solidFill>
              <a:latin typeface="+mn-lt"/>
            </a:endParaRPr>
          </a:p>
          <a:p>
            <a:r>
              <a:rPr lang="en-US" dirty="0" smtClean="0">
                <a:latin typeface="+mn-lt"/>
              </a:rPr>
              <a:t>Server consolidation</a:t>
            </a:r>
          </a:p>
          <a:p>
            <a:r>
              <a:rPr lang="en-US" dirty="0" smtClean="0">
                <a:latin typeface="+mn-lt"/>
              </a:rPr>
              <a:t>Segregation</a:t>
            </a:r>
          </a:p>
          <a:p>
            <a:r>
              <a:rPr lang="en-US" dirty="0" smtClean="0">
                <a:latin typeface="+mn-lt"/>
              </a:rPr>
              <a:t>Encapsulation</a:t>
            </a:r>
          </a:p>
          <a:p>
            <a:r>
              <a:rPr lang="en-US" dirty="0">
                <a:latin typeface="+mn-lt"/>
              </a:rPr>
              <a:t>Non-dependence on </a:t>
            </a:r>
            <a:r>
              <a:rPr lang="en-US" dirty="0" smtClean="0">
                <a:latin typeface="+mn-lt"/>
              </a:rPr>
              <a:t>hardware</a:t>
            </a:r>
          </a:p>
          <a:p>
            <a:r>
              <a:rPr lang="en-US" dirty="0">
                <a:latin typeface="+mn-lt"/>
              </a:rPr>
              <a:t>Reduction in cost</a:t>
            </a:r>
          </a:p>
        </p:txBody>
      </p:sp>
    </p:spTree>
    <p:extLst>
      <p:ext uri="{BB962C8B-B14F-4D97-AF65-F5344CB8AC3E}">
        <p14:creationId xmlns:p14="http://schemas.microsoft.com/office/powerpoint/2010/main" val="3953426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mn-lt"/>
              </a:rPr>
              <a:t>Techniques of Server/Compute </a:t>
            </a:r>
            <a:r>
              <a:rPr lang="en-US" dirty="0">
                <a:solidFill>
                  <a:schemeClr val="tx1"/>
                </a:solidFill>
                <a:latin typeface="+mn-lt"/>
              </a:rPr>
              <a:t>Virtualization</a:t>
            </a: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endParaRPr lang="en-US" dirty="0" smtClean="0">
              <a:latin typeface="+mn-lt"/>
            </a:endParaRPr>
          </a:p>
          <a:p>
            <a:pPr marL="0" indent="0">
              <a:buNone/>
            </a:pPr>
            <a:r>
              <a:rPr lang="en-US" b="1" dirty="0" smtClean="0">
                <a:solidFill>
                  <a:srgbClr val="FFFF00"/>
                </a:solidFill>
                <a:latin typeface="+mn-lt"/>
              </a:rPr>
              <a:t>The </a:t>
            </a:r>
            <a:r>
              <a:rPr lang="en-US" b="1" dirty="0">
                <a:solidFill>
                  <a:srgbClr val="FFFF00"/>
                </a:solidFill>
                <a:latin typeface="+mn-lt"/>
              </a:rPr>
              <a:t>three methods which manage confidential commands to virtualize the CPU </a:t>
            </a:r>
            <a:r>
              <a:rPr lang="en-US" b="1" dirty="0" smtClean="0">
                <a:solidFill>
                  <a:srgbClr val="FFFF00"/>
                </a:solidFill>
                <a:latin typeface="+mn-lt"/>
              </a:rPr>
              <a:t>are:</a:t>
            </a:r>
          </a:p>
          <a:p>
            <a:r>
              <a:rPr lang="en-US" dirty="0" smtClean="0">
                <a:latin typeface="+mn-lt"/>
              </a:rPr>
              <a:t>Full </a:t>
            </a:r>
            <a:r>
              <a:rPr lang="en-US" dirty="0">
                <a:latin typeface="+mn-lt"/>
              </a:rPr>
              <a:t>Virtualization</a:t>
            </a:r>
            <a:endParaRPr lang="en-US" dirty="0" smtClean="0">
              <a:latin typeface="+mn-lt"/>
            </a:endParaRPr>
          </a:p>
          <a:p>
            <a:r>
              <a:rPr lang="en-US" dirty="0">
                <a:latin typeface="+mn-lt"/>
              </a:rPr>
              <a:t>Para </a:t>
            </a:r>
            <a:r>
              <a:rPr lang="en-US" dirty="0" smtClean="0">
                <a:latin typeface="+mn-lt"/>
              </a:rPr>
              <a:t>Virtualization</a:t>
            </a:r>
          </a:p>
          <a:p>
            <a:r>
              <a:rPr lang="en-US" dirty="0">
                <a:latin typeface="+mn-lt"/>
              </a:rPr>
              <a:t>Hardware Assisted </a:t>
            </a:r>
            <a:r>
              <a:rPr lang="en-US" dirty="0" smtClean="0">
                <a:latin typeface="+mn-lt"/>
              </a:rPr>
              <a:t>Virtualization</a:t>
            </a:r>
          </a:p>
        </p:txBody>
      </p:sp>
    </p:spTree>
    <p:extLst>
      <p:ext uri="{BB962C8B-B14F-4D97-AF65-F5344CB8AC3E}">
        <p14:creationId xmlns:p14="http://schemas.microsoft.com/office/powerpoint/2010/main" val="40610883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mn-lt"/>
              </a:rPr>
              <a:t>Virtual Machine and Hardware Components</a:t>
            </a:r>
            <a:endParaRPr lang="en-US" dirty="0">
              <a:solidFill>
                <a:schemeClr val="tx1"/>
              </a:solidFill>
              <a:latin typeface="+mn-lt"/>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dirty="0">
                <a:latin typeface="+mn-lt"/>
              </a:rPr>
              <a:t>A VM is a rational compute system similar to a physical machine which operates an application </a:t>
            </a:r>
            <a:r>
              <a:rPr lang="en-US" dirty="0" smtClean="0">
                <a:latin typeface="+mn-lt"/>
              </a:rPr>
              <a:t>and an </a:t>
            </a:r>
            <a:r>
              <a:rPr lang="en-US" dirty="0">
                <a:latin typeface="+mn-lt"/>
              </a:rPr>
              <a:t>OS</a:t>
            </a:r>
            <a:r>
              <a:rPr lang="en-US" dirty="0" smtClean="0">
                <a:latin typeface="+mn-lt"/>
              </a:rPr>
              <a:t>.</a:t>
            </a:r>
          </a:p>
          <a:p>
            <a:pPr>
              <a:buFont typeface="Wingdings" panose="05000000000000000000" pitchFamily="2" charset="2"/>
              <a:buChar char="Ø"/>
            </a:pPr>
            <a:r>
              <a:rPr lang="en-US" dirty="0">
                <a:latin typeface="+mn-lt"/>
              </a:rPr>
              <a:t>An operating system which works within a virtual machine is known as a guest operating system</a:t>
            </a:r>
            <a:r>
              <a:rPr lang="en-US" dirty="0" smtClean="0">
                <a:latin typeface="+mn-lt"/>
              </a:rPr>
              <a:t>.</a:t>
            </a:r>
          </a:p>
          <a:p>
            <a:pPr>
              <a:buFont typeface="Wingdings" panose="05000000000000000000" pitchFamily="2" charset="2"/>
              <a:buChar char="Ø"/>
            </a:pPr>
            <a:r>
              <a:rPr lang="en-US" dirty="0">
                <a:latin typeface="+mn-lt"/>
              </a:rPr>
              <a:t>Network file system (NFS) and virtual machine file system (VMFS) are the file systems sustained </a:t>
            </a:r>
            <a:r>
              <a:rPr lang="en-US" dirty="0" smtClean="0">
                <a:latin typeface="+mn-lt"/>
              </a:rPr>
              <a:t>by the </a:t>
            </a:r>
            <a:r>
              <a:rPr lang="en-US" dirty="0">
                <a:latin typeface="+mn-lt"/>
              </a:rPr>
              <a:t>hypervisor</a:t>
            </a:r>
            <a:r>
              <a:rPr lang="en-US" dirty="0" smtClean="0">
                <a:latin typeface="+mn-lt"/>
              </a:rPr>
              <a:t>.</a:t>
            </a:r>
          </a:p>
          <a:p>
            <a:pPr>
              <a:buFont typeface="Wingdings" panose="05000000000000000000" pitchFamily="2" charset="2"/>
              <a:buChar char="Ø"/>
            </a:pPr>
            <a:r>
              <a:rPr lang="en-US" dirty="0">
                <a:latin typeface="+mn-lt"/>
              </a:rPr>
              <a:t>The VMFS is a group of file systems augmented to preserve files of a virtual machine</a:t>
            </a:r>
            <a:r>
              <a:rPr lang="en-US" dirty="0" smtClean="0">
                <a:latin typeface="+mn-lt"/>
              </a:rPr>
              <a:t>.</a:t>
            </a:r>
          </a:p>
          <a:p>
            <a:pPr>
              <a:buFont typeface="Wingdings" panose="05000000000000000000" pitchFamily="2" charset="2"/>
              <a:buChar char="Ø"/>
            </a:pPr>
            <a:r>
              <a:rPr lang="en-US" dirty="0">
                <a:latin typeface="+mn-lt"/>
              </a:rPr>
              <a:t>In a virtualization environment, if any of the physical servers does not work properly, </a:t>
            </a:r>
            <a:r>
              <a:rPr lang="en-US" dirty="0" smtClean="0">
                <a:latin typeface="+mn-lt"/>
              </a:rPr>
              <a:t>virtual infrastructure </a:t>
            </a:r>
            <a:r>
              <a:rPr lang="en-US" dirty="0">
                <a:latin typeface="+mn-lt"/>
              </a:rPr>
              <a:t>management (VIM) is initiated to divert traffic to a new selected physical server.</a:t>
            </a:r>
            <a:endParaRPr lang="en-US" dirty="0" smtClean="0">
              <a:latin typeface="+mn-lt"/>
            </a:endParaRPr>
          </a:p>
        </p:txBody>
      </p:sp>
    </p:spTree>
    <p:extLst>
      <p:ext uri="{BB962C8B-B14F-4D97-AF65-F5344CB8AC3E}">
        <p14:creationId xmlns:p14="http://schemas.microsoft.com/office/powerpoint/2010/main" val="22949882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mn-lt"/>
              </a:rPr>
              <a:t>Virtual Machine and Hardware Components</a:t>
            </a:r>
            <a:endParaRPr lang="en-US" dirty="0">
              <a:solidFill>
                <a:schemeClr val="tx1"/>
              </a:solidFill>
              <a:latin typeface="+mn-lt"/>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dirty="0">
                <a:latin typeface="+mn-lt"/>
              </a:rPr>
              <a:t>I</a:t>
            </a:r>
            <a:r>
              <a:rPr lang="en-US" dirty="0" smtClean="0">
                <a:latin typeface="+mn-lt"/>
              </a:rPr>
              <a:t>n </a:t>
            </a:r>
            <a:r>
              <a:rPr lang="en-US" dirty="0">
                <a:latin typeface="+mn-lt"/>
              </a:rPr>
              <a:t>Fig</a:t>
            </a:r>
            <a:r>
              <a:rPr lang="en-US" dirty="0" smtClean="0">
                <a:latin typeface="+mn-lt"/>
              </a:rPr>
              <a:t>. </a:t>
            </a:r>
            <a:r>
              <a:rPr lang="en-US" dirty="0">
                <a:latin typeface="+mn-lt"/>
              </a:rPr>
              <a:t>Virtual machine management systems</a:t>
            </a:r>
            <a:r>
              <a:rPr lang="en-US" dirty="0" smtClean="0">
                <a:latin typeface="+mn-lt"/>
              </a:rPr>
              <a:t>, </a:t>
            </a:r>
            <a:r>
              <a:rPr lang="en-US" dirty="0">
                <a:latin typeface="+mn-lt"/>
              </a:rPr>
              <a:t>if E, F, </a:t>
            </a:r>
            <a:r>
              <a:rPr lang="en-US" dirty="0" smtClean="0">
                <a:latin typeface="+mn-lt"/>
              </a:rPr>
              <a:t>and G </a:t>
            </a:r>
            <a:r>
              <a:rPr lang="en-US" dirty="0">
                <a:latin typeface="+mn-lt"/>
              </a:rPr>
              <a:t>virtual instances are not working, then live migration </a:t>
            </a:r>
            <a:endParaRPr lang="en-US" dirty="0" smtClean="0">
              <a:latin typeface="+mn-lt"/>
            </a:endParaRPr>
          </a:p>
          <a:p>
            <a:pPr marL="0" indent="0">
              <a:buNone/>
            </a:pPr>
            <a:r>
              <a:rPr lang="en-US" dirty="0">
                <a:latin typeface="+mn-lt"/>
              </a:rPr>
              <a:t> </a:t>
            </a:r>
            <a:r>
              <a:rPr lang="en-US" dirty="0" smtClean="0">
                <a:latin typeface="+mn-lt"/>
              </a:rPr>
              <a:t>  of </a:t>
            </a:r>
            <a:r>
              <a:rPr lang="en-US" dirty="0">
                <a:latin typeface="+mn-lt"/>
              </a:rPr>
              <a:t>these E, F, and G into a new </a:t>
            </a:r>
            <a:endParaRPr lang="en-US" dirty="0" smtClean="0">
              <a:latin typeface="+mn-lt"/>
            </a:endParaRPr>
          </a:p>
          <a:p>
            <a:pPr marL="0" indent="0">
              <a:buNone/>
            </a:pPr>
            <a:r>
              <a:rPr lang="en-US" dirty="0">
                <a:latin typeface="+mn-lt"/>
              </a:rPr>
              <a:t> </a:t>
            </a:r>
            <a:r>
              <a:rPr lang="en-US" dirty="0" smtClean="0">
                <a:latin typeface="+mn-lt"/>
              </a:rPr>
              <a:t>  destination will be </a:t>
            </a:r>
            <a:r>
              <a:rPr lang="en-US" dirty="0">
                <a:latin typeface="+mn-lt"/>
              </a:rPr>
              <a:t>carried out</a:t>
            </a:r>
            <a:r>
              <a:rPr lang="en-US" dirty="0" smtClean="0">
                <a:latin typeface="+mn-lt"/>
              </a:rPr>
              <a:t>.</a:t>
            </a:r>
          </a:p>
          <a:p>
            <a:endParaRPr lang="en-US" dirty="0" smtClean="0">
              <a:latin typeface="+mn-l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6415" y="2125683"/>
            <a:ext cx="5818909" cy="4145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53448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mn-lt"/>
              </a:rPr>
              <a:t>Hypervisor Taxonomy</a:t>
            </a:r>
            <a:endParaRPr lang="en-US" dirty="0">
              <a:solidFill>
                <a:schemeClr val="tx1"/>
              </a:solidFill>
              <a:latin typeface="+mn-lt"/>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endParaRPr lang="en-US" dirty="0" smtClean="0">
              <a:latin typeface="+mn-lt"/>
            </a:endParaRPr>
          </a:p>
          <a:p>
            <a:pPr>
              <a:buFont typeface="Wingdings" panose="05000000000000000000" pitchFamily="2" charset="2"/>
              <a:buChar char="Ø"/>
            </a:pPr>
            <a:r>
              <a:rPr lang="en-US" dirty="0" smtClean="0">
                <a:latin typeface="+mn-lt"/>
              </a:rPr>
              <a:t>A </a:t>
            </a:r>
            <a:r>
              <a:rPr lang="en-US" dirty="0">
                <a:latin typeface="+mn-lt"/>
              </a:rPr>
              <a:t>hypervisor, also known as a virtual machine manager, is a program that permits multiple </a:t>
            </a:r>
            <a:r>
              <a:rPr lang="en-US" dirty="0" smtClean="0">
                <a:latin typeface="+mn-lt"/>
              </a:rPr>
              <a:t>operating systems </a:t>
            </a:r>
            <a:r>
              <a:rPr lang="en-US" dirty="0">
                <a:latin typeface="+mn-lt"/>
              </a:rPr>
              <a:t>to share one hardware host</a:t>
            </a:r>
            <a:r>
              <a:rPr lang="en-US" dirty="0" smtClean="0">
                <a:latin typeface="+mn-lt"/>
              </a:rPr>
              <a:t>.</a:t>
            </a:r>
          </a:p>
          <a:p>
            <a:pPr>
              <a:buFont typeface="Wingdings" panose="05000000000000000000" pitchFamily="2" charset="2"/>
              <a:buChar char="Ø"/>
            </a:pPr>
            <a:r>
              <a:rPr lang="en-US" dirty="0">
                <a:latin typeface="+mn-lt"/>
              </a:rPr>
              <a:t>Hypervisor is compute virtualization software which facilitates manifold operating systems to </a:t>
            </a:r>
            <a:r>
              <a:rPr lang="en-US" dirty="0" smtClean="0">
                <a:latin typeface="+mn-lt"/>
              </a:rPr>
              <a:t>operate on </a:t>
            </a:r>
            <a:r>
              <a:rPr lang="en-US" dirty="0">
                <a:latin typeface="+mn-lt"/>
              </a:rPr>
              <a:t>physical machines simultaneously</a:t>
            </a:r>
            <a:r>
              <a:rPr lang="en-US" dirty="0" smtClean="0">
                <a:latin typeface="+mn-lt"/>
              </a:rPr>
              <a:t>.</a:t>
            </a:r>
          </a:p>
          <a:p>
            <a:pPr>
              <a:buFont typeface="Wingdings" panose="05000000000000000000" pitchFamily="2" charset="2"/>
              <a:buChar char="Ø"/>
            </a:pPr>
            <a:r>
              <a:rPr lang="en-US" dirty="0">
                <a:latin typeface="+mn-lt"/>
              </a:rPr>
              <a:t>The hypervisor is the main constituent of the data center consolidation</a:t>
            </a:r>
            <a:r>
              <a:rPr lang="en-US" dirty="0" smtClean="0">
                <a:latin typeface="+mn-lt"/>
              </a:rPr>
              <a:t>.</a:t>
            </a:r>
          </a:p>
          <a:p>
            <a:pPr>
              <a:buFont typeface="Wingdings" panose="05000000000000000000" pitchFamily="2" charset="2"/>
              <a:buChar char="Ø"/>
            </a:pPr>
            <a:r>
              <a:rPr lang="en-US" dirty="0">
                <a:latin typeface="+mn-lt"/>
              </a:rPr>
              <a:t>Hypervisor has two </a:t>
            </a:r>
            <a:r>
              <a:rPr lang="en-US" dirty="0" smtClean="0">
                <a:latin typeface="+mn-lt"/>
              </a:rPr>
              <a:t>main constituents—virtual </a:t>
            </a:r>
            <a:r>
              <a:rPr lang="en-US" dirty="0">
                <a:latin typeface="+mn-lt"/>
              </a:rPr>
              <a:t>machine monitor (VMM) and kernel</a:t>
            </a:r>
            <a:r>
              <a:rPr lang="en-US" dirty="0" smtClean="0">
                <a:latin typeface="+mn-lt"/>
              </a:rPr>
              <a:t>.</a:t>
            </a:r>
          </a:p>
        </p:txBody>
      </p:sp>
    </p:spTree>
    <p:extLst>
      <p:ext uri="{BB962C8B-B14F-4D97-AF65-F5344CB8AC3E}">
        <p14:creationId xmlns:p14="http://schemas.microsoft.com/office/powerpoint/2010/main" val="1420396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mn-lt"/>
              </a:rPr>
              <a:t>Hypervisor Taxonomy</a:t>
            </a:r>
            <a:endParaRPr lang="en-US" dirty="0">
              <a:solidFill>
                <a:schemeClr val="tx1"/>
              </a:solidFill>
              <a:latin typeface="+mn-lt"/>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dirty="0" smtClean="0">
                <a:latin typeface="+mn-lt"/>
              </a:rPr>
              <a:t>Hypervisors are categorized into two types: </a:t>
            </a:r>
          </a:p>
          <a:p>
            <a:r>
              <a:rPr lang="en-US" dirty="0" smtClean="0">
                <a:latin typeface="+mn-lt"/>
              </a:rPr>
              <a:t>Type 1 (Bare-metal hypervisor)</a:t>
            </a:r>
          </a:p>
          <a:p>
            <a:r>
              <a:rPr lang="en-US" dirty="0" smtClean="0">
                <a:latin typeface="+mn-lt"/>
              </a:rPr>
              <a:t>Type 2 (Hosted hypervisor)</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3206894"/>
            <a:ext cx="8915400"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2216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mn-lt"/>
              </a:rPr>
              <a:t>Resource Management and Tools</a:t>
            </a:r>
            <a:endParaRPr lang="en-US" dirty="0">
              <a:solidFill>
                <a:schemeClr val="tx1"/>
              </a:solidFill>
              <a:latin typeface="+mn-lt"/>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endParaRPr lang="en-US" dirty="0" smtClean="0">
              <a:latin typeface="+mn-lt"/>
            </a:endParaRPr>
          </a:p>
          <a:p>
            <a:pPr>
              <a:buFont typeface="Wingdings" panose="05000000000000000000" pitchFamily="2" charset="2"/>
              <a:buChar char="Ø"/>
            </a:pPr>
            <a:r>
              <a:rPr lang="en-US" dirty="0" smtClean="0">
                <a:latin typeface="+mn-lt"/>
              </a:rPr>
              <a:t>Cloud </a:t>
            </a:r>
            <a:r>
              <a:rPr lang="en-US" dirty="0">
                <a:latin typeface="+mn-lt"/>
              </a:rPr>
              <a:t>resource management needs versatile judgments and policies for </a:t>
            </a:r>
            <a:r>
              <a:rPr lang="en-US" dirty="0" smtClean="0">
                <a:latin typeface="+mn-lt"/>
              </a:rPr>
              <a:t>multi-objective optimization.</a:t>
            </a:r>
          </a:p>
          <a:p>
            <a:pPr>
              <a:buFont typeface="Wingdings" panose="05000000000000000000" pitchFamily="2" charset="2"/>
              <a:buChar char="Ø"/>
            </a:pPr>
            <a:r>
              <a:rPr lang="en-US" dirty="0">
                <a:latin typeface="+mn-lt"/>
              </a:rPr>
              <a:t>The policies for cloud resource management associated with the three cloud delivery </a:t>
            </a:r>
            <a:r>
              <a:rPr lang="en-US" dirty="0" smtClean="0">
                <a:latin typeface="+mn-lt"/>
              </a:rPr>
              <a:t>models, Software </a:t>
            </a:r>
            <a:r>
              <a:rPr lang="en-US" dirty="0">
                <a:latin typeface="+mn-lt"/>
              </a:rPr>
              <a:t>as a Service (SaaS), Platform as a Service (PaaS), and Infrastructure as a Service (IaaS) </a:t>
            </a:r>
            <a:r>
              <a:rPr lang="en-US" dirty="0" smtClean="0">
                <a:latin typeface="+mn-lt"/>
              </a:rPr>
              <a:t>vary from </a:t>
            </a:r>
            <a:r>
              <a:rPr lang="en-US" dirty="0">
                <a:latin typeface="+mn-lt"/>
              </a:rPr>
              <a:t>each other</a:t>
            </a:r>
            <a:r>
              <a:rPr lang="en-US" dirty="0" smtClean="0">
                <a:latin typeface="+mn-lt"/>
              </a:rPr>
              <a:t>.</a:t>
            </a:r>
          </a:p>
          <a:p>
            <a:pPr>
              <a:buFont typeface="Wingdings" panose="05000000000000000000" pitchFamily="2" charset="2"/>
              <a:buChar char="Ø"/>
            </a:pPr>
            <a:r>
              <a:rPr lang="en-US" dirty="0">
                <a:latin typeface="+mn-lt"/>
              </a:rPr>
              <a:t>In cloud computing, where alterations are common and spontaneous, centralized control is </a:t>
            </a:r>
            <a:r>
              <a:rPr lang="en-US" dirty="0" smtClean="0">
                <a:latin typeface="+mn-lt"/>
              </a:rPr>
              <a:t>not believable </a:t>
            </a:r>
            <a:r>
              <a:rPr lang="en-US" dirty="0">
                <a:latin typeface="+mn-lt"/>
              </a:rPr>
              <a:t>to offer a persistent service and performance assurances</a:t>
            </a:r>
            <a:r>
              <a:rPr lang="en-US" dirty="0" smtClean="0">
                <a:latin typeface="+mn-lt"/>
              </a:rPr>
              <a:t>.</a:t>
            </a:r>
          </a:p>
          <a:p>
            <a:pPr>
              <a:buFont typeface="Wingdings" panose="05000000000000000000" pitchFamily="2" charset="2"/>
              <a:buChar char="Ø"/>
            </a:pPr>
            <a:r>
              <a:rPr lang="en-US" dirty="0">
                <a:latin typeface="+mn-lt"/>
              </a:rPr>
              <a:t>Resource management policies frequently mutually target power utilization and performance.</a:t>
            </a:r>
            <a:endParaRPr lang="en-US" dirty="0" smtClean="0">
              <a:latin typeface="+mn-lt"/>
            </a:endParaRPr>
          </a:p>
        </p:txBody>
      </p:sp>
    </p:spTree>
    <p:extLst>
      <p:ext uri="{BB962C8B-B14F-4D97-AF65-F5344CB8AC3E}">
        <p14:creationId xmlns:p14="http://schemas.microsoft.com/office/powerpoint/2010/main" val="1253251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mn-lt"/>
              </a:rPr>
              <a:t>Resource Management and Tools</a:t>
            </a:r>
            <a:endParaRPr lang="en-US" dirty="0">
              <a:solidFill>
                <a:schemeClr val="tx1"/>
              </a:solidFill>
              <a:latin typeface="+mn-lt"/>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endParaRPr lang="en-US" dirty="0" smtClean="0">
              <a:latin typeface="+mn-lt"/>
            </a:endParaRPr>
          </a:p>
          <a:p>
            <a:pPr>
              <a:buFont typeface="Wingdings" panose="05000000000000000000" pitchFamily="2" charset="2"/>
              <a:buChar char="Ø"/>
            </a:pPr>
            <a:r>
              <a:rPr lang="en-US" dirty="0" smtClean="0">
                <a:latin typeface="+mn-lt"/>
              </a:rPr>
              <a:t>Resource </a:t>
            </a:r>
            <a:r>
              <a:rPr lang="en-US" dirty="0">
                <a:latin typeface="+mn-lt"/>
              </a:rPr>
              <a:t>management is the allotment of a physical machine or clustered physical machines </a:t>
            </a:r>
            <a:r>
              <a:rPr lang="en-US" dirty="0" smtClean="0">
                <a:latin typeface="+mn-lt"/>
              </a:rPr>
              <a:t>to virtual </a:t>
            </a:r>
            <a:r>
              <a:rPr lang="en-US" dirty="0">
                <a:latin typeface="+mn-lt"/>
              </a:rPr>
              <a:t>machines</a:t>
            </a:r>
            <a:r>
              <a:rPr lang="en-US" dirty="0" smtClean="0">
                <a:latin typeface="+mn-lt"/>
              </a:rPr>
              <a:t>.</a:t>
            </a:r>
          </a:p>
          <a:p>
            <a:pPr>
              <a:buFont typeface="Wingdings" panose="05000000000000000000" pitchFamily="2" charset="2"/>
              <a:buChar char="Ø"/>
            </a:pPr>
            <a:r>
              <a:rPr lang="en-US" dirty="0">
                <a:latin typeface="+mn-lt"/>
              </a:rPr>
              <a:t>Unused memory allocated by a virtual machine to CPU can be accessed and used by other </a:t>
            </a:r>
            <a:r>
              <a:rPr lang="en-US" dirty="0" smtClean="0">
                <a:latin typeface="+mn-lt"/>
              </a:rPr>
              <a:t>virtual machines </a:t>
            </a:r>
            <a:r>
              <a:rPr lang="en-US" dirty="0">
                <a:latin typeface="+mn-lt"/>
              </a:rPr>
              <a:t>without disturbing other resources</a:t>
            </a:r>
            <a:r>
              <a:rPr lang="en-US" dirty="0" smtClean="0">
                <a:latin typeface="+mn-lt"/>
              </a:rPr>
              <a:t>.</a:t>
            </a:r>
          </a:p>
          <a:p>
            <a:pPr>
              <a:buFont typeface="Wingdings" panose="05000000000000000000" pitchFamily="2" charset="2"/>
              <a:buChar char="Ø"/>
            </a:pPr>
            <a:r>
              <a:rPr lang="en-US" dirty="0">
                <a:latin typeface="+mn-lt"/>
              </a:rPr>
              <a:t>Some virtual machines can enclose the same user data, administer the same </a:t>
            </a:r>
            <a:r>
              <a:rPr lang="en-US" dirty="0" smtClean="0">
                <a:latin typeface="+mn-lt"/>
              </a:rPr>
              <a:t>guest </a:t>
            </a:r>
            <a:r>
              <a:rPr lang="en-US" dirty="0">
                <a:latin typeface="+mn-lt"/>
              </a:rPr>
              <a:t>operating </a:t>
            </a:r>
            <a:r>
              <a:rPr lang="en-US" dirty="0" smtClean="0">
                <a:latin typeface="+mn-lt"/>
              </a:rPr>
              <a:t>system, or </a:t>
            </a:r>
            <a:r>
              <a:rPr lang="en-US" dirty="0">
                <a:latin typeface="+mn-lt"/>
              </a:rPr>
              <a:t>have the same applications</a:t>
            </a:r>
            <a:r>
              <a:rPr lang="en-US" dirty="0" smtClean="0">
                <a:latin typeface="+mn-lt"/>
              </a:rPr>
              <a:t>.</a:t>
            </a:r>
          </a:p>
          <a:p>
            <a:pPr>
              <a:buFont typeface="Wingdings" panose="05000000000000000000" pitchFamily="2" charset="2"/>
              <a:buChar char="Ø"/>
            </a:pPr>
            <a:r>
              <a:rPr lang="en-US" dirty="0">
                <a:latin typeface="+mn-lt"/>
              </a:rPr>
              <a:t>A hypervisor recognizes surplus pages copied by their contents</a:t>
            </a:r>
            <a:r>
              <a:rPr lang="en-US" dirty="0" smtClean="0">
                <a:latin typeface="+mn-lt"/>
              </a:rPr>
              <a:t>.</a:t>
            </a:r>
          </a:p>
          <a:p>
            <a:pPr>
              <a:buFont typeface="Wingdings" panose="05000000000000000000" pitchFamily="2" charset="2"/>
              <a:buChar char="Ø"/>
            </a:pPr>
            <a:r>
              <a:rPr lang="en-US" dirty="0">
                <a:latin typeface="+mn-lt"/>
              </a:rPr>
              <a:t>V</a:t>
            </a:r>
            <a:r>
              <a:rPr lang="en-US" dirty="0" smtClean="0">
                <a:latin typeface="+mn-lt"/>
              </a:rPr>
              <a:t>irtual machines may </a:t>
            </a:r>
            <a:r>
              <a:rPr lang="en-US" dirty="0">
                <a:latin typeface="+mn-lt"/>
              </a:rPr>
              <a:t>securely alter the shared pages without disturbing other virtual machines which are sharing </a:t>
            </a:r>
            <a:r>
              <a:rPr lang="en-US" dirty="0" smtClean="0">
                <a:latin typeface="+mn-lt"/>
              </a:rPr>
              <a:t>that memory</a:t>
            </a:r>
            <a:r>
              <a:rPr lang="en-US" dirty="0">
                <a:latin typeface="+mn-lt"/>
              </a:rPr>
              <a:t>.</a:t>
            </a:r>
            <a:endParaRPr lang="en-US" dirty="0" smtClean="0">
              <a:latin typeface="+mn-lt"/>
            </a:endParaRPr>
          </a:p>
        </p:txBody>
      </p:sp>
    </p:spTree>
    <p:extLst>
      <p:ext uri="{BB962C8B-B14F-4D97-AF65-F5344CB8AC3E}">
        <p14:creationId xmlns:p14="http://schemas.microsoft.com/office/powerpoint/2010/main" val="1660957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4"/>
            <a:ext cx="10918884" cy="1066959"/>
          </a:xfrm>
        </p:spPr>
        <p:txBody>
          <a:bodyPr>
            <a:normAutofit fontScale="90000"/>
          </a:bodyPr>
          <a:lstStyle/>
          <a:p>
            <a:r>
              <a:rPr lang="en-IN" b="1" dirty="0"/>
              <a:t>C</a:t>
            </a:r>
            <a:r>
              <a:rPr lang="en-IN" b="1" dirty="0" smtClean="0"/>
              <a:t>loud </a:t>
            </a:r>
            <a:r>
              <a:rPr lang="en-IN" b="1" dirty="0"/>
              <a:t>computing jobs in high demand</a:t>
            </a:r>
            <a:br>
              <a:rPr lang="en-IN" b="1" dirty="0"/>
            </a:br>
            <a:endParaRPr lang="en-IN" dirty="0"/>
          </a:p>
        </p:txBody>
      </p:sp>
      <p:sp>
        <p:nvSpPr>
          <p:cNvPr id="3" name="Text Placeholder 2"/>
          <p:cNvSpPr>
            <a:spLocks noGrp="1"/>
          </p:cNvSpPr>
          <p:nvPr>
            <p:ph type="body" idx="1"/>
          </p:nvPr>
        </p:nvSpPr>
        <p:spPr>
          <a:xfrm>
            <a:off x="508000" y="1397001"/>
            <a:ext cx="11684000" cy="7612340"/>
          </a:xfrm>
        </p:spPr>
        <p:txBody>
          <a:bodyPr/>
          <a:lstStyle/>
          <a:p>
            <a:pPr marL="457189" indent="-457189">
              <a:buAutoNum type="arabicPeriod"/>
            </a:pPr>
            <a:r>
              <a:rPr lang="en-IN" sz="2533" b="1" dirty="0">
                <a:solidFill>
                  <a:srgbClr val="C00000"/>
                </a:solidFill>
              </a:rPr>
              <a:t>Cloud Architect.</a:t>
            </a:r>
            <a:r>
              <a:rPr lang="en-IN" sz="2533" dirty="0"/>
              <a:t>: development and implementation of cloud based initiative.</a:t>
            </a:r>
          </a:p>
          <a:p>
            <a:pPr marL="457189" indent="-457189">
              <a:buAutoNum type="arabicPeriod"/>
            </a:pPr>
            <a:r>
              <a:rPr lang="en-IN" sz="2533" b="1" dirty="0">
                <a:solidFill>
                  <a:srgbClr val="C00000"/>
                </a:solidFill>
              </a:rPr>
              <a:t>Cloud Software Engineer: </a:t>
            </a:r>
            <a:r>
              <a:rPr lang="en-IN" sz="2533" dirty="0"/>
              <a:t>Design and development of distributed software module.</a:t>
            </a:r>
          </a:p>
          <a:p>
            <a:pPr marL="457189" indent="-457189">
              <a:buAutoNum type="arabicPeriod"/>
            </a:pPr>
            <a:r>
              <a:rPr lang="en-IN" sz="2533" b="1" dirty="0">
                <a:solidFill>
                  <a:srgbClr val="C00000"/>
                </a:solidFill>
              </a:rPr>
              <a:t>Cloud sales manager: </a:t>
            </a:r>
            <a:r>
              <a:rPr lang="en-IN" sz="2533" dirty="0"/>
              <a:t>Cloud Business</a:t>
            </a:r>
          </a:p>
          <a:p>
            <a:pPr marL="457189" indent="-457189">
              <a:buAutoNum type="arabicPeriod"/>
            </a:pPr>
            <a:r>
              <a:rPr lang="en-IN" sz="2533" b="1" dirty="0">
                <a:solidFill>
                  <a:srgbClr val="C00000"/>
                </a:solidFill>
              </a:rPr>
              <a:t>Cloud Engineer: </a:t>
            </a:r>
            <a:r>
              <a:rPr lang="en-IN" sz="2533" dirty="0"/>
              <a:t>for Technical Task in virtualized infrastructure</a:t>
            </a:r>
          </a:p>
          <a:p>
            <a:pPr marL="457189" indent="-457189">
              <a:buAutoNum type="arabicPeriod"/>
            </a:pPr>
            <a:r>
              <a:rPr lang="en-IN" sz="2533" b="1" dirty="0">
                <a:solidFill>
                  <a:srgbClr val="C00000"/>
                </a:solidFill>
              </a:rPr>
              <a:t>Cloud Services Developer: </a:t>
            </a:r>
            <a:r>
              <a:rPr lang="en-IN" sz="2533" dirty="0"/>
              <a:t>Build multiplatform customer.</a:t>
            </a:r>
          </a:p>
          <a:p>
            <a:pPr marL="457189" indent="-457189">
              <a:buAutoNum type="arabicPeriod"/>
            </a:pPr>
            <a:r>
              <a:rPr lang="en-IN" sz="2533" b="1" dirty="0">
                <a:solidFill>
                  <a:srgbClr val="C00000"/>
                </a:solidFill>
              </a:rPr>
              <a:t>Cloud System administrator</a:t>
            </a:r>
            <a:r>
              <a:rPr lang="en-IN" sz="2533" dirty="0"/>
              <a:t>: Maintain the system in cloud platform</a:t>
            </a:r>
          </a:p>
          <a:p>
            <a:pPr marL="457189" indent="-457189">
              <a:buAutoNum type="arabicPeriod"/>
            </a:pPr>
            <a:r>
              <a:rPr lang="en-IN" sz="2533" b="1" dirty="0">
                <a:solidFill>
                  <a:srgbClr val="C00000"/>
                </a:solidFill>
              </a:rPr>
              <a:t>Cloud system Engineer</a:t>
            </a:r>
            <a:r>
              <a:rPr lang="en-IN" sz="2533" dirty="0"/>
              <a:t>: Build the virtual system.</a:t>
            </a:r>
          </a:p>
          <a:p>
            <a:pPr marL="457189" indent="-457189">
              <a:buAutoNum type="arabicPeriod"/>
            </a:pPr>
            <a:r>
              <a:rPr lang="en-IN" sz="2533" b="1" dirty="0">
                <a:solidFill>
                  <a:srgbClr val="C00000"/>
                </a:solidFill>
              </a:rPr>
              <a:t>Cloud Network engineer</a:t>
            </a:r>
            <a:r>
              <a:rPr lang="en-IN" sz="2533" dirty="0"/>
              <a:t>: Maintenance and optimization of network.</a:t>
            </a:r>
          </a:p>
          <a:p>
            <a:pPr marL="457189" indent="-457189">
              <a:buAutoNum type="arabicPeriod"/>
            </a:pPr>
            <a:r>
              <a:rPr lang="en-IN" sz="2533" b="1" dirty="0">
                <a:solidFill>
                  <a:srgbClr val="C00000"/>
                </a:solidFill>
              </a:rPr>
              <a:t>Cloud Product Manager</a:t>
            </a:r>
            <a:r>
              <a:rPr lang="en-IN" sz="2533" dirty="0"/>
              <a:t>: Planning for cloud based offering.</a:t>
            </a:r>
          </a:p>
          <a:p>
            <a:pPr marL="457189" indent="-457189">
              <a:buAutoNum type="arabicPeriod"/>
            </a:pPr>
            <a:r>
              <a:rPr lang="en-IN" sz="2533" b="1" dirty="0">
                <a:solidFill>
                  <a:srgbClr val="C00000"/>
                </a:solidFill>
              </a:rPr>
              <a:t>Cloud Consultant</a:t>
            </a:r>
            <a:r>
              <a:rPr lang="en-IN" sz="2533" dirty="0"/>
              <a:t>:  Conduct technical studies and evaluations.</a:t>
            </a:r>
          </a:p>
          <a:p>
            <a:pPr marL="457189" indent="-457189">
              <a:buAutoNum type="arabicPeriod"/>
            </a:pPr>
            <a:endParaRPr lang="en-IN" sz="2533" dirty="0"/>
          </a:p>
          <a:p>
            <a:pPr algn="ctr"/>
            <a:r>
              <a:rPr lang="en-IN" sz="3200" b="1" u="sng" dirty="0">
                <a:effectLst>
                  <a:outerShdw blurRad="38100" dist="38100" dir="2700000" algn="tl">
                    <a:srgbClr val="000000">
                      <a:alpha val="43137"/>
                    </a:srgbClr>
                  </a:outerShdw>
                </a:effectLst>
              </a:rPr>
              <a:t>Credentials: Knowledge of cloud based development</a:t>
            </a:r>
          </a:p>
          <a:p>
            <a:pPr algn="ctr"/>
            <a:endParaRPr lang="en-IN" sz="3200" b="1" dirty="0"/>
          </a:p>
          <a:p>
            <a:pPr marL="457189" indent="-457189">
              <a:buAutoNum type="arabicPeriod"/>
            </a:pPr>
            <a:endParaRPr lang="en-IN" sz="2533" dirty="0"/>
          </a:p>
          <a:p>
            <a:pPr marL="457189" indent="-457189">
              <a:buAutoNum type="arabicPeriod"/>
            </a:pPr>
            <a:endParaRPr lang="en-IN" sz="2533" dirty="0"/>
          </a:p>
          <a:p>
            <a:pPr marL="457189" indent="-457189">
              <a:buAutoNum type="arabicPeriod"/>
            </a:pPr>
            <a:endParaRPr lang="en-IN" sz="2533" dirty="0"/>
          </a:p>
          <a:p>
            <a:pPr marL="457189" indent="-457189">
              <a:buAutoNum type="arabicPeriod"/>
            </a:pPr>
            <a:endParaRPr lang="en-IN" sz="2533" dirty="0"/>
          </a:p>
          <a:p>
            <a:pPr marL="457189" indent="-457189">
              <a:buAutoNum type="arabicPeriod"/>
            </a:pPr>
            <a:endParaRPr lang="en-IN" sz="2533" dirty="0"/>
          </a:p>
          <a:p>
            <a:pPr marL="457189" indent="-457189">
              <a:buAutoNum type="arabicPeriod"/>
            </a:pPr>
            <a:endParaRPr lang="en-IN" sz="2533" dirty="0"/>
          </a:p>
        </p:txBody>
      </p:sp>
    </p:spTree>
    <p:extLst>
      <p:ext uri="{BB962C8B-B14F-4D97-AF65-F5344CB8AC3E}">
        <p14:creationId xmlns:p14="http://schemas.microsoft.com/office/powerpoint/2010/main" val="18487338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fontScale="90000"/>
          </a:bodyPr>
          <a:lstStyle/>
          <a:p>
            <a:pPr algn="ctr"/>
            <a:r>
              <a:rPr lang="en-US" dirty="0" smtClean="0">
                <a:solidFill>
                  <a:schemeClr val="tx1"/>
                </a:solidFill>
                <a:latin typeface="+mn-lt"/>
              </a:rPr>
              <a:t>Physical Machine to Virtual Machine (P2v) Conversion</a:t>
            </a:r>
            <a:endParaRPr lang="en-US" dirty="0">
              <a:solidFill>
                <a:schemeClr val="tx1"/>
              </a:solidFill>
              <a:latin typeface="+mn-lt"/>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700" dirty="0">
                <a:latin typeface="+mn-lt"/>
              </a:rPr>
              <a:t>A VM maintains a relationship between </a:t>
            </a:r>
            <a:r>
              <a:rPr lang="en-US" sz="2700" dirty="0" smtClean="0">
                <a:latin typeface="+mn-lt"/>
              </a:rPr>
              <a:t>various virtual </a:t>
            </a:r>
            <a:r>
              <a:rPr lang="en-US" sz="2700" dirty="0">
                <a:latin typeface="+mn-lt"/>
              </a:rPr>
              <a:t>machines, and between a hypervisor and a VM in a grouped server environment</a:t>
            </a:r>
            <a:r>
              <a:rPr lang="en-US" sz="2700" dirty="0" smtClean="0">
                <a:latin typeface="+mn-lt"/>
              </a:rPr>
              <a:t>.</a:t>
            </a:r>
          </a:p>
          <a:p>
            <a:pPr>
              <a:buFont typeface="Wingdings" panose="05000000000000000000" pitchFamily="2" charset="2"/>
              <a:buChar char="Ø"/>
            </a:pPr>
            <a:r>
              <a:rPr lang="en-US" sz="2700" dirty="0">
                <a:latin typeface="+mn-lt"/>
              </a:rPr>
              <a:t>Physical to VM exchange is a procedure via which a physical machine is transformed into a </a:t>
            </a:r>
            <a:r>
              <a:rPr lang="en-US" sz="2700" dirty="0" smtClean="0">
                <a:latin typeface="+mn-lt"/>
              </a:rPr>
              <a:t>virtual machine</a:t>
            </a:r>
            <a:r>
              <a:rPr lang="en-US" sz="2700" dirty="0">
                <a:latin typeface="+mn-lt"/>
              </a:rPr>
              <a:t>. When transforming a physical machine, the ‘converter application’ (Converter) copies data </a:t>
            </a:r>
            <a:r>
              <a:rPr lang="en-US" sz="2700" dirty="0" smtClean="0">
                <a:latin typeface="+mn-lt"/>
              </a:rPr>
              <a:t>on the </a:t>
            </a:r>
            <a:r>
              <a:rPr lang="en-US" sz="2700" dirty="0">
                <a:latin typeface="+mn-lt"/>
              </a:rPr>
              <a:t>hard disk of the source machine and shifts that data to the target virtual disk</a:t>
            </a:r>
            <a:r>
              <a:rPr lang="en-US" sz="2700" dirty="0" smtClean="0">
                <a:latin typeface="+mn-lt"/>
              </a:rPr>
              <a:t>.</a:t>
            </a:r>
          </a:p>
          <a:p>
            <a:pPr>
              <a:buFont typeface="Wingdings" panose="05000000000000000000" pitchFamily="2" charset="2"/>
              <a:buChar char="Ø"/>
            </a:pPr>
            <a:r>
              <a:rPr lang="en-US" sz="2700" dirty="0">
                <a:latin typeface="+mn-lt"/>
              </a:rPr>
              <a:t>Advantages of P2V converters are:</a:t>
            </a:r>
          </a:p>
          <a:p>
            <a:pPr marL="0" indent="0">
              <a:buNone/>
            </a:pPr>
            <a:r>
              <a:rPr lang="en-US" sz="2700" dirty="0">
                <a:latin typeface="+mn-lt"/>
              </a:rPr>
              <a:t>1. Runs migration among heterogeneous hardware</a:t>
            </a:r>
          </a:p>
          <a:p>
            <a:pPr marL="0" indent="0">
              <a:buNone/>
            </a:pPr>
            <a:r>
              <a:rPr lang="en-US" sz="2700" dirty="0">
                <a:latin typeface="+mn-lt"/>
              </a:rPr>
              <a:t>2. Minimizes time required to set up a new virtual machine</a:t>
            </a:r>
          </a:p>
          <a:p>
            <a:pPr marL="0" indent="0">
              <a:buNone/>
            </a:pPr>
            <a:r>
              <a:rPr lang="en-US" sz="2700" dirty="0">
                <a:latin typeface="+mn-lt"/>
              </a:rPr>
              <a:t>3. Permits migration of machines to a new hardware without re-launching the </a:t>
            </a:r>
            <a:endParaRPr lang="en-US" sz="2700" dirty="0" smtClean="0">
              <a:latin typeface="+mn-lt"/>
            </a:endParaRPr>
          </a:p>
          <a:p>
            <a:pPr marL="0" indent="0">
              <a:buNone/>
            </a:pPr>
            <a:r>
              <a:rPr lang="en-US" sz="2700" dirty="0">
                <a:latin typeface="+mn-lt"/>
              </a:rPr>
              <a:t> </a:t>
            </a:r>
            <a:r>
              <a:rPr lang="en-US" sz="2700" dirty="0" smtClean="0">
                <a:latin typeface="+mn-lt"/>
              </a:rPr>
              <a:t>   application </a:t>
            </a:r>
            <a:r>
              <a:rPr lang="en-US" sz="2700" dirty="0">
                <a:latin typeface="+mn-lt"/>
              </a:rPr>
              <a:t>or </a:t>
            </a:r>
            <a:r>
              <a:rPr lang="en-US" sz="2700" dirty="0" smtClean="0">
                <a:latin typeface="+mn-lt"/>
              </a:rPr>
              <a:t>operating system</a:t>
            </a:r>
          </a:p>
        </p:txBody>
      </p:sp>
    </p:spTree>
    <p:extLst>
      <p:ext uri="{BB962C8B-B14F-4D97-AF65-F5344CB8AC3E}">
        <p14:creationId xmlns:p14="http://schemas.microsoft.com/office/powerpoint/2010/main" val="831406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fontScale="90000"/>
          </a:bodyPr>
          <a:lstStyle/>
          <a:p>
            <a:pPr algn="ctr"/>
            <a:r>
              <a:rPr lang="en-US" dirty="0" smtClean="0">
                <a:solidFill>
                  <a:schemeClr val="tx1"/>
                </a:solidFill>
                <a:latin typeface="+mn-lt"/>
              </a:rPr>
              <a:t>Physical Machine to Virtual Machine (P2v) Conversion</a:t>
            </a:r>
            <a:endParaRPr lang="en-US" dirty="0">
              <a:solidFill>
                <a:schemeClr val="tx1"/>
              </a:solidFill>
              <a:latin typeface="+mn-lt"/>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600" dirty="0">
                <a:latin typeface="+mn-lt"/>
              </a:rPr>
              <a:t>The P2V ‘converter application’ comprises three constituents—converter server, converter agent, </a:t>
            </a:r>
            <a:r>
              <a:rPr lang="en-US" sz="2600" dirty="0" smtClean="0">
                <a:latin typeface="+mn-lt"/>
              </a:rPr>
              <a:t>and converter </a:t>
            </a:r>
            <a:r>
              <a:rPr lang="en-US" sz="2600" dirty="0">
                <a:latin typeface="+mn-lt"/>
              </a:rPr>
              <a:t>boot CD</a:t>
            </a:r>
            <a:r>
              <a:rPr lang="en-US" sz="2600" dirty="0" smtClean="0">
                <a:latin typeface="+mn-lt"/>
              </a:rPr>
              <a:t>.</a:t>
            </a:r>
          </a:p>
          <a:p>
            <a:pPr>
              <a:buFont typeface="Wingdings" panose="05000000000000000000" pitchFamily="2" charset="2"/>
              <a:buChar char="Ø"/>
            </a:pPr>
            <a:r>
              <a:rPr lang="en-US" sz="2600" dirty="0">
                <a:latin typeface="+mn-lt"/>
              </a:rPr>
              <a:t>There are two means to shift from physical machine to virtual machine (VM). These are </a:t>
            </a:r>
            <a:r>
              <a:rPr lang="en-US" sz="2600" dirty="0" smtClean="0">
                <a:latin typeface="+mn-lt"/>
              </a:rPr>
              <a:t>cold migration </a:t>
            </a:r>
            <a:r>
              <a:rPr lang="en-US" sz="2600" dirty="0">
                <a:latin typeface="+mn-lt"/>
              </a:rPr>
              <a:t>and hot </a:t>
            </a:r>
          </a:p>
          <a:p>
            <a:pPr marL="0" indent="0">
              <a:buNone/>
            </a:pPr>
            <a:r>
              <a:rPr lang="en-US" sz="2600" dirty="0">
                <a:latin typeface="+mn-lt"/>
              </a:rPr>
              <a:t> </a:t>
            </a:r>
            <a:r>
              <a:rPr lang="en-US" sz="2600" dirty="0" smtClean="0">
                <a:latin typeface="+mn-lt"/>
              </a:rPr>
              <a:t>  migration</a:t>
            </a:r>
            <a:r>
              <a:rPr lang="en-US" sz="2600" dirty="0">
                <a:latin typeface="+mn-lt"/>
              </a:rPr>
              <a:t>.</a:t>
            </a:r>
            <a:endParaRPr lang="en-US" sz="2600" dirty="0" smtClean="0">
              <a:latin typeface="+mn-lt"/>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1630" y="2814452"/>
            <a:ext cx="6038850" cy="338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35842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pPr algn="ctr"/>
            <a:r>
              <a:rPr lang="en-US" dirty="0" smtClean="0">
                <a:solidFill>
                  <a:schemeClr val="tx1"/>
                </a:solidFill>
                <a:latin typeface="+mn-lt"/>
              </a:rPr>
              <a:t>Types of Virtualization</a:t>
            </a:r>
            <a:endParaRPr lang="en-US" dirty="0">
              <a:solidFill>
                <a:schemeClr val="tx1"/>
              </a:solidFill>
              <a:latin typeface="+mn-lt"/>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endParaRPr lang="en-US" dirty="0" smtClean="0">
              <a:latin typeface="+mn-lt"/>
            </a:endParaRPr>
          </a:p>
          <a:p>
            <a:pPr>
              <a:buFont typeface="Wingdings" panose="05000000000000000000" pitchFamily="2" charset="2"/>
              <a:buChar char="Ø"/>
            </a:pPr>
            <a:r>
              <a:rPr lang="en-US" dirty="0" smtClean="0">
                <a:latin typeface="+mn-lt"/>
              </a:rPr>
              <a:t>Different </a:t>
            </a:r>
            <a:r>
              <a:rPr lang="en-US" dirty="0">
                <a:latin typeface="+mn-lt"/>
              </a:rPr>
              <a:t>types of virtualization are </a:t>
            </a:r>
            <a:r>
              <a:rPr lang="en-US" dirty="0" smtClean="0">
                <a:latin typeface="+mn-lt"/>
              </a:rPr>
              <a:t>:</a:t>
            </a:r>
          </a:p>
          <a:p>
            <a:r>
              <a:rPr lang="en-US" dirty="0" smtClean="0">
                <a:latin typeface="+mn-lt"/>
              </a:rPr>
              <a:t>Data </a:t>
            </a:r>
            <a:r>
              <a:rPr lang="en-US" dirty="0">
                <a:latin typeface="+mn-lt"/>
              </a:rPr>
              <a:t>Center </a:t>
            </a:r>
            <a:r>
              <a:rPr lang="en-US" dirty="0" smtClean="0">
                <a:latin typeface="+mn-lt"/>
              </a:rPr>
              <a:t>Virtualization</a:t>
            </a:r>
          </a:p>
          <a:p>
            <a:r>
              <a:rPr lang="en-US" dirty="0">
                <a:latin typeface="+mn-lt"/>
              </a:rPr>
              <a:t>Server </a:t>
            </a:r>
            <a:r>
              <a:rPr lang="en-US" dirty="0" smtClean="0">
                <a:latin typeface="+mn-lt"/>
              </a:rPr>
              <a:t>Virtualization</a:t>
            </a:r>
          </a:p>
          <a:p>
            <a:r>
              <a:rPr lang="en-US" dirty="0">
                <a:latin typeface="+mn-lt"/>
              </a:rPr>
              <a:t>Storage </a:t>
            </a:r>
            <a:r>
              <a:rPr lang="en-US" dirty="0" smtClean="0">
                <a:latin typeface="+mn-lt"/>
              </a:rPr>
              <a:t>Virtualization</a:t>
            </a:r>
          </a:p>
          <a:p>
            <a:r>
              <a:rPr lang="en-US" dirty="0">
                <a:latin typeface="+mn-lt"/>
              </a:rPr>
              <a:t>Sensor Virtualization</a:t>
            </a:r>
            <a:endParaRPr lang="en-US" dirty="0" smtClean="0">
              <a:latin typeface="+mn-lt"/>
            </a:endParaRPr>
          </a:p>
        </p:txBody>
      </p:sp>
    </p:spTree>
    <p:extLst>
      <p:ext uri="{BB962C8B-B14F-4D97-AF65-F5344CB8AC3E}">
        <p14:creationId xmlns:p14="http://schemas.microsoft.com/office/powerpoint/2010/main" val="28418050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pPr algn="ctr"/>
            <a:r>
              <a:rPr lang="en-US" dirty="0" smtClean="0">
                <a:solidFill>
                  <a:schemeClr val="tx1"/>
                </a:solidFill>
                <a:latin typeface="+mn-lt"/>
              </a:rPr>
              <a:t>Storage Area Network</a:t>
            </a:r>
            <a:endParaRPr lang="en-US" dirty="0">
              <a:solidFill>
                <a:schemeClr val="tx1"/>
              </a:solidFill>
              <a:latin typeface="+mn-lt"/>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dirty="0">
                <a:latin typeface="+mn-lt"/>
              </a:rPr>
              <a:t>Storage area network (SAN) refers to the LAN design for managing huge amounts of data transfer</a:t>
            </a:r>
            <a:r>
              <a:rPr lang="en-US" dirty="0" smtClean="0">
                <a:latin typeface="+mn-lt"/>
              </a:rPr>
              <a:t>.</a:t>
            </a:r>
          </a:p>
          <a:p>
            <a:pPr>
              <a:buFont typeface="Wingdings" panose="05000000000000000000" pitchFamily="2" charset="2"/>
              <a:buChar char="Ø"/>
            </a:pPr>
            <a:r>
              <a:rPr lang="en-US" dirty="0">
                <a:latin typeface="+mn-lt"/>
              </a:rPr>
              <a:t>It uses interconnection technology </a:t>
            </a:r>
            <a:r>
              <a:rPr lang="en-US" dirty="0" smtClean="0">
                <a:latin typeface="+mn-lt"/>
              </a:rPr>
              <a:t>for supporting </a:t>
            </a:r>
            <a:r>
              <a:rPr lang="en-US" dirty="0">
                <a:latin typeface="+mn-lt"/>
              </a:rPr>
              <a:t>data storage, retrieval, and replication. NAS works on TCP/IP, whereas SAN for disk </a:t>
            </a:r>
            <a:r>
              <a:rPr lang="en-US" dirty="0" smtClean="0">
                <a:latin typeface="+mn-lt"/>
              </a:rPr>
              <a:t>blocks transformation </a:t>
            </a:r>
            <a:r>
              <a:rPr lang="en-US" dirty="0">
                <a:latin typeface="+mn-lt"/>
              </a:rPr>
              <a:t>works on low-level network protocols</a:t>
            </a:r>
            <a:r>
              <a:rPr lang="en-US" dirty="0" smtClean="0">
                <a:latin typeface="+mn-lt"/>
              </a:rPr>
              <a:t>.</a:t>
            </a:r>
          </a:p>
          <a:p>
            <a:pPr>
              <a:buFont typeface="Wingdings" panose="05000000000000000000" pitchFamily="2" charset="2"/>
              <a:buChar char="Ø"/>
            </a:pPr>
            <a:r>
              <a:rPr lang="en-US" dirty="0">
                <a:latin typeface="+mn-lt"/>
              </a:rPr>
              <a:t>Storage area networks are actually designed for </a:t>
            </a:r>
            <a:r>
              <a:rPr lang="en-US" dirty="0" smtClean="0">
                <a:latin typeface="+mn-lt"/>
              </a:rPr>
              <a:t>data management. </a:t>
            </a:r>
            <a:r>
              <a:rPr lang="en-US" dirty="0">
                <a:latin typeface="+mn-lt"/>
              </a:rPr>
              <a:t>It is a rapid storage device network and can be connected with servers</a:t>
            </a:r>
            <a:r>
              <a:rPr lang="en-US" dirty="0" smtClean="0">
                <a:latin typeface="+mn-lt"/>
              </a:rPr>
              <a:t>.</a:t>
            </a:r>
          </a:p>
          <a:p>
            <a:pPr>
              <a:buFont typeface="Wingdings" panose="05000000000000000000" pitchFamily="2" charset="2"/>
              <a:buChar char="Ø"/>
            </a:pPr>
            <a:r>
              <a:rPr lang="en-US" dirty="0">
                <a:latin typeface="+mn-lt"/>
              </a:rPr>
              <a:t>SAN is helpful for transferring data from one storage device to another </a:t>
            </a:r>
            <a:r>
              <a:rPr lang="en-US" dirty="0" smtClean="0">
                <a:latin typeface="+mn-lt"/>
              </a:rPr>
              <a:t>without disturbing </a:t>
            </a:r>
            <a:r>
              <a:rPr lang="en-US" dirty="0">
                <a:latin typeface="+mn-lt"/>
              </a:rPr>
              <a:t>other devices</a:t>
            </a:r>
            <a:r>
              <a:rPr lang="en-US" dirty="0" smtClean="0">
                <a:latin typeface="+mn-lt"/>
              </a:rPr>
              <a:t>.</a:t>
            </a:r>
          </a:p>
          <a:p>
            <a:pPr>
              <a:buFont typeface="Wingdings" panose="05000000000000000000" pitchFamily="2" charset="2"/>
              <a:buChar char="Ø"/>
            </a:pPr>
            <a:r>
              <a:rPr lang="en-US" dirty="0">
                <a:latin typeface="+mn-lt"/>
              </a:rPr>
              <a:t>SAN also supports fast backup as CPU cycles of server are not involved in </a:t>
            </a:r>
            <a:r>
              <a:rPr lang="en-US" dirty="0" smtClean="0">
                <a:latin typeface="+mn-lt"/>
              </a:rPr>
              <a:t>the backup </a:t>
            </a:r>
            <a:r>
              <a:rPr lang="en-US" dirty="0">
                <a:latin typeface="+mn-lt"/>
              </a:rPr>
              <a:t>process. At the time of recovery, SAN plays an important role.</a:t>
            </a:r>
            <a:endParaRPr lang="en-US" dirty="0" smtClean="0">
              <a:latin typeface="+mn-lt"/>
            </a:endParaRPr>
          </a:p>
        </p:txBody>
      </p:sp>
    </p:spTree>
    <p:extLst>
      <p:ext uri="{BB962C8B-B14F-4D97-AF65-F5344CB8AC3E}">
        <p14:creationId xmlns:p14="http://schemas.microsoft.com/office/powerpoint/2010/main" val="5299787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pPr algn="ctr"/>
            <a:r>
              <a:rPr lang="en-US" dirty="0" smtClean="0">
                <a:solidFill>
                  <a:schemeClr val="tx1"/>
                </a:solidFill>
                <a:latin typeface="+mn-lt"/>
              </a:rPr>
              <a:t>Storage Area Network</a:t>
            </a:r>
            <a:endParaRPr lang="en-US" dirty="0">
              <a:solidFill>
                <a:schemeClr val="tx1"/>
              </a:solidFill>
              <a:latin typeface="+mn-lt"/>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015" y="2066306"/>
            <a:ext cx="4969617" cy="3796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4708" y="2066306"/>
            <a:ext cx="5324351" cy="3796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51544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pPr algn="ctr"/>
            <a:r>
              <a:rPr lang="en-US" dirty="0" smtClean="0">
                <a:solidFill>
                  <a:schemeClr val="tx1"/>
                </a:solidFill>
                <a:latin typeface="+mn-lt"/>
              </a:rPr>
              <a:t>Network Attached Storage</a:t>
            </a:r>
            <a:endParaRPr lang="en-US" dirty="0">
              <a:solidFill>
                <a:schemeClr val="tx1"/>
              </a:solidFill>
              <a:latin typeface="+mn-lt"/>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dirty="0">
                <a:latin typeface="+mn-lt"/>
              </a:rPr>
              <a:t>Network-attached storage (NAS) is actually a dedicated file storage device for providing local </a:t>
            </a:r>
            <a:r>
              <a:rPr lang="en-US" dirty="0" smtClean="0">
                <a:latin typeface="+mn-lt"/>
              </a:rPr>
              <a:t>area network </a:t>
            </a:r>
            <a:r>
              <a:rPr lang="en-US" dirty="0">
                <a:latin typeface="+mn-lt"/>
              </a:rPr>
              <a:t>nodes with file-based shared storage using a standard </a:t>
            </a:r>
            <a:r>
              <a:rPr lang="en-US" dirty="0" smtClean="0">
                <a:latin typeface="+mn-lt"/>
              </a:rPr>
              <a:t>ethernet connection.</a:t>
            </a:r>
          </a:p>
          <a:p>
            <a:pPr>
              <a:buFont typeface="Wingdings" panose="05000000000000000000" pitchFamily="2" charset="2"/>
              <a:buChar char="Ø"/>
            </a:pPr>
            <a:r>
              <a:rPr lang="en-US" dirty="0">
                <a:latin typeface="+mn-lt"/>
              </a:rPr>
              <a:t>NAS has its own IP address and each NAS exists on the LAN as an independent </a:t>
            </a:r>
            <a:r>
              <a:rPr lang="en-US" dirty="0" smtClean="0">
                <a:latin typeface="+mn-lt"/>
              </a:rPr>
              <a:t>network node.</a:t>
            </a:r>
          </a:p>
          <a:p>
            <a:pPr>
              <a:buFont typeface="Wingdings" panose="05000000000000000000" pitchFamily="2" charset="2"/>
              <a:buChar char="Ø"/>
            </a:pPr>
            <a:r>
              <a:rPr lang="en-US" dirty="0">
                <a:latin typeface="+mn-lt"/>
              </a:rPr>
              <a:t>Some examples </a:t>
            </a:r>
            <a:r>
              <a:rPr lang="en-US" dirty="0" smtClean="0">
                <a:latin typeface="+mn-lt"/>
              </a:rPr>
              <a:t>of NAS </a:t>
            </a:r>
            <a:r>
              <a:rPr lang="en-US" dirty="0">
                <a:latin typeface="+mn-lt"/>
              </a:rPr>
              <a:t>devices include Seagate Central, Seagate Business Storage NAS, and 8-Bay Rackmounts. All </a:t>
            </a:r>
            <a:r>
              <a:rPr lang="en-US" dirty="0" smtClean="0">
                <a:latin typeface="+mn-lt"/>
              </a:rPr>
              <a:t>NAS products </a:t>
            </a:r>
            <a:r>
              <a:rPr lang="en-US" dirty="0">
                <a:latin typeface="+mn-lt"/>
              </a:rPr>
              <a:t>provide a secure and centralized location for the </a:t>
            </a:r>
            <a:r>
              <a:rPr lang="en-US" dirty="0" smtClean="0">
                <a:latin typeface="+mn-lt"/>
              </a:rPr>
              <a:t>files.</a:t>
            </a:r>
          </a:p>
          <a:p>
            <a:pPr>
              <a:buFont typeface="Wingdings" panose="05000000000000000000" pitchFamily="2" charset="2"/>
              <a:buChar char="Ø"/>
            </a:pPr>
            <a:r>
              <a:rPr lang="en-US" dirty="0">
                <a:latin typeface="+mn-lt"/>
              </a:rPr>
              <a:t>Accessing of NAS system storage </a:t>
            </a:r>
            <a:r>
              <a:rPr lang="en-US" dirty="0" smtClean="0">
                <a:latin typeface="+mn-lt"/>
              </a:rPr>
              <a:t>data is </a:t>
            </a:r>
            <a:r>
              <a:rPr lang="en-US" dirty="0">
                <a:latin typeface="+mn-lt"/>
              </a:rPr>
              <a:t>easy—it can be accessed from </a:t>
            </a:r>
            <a:r>
              <a:rPr lang="en-US" dirty="0" smtClean="0">
                <a:latin typeface="+mn-lt"/>
              </a:rPr>
              <a:t>anywhere</a:t>
            </a:r>
            <a:r>
              <a:rPr lang="en-US" dirty="0">
                <a:latin typeface="+mn-lt"/>
              </a:rPr>
              <a:t>, whether </a:t>
            </a:r>
            <a:r>
              <a:rPr lang="en-US" dirty="0" smtClean="0">
                <a:latin typeface="+mn-lt"/>
              </a:rPr>
              <a:t>one is in own house</a:t>
            </a:r>
            <a:r>
              <a:rPr lang="en-US" dirty="0">
                <a:latin typeface="+mn-lt"/>
              </a:rPr>
              <a:t>, on another computer, </a:t>
            </a:r>
            <a:r>
              <a:rPr lang="en-US" dirty="0" smtClean="0">
                <a:latin typeface="+mn-lt"/>
              </a:rPr>
              <a:t>or through </a:t>
            </a:r>
            <a:r>
              <a:rPr lang="en-US" dirty="0">
                <a:latin typeface="+mn-lt"/>
              </a:rPr>
              <a:t>mobile, </a:t>
            </a:r>
            <a:r>
              <a:rPr lang="en-US" dirty="0" err="1">
                <a:latin typeface="+mn-lt"/>
              </a:rPr>
              <a:t>Wi-fi</a:t>
            </a:r>
            <a:r>
              <a:rPr lang="en-US" dirty="0">
                <a:latin typeface="+mn-lt"/>
              </a:rPr>
              <a:t> technology, etc.</a:t>
            </a:r>
            <a:endParaRPr lang="en-US" dirty="0" smtClean="0">
              <a:latin typeface="+mn-lt"/>
            </a:endParaRPr>
          </a:p>
        </p:txBody>
      </p:sp>
    </p:spTree>
    <p:extLst>
      <p:ext uri="{BB962C8B-B14F-4D97-AF65-F5344CB8AC3E}">
        <p14:creationId xmlns:p14="http://schemas.microsoft.com/office/powerpoint/2010/main" val="23495713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pPr algn="ctr"/>
            <a:r>
              <a:rPr lang="en-US" dirty="0" smtClean="0">
                <a:solidFill>
                  <a:schemeClr val="tx1"/>
                </a:solidFill>
                <a:latin typeface="+mn-lt"/>
              </a:rPr>
              <a:t>Network Attached Storage</a:t>
            </a:r>
            <a:endParaRPr lang="en-US" dirty="0">
              <a:solidFill>
                <a:schemeClr val="tx1"/>
              </a:solidFill>
              <a:latin typeface="+mn-lt"/>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dirty="0">
                <a:latin typeface="+mn-lt"/>
              </a:rPr>
              <a:t>NAS has the following benefits</a:t>
            </a:r>
            <a:r>
              <a:rPr lang="en-US" dirty="0" smtClean="0">
                <a:latin typeface="+mn-lt"/>
              </a:rPr>
              <a:t>:</a:t>
            </a:r>
          </a:p>
          <a:p>
            <a:r>
              <a:rPr lang="en-US" dirty="0">
                <a:latin typeface="+mn-lt"/>
              </a:rPr>
              <a:t>Broad access to </a:t>
            </a:r>
            <a:r>
              <a:rPr lang="en-US" dirty="0" smtClean="0">
                <a:latin typeface="+mn-lt"/>
              </a:rPr>
              <a:t>information</a:t>
            </a:r>
          </a:p>
          <a:p>
            <a:r>
              <a:rPr lang="en-US" dirty="0">
                <a:latin typeface="+mn-lt"/>
              </a:rPr>
              <a:t>Better </a:t>
            </a:r>
            <a:r>
              <a:rPr lang="en-US" dirty="0" smtClean="0">
                <a:latin typeface="+mn-lt"/>
              </a:rPr>
              <a:t>efficiency</a:t>
            </a:r>
          </a:p>
          <a:p>
            <a:r>
              <a:rPr lang="en-US" dirty="0">
                <a:latin typeface="+mn-lt"/>
              </a:rPr>
              <a:t>Better </a:t>
            </a:r>
            <a:r>
              <a:rPr lang="en-US" dirty="0" smtClean="0">
                <a:latin typeface="+mn-lt"/>
              </a:rPr>
              <a:t>flexibility</a:t>
            </a:r>
          </a:p>
          <a:p>
            <a:r>
              <a:rPr lang="en-US" dirty="0">
                <a:latin typeface="+mn-lt"/>
              </a:rPr>
              <a:t>Centralized </a:t>
            </a:r>
            <a:r>
              <a:rPr lang="en-US" dirty="0" smtClean="0">
                <a:latin typeface="+mn-lt"/>
              </a:rPr>
              <a:t>storage</a:t>
            </a:r>
          </a:p>
          <a:p>
            <a:r>
              <a:rPr lang="en-US" dirty="0">
                <a:latin typeface="+mn-lt"/>
              </a:rPr>
              <a:t>Simplified </a:t>
            </a:r>
            <a:r>
              <a:rPr lang="en-US" dirty="0" smtClean="0">
                <a:latin typeface="+mn-lt"/>
              </a:rPr>
              <a:t>management</a:t>
            </a:r>
          </a:p>
          <a:p>
            <a:r>
              <a:rPr lang="en-US" dirty="0" smtClean="0">
                <a:latin typeface="+mn-lt"/>
              </a:rPr>
              <a:t>Scalability</a:t>
            </a:r>
          </a:p>
          <a:p>
            <a:r>
              <a:rPr lang="en-US" dirty="0">
                <a:latin typeface="+mn-lt"/>
              </a:rPr>
              <a:t>High </a:t>
            </a:r>
            <a:r>
              <a:rPr lang="en-US" dirty="0" smtClean="0">
                <a:latin typeface="+mn-lt"/>
              </a:rPr>
              <a:t>availability</a:t>
            </a:r>
          </a:p>
          <a:p>
            <a:r>
              <a:rPr lang="en-US" dirty="0">
                <a:latin typeface="+mn-lt"/>
              </a:rPr>
              <a:t>Security</a:t>
            </a:r>
            <a:endParaRPr lang="en-US" dirty="0" smtClean="0">
              <a:latin typeface="+mn-lt"/>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400" y="2329171"/>
            <a:ext cx="6315075"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26152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pPr algn="ctr"/>
            <a:r>
              <a:rPr lang="en-US" dirty="0" smtClean="0">
                <a:solidFill>
                  <a:schemeClr val="tx1"/>
                </a:solidFill>
                <a:latin typeface="+mn-lt"/>
              </a:rPr>
              <a:t>Network Attached Storage</a:t>
            </a:r>
            <a:endParaRPr lang="en-US" dirty="0">
              <a:solidFill>
                <a:schemeClr val="tx1"/>
              </a:solidFill>
              <a:latin typeface="+mn-lt"/>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dirty="0">
                <a:latin typeface="+mn-lt"/>
              </a:rPr>
              <a:t>NAS has the following </a:t>
            </a:r>
            <a:r>
              <a:rPr lang="en-US" dirty="0" smtClean="0">
                <a:latin typeface="+mn-lt"/>
              </a:rPr>
              <a:t>components:</a:t>
            </a:r>
          </a:p>
          <a:p>
            <a:r>
              <a:rPr lang="en-US" dirty="0" smtClean="0">
                <a:latin typeface="+mn-lt"/>
              </a:rPr>
              <a:t>NAS </a:t>
            </a:r>
            <a:r>
              <a:rPr lang="en-US" dirty="0">
                <a:latin typeface="+mn-lt"/>
              </a:rPr>
              <a:t>head (CPU and memory)</a:t>
            </a:r>
          </a:p>
          <a:p>
            <a:r>
              <a:rPr lang="en-US" dirty="0" smtClean="0">
                <a:latin typeface="+mn-lt"/>
              </a:rPr>
              <a:t>Network </a:t>
            </a:r>
            <a:r>
              <a:rPr lang="en-US" dirty="0">
                <a:latin typeface="+mn-lt"/>
              </a:rPr>
              <a:t>interface cards (NICs) for providing connectivity</a:t>
            </a:r>
          </a:p>
          <a:p>
            <a:r>
              <a:rPr lang="en-US" dirty="0" smtClean="0">
                <a:latin typeface="+mn-lt"/>
              </a:rPr>
              <a:t>Operating </a:t>
            </a:r>
            <a:r>
              <a:rPr lang="en-US" dirty="0">
                <a:latin typeface="+mn-lt"/>
              </a:rPr>
              <a:t>system for handling NAS functionality</a:t>
            </a:r>
          </a:p>
          <a:p>
            <a:r>
              <a:rPr lang="en-US" dirty="0" smtClean="0">
                <a:latin typeface="+mn-lt"/>
              </a:rPr>
              <a:t>Network </a:t>
            </a:r>
            <a:r>
              <a:rPr lang="en-US" dirty="0">
                <a:latin typeface="+mn-lt"/>
              </a:rPr>
              <a:t>file system (NFS) and common Internet file system (CIFS) protocols for file sharing. </a:t>
            </a:r>
            <a:r>
              <a:rPr lang="en-US" dirty="0" smtClean="0">
                <a:latin typeface="+mn-lt"/>
              </a:rPr>
              <a:t>NFS mainly </a:t>
            </a:r>
            <a:r>
              <a:rPr lang="en-US" dirty="0">
                <a:latin typeface="+mn-lt"/>
              </a:rPr>
              <a:t>supports UNIX-based operating environments, whereas CIFS is supported by </a:t>
            </a:r>
            <a:r>
              <a:rPr lang="en-US" dirty="0" smtClean="0">
                <a:latin typeface="+mn-lt"/>
              </a:rPr>
              <a:t>Microsoft Windows-based </a:t>
            </a:r>
            <a:r>
              <a:rPr lang="en-US" dirty="0">
                <a:latin typeface="+mn-lt"/>
              </a:rPr>
              <a:t>operating environments. Supported file sharing protocols facilitate users to </a:t>
            </a:r>
            <a:r>
              <a:rPr lang="en-US" dirty="0" smtClean="0">
                <a:latin typeface="+mn-lt"/>
              </a:rPr>
              <a:t>share files </a:t>
            </a:r>
            <a:r>
              <a:rPr lang="en-US" dirty="0">
                <a:latin typeface="+mn-lt"/>
              </a:rPr>
              <a:t>with different operating platforms.</a:t>
            </a:r>
          </a:p>
          <a:p>
            <a:r>
              <a:rPr lang="en-US" dirty="0" smtClean="0">
                <a:latin typeface="+mn-lt"/>
              </a:rPr>
              <a:t>Storage </a:t>
            </a:r>
            <a:r>
              <a:rPr lang="en-US" dirty="0">
                <a:latin typeface="+mn-lt"/>
              </a:rPr>
              <a:t>protocols to connect and manage physical disk resources</a:t>
            </a:r>
          </a:p>
          <a:p>
            <a:r>
              <a:rPr lang="en-US" dirty="0" smtClean="0">
                <a:latin typeface="+mn-lt"/>
              </a:rPr>
              <a:t>Storage </a:t>
            </a:r>
            <a:r>
              <a:rPr lang="en-US" dirty="0">
                <a:latin typeface="+mn-lt"/>
              </a:rPr>
              <a:t>array</a:t>
            </a:r>
            <a:endParaRPr lang="en-US" dirty="0" smtClean="0">
              <a:latin typeface="+mn-lt"/>
            </a:endParaRPr>
          </a:p>
        </p:txBody>
      </p:sp>
    </p:spTree>
    <p:extLst>
      <p:ext uri="{BB962C8B-B14F-4D97-AF65-F5344CB8AC3E}">
        <p14:creationId xmlns:p14="http://schemas.microsoft.com/office/powerpoint/2010/main" val="20218765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pPr algn="ctr"/>
            <a:r>
              <a:rPr lang="en-US" dirty="0" smtClean="0">
                <a:solidFill>
                  <a:schemeClr val="tx1"/>
                </a:solidFill>
                <a:latin typeface="+mn-lt"/>
              </a:rPr>
              <a:t>Network Attached Storage</a:t>
            </a:r>
            <a:endParaRPr lang="en-US" dirty="0">
              <a:solidFill>
                <a:schemeClr val="tx1"/>
              </a:solidFill>
              <a:latin typeface="+mn-lt"/>
            </a:endParaRPr>
          </a:p>
        </p:txBody>
      </p:sp>
      <p:sp>
        <p:nvSpPr>
          <p:cNvPr id="6" name="Rectangle 5"/>
          <p:cNvSpPr/>
          <p:nvPr/>
        </p:nvSpPr>
        <p:spPr>
          <a:xfrm>
            <a:off x="176646" y="1589685"/>
            <a:ext cx="6366658" cy="4893647"/>
          </a:xfrm>
          <a:prstGeom prst="rect">
            <a:avLst/>
          </a:prstGeom>
        </p:spPr>
        <p:txBody>
          <a:bodyPr wrap="square">
            <a:spAutoFit/>
          </a:bodyPr>
          <a:lstStyle/>
          <a:p>
            <a:pPr marL="457200" indent="-457200">
              <a:buFont typeface="Wingdings" panose="05000000000000000000" pitchFamily="2" charset="2"/>
              <a:buChar char="Ø"/>
            </a:pPr>
            <a:r>
              <a:rPr lang="en-US" sz="2600" b="1" dirty="0"/>
              <a:t>Comparison between SAN and </a:t>
            </a:r>
            <a:r>
              <a:rPr lang="en-US" sz="2600" b="1" dirty="0" smtClean="0"/>
              <a:t>NAS: </a:t>
            </a:r>
            <a:endParaRPr lang="en-US" sz="2600" b="1" dirty="0"/>
          </a:p>
          <a:p>
            <a:pPr marL="457200" indent="-457200">
              <a:buFont typeface="Arial" panose="020B0604020202020204" pitchFamily="34" charset="0"/>
              <a:buChar char="•"/>
            </a:pPr>
            <a:r>
              <a:rPr lang="en-US" sz="2600" dirty="0"/>
              <a:t>Storage area network (SAN) supports networking, whereas network-attached storage (NAS) is a </a:t>
            </a:r>
            <a:r>
              <a:rPr lang="en-US" sz="2600" dirty="0" smtClean="0"/>
              <a:t>storage device</a:t>
            </a:r>
            <a:r>
              <a:rPr lang="en-US" sz="2600" dirty="0"/>
              <a:t>, in a network. </a:t>
            </a:r>
            <a:endParaRPr lang="en-US" sz="2600" dirty="0" smtClean="0"/>
          </a:p>
          <a:p>
            <a:pPr marL="457200" indent="-457200">
              <a:buFont typeface="Arial" panose="020B0604020202020204" pitchFamily="34" charset="0"/>
              <a:buChar char="•"/>
            </a:pPr>
            <a:r>
              <a:rPr lang="en-US" sz="2600" dirty="0" smtClean="0"/>
              <a:t>Operating </a:t>
            </a:r>
            <a:r>
              <a:rPr lang="en-US" sz="2600" dirty="0"/>
              <a:t>systems consider SAN as a disk, whereas a NAS device is a file server.</a:t>
            </a:r>
          </a:p>
          <a:p>
            <a:pPr marL="457200" indent="-457200">
              <a:buFont typeface="Arial" panose="020B0604020202020204" pitchFamily="34" charset="0"/>
              <a:buChar char="•"/>
            </a:pPr>
            <a:r>
              <a:rPr lang="en-US" sz="2600" dirty="0"/>
              <a:t>SAN supports block-level storage for servers, whereas NAS devices support file-level storage. For </a:t>
            </a:r>
            <a:r>
              <a:rPr lang="en-US" sz="2600" dirty="0" smtClean="0"/>
              <a:t>saving files such as word documents or MS Excel spreadsheets, NAS is generally used.</a:t>
            </a:r>
            <a:endParaRPr lang="en-US" sz="26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393" y="1781299"/>
            <a:ext cx="5514975" cy="3575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93031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a:spLocks noGrp="1"/>
          </p:cNvSpPr>
          <p:nvPr>
            <p:ph type="title"/>
          </p:nvPr>
        </p:nvSpPr>
        <p:spPr>
          <a:xfrm>
            <a:off x="1857793" y="-33240"/>
            <a:ext cx="4047893" cy="1377676"/>
          </a:xfrm>
          <a:prstGeom prst="rect">
            <a:avLst/>
          </a:prstGeom>
        </p:spPr>
        <p:txBody>
          <a:bodyPr vert="horz" wrap="square" lIns="0" tIns="23232" rIns="0" bIns="0" rtlCol="0" anchor="ctr">
            <a:spAutoFit/>
          </a:bodyPr>
          <a:lstStyle/>
          <a:p>
            <a:pPr marL="18585">
              <a:lnSpc>
                <a:spcPct val="100000"/>
              </a:lnSpc>
              <a:spcBef>
                <a:spcPts val="183"/>
              </a:spcBef>
            </a:pPr>
            <a:r>
              <a:rPr spc="7" dirty="0"/>
              <a:t>History </a:t>
            </a:r>
            <a:r>
              <a:rPr spc="15" dirty="0"/>
              <a:t>of</a:t>
            </a:r>
            <a:r>
              <a:rPr spc="-37" dirty="0"/>
              <a:t> </a:t>
            </a:r>
            <a:r>
              <a:rPr spc="7" dirty="0"/>
              <a:t>Virtualization</a:t>
            </a:r>
          </a:p>
        </p:txBody>
      </p:sp>
      <p:sp>
        <p:nvSpPr>
          <p:cNvPr id="5" name="object 5"/>
          <p:cNvSpPr/>
          <p:nvPr/>
        </p:nvSpPr>
        <p:spPr>
          <a:xfrm>
            <a:off x="2049222" y="1728438"/>
            <a:ext cx="8065677" cy="4233628"/>
          </a:xfrm>
          <a:prstGeom prst="rect">
            <a:avLst/>
          </a:prstGeom>
          <a:blipFill>
            <a:blip r:embed="rId2" cstate="print"/>
            <a:stretch>
              <a:fillRect/>
            </a:stretch>
          </a:blipFill>
        </p:spPr>
        <p:txBody>
          <a:bodyPr wrap="square" lIns="0" tIns="0" rIns="0" bIns="0" rtlCol="0"/>
          <a:lstStyle/>
          <a:p>
            <a:endParaRPr sz="2634"/>
          </a:p>
        </p:txBody>
      </p:sp>
    </p:spTree>
    <p:extLst>
      <p:ext uri="{BB962C8B-B14F-4D97-AF65-F5344CB8AC3E}">
        <p14:creationId xmlns:p14="http://schemas.microsoft.com/office/powerpoint/2010/main" val="380602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4"/>
            <a:ext cx="10918884" cy="1066959"/>
          </a:xfrm>
        </p:spPr>
        <p:txBody>
          <a:bodyPr>
            <a:normAutofit fontScale="90000"/>
          </a:bodyPr>
          <a:lstStyle/>
          <a:p>
            <a:r>
              <a:rPr lang="en-US" dirty="0"/>
              <a:t>How do I create and activate a new AWS account?</a:t>
            </a:r>
            <a:br>
              <a:rPr lang="en-US" dirty="0"/>
            </a:br>
            <a:endParaRPr lang="en-US" dirty="0"/>
          </a:p>
        </p:txBody>
      </p:sp>
      <p:sp>
        <p:nvSpPr>
          <p:cNvPr id="3" name="Text Placeholder 2"/>
          <p:cNvSpPr>
            <a:spLocks noGrp="1"/>
          </p:cNvSpPr>
          <p:nvPr>
            <p:ph type="body" idx="1"/>
          </p:nvPr>
        </p:nvSpPr>
        <p:spPr>
          <a:xfrm>
            <a:off x="640485" y="1059517"/>
            <a:ext cx="10911027" cy="5539979"/>
          </a:xfrm>
        </p:spPr>
        <p:txBody>
          <a:bodyPr>
            <a:normAutofit fontScale="92500" lnSpcReduction="10000"/>
          </a:bodyPr>
          <a:lstStyle/>
          <a:p>
            <a:pPr marL="457189" indent="-457189">
              <a:buFont typeface="+mj-lt"/>
              <a:buAutoNum type="arabicPeriod"/>
            </a:pPr>
            <a:r>
              <a:rPr lang="en-US" sz="1867" dirty="0"/>
              <a:t>Open the </a:t>
            </a:r>
            <a:r>
              <a:rPr lang="en-US" sz="1867" dirty="0">
                <a:hlinkClick r:id="rId2"/>
              </a:rPr>
              <a:t>Amazon Web Services home page</a:t>
            </a:r>
            <a:r>
              <a:rPr lang="en-US" sz="1867" dirty="0"/>
              <a:t>.</a:t>
            </a:r>
          </a:p>
          <a:p>
            <a:pPr marL="457189" indent="-457189">
              <a:buFont typeface="+mj-lt"/>
              <a:buAutoNum type="arabicPeriod"/>
            </a:pPr>
            <a:r>
              <a:rPr lang="en-US" sz="1867" dirty="0"/>
              <a:t>Choose Create an AWS Account.</a:t>
            </a:r>
          </a:p>
          <a:p>
            <a:pPr marL="457189" indent="-457189">
              <a:buFont typeface="+mj-lt"/>
              <a:buAutoNum type="arabicPeriod"/>
            </a:pPr>
            <a:r>
              <a:rPr lang="en-US" sz="1867" dirty="0"/>
              <a:t> choose Sign in to the Console</a:t>
            </a:r>
          </a:p>
          <a:p>
            <a:pPr marL="457189" indent="-457189">
              <a:buFont typeface="+mj-lt"/>
              <a:buAutoNum type="arabicPeriod"/>
            </a:pPr>
            <a:r>
              <a:rPr lang="en-US" sz="1867" dirty="0"/>
              <a:t>Enter your account information, and then choose Continue. Be sure that you enter your account information correctly, especially your email address. If you enter your email address incorrectly, you can't access your account</a:t>
            </a:r>
          </a:p>
          <a:p>
            <a:pPr marL="457189" indent="-457189">
              <a:buFont typeface="+mj-lt"/>
              <a:buAutoNum type="arabicPeriod"/>
            </a:pPr>
            <a:r>
              <a:rPr lang="en-US" sz="1867" dirty="0"/>
              <a:t>Choose Personal or Professional.</a:t>
            </a:r>
          </a:p>
          <a:p>
            <a:pPr marL="457189" indent="-457189">
              <a:buFont typeface="+mj-lt"/>
              <a:buAutoNum type="arabicPeriod"/>
            </a:pPr>
            <a:r>
              <a:rPr lang="en-US" sz="1867" dirty="0"/>
              <a:t>Enter your company or personal information.</a:t>
            </a:r>
          </a:p>
          <a:p>
            <a:pPr marL="457189" indent="-457189">
              <a:buFont typeface="+mj-lt"/>
              <a:buAutoNum type="arabicPeriod"/>
            </a:pPr>
            <a:r>
              <a:rPr lang="en-US" sz="1867" dirty="0"/>
              <a:t>Read and accept the </a:t>
            </a:r>
            <a:r>
              <a:rPr lang="en-US" sz="1867" dirty="0">
                <a:hlinkClick r:id="rId3"/>
              </a:rPr>
              <a:t>AWS Customer Agreement</a:t>
            </a:r>
            <a:r>
              <a:rPr lang="en-US" sz="1867" dirty="0"/>
              <a:t>.</a:t>
            </a:r>
          </a:p>
          <a:p>
            <a:pPr marL="457189" indent="-457189">
              <a:buFont typeface="+mj-lt"/>
              <a:buAutoNum type="arabicPeriod"/>
            </a:pPr>
            <a:r>
              <a:rPr lang="en-US" sz="1867" dirty="0"/>
              <a:t>Choose Create Account and Continue.</a:t>
            </a:r>
          </a:p>
          <a:p>
            <a:pPr marL="457189" indent="-457189">
              <a:buFont typeface="+mj-lt"/>
              <a:buAutoNum type="arabicPeriod"/>
            </a:pPr>
            <a:r>
              <a:rPr lang="en-US" sz="1867" dirty="0"/>
              <a:t>Add a payment method</a:t>
            </a:r>
          </a:p>
          <a:p>
            <a:pPr marL="457189" indent="-457189">
              <a:buFont typeface="+mj-lt"/>
              <a:buAutoNum type="arabicPeriod"/>
            </a:pPr>
            <a:r>
              <a:rPr lang="en-US" sz="1867" dirty="0"/>
              <a:t>Verify your phone number</a:t>
            </a:r>
          </a:p>
          <a:p>
            <a:pPr marL="457189" indent="-457189">
              <a:buFont typeface="+mj-lt"/>
              <a:buAutoNum type="arabicPeriod"/>
            </a:pPr>
            <a:r>
              <a:rPr lang="en-US" sz="1867" dirty="0"/>
              <a:t>Choose your country or region code from the list.</a:t>
            </a:r>
          </a:p>
          <a:p>
            <a:pPr marL="457189" indent="-457189">
              <a:buFont typeface="+mj-lt"/>
              <a:buAutoNum type="arabicPeriod"/>
            </a:pPr>
            <a:r>
              <a:rPr lang="en-US" sz="1867" dirty="0"/>
              <a:t>Enter a phone number where you can be reached in the next few minutes.</a:t>
            </a:r>
          </a:p>
          <a:p>
            <a:pPr marL="457189" indent="-457189">
              <a:buFont typeface="+mj-lt"/>
              <a:buAutoNum type="arabicPeriod"/>
            </a:pPr>
            <a:r>
              <a:rPr lang="en-US" sz="1867" dirty="0"/>
              <a:t>Enter the code displayed in the captcha and then submit.</a:t>
            </a:r>
          </a:p>
          <a:p>
            <a:pPr marL="457189" indent="-457189">
              <a:buFont typeface="+mj-lt"/>
              <a:buAutoNum type="arabicPeriod"/>
            </a:pPr>
            <a:r>
              <a:rPr lang="en-US" sz="1867" dirty="0"/>
              <a:t>In a few moments, an automated system contacts you.</a:t>
            </a:r>
          </a:p>
          <a:p>
            <a:pPr marL="457189" indent="-457189">
              <a:buFont typeface="+mj-lt"/>
              <a:buAutoNum type="arabicPeriod"/>
            </a:pPr>
            <a:r>
              <a:rPr lang="en-US" sz="1867" dirty="0"/>
              <a:t>Enter the PIN you receive, and then choose Continue.</a:t>
            </a:r>
          </a:p>
          <a:p>
            <a:pPr marL="457189" indent="-457189">
              <a:buFont typeface="+mj-lt"/>
              <a:buAutoNum type="arabicPeriod"/>
            </a:pPr>
            <a:endParaRPr lang="en-US" sz="1867" dirty="0"/>
          </a:p>
          <a:p>
            <a:endParaRPr lang="en-US" dirty="0"/>
          </a:p>
        </p:txBody>
      </p:sp>
    </p:spTree>
    <p:extLst>
      <p:ext uri="{BB962C8B-B14F-4D97-AF65-F5344CB8AC3E}">
        <p14:creationId xmlns:p14="http://schemas.microsoft.com/office/powerpoint/2010/main" val="12698794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a:spLocks noGrp="1"/>
          </p:cNvSpPr>
          <p:nvPr>
            <p:ph type="title"/>
          </p:nvPr>
        </p:nvSpPr>
        <p:spPr>
          <a:xfrm>
            <a:off x="1857792" y="305314"/>
            <a:ext cx="6108571" cy="700567"/>
          </a:xfrm>
          <a:prstGeom prst="rect">
            <a:avLst/>
          </a:prstGeom>
        </p:spPr>
        <p:txBody>
          <a:bodyPr vert="horz" wrap="square" lIns="0" tIns="23232" rIns="0" bIns="0" rtlCol="0" anchor="ctr">
            <a:spAutoFit/>
          </a:bodyPr>
          <a:lstStyle/>
          <a:p>
            <a:pPr marL="18585">
              <a:lnSpc>
                <a:spcPct val="100000"/>
              </a:lnSpc>
              <a:spcBef>
                <a:spcPts val="183"/>
              </a:spcBef>
            </a:pPr>
            <a:r>
              <a:rPr spc="7" dirty="0"/>
              <a:t>Time-sharing</a:t>
            </a:r>
            <a:r>
              <a:rPr spc="-15" dirty="0"/>
              <a:t> </a:t>
            </a:r>
            <a:r>
              <a:rPr spc="15" dirty="0"/>
              <a:t>systems</a:t>
            </a:r>
          </a:p>
        </p:txBody>
      </p:sp>
      <p:sp>
        <p:nvSpPr>
          <p:cNvPr id="5" name="object 5"/>
          <p:cNvSpPr/>
          <p:nvPr/>
        </p:nvSpPr>
        <p:spPr>
          <a:xfrm>
            <a:off x="2551452" y="1488601"/>
            <a:ext cx="6788936" cy="4325422"/>
          </a:xfrm>
          <a:prstGeom prst="rect">
            <a:avLst/>
          </a:prstGeom>
          <a:blipFill>
            <a:blip r:embed="rId2" cstate="print"/>
            <a:stretch>
              <a:fillRect/>
            </a:stretch>
          </a:blipFill>
        </p:spPr>
        <p:txBody>
          <a:bodyPr wrap="square" lIns="0" tIns="0" rIns="0" bIns="0" rtlCol="0"/>
          <a:lstStyle/>
          <a:p>
            <a:endParaRPr sz="2634"/>
          </a:p>
        </p:txBody>
      </p:sp>
    </p:spTree>
    <p:extLst>
      <p:ext uri="{BB962C8B-B14F-4D97-AF65-F5344CB8AC3E}">
        <p14:creationId xmlns:p14="http://schemas.microsoft.com/office/powerpoint/2010/main" val="29633753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a:spLocks noGrp="1"/>
          </p:cNvSpPr>
          <p:nvPr>
            <p:ph type="title"/>
          </p:nvPr>
        </p:nvSpPr>
        <p:spPr>
          <a:xfrm>
            <a:off x="1857794" y="485918"/>
            <a:ext cx="4318310" cy="396975"/>
          </a:xfrm>
          <a:prstGeom prst="rect">
            <a:avLst/>
          </a:prstGeom>
        </p:spPr>
        <p:txBody>
          <a:bodyPr vert="horz" wrap="square" lIns="0" tIns="25090" rIns="0" bIns="0" rtlCol="0" anchor="ctr">
            <a:spAutoFit/>
          </a:bodyPr>
          <a:lstStyle/>
          <a:p>
            <a:pPr marL="18585">
              <a:lnSpc>
                <a:spcPct val="100000"/>
              </a:lnSpc>
              <a:spcBef>
                <a:spcPts val="198"/>
              </a:spcBef>
            </a:pPr>
            <a:r>
              <a:rPr sz="2415" spc="29" dirty="0"/>
              <a:t>IBM Mainframe</a:t>
            </a:r>
            <a:r>
              <a:rPr sz="2415" spc="-22" dirty="0"/>
              <a:t> </a:t>
            </a:r>
            <a:r>
              <a:rPr sz="2415" spc="7" dirty="0"/>
              <a:t>Virtualization</a:t>
            </a:r>
            <a:endParaRPr sz="2415"/>
          </a:p>
        </p:txBody>
      </p:sp>
      <p:sp>
        <p:nvSpPr>
          <p:cNvPr id="5" name="object 5"/>
          <p:cNvSpPr txBox="1"/>
          <p:nvPr/>
        </p:nvSpPr>
        <p:spPr>
          <a:xfrm>
            <a:off x="1856677" y="1013123"/>
            <a:ext cx="8106007" cy="699722"/>
          </a:xfrm>
          <a:prstGeom prst="rect">
            <a:avLst/>
          </a:prstGeom>
        </p:spPr>
        <p:txBody>
          <a:bodyPr vert="horz" wrap="square" lIns="0" tIns="18585" rIns="0" bIns="0" rtlCol="0">
            <a:spAutoFit/>
          </a:bodyPr>
          <a:lstStyle/>
          <a:p>
            <a:pPr marL="237890" marR="7434" indent="-237890">
              <a:lnSpc>
                <a:spcPct val="125800"/>
              </a:lnSpc>
              <a:spcBef>
                <a:spcPts val="146"/>
              </a:spcBef>
              <a:buClr>
                <a:srgbClr val="0000FF"/>
              </a:buClr>
              <a:buSzPct val="120833"/>
              <a:buChar char="•"/>
              <a:tabLst>
                <a:tab pos="237890" algn="l"/>
              </a:tabLst>
            </a:pPr>
            <a:r>
              <a:rPr sz="1756" dirty="0">
                <a:latin typeface="Arial"/>
                <a:cs typeface="Arial"/>
              </a:rPr>
              <a:t>The earliest pioneer of modern virtualization technology was IBM. IBM invented  virtualization nearly 50 years</a:t>
            </a:r>
            <a:r>
              <a:rPr sz="1756" spc="-95" dirty="0">
                <a:latin typeface="Arial"/>
                <a:cs typeface="Arial"/>
              </a:rPr>
              <a:t> </a:t>
            </a:r>
            <a:r>
              <a:rPr sz="1756" dirty="0">
                <a:latin typeface="Arial"/>
                <a:cs typeface="Arial"/>
              </a:rPr>
              <a:t>ago.</a:t>
            </a:r>
            <a:endParaRPr sz="1756">
              <a:latin typeface="Arial"/>
              <a:cs typeface="Arial"/>
            </a:endParaRPr>
          </a:p>
        </p:txBody>
      </p:sp>
      <p:sp>
        <p:nvSpPr>
          <p:cNvPr id="6" name="object 6"/>
          <p:cNvSpPr txBox="1"/>
          <p:nvPr/>
        </p:nvSpPr>
        <p:spPr>
          <a:xfrm>
            <a:off x="2164471" y="3097060"/>
            <a:ext cx="673720" cy="289908"/>
          </a:xfrm>
          <a:prstGeom prst="rect">
            <a:avLst/>
          </a:prstGeom>
        </p:spPr>
        <p:txBody>
          <a:bodyPr vert="horz" wrap="square" lIns="0" tIns="19515" rIns="0" bIns="0" rtlCol="0">
            <a:spAutoFit/>
          </a:bodyPr>
          <a:lstStyle/>
          <a:p>
            <a:pPr marL="18585">
              <a:spcBef>
                <a:spcPts val="154"/>
              </a:spcBef>
            </a:pPr>
            <a:r>
              <a:rPr sz="1756" dirty="0">
                <a:latin typeface="Arial"/>
                <a:cs typeface="Arial"/>
              </a:rPr>
              <a:t>CP-40</a:t>
            </a:r>
            <a:endParaRPr sz="1756">
              <a:latin typeface="Arial"/>
              <a:cs typeface="Arial"/>
            </a:endParaRPr>
          </a:p>
        </p:txBody>
      </p:sp>
      <p:sp>
        <p:nvSpPr>
          <p:cNvPr id="7" name="object 7"/>
          <p:cNvSpPr txBox="1"/>
          <p:nvPr/>
        </p:nvSpPr>
        <p:spPr>
          <a:xfrm>
            <a:off x="4032592" y="3097060"/>
            <a:ext cx="673720" cy="289908"/>
          </a:xfrm>
          <a:prstGeom prst="rect">
            <a:avLst/>
          </a:prstGeom>
        </p:spPr>
        <p:txBody>
          <a:bodyPr vert="horz" wrap="square" lIns="0" tIns="19515" rIns="0" bIns="0" rtlCol="0">
            <a:spAutoFit/>
          </a:bodyPr>
          <a:lstStyle/>
          <a:p>
            <a:pPr marL="18585">
              <a:spcBef>
                <a:spcPts val="154"/>
              </a:spcBef>
            </a:pPr>
            <a:r>
              <a:rPr sz="1756" spc="-7" dirty="0">
                <a:latin typeface="Arial"/>
                <a:cs typeface="Arial"/>
              </a:rPr>
              <a:t>C</a:t>
            </a:r>
            <a:r>
              <a:rPr sz="1756" dirty="0">
                <a:latin typeface="Arial"/>
                <a:cs typeface="Arial"/>
              </a:rPr>
              <a:t>P-67</a:t>
            </a:r>
            <a:endParaRPr sz="1756">
              <a:latin typeface="Arial"/>
              <a:cs typeface="Arial"/>
            </a:endParaRPr>
          </a:p>
        </p:txBody>
      </p:sp>
      <p:sp>
        <p:nvSpPr>
          <p:cNvPr id="8" name="object 8"/>
          <p:cNvSpPr txBox="1"/>
          <p:nvPr/>
        </p:nvSpPr>
        <p:spPr>
          <a:xfrm>
            <a:off x="6207201" y="3097060"/>
            <a:ext cx="948783" cy="289908"/>
          </a:xfrm>
          <a:prstGeom prst="rect">
            <a:avLst/>
          </a:prstGeom>
        </p:spPr>
        <p:txBody>
          <a:bodyPr vert="horz" wrap="square" lIns="0" tIns="19515" rIns="0" bIns="0" rtlCol="0">
            <a:spAutoFit/>
          </a:bodyPr>
          <a:lstStyle/>
          <a:p>
            <a:pPr marL="18585">
              <a:spcBef>
                <a:spcPts val="154"/>
              </a:spcBef>
            </a:pPr>
            <a:r>
              <a:rPr sz="1756" dirty="0">
                <a:latin typeface="Arial"/>
                <a:cs typeface="Arial"/>
              </a:rPr>
              <a:t>S/360-67</a:t>
            </a:r>
            <a:endParaRPr sz="1756">
              <a:latin typeface="Arial"/>
              <a:cs typeface="Arial"/>
            </a:endParaRPr>
          </a:p>
        </p:txBody>
      </p:sp>
      <p:sp>
        <p:nvSpPr>
          <p:cNvPr id="9" name="object 9"/>
          <p:cNvSpPr txBox="1"/>
          <p:nvPr/>
        </p:nvSpPr>
        <p:spPr>
          <a:xfrm>
            <a:off x="8718294" y="3097060"/>
            <a:ext cx="624468" cy="289908"/>
          </a:xfrm>
          <a:prstGeom prst="rect">
            <a:avLst/>
          </a:prstGeom>
        </p:spPr>
        <p:txBody>
          <a:bodyPr vert="horz" wrap="square" lIns="0" tIns="19515" rIns="0" bIns="0" rtlCol="0">
            <a:spAutoFit/>
          </a:bodyPr>
          <a:lstStyle/>
          <a:p>
            <a:pPr marL="18585">
              <a:spcBef>
                <a:spcPts val="154"/>
              </a:spcBef>
            </a:pPr>
            <a:r>
              <a:rPr sz="1756" dirty="0">
                <a:latin typeface="Arial"/>
                <a:cs typeface="Arial"/>
              </a:rPr>
              <a:t>S/370</a:t>
            </a:r>
            <a:endParaRPr sz="1756">
              <a:latin typeface="Arial"/>
              <a:cs typeface="Arial"/>
            </a:endParaRPr>
          </a:p>
        </p:txBody>
      </p:sp>
      <p:sp>
        <p:nvSpPr>
          <p:cNvPr id="10" name="object 10"/>
          <p:cNvSpPr txBox="1"/>
          <p:nvPr/>
        </p:nvSpPr>
        <p:spPr>
          <a:xfrm>
            <a:off x="1856677" y="5044288"/>
            <a:ext cx="8481432" cy="1380678"/>
          </a:xfrm>
          <a:prstGeom prst="rect">
            <a:avLst/>
          </a:prstGeom>
        </p:spPr>
        <p:txBody>
          <a:bodyPr vert="horz" wrap="square" lIns="0" tIns="18585" rIns="0" bIns="0" rtlCol="0">
            <a:spAutoFit/>
          </a:bodyPr>
          <a:lstStyle/>
          <a:p>
            <a:pPr marL="237890" marR="7434" indent="-237890">
              <a:lnSpc>
                <a:spcPct val="125600"/>
              </a:lnSpc>
              <a:spcBef>
                <a:spcPts val="146"/>
              </a:spcBef>
              <a:buClr>
                <a:srgbClr val="0000FF"/>
              </a:buClr>
              <a:buSzPct val="120833"/>
              <a:buChar char="•"/>
              <a:tabLst>
                <a:tab pos="237890" algn="l"/>
              </a:tabLst>
            </a:pPr>
            <a:r>
              <a:rPr sz="1756" dirty="0">
                <a:latin typeface="Arial"/>
                <a:cs typeface="Arial"/>
              </a:rPr>
              <a:t>In the late 1960s, IBM introduced the first successful virtual machine operating  system, the CP-40 which was geared for the System/360 Mainframe. A revision of  CP-40 was introduced by the name of CP-67 and was later implemented as S/360-  67 and finally as</a:t>
            </a:r>
            <a:r>
              <a:rPr sz="1756" spc="-66" dirty="0">
                <a:latin typeface="Arial"/>
                <a:cs typeface="Arial"/>
              </a:rPr>
              <a:t> </a:t>
            </a:r>
            <a:r>
              <a:rPr sz="1756" dirty="0">
                <a:latin typeface="Arial"/>
                <a:cs typeface="Arial"/>
              </a:rPr>
              <a:t>S/370.</a:t>
            </a:r>
            <a:endParaRPr sz="1756">
              <a:latin typeface="Arial"/>
              <a:cs typeface="Arial"/>
            </a:endParaRPr>
          </a:p>
        </p:txBody>
      </p:sp>
      <p:sp>
        <p:nvSpPr>
          <p:cNvPr id="11" name="object 11"/>
          <p:cNvSpPr/>
          <p:nvPr/>
        </p:nvSpPr>
        <p:spPr>
          <a:xfrm>
            <a:off x="2830922" y="2753235"/>
            <a:ext cx="1193179" cy="998034"/>
          </a:xfrm>
          <a:prstGeom prst="rect">
            <a:avLst/>
          </a:prstGeom>
          <a:blipFill>
            <a:blip r:embed="rId2" cstate="print"/>
            <a:stretch>
              <a:fillRect/>
            </a:stretch>
          </a:blipFill>
        </p:spPr>
        <p:txBody>
          <a:bodyPr wrap="square" lIns="0" tIns="0" rIns="0" bIns="0" rtlCol="0"/>
          <a:lstStyle/>
          <a:p>
            <a:endParaRPr sz="2634"/>
          </a:p>
        </p:txBody>
      </p:sp>
      <p:sp>
        <p:nvSpPr>
          <p:cNvPr id="12" name="object 12"/>
          <p:cNvSpPr/>
          <p:nvPr/>
        </p:nvSpPr>
        <p:spPr>
          <a:xfrm>
            <a:off x="4734436" y="2649439"/>
            <a:ext cx="1375417" cy="1156741"/>
          </a:xfrm>
          <a:prstGeom prst="rect">
            <a:avLst/>
          </a:prstGeom>
          <a:blipFill>
            <a:blip r:embed="rId3" cstate="print"/>
            <a:stretch>
              <a:fillRect/>
            </a:stretch>
          </a:blipFill>
        </p:spPr>
        <p:txBody>
          <a:bodyPr wrap="square" lIns="0" tIns="0" rIns="0" bIns="0" rtlCol="0"/>
          <a:lstStyle/>
          <a:p>
            <a:endParaRPr sz="2634"/>
          </a:p>
        </p:txBody>
      </p:sp>
      <p:sp>
        <p:nvSpPr>
          <p:cNvPr id="13" name="object 13"/>
          <p:cNvSpPr/>
          <p:nvPr/>
        </p:nvSpPr>
        <p:spPr>
          <a:xfrm>
            <a:off x="7100724" y="2619421"/>
            <a:ext cx="1442966" cy="1205447"/>
          </a:xfrm>
          <a:prstGeom prst="rect">
            <a:avLst/>
          </a:prstGeom>
          <a:blipFill>
            <a:blip r:embed="rId4" cstate="print"/>
            <a:stretch>
              <a:fillRect/>
            </a:stretch>
          </a:blipFill>
        </p:spPr>
        <p:txBody>
          <a:bodyPr wrap="square" lIns="0" tIns="0" rIns="0" bIns="0" rtlCol="0"/>
          <a:lstStyle/>
          <a:p>
            <a:endParaRPr sz="2634"/>
          </a:p>
        </p:txBody>
      </p:sp>
    </p:spTree>
    <p:extLst>
      <p:ext uri="{BB962C8B-B14F-4D97-AF65-F5344CB8AC3E}">
        <p14:creationId xmlns:p14="http://schemas.microsoft.com/office/powerpoint/2010/main" val="3387884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a:spLocks noGrp="1"/>
          </p:cNvSpPr>
          <p:nvPr>
            <p:ph type="title"/>
          </p:nvPr>
        </p:nvSpPr>
        <p:spPr>
          <a:xfrm>
            <a:off x="435394" y="248809"/>
            <a:ext cx="6981406" cy="700567"/>
          </a:xfrm>
          <a:prstGeom prst="rect">
            <a:avLst/>
          </a:prstGeom>
        </p:spPr>
        <p:txBody>
          <a:bodyPr vert="horz" wrap="square" lIns="0" tIns="23232" rIns="0" bIns="0" rtlCol="0" anchor="ctr">
            <a:spAutoFit/>
          </a:bodyPr>
          <a:lstStyle/>
          <a:p>
            <a:pPr marL="18585">
              <a:lnSpc>
                <a:spcPct val="100000"/>
              </a:lnSpc>
              <a:spcBef>
                <a:spcPts val="183"/>
              </a:spcBef>
            </a:pPr>
            <a:r>
              <a:rPr spc="22" dirty="0"/>
              <a:t>IBM PowerVM</a:t>
            </a:r>
            <a:r>
              <a:rPr spc="-44" dirty="0"/>
              <a:t> </a:t>
            </a:r>
            <a:r>
              <a:rPr spc="7" dirty="0"/>
              <a:t>Virtualization</a:t>
            </a:r>
          </a:p>
        </p:txBody>
      </p:sp>
      <p:sp>
        <p:nvSpPr>
          <p:cNvPr id="5" name="object 5"/>
          <p:cNvSpPr/>
          <p:nvPr/>
        </p:nvSpPr>
        <p:spPr>
          <a:xfrm>
            <a:off x="2775490" y="1214291"/>
            <a:ext cx="6181092" cy="5304800"/>
          </a:xfrm>
          <a:prstGeom prst="rect">
            <a:avLst/>
          </a:prstGeom>
          <a:blipFill>
            <a:blip r:embed="rId2" cstate="print"/>
            <a:stretch>
              <a:fillRect/>
            </a:stretch>
          </a:blipFill>
        </p:spPr>
        <p:txBody>
          <a:bodyPr wrap="square" lIns="0" tIns="0" rIns="0" bIns="0" rtlCol="0"/>
          <a:lstStyle/>
          <a:p>
            <a:endParaRPr sz="2634"/>
          </a:p>
        </p:txBody>
      </p:sp>
    </p:spTree>
    <p:extLst>
      <p:ext uri="{BB962C8B-B14F-4D97-AF65-F5344CB8AC3E}">
        <p14:creationId xmlns:p14="http://schemas.microsoft.com/office/powerpoint/2010/main" val="13344616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a:spLocks noGrp="1"/>
          </p:cNvSpPr>
          <p:nvPr>
            <p:ph type="title"/>
          </p:nvPr>
        </p:nvSpPr>
        <p:spPr>
          <a:xfrm>
            <a:off x="1857794" y="429964"/>
            <a:ext cx="5239213" cy="451268"/>
          </a:xfrm>
          <a:prstGeom prst="rect">
            <a:avLst/>
          </a:prstGeom>
        </p:spPr>
        <p:txBody>
          <a:bodyPr vert="horz" wrap="square" lIns="0" tIns="23232" rIns="0" bIns="0" rtlCol="0" anchor="ctr">
            <a:spAutoFit/>
          </a:bodyPr>
          <a:lstStyle/>
          <a:p>
            <a:pPr marL="18585">
              <a:lnSpc>
                <a:spcPct val="100000"/>
              </a:lnSpc>
              <a:spcBef>
                <a:spcPts val="183"/>
              </a:spcBef>
            </a:pPr>
            <a:r>
              <a:rPr spc="15" dirty="0"/>
              <a:t>Extending </a:t>
            </a:r>
            <a:r>
              <a:rPr spc="7" dirty="0"/>
              <a:t>Virtualization </a:t>
            </a:r>
            <a:r>
              <a:rPr spc="15" dirty="0"/>
              <a:t>to</a:t>
            </a:r>
            <a:r>
              <a:rPr spc="-29" dirty="0"/>
              <a:t> </a:t>
            </a:r>
            <a:r>
              <a:rPr spc="15" dirty="0"/>
              <a:t>x86</a:t>
            </a:r>
          </a:p>
        </p:txBody>
      </p:sp>
      <p:sp>
        <p:nvSpPr>
          <p:cNvPr id="5" name="object 5"/>
          <p:cNvSpPr txBox="1"/>
          <p:nvPr/>
        </p:nvSpPr>
        <p:spPr>
          <a:xfrm>
            <a:off x="1856677" y="1022053"/>
            <a:ext cx="4188212" cy="5550328"/>
          </a:xfrm>
          <a:prstGeom prst="rect">
            <a:avLst/>
          </a:prstGeom>
        </p:spPr>
        <p:txBody>
          <a:bodyPr vert="horz" wrap="square" lIns="0" tIns="16727" rIns="0" bIns="0" rtlCol="0">
            <a:spAutoFit/>
          </a:bodyPr>
          <a:lstStyle/>
          <a:p>
            <a:pPr marL="237890" marR="218376" indent="-237890">
              <a:lnSpc>
                <a:spcPct val="129000"/>
              </a:lnSpc>
              <a:spcBef>
                <a:spcPts val="132"/>
              </a:spcBef>
              <a:buClr>
                <a:srgbClr val="0000FF"/>
              </a:buClr>
              <a:buSzPct val="123809"/>
              <a:buChar char="•"/>
              <a:tabLst>
                <a:tab pos="237890" algn="l"/>
              </a:tabLst>
            </a:pPr>
            <a:r>
              <a:rPr sz="1537" spc="29" dirty="0">
                <a:latin typeface="Arial"/>
                <a:cs typeface="Arial"/>
              </a:rPr>
              <a:t>The </a:t>
            </a:r>
            <a:r>
              <a:rPr sz="1537" spc="15" dirty="0">
                <a:latin typeface="Arial"/>
                <a:cs typeface="Arial"/>
              </a:rPr>
              <a:t>virtualization </a:t>
            </a:r>
            <a:r>
              <a:rPr sz="1537" spc="29" dirty="0">
                <a:latin typeface="Arial"/>
                <a:cs typeface="Arial"/>
              </a:rPr>
              <a:t>on </a:t>
            </a:r>
            <a:r>
              <a:rPr sz="1537" spc="22" dirty="0">
                <a:latin typeface="Arial"/>
                <a:cs typeface="Arial"/>
              </a:rPr>
              <a:t>x86 Architecture</a:t>
            </a:r>
            <a:r>
              <a:rPr sz="1537" spc="-220" dirty="0">
                <a:latin typeface="Arial"/>
                <a:cs typeface="Arial"/>
              </a:rPr>
              <a:t> </a:t>
            </a:r>
            <a:r>
              <a:rPr sz="1537" spc="29" dirty="0">
                <a:latin typeface="Arial"/>
                <a:cs typeface="Arial"/>
              </a:rPr>
              <a:t>was  </a:t>
            </a:r>
            <a:r>
              <a:rPr sz="1537" spc="22" dirty="0">
                <a:latin typeface="Arial"/>
                <a:cs typeface="Arial"/>
              </a:rPr>
              <a:t>introduced </a:t>
            </a:r>
            <a:r>
              <a:rPr sz="1537" spc="15" dirty="0">
                <a:latin typeface="Arial"/>
                <a:cs typeface="Arial"/>
              </a:rPr>
              <a:t>in </a:t>
            </a:r>
            <a:r>
              <a:rPr sz="1537" spc="22" dirty="0">
                <a:latin typeface="Arial"/>
                <a:cs typeface="Arial"/>
              </a:rPr>
              <a:t>the year</a:t>
            </a:r>
            <a:r>
              <a:rPr sz="1537" spc="-80" dirty="0">
                <a:latin typeface="Arial"/>
                <a:cs typeface="Arial"/>
              </a:rPr>
              <a:t> </a:t>
            </a:r>
            <a:r>
              <a:rPr sz="1537" spc="22" dirty="0">
                <a:latin typeface="Arial"/>
                <a:cs typeface="Arial"/>
              </a:rPr>
              <a:t>1985.</a:t>
            </a:r>
            <a:endParaRPr sz="1537">
              <a:latin typeface="Arial"/>
              <a:cs typeface="Arial"/>
            </a:endParaRPr>
          </a:p>
          <a:p>
            <a:pPr>
              <a:spcBef>
                <a:spcPts val="29"/>
              </a:spcBef>
              <a:buClr>
                <a:srgbClr val="0000FF"/>
              </a:buClr>
              <a:buFont typeface="Arial"/>
              <a:buChar char="•"/>
            </a:pPr>
            <a:endParaRPr sz="2049">
              <a:latin typeface="Times New Roman"/>
              <a:cs typeface="Times New Roman"/>
            </a:endParaRPr>
          </a:p>
          <a:p>
            <a:pPr marL="242537" marR="7434" indent="-224881">
              <a:lnSpc>
                <a:spcPct val="129000"/>
              </a:lnSpc>
              <a:buClr>
                <a:srgbClr val="0000FF"/>
              </a:buClr>
              <a:buSzPct val="123809"/>
              <a:buChar char="•"/>
              <a:tabLst>
                <a:tab pos="237890" algn="l"/>
              </a:tabLst>
            </a:pPr>
            <a:r>
              <a:rPr sz="1537" spc="22" dirty="0">
                <a:latin typeface="Arial"/>
                <a:cs typeface="Arial"/>
              </a:rPr>
              <a:t>In 1997, Connectix released the </a:t>
            </a:r>
            <a:r>
              <a:rPr sz="1537" spc="15" dirty="0">
                <a:latin typeface="Arial"/>
                <a:cs typeface="Arial"/>
              </a:rPr>
              <a:t>first</a:t>
            </a:r>
            <a:r>
              <a:rPr sz="1537" spc="-167" dirty="0">
                <a:latin typeface="Arial"/>
                <a:cs typeface="Arial"/>
              </a:rPr>
              <a:t> </a:t>
            </a:r>
            <a:r>
              <a:rPr sz="1537" spc="22" dirty="0">
                <a:latin typeface="Arial"/>
                <a:cs typeface="Arial"/>
              </a:rPr>
              <a:t>version  </a:t>
            </a:r>
            <a:r>
              <a:rPr sz="1537" spc="15" dirty="0">
                <a:latin typeface="Arial"/>
                <a:cs typeface="Arial"/>
              </a:rPr>
              <a:t>of </a:t>
            </a:r>
            <a:r>
              <a:rPr sz="1537" spc="7" dirty="0">
                <a:latin typeface="Arial"/>
                <a:cs typeface="Arial"/>
              </a:rPr>
              <a:t>“Virtual </a:t>
            </a:r>
            <a:r>
              <a:rPr sz="1537" spc="29" dirty="0">
                <a:latin typeface="Arial"/>
                <a:cs typeface="Arial"/>
              </a:rPr>
              <a:t>PC” </a:t>
            </a:r>
            <a:r>
              <a:rPr sz="1537" spc="15" dirty="0">
                <a:latin typeface="Arial"/>
                <a:cs typeface="Arial"/>
              </a:rPr>
              <a:t>for </a:t>
            </a:r>
            <a:r>
              <a:rPr sz="1537" spc="37" dirty="0">
                <a:latin typeface="Arial"/>
                <a:cs typeface="Arial"/>
              </a:rPr>
              <a:t>MAC</a:t>
            </a:r>
            <a:r>
              <a:rPr sz="1537" spc="-66" dirty="0">
                <a:latin typeface="Arial"/>
                <a:cs typeface="Arial"/>
              </a:rPr>
              <a:t> </a:t>
            </a:r>
            <a:r>
              <a:rPr sz="1537" spc="15" dirty="0">
                <a:latin typeface="Arial"/>
                <a:cs typeface="Arial"/>
              </a:rPr>
              <a:t>platforms.</a:t>
            </a:r>
            <a:endParaRPr sz="1537">
              <a:latin typeface="Arial"/>
              <a:cs typeface="Arial"/>
            </a:endParaRPr>
          </a:p>
          <a:p>
            <a:pPr>
              <a:spcBef>
                <a:spcPts val="15"/>
              </a:spcBef>
              <a:buClr>
                <a:srgbClr val="0000FF"/>
              </a:buClr>
              <a:buFont typeface="Arial"/>
              <a:buChar char="•"/>
            </a:pPr>
            <a:endParaRPr sz="2049">
              <a:latin typeface="Times New Roman"/>
              <a:cs typeface="Times New Roman"/>
            </a:endParaRPr>
          </a:p>
          <a:p>
            <a:pPr marL="242537" marR="62260" indent="-224881">
              <a:lnSpc>
                <a:spcPct val="129200"/>
              </a:lnSpc>
              <a:spcBef>
                <a:spcPts val="7"/>
              </a:spcBef>
              <a:buClr>
                <a:srgbClr val="0000FF"/>
              </a:buClr>
              <a:buSzPct val="123809"/>
              <a:buChar char="•"/>
              <a:tabLst>
                <a:tab pos="237890" algn="l"/>
              </a:tabLst>
            </a:pPr>
            <a:r>
              <a:rPr sz="1537" spc="22" dirty="0">
                <a:latin typeface="Arial"/>
                <a:cs typeface="Arial"/>
              </a:rPr>
              <a:t>In 1998, </a:t>
            </a:r>
            <a:r>
              <a:rPr sz="1537" spc="29" dirty="0">
                <a:latin typeface="Arial"/>
                <a:cs typeface="Arial"/>
              </a:rPr>
              <a:t>VMware </a:t>
            </a:r>
            <a:r>
              <a:rPr sz="1537" spc="15" dirty="0">
                <a:latin typeface="Arial"/>
                <a:cs typeface="Arial"/>
              </a:rPr>
              <a:t>filed </a:t>
            </a:r>
            <a:r>
              <a:rPr sz="1537" spc="29" dirty="0">
                <a:latin typeface="Arial"/>
                <a:cs typeface="Arial"/>
              </a:rPr>
              <a:t>an </a:t>
            </a:r>
            <a:r>
              <a:rPr sz="1537" spc="37" dirty="0">
                <a:latin typeface="Arial"/>
                <a:cs typeface="Arial"/>
              </a:rPr>
              <a:t>US </a:t>
            </a:r>
            <a:r>
              <a:rPr sz="1537" spc="22" dirty="0">
                <a:latin typeface="Arial"/>
                <a:cs typeface="Arial"/>
              </a:rPr>
              <a:t>Patent  6,397,242 </a:t>
            </a:r>
            <a:r>
              <a:rPr sz="1537" spc="15" dirty="0">
                <a:latin typeface="Arial"/>
                <a:cs typeface="Arial"/>
              </a:rPr>
              <a:t>for virtualization </a:t>
            </a:r>
            <a:r>
              <a:rPr sz="1537" spc="22" dirty="0">
                <a:latin typeface="Arial"/>
                <a:cs typeface="Arial"/>
              </a:rPr>
              <a:t>techniques </a:t>
            </a:r>
            <a:r>
              <a:rPr sz="1537" spc="15" dirty="0">
                <a:latin typeface="Arial"/>
                <a:cs typeface="Arial"/>
              </a:rPr>
              <a:t>for  </a:t>
            </a:r>
            <a:r>
              <a:rPr sz="1537" spc="22" dirty="0">
                <a:latin typeface="Arial"/>
                <a:cs typeface="Arial"/>
              </a:rPr>
              <a:t>x86 architecture </a:t>
            </a:r>
            <a:r>
              <a:rPr sz="1537" spc="29" dirty="0">
                <a:latin typeface="Arial"/>
                <a:cs typeface="Arial"/>
              </a:rPr>
              <a:t>and </a:t>
            </a:r>
            <a:r>
              <a:rPr sz="1537" spc="7" dirty="0">
                <a:latin typeface="Arial"/>
                <a:cs typeface="Arial"/>
              </a:rPr>
              <a:t>subsequently, </a:t>
            </a:r>
            <a:r>
              <a:rPr sz="1537" spc="29" dirty="0">
                <a:latin typeface="Arial"/>
                <a:cs typeface="Arial"/>
              </a:rPr>
              <a:t>a  VMware </a:t>
            </a:r>
            <a:r>
              <a:rPr sz="1537" spc="15" dirty="0">
                <a:latin typeface="Arial"/>
                <a:cs typeface="Arial"/>
              </a:rPr>
              <a:t>Virtual </a:t>
            </a:r>
            <a:r>
              <a:rPr sz="1537" spc="22" dirty="0">
                <a:latin typeface="Arial"/>
                <a:cs typeface="Arial"/>
              </a:rPr>
              <a:t>Platform </a:t>
            </a:r>
            <a:r>
              <a:rPr sz="1537" spc="29" dirty="0">
                <a:latin typeface="Arial"/>
                <a:cs typeface="Arial"/>
              </a:rPr>
              <a:t>was </a:t>
            </a:r>
            <a:r>
              <a:rPr sz="1537" spc="22" dirty="0">
                <a:latin typeface="Arial"/>
                <a:cs typeface="Arial"/>
              </a:rPr>
              <a:t>introduced</a:t>
            </a:r>
            <a:r>
              <a:rPr sz="1537" spc="-176" dirty="0">
                <a:latin typeface="Arial"/>
                <a:cs typeface="Arial"/>
              </a:rPr>
              <a:t> </a:t>
            </a:r>
            <a:r>
              <a:rPr sz="1537" spc="15" dirty="0">
                <a:latin typeface="Arial"/>
                <a:cs typeface="Arial"/>
              </a:rPr>
              <a:t>for  </a:t>
            </a:r>
            <a:r>
              <a:rPr sz="1537" spc="22" dirty="0">
                <a:latin typeface="Arial"/>
                <a:cs typeface="Arial"/>
              </a:rPr>
              <a:t>IA32</a:t>
            </a:r>
            <a:r>
              <a:rPr sz="1537" spc="-7" dirty="0">
                <a:latin typeface="Arial"/>
                <a:cs typeface="Arial"/>
              </a:rPr>
              <a:t> </a:t>
            </a:r>
            <a:r>
              <a:rPr sz="1537" spc="22" dirty="0">
                <a:latin typeface="Arial"/>
                <a:cs typeface="Arial"/>
              </a:rPr>
              <a:t>architecture.</a:t>
            </a:r>
            <a:endParaRPr sz="1537">
              <a:latin typeface="Arial"/>
              <a:cs typeface="Arial"/>
            </a:endParaRPr>
          </a:p>
          <a:p>
            <a:pPr>
              <a:spcBef>
                <a:spcPts val="22"/>
              </a:spcBef>
              <a:buClr>
                <a:srgbClr val="0000FF"/>
              </a:buClr>
              <a:buFont typeface="Arial"/>
              <a:buChar char="•"/>
            </a:pPr>
            <a:endParaRPr sz="2049">
              <a:latin typeface="Times New Roman"/>
              <a:cs typeface="Times New Roman"/>
            </a:endParaRPr>
          </a:p>
          <a:p>
            <a:pPr marL="242537" marR="442327" indent="-224881">
              <a:lnSpc>
                <a:spcPct val="129000"/>
              </a:lnSpc>
              <a:buClr>
                <a:srgbClr val="0000FF"/>
              </a:buClr>
              <a:buSzPct val="123809"/>
              <a:buChar char="•"/>
              <a:tabLst>
                <a:tab pos="237890" algn="l"/>
              </a:tabLst>
            </a:pPr>
            <a:r>
              <a:rPr sz="1537" spc="22" dirty="0">
                <a:latin typeface="Arial"/>
                <a:cs typeface="Arial"/>
              </a:rPr>
              <a:t>In 2000, </a:t>
            </a:r>
            <a:r>
              <a:rPr sz="1537" spc="29" dirty="0">
                <a:latin typeface="Arial"/>
                <a:cs typeface="Arial"/>
              </a:rPr>
              <a:t>FreeBSD </a:t>
            </a:r>
            <a:r>
              <a:rPr sz="1537" spc="22" dirty="0">
                <a:latin typeface="Arial"/>
                <a:cs typeface="Arial"/>
              </a:rPr>
              <a:t>introduced</a:t>
            </a:r>
            <a:r>
              <a:rPr sz="1537" spc="-167" dirty="0">
                <a:latin typeface="Arial"/>
                <a:cs typeface="Arial"/>
              </a:rPr>
              <a:t> </a:t>
            </a:r>
            <a:r>
              <a:rPr sz="1537" spc="29" dirty="0">
                <a:latin typeface="Arial"/>
                <a:cs typeface="Arial"/>
              </a:rPr>
              <a:t>FreeBSD  </a:t>
            </a:r>
            <a:r>
              <a:rPr sz="1537" spc="15" dirty="0">
                <a:latin typeface="Arial"/>
                <a:cs typeface="Arial"/>
              </a:rPr>
              <a:t>Jails for </a:t>
            </a:r>
            <a:r>
              <a:rPr sz="1537" spc="37" dirty="0">
                <a:latin typeface="Arial"/>
                <a:cs typeface="Arial"/>
              </a:rPr>
              <a:t>OS</a:t>
            </a:r>
            <a:r>
              <a:rPr sz="1537" spc="-29" dirty="0">
                <a:latin typeface="Arial"/>
                <a:cs typeface="Arial"/>
              </a:rPr>
              <a:t> </a:t>
            </a:r>
            <a:r>
              <a:rPr sz="1537" spc="15" dirty="0">
                <a:latin typeface="Arial"/>
                <a:cs typeface="Arial"/>
              </a:rPr>
              <a:t>Virtualization.</a:t>
            </a:r>
            <a:endParaRPr sz="1537">
              <a:latin typeface="Arial"/>
              <a:cs typeface="Arial"/>
            </a:endParaRPr>
          </a:p>
          <a:p>
            <a:pPr>
              <a:spcBef>
                <a:spcPts val="29"/>
              </a:spcBef>
              <a:buClr>
                <a:srgbClr val="0000FF"/>
              </a:buClr>
              <a:buFont typeface="Arial"/>
              <a:buChar char="•"/>
            </a:pPr>
            <a:endParaRPr sz="2049">
              <a:latin typeface="Times New Roman"/>
              <a:cs typeface="Times New Roman"/>
            </a:endParaRPr>
          </a:p>
          <a:p>
            <a:pPr marL="242537" marR="387501" indent="-224881">
              <a:lnSpc>
                <a:spcPct val="129000"/>
              </a:lnSpc>
              <a:buClr>
                <a:srgbClr val="0000FF"/>
              </a:buClr>
              <a:buSzPct val="123809"/>
              <a:buChar char="•"/>
              <a:tabLst>
                <a:tab pos="237890" algn="l"/>
              </a:tabLst>
            </a:pPr>
            <a:r>
              <a:rPr sz="1537" spc="22" dirty="0">
                <a:latin typeface="Arial"/>
                <a:cs typeface="Arial"/>
              </a:rPr>
              <a:t>In 2001, Connectix building </a:t>
            </a:r>
            <a:r>
              <a:rPr sz="1537" spc="29" dirty="0">
                <a:latin typeface="Arial"/>
                <a:cs typeface="Arial"/>
              </a:rPr>
              <a:t>on </a:t>
            </a:r>
            <a:r>
              <a:rPr sz="1537" spc="7" dirty="0">
                <a:latin typeface="Arial"/>
                <a:cs typeface="Arial"/>
              </a:rPr>
              <a:t>it </a:t>
            </a:r>
            <a:r>
              <a:rPr sz="1537" spc="15" dirty="0">
                <a:latin typeface="Arial"/>
                <a:cs typeface="Arial"/>
              </a:rPr>
              <a:t>initial  </a:t>
            </a:r>
            <a:r>
              <a:rPr sz="1537" spc="22" dirty="0">
                <a:latin typeface="Arial"/>
                <a:cs typeface="Arial"/>
              </a:rPr>
              <a:t>success </a:t>
            </a:r>
            <a:r>
              <a:rPr sz="1537" spc="29" dirty="0">
                <a:latin typeface="Arial"/>
                <a:cs typeface="Arial"/>
              </a:rPr>
              <a:t>on </a:t>
            </a:r>
            <a:r>
              <a:rPr sz="1537" spc="15" dirty="0">
                <a:latin typeface="Arial"/>
                <a:cs typeface="Arial"/>
              </a:rPr>
              <a:t>Virtual </a:t>
            </a:r>
            <a:r>
              <a:rPr sz="1537" spc="37" dirty="0">
                <a:latin typeface="Arial"/>
                <a:cs typeface="Arial"/>
              </a:rPr>
              <a:t>PC </a:t>
            </a:r>
            <a:r>
              <a:rPr sz="1537" spc="22" dirty="0">
                <a:latin typeface="Arial"/>
                <a:cs typeface="Arial"/>
              </a:rPr>
              <a:t>launches the</a:t>
            </a:r>
            <a:r>
              <a:rPr sz="1537" spc="-190" dirty="0">
                <a:latin typeface="Arial"/>
                <a:cs typeface="Arial"/>
              </a:rPr>
              <a:t> </a:t>
            </a:r>
            <a:r>
              <a:rPr sz="1537" spc="15" dirty="0">
                <a:latin typeface="Arial"/>
                <a:cs typeface="Arial"/>
              </a:rPr>
              <a:t>first  </a:t>
            </a:r>
            <a:r>
              <a:rPr sz="1537" spc="22" dirty="0">
                <a:latin typeface="Arial"/>
                <a:cs typeface="Arial"/>
              </a:rPr>
              <a:t>version </a:t>
            </a:r>
            <a:r>
              <a:rPr sz="1537" spc="15" dirty="0">
                <a:latin typeface="Arial"/>
                <a:cs typeface="Arial"/>
              </a:rPr>
              <a:t>for </a:t>
            </a:r>
            <a:r>
              <a:rPr sz="1537" spc="22" dirty="0">
                <a:latin typeface="Arial"/>
                <a:cs typeface="Arial"/>
              </a:rPr>
              <a:t>Microsoft</a:t>
            </a:r>
            <a:r>
              <a:rPr sz="1537" spc="-44" dirty="0">
                <a:latin typeface="Arial"/>
                <a:cs typeface="Arial"/>
              </a:rPr>
              <a:t> </a:t>
            </a:r>
            <a:r>
              <a:rPr sz="1537" spc="22" dirty="0">
                <a:latin typeface="Arial"/>
                <a:cs typeface="Arial"/>
              </a:rPr>
              <a:t>Windows.</a:t>
            </a:r>
            <a:endParaRPr sz="1537">
              <a:latin typeface="Arial"/>
              <a:cs typeface="Arial"/>
            </a:endParaRPr>
          </a:p>
        </p:txBody>
      </p:sp>
      <p:sp>
        <p:nvSpPr>
          <p:cNvPr id="6" name="object 6"/>
          <p:cNvSpPr txBox="1"/>
          <p:nvPr/>
        </p:nvSpPr>
        <p:spPr>
          <a:xfrm>
            <a:off x="6215690" y="1022053"/>
            <a:ext cx="4034883" cy="3994005"/>
          </a:xfrm>
          <a:prstGeom prst="rect">
            <a:avLst/>
          </a:prstGeom>
        </p:spPr>
        <p:txBody>
          <a:bodyPr vert="horz" wrap="square" lIns="0" tIns="16727" rIns="0" bIns="0" rtlCol="0">
            <a:spAutoFit/>
          </a:bodyPr>
          <a:lstStyle/>
          <a:p>
            <a:pPr marL="242537" marR="82704" indent="-224881">
              <a:lnSpc>
                <a:spcPct val="129000"/>
              </a:lnSpc>
              <a:spcBef>
                <a:spcPts val="132"/>
              </a:spcBef>
              <a:buClr>
                <a:srgbClr val="0000FF"/>
              </a:buClr>
              <a:buSzPct val="123809"/>
              <a:buChar char="•"/>
              <a:tabLst>
                <a:tab pos="237890" algn="l"/>
              </a:tabLst>
            </a:pPr>
            <a:r>
              <a:rPr sz="1537" spc="-15" dirty="0">
                <a:latin typeface="Arial"/>
                <a:cs typeface="Arial"/>
              </a:rPr>
              <a:t>Year </a:t>
            </a:r>
            <a:r>
              <a:rPr sz="1537" spc="22" dirty="0">
                <a:latin typeface="Arial"/>
                <a:cs typeface="Arial"/>
              </a:rPr>
              <a:t>2003, </a:t>
            </a:r>
            <a:r>
              <a:rPr sz="1537" spc="29" dirty="0">
                <a:latin typeface="Arial"/>
                <a:cs typeface="Arial"/>
              </a:rPr>
              <a:t>marked </a:t>
            </a:r>
            <a:r>
              <a:rPr sz="1537" spc="22" dirty="0">
                <a:latin typeface="Arial"/>
                <a:cs typeface="Arial"/>
              </a:rPr>
              <a:t>the release of the</a:t>
            </a:r>
            <a:r>
              <a:rPr sz="1537" spc="-176" dirty="0">
                <a:latin typeface="Arial"/>
                <a:cs typeface="Arial"/>
              </a:rPr>
              <a:t> </a:t>
            </a:r>
            <a:r>
              <a:rPr sz="1537" spc="15" dirty="0">
                <a:latin typeface="Arial"/>
                <a:cs typeface="Arial"/>
              </a:rPr>
              <a:t>first  </a:t>
            </a:r>
            <a:r>
              <a:rPr sz="1537" spc="29" dirty="0">
                <a:latin typeface="Arial"/>
                <a:cs typeface="Arial"/>
              </a:rPr>
              <a:t>open </a:t>
            </a:r>
            <a:r>
              <a:rPr sz="1537" spc="22" dirty="0">
                <a:latin typeface="Arial"/>
                <a:cs typeface="Arial"/>
              </a:rPr>
              <a:t>source hypervisor </a:t>
            </a:r>
            <a:r>
              <a:rPr sz="1537" spc="15" dirty="0">
                <a:latin typeface="Arial"/>
                <a:cs typeface="Arial"/>
              </a:rPr>
              <a:t>for </a:t>
            </a:r>
            <a:r>
              <a:rPr sz="1537" spc="22" dirty="0">
                <a:latin typeface="Arial"/>
                <a:cs typeface="Arial"/>
              </a:rPr>
              <a:t>x86 machines  called </a:t>
            </a:r>
            <a:r>
              <a:rPr sz="1537" spc="29" dirty="0">
                <a:latin typeface="Arial"/>
                <a:cs typeface="Arial"/>
              </a:rPr>
              <a:t>Xen </a:t>
            </a:r>
            <a:r>
              <a:rPr sz="1537" spc="15" dirty="0">
                <a:latin typeface="Arial"/>
                <a:cs typeface="Arial"/>
              </a:rPr>
              <a:t>Hypervisor. </a:t>
            </a:r>
            <a:r>
              <a:rPr sz="1537" spc="29" dirty="0">
                <a:latin typeface="Arial"/>
                <a:cs typeface="Arial"/>
              </a:rPr>
              <a:t>The company  </a:t>
            </a:r>
            <a:r>
              <a:rPr sz="1537" spc="22" dirty="0">
                <a:latin typeface="Arial"/>
                <a:cs typeface="Arial"/>
              </a:rPr>
              <a:t>XenSource that developed the</a:t>
            </a:r>
            <a:r>
              <a:rPr sz="1537" spc="-110" dirty="0">
                <a:latin typeface="Arial"/>
                <a:cs typeface="Arial"/>
              </a:rPr>
              <a:t> </a:t>
            </a:r>
            <a:r>
              <a:rPr sz="1537" spc="22" dirty="0">
                <a:latin typeface="Arial"/>
                <a:cs typeface="Arial"/>
              </a:rPr>
              <a:t>hypervisor  was </a:t>
            </a:r>
            <a:r>
              <a:rPr sz="1537" spc="15" dirty="0">
                <a:latin typeface="Arial"/>
                <a:cs typeface="Arial"/>
              </a:rPr>
              <a:t>later acquired </a:t>
            </a:r>
            <a:r>
              <a:rPr sz="1537" spc="22" dirty="0">
                <a:latin typeface="Arial"/>
                <a:cs typeface="Arial"/>
              </a:rPr>
              <a:t>by </a:t>
            </a:r>
            <a:r>
              <a:rPr sz="1537" spc="7" dirty="0">
                <a:latin typeface="Arial"/>
                <a:cs typeface="Arial"/>
              </a:rPr>
              <a:t>Citrix. Citrix is  </a:t>
            </a:r>
            <a:r>
              <a:rPr sz="1537" spc="22" dirty="0">
                <a:latin typeface="Arial"/>
                <a:cs typeface="Arial"/>
              </a:rPr>
              <a:t>currently </a:t>
            </a:r>
            <a:r>
              <a:rPr sz="1537" spc="29" dirty="0">
                <a:latin typeface="Arial"/>
                <a:cs typeface="Arial"/>
              </a:rPr>
              <a:t>one </a:t>
            </a:r>
            <a:r>
              <a:rPr sz="1537" spc="22" dirty="0">
                <a:latin typeface="Arial"/>
                <a:cs typeface="Arial"/>
              </a:rPr>
              <a:t>of the major </a:t>
            </a:r>
            <a:r>
              <a:rPr sz="1537" spc="15" dirty="0">
                <a:latin typeface="Arial"/>
                <a:cs typeface="Arial"/>
              </a:rPr>
              <a:t>virtualization  </a:t>
            </a:r>
            <a:r>
              <a:rPr sz="1537" spc="22" dirty="0">
                <a:latin typeface="Arial"/>
                <a:cs typeface="Arial"/>
              </a:rPr>
              <a:t>solution provider </a:t>
            </a:r>
            <a:r>
              <a:rPr sz="1537" spc="15" dirty="0">
                <a:latin typeface="Arial"/>
                <a:cs typeface="Arial"/>
              </a:rPr>
              <a:t>in </a:t>
            </a:r>
            <a:r>
              <a:rPr sz="1537" spc="22" dirty="0">
                <a:latin typeface="Arial"/>
                <a:cs typeface="Arial"/>
              </a:rPr>
              <a:t>the x86</a:t>
            </a:r>
            <a:r>
              <a:rPr sz="1537" spc="-110" dirty="0">
                <a:latin typeface="Arial"/>
                <a:cs typeface="Arial"/>
              </a:rPr>
              <a:t> </a:t>
            </a:r>
            <a:r>
              <a:rPr sz="1537" spc="22" dirty="0">
                <a:latin typeface="Arial"/>
                <a:cs typeface="Arial"/>
              </a:rPr>
              <a:t>market.</a:t>
            </a:r>
            <a:endParaRPr sz="1537">
              <a:latin typeface="Arial"/>
              <a:cs typeface="Arial"/>
            </a:endParaRPr>
          </a:p>
          <a:p>
            <a:pPr>
              <a:spcBef>
                <a:spcPts val="37"/>
              </a:spcBef>
              <a:buClr>
                <a:srgbClr val="0000FF"/>
              </a:buClr>
              <a:buFont typeface="Arial"/>
              <a:buChar char="•"/>
            </a:pPr>
            <a:endParaRPr sz="2049">
              <a:latin typeface="Times New Roman"/>
              <a:cs typeface="Times New Roman"/>
            </a:endParaRPr>
          </a:p>
          <a:p>
            <a:pPr marL="242537" marR="7434" indent="-224881">
              <a:lnSpc>
                <a:spcPct val="129000"/>
              </a:lnSpc>
              <a:buClr>
                <a:srgbClr val="0000FF"/>
              </a:buClr>
              <a:buSzPct val="123809"/>
              <a:buChar char="•"/>
              <a:tabLst>
                <a:tab pos="237890" algn="l"/>
              </a:tabLst>
            </a:pPr>
            <a:r>
              <a:rPr sz="1537" spc="22" dirty="0">
                <a:latin typeface="Arial"/>
                <a:cs typeface="Arial"/>
              </a:rPr>
              <a:t>In 2006/2007, </a:t>
            </a:r>
            <a:r>
              <a:rPr sz="1537" spc="15" dirty="0">
                <a:latin typeface="Arial"/>
                <a:cs typeface="Arial"/>
              </a:rPr>
              <a:t>Virtual </a:t>
            </a:r>
            <a:r>
              <a:rPr sz="1537" spc="22" dirty="0">
                <a:latin typeface="Arial"/>
                <a:cs typeface="Arial"/>
              </a:rPr>
              <a:t>Iron released</a:t>
            </a:r>
            <a:r>
              <a:rPr sz="1537" spc="-167" dirty="0">
                <a:latin typeface="Arial"/>
                <a:cs typeface="Arial"/>
              </a:rPr>
              <a:t> </a:t>
            </a:r>
            <a:r>
              <a:rPr sz="1537" spc="15" dirty="0">
                <a:latin typeface="Arial"/>
                <a:cs typeface="Arial"/>
              </a:rPr>
              <a:t>Virtual-  Iron, </a:t>
            </a:r>
            <a:r>
              <a:rPr sz="1537" spc="29" dirty="0">
                <a:latin typeface="Arial"/>
                <a:cs typeface="Arial"/>
              </a:rPr>
              <a:t>an </a:t>
            </a:r>
            <a:r>
              <a:rPr sz="1537" spc="22" dirty="0">
                <a:latin typeface="Arial"/>
                <a:cs typeface="Arial"/>
              </a:rPr>
              <a:t>x86 bare-metal hypervisor </a:t>
            </a:r>
            <a:r>
              <a:rPr sz="1537" spc="15" dirty="0">
                <a:latin typeface="Arial"/>
                <a:cs typeface="Arial"/>
              </a:rPr>
              <a:t>for  </a:t>
            </a:r>
            <a:r>
              <a:rPr sz="1537" spc="22" dirty="0">
                <a:latin typeface="Arial"/>
                <a:cs typeface="Arial"/>
              </a:rPr>
              <a:t>enterprise customers. </a:t>
            </a:r>
            <a:r>
              <a:rPr sz="1537" spc="15" dirty="0">
                <a:latin typeface="Arial"/>
                <a:cs typeface="Arial"/>
              </a:rPr>
              <a:t>VirtualBox </a:t>
            </a:r>
            <a:r>
              <a:rPr sz="1537" spc="29" dirty="0">
                <a:latin typeface="Arial"/>
                <a:cs typeface="Arial"/>
              </a:rPr>
              <a:t>was </a:t>
            </a:r>
            <a:r>
              <a:rPr sz="1537" spc="22" dirty="0">
                <a:latin typeface="Arial"/>
                <a:cs typeface="Arial"/>
              </a:rPr>
              <a:t>also  introduced as </a:t>
            </a:r>
            <a:r>
              <a:rPr sz="1537" spc="29" dirty="0">
                <a:latin typeface="Arial"/>
                <a:cs typeface="Arial"/>
              </a:rPr>
              <a:t>an </a:t>
            </a:r>
            <a:r>
              <a:rPr sz="1537" spc="22" dirty="0">
                <a:latin typeface="Arial"/>
                <a:cs typeface="Arial"/>
              </a:rPr>
              <a:t>open source alternative  under the </a:t>
            </a:r>
            <a:r>
              <a:rPr sz="1537" spc="29" dirty="0">
                <a:latin typeface="Arial"/>
                <a:cs typeface="Arial"/>
              </a:rPr>
              <a:t>GPL</a:t>
            </a:r>
            <a:r>
              <a:rPr sz="1537" spc="-124" dirty="0">
                <a:latin typeface="Arial"/>
                <a:cs typeface="Arial"/>
              </a:rPr>
              <a:t> </a:t>
            </a:r>
            <a:r>
              <a:rPr sz="1537" spc="22" dirty="0">
                <a:latin typeface="Arial"/>
                <a:cs typeface="Arial"/>
              </a:rPr>
              <a:t>license.</a:t>
            </a:r>
            <a:endParaRPr sz="1537">
              <a:latin typeface="Arial"/>
              <a:cs typeface="Arial"/>
            </a:endParaRPr>
          </a:p>
        </p:txBody>
      </p:sp>
    </p:spTree>
    <p:extLst>
      <p:ext uri="{BB962C8B-B14F-4D97-AF65-F5344CB8AC3E}">
        <p14:creationId xmlns:p14="http://schemas.microsoft.com/office/powerpoint/2010/main" val="6083581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a:spLocks noGrp="1"/>
          </p:cNvSpPr>
          <p:nvPr>
            <p:ph type="title"/>
          </p:nvPr>
        </p:nvSpPr>
        <p:spPr>
          <a:xfrm>
            <a:off x="2890024" y="1153969"/>
            <a:ext cx="15388683" cy="700567"/>
          </a:xfrm>
          <a:prstGeom prst="rect">
            <a:avLst/>
          </a:prstGeom>
        </p:spPr>
        <p:txBody>
          <a:bodyPr vert="horz" wrap="square" lIns="0" tIns="23232" rIns="0" bIns="0" rtlCol="0" anchor="ctr">
            <a:spAutoFit/>
          </a:bodyPr>
          <a:lstStyle/>
          <a:p>
            <a:pPr marL="18585">
              <a:lnSpc>
                <a:spcPct val="100000"/>
              </a:lnSpc>
              <a:spcBef>
                <a:spcPts val="183"/>
              </a:spcBef>
            </a:pPr>
            <a:r>
              <a:rPr spc="15" dirty="0"/>
              <a:t>Hardware support for x86</a:t>
            </a:r>
            <a:r>
              <a:rPr spc="-7" dirty="0"/>
              <a:t> </a:t>
            </a:r>
            <a:r>
              <a:rPr spc="7" dirty="0"/>
              <a:t>Virtualization</a:t>
            </a:r>
          </a:p>
        </p:txBody>
      </p:sp>
      <p:sp>
        <p:nvSpPr>
          <p:cNvPr id="5" name="object 5"/>
          <p:cNvSpPr/>
          <p:nvPr/>
        </p:nvSpPr>
        <p:spPr>
          <a:xfrm>
            <a:off x="3016032" y="1080552"/>
            <a:ext cx="5772985" cy="4864162"/>
          </a:xfrm>
          <a:prstGeom prst="rect">
            <a:avLst/>
          </a:prstGeom>
          <a:blipFill>
            <a:blip r:embed="rId2" cstate="print"/>
            <a:stretch>
              <a:fillRect/>
            </a:stretch>
          </a:blipFill>
        </p:spPr>
        <p:txBody>
          <a:bodyPr wrap="square" lIns="0" tIns="0" rIns="0" bIns="0" rtlCol="0"/>
          <a:lstStyle/>
          <a:p>
            <a:endParaRPr sz="2634"/>
          </a:p>
        </p:txBody>
      </p:sp>
      <p:sp>
        <p:nvSpPr>
          <p:cNvPr id="6" name="object 6"/>
          <p:cNvSpPr txBox="1"/>
          <p:nvPr/>
        </p:nvSpPr>
        <p:spPr>
          <a:xfrm>
            <a:off x="4818441" y="6073325"/>
            <a:ext cx="2348261" cy="153868"/>
          </a:xfrm>
          <a:prstGeom prst="rect">
            <a:avLst/>
          </a:prstGeom>
        </p:spPr>
        <p:txBody>
          <a:bodyPr vert="horz" wrap="square" lIns="0" tIns="18585" rIns="0" bIns="0" rtlCol="0">
            <a:spAutoFit/>
          </a:bodyPr>
          <a:lstStyle/>
          <a:p>
            <a:pPr marL="18585">
              <a:spcBef>
                <a:spcPts val="146"/>
              </a:spcBef>
            </a:pPr>
            <a:r>
              <a:rPr sz="878" i="1" spc="-7" dirty="0">
                <a:latin typeface="Arial"/>
                <a:cs typeface="Arial"/>
              </a:rPr>
              <a:t>Source:</a:t>
            </a:r>
            <a:r>
              <a:rPr sz="878" i="1" spc="15" dirty="0">
                <a:latin typeface="Arial"/>
                <a:cs typeface="Arial"/>
              </a:rPr>
              <a:t> </a:t>
            </a:r>
            <a:r>
              <a:rPr sz="878" i="1" spc="-7" dirty="0">
                <a:latin typeface="Arial"/>
                <a:cs typeface="Arial"/>
              </a:rPr>
              <a:t>https://</a:t>
            </a:r>
            <a:r>
              <a:rPr sz="878" i="1" spc="-7" dirty="0">
                <a:latin typeface="Arial"/>
                <a:cs typeface="Arial"/>
                <a:hlinkClick r:id="rId3"/>
              </a:rPr>
              <a:t>www.desktop-virtualization.com</a:t>
            </a:r>
            <a:endParaRPr sz="878">
              <a:latin typeface="Arial"/>
              <a:cs typeface="Arial"/>
            </a:endParaRPr>
          </a:p>
        </p:txBody>
      </p:sp>
    </p:spTree>
    <p:extLst>
      <p:ext uri="{BB962C8B-B14F-4D97-AF65-F5344CB8AC3E}">
        <p14:creationId xmlns:p14="http://schemas.microsoft.com/office/powerpoint/2010/main" val="38890824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a:spLocks noGrp="1"/>
          </p:cNvSpPr>
          <p:nvPr>
            <p:ph type="title"/>
          </p:nvPr>
        </p:nvSpPr>
        <p:spPr>
          <a:xfrm>
            <a:off x="1857793" y="485918"/>
            <a:ext cx="3482898" cy="396975"/>
          </a:xfrm>
          <a:prstGeom prst="rect">
            <a:avLst/>
          </a:prstGeom>
        </p:spPr>
        <p:txBody>
          <a:bodyPr vert="horz" wrap="square" lIns="0" tIns="25090" rIns="0" bIns="0" rtlCol="0" anchor="ctr">
            <a:spAutoFit/>
          </a:bodyPr>
          <a:lstStyle/>
          <a:p>
            <a:pPr marL="18585">
              <a:lnSpc>
                <a:spcPct val="100000"/>
              </a:lnSpc>
              <a:spcBef>
                <a:spcPts val="198"/>
              </a:spcBef>
            </a:pPr>
            <a:r>
              <a:rPr sz="2415" spc="22" dirty="0"/>
              <a:t>Impact of</a:t>
            </a:r>
            <a:r>
              <a:rPr sz="2415" spc="-29" dirty="0"/>
              <a:t> </a:t>
            </a:r>
            <a:r>
              <a:rPr sz="2415" spc="15" dirty="0"/>
              <a:t>Virtualization</a:t>
            </a:r>
            <a:endParaRPr sz="2415"/>
          </a:p>
        </p:txBody>
      </p:sp>
      <p:sp>
        <p:nvSpPr>
          <p:cNvPr id="5" name="object 5"/>
          <p:cNvSpPr txBox="1"/>
          <p:nvPr/>
        </p:nvSpPr>
        <p:spPr>
          <a:xfrm>
            <a:off x="1856677" y="1080924"/>
            <a:ext cx="7117266" cy="1562179"/>
          </a:xfrm>
          <a:prstGeom prst="rect">
            <a:avLst/>
          </a:prstGeom>
        </p:spPr>
        <p:txBody>
          <a:bodyPr vert="horz" wrap="square" lIns="0" tIns="19515" rIns="0" bIns="0" rtlCol="0">
            <a:spAutoFit/>
          </a:bodyPr>
          <a:lstStyle/>
          <a:p>
            <a:pPr marL="18585">
              <a:spcBef>
                <a:spcPts val="154"/>
              </a:spcBef>
            </a:pPr>
            <a:r>
              <a:rPr sz="1756" dirty="0">
                <a:latin typeface="Arial"/>
                <a:cs typeface="Arial"/>
              </a:rPr>
              <a:t>The impact of virtualization can be classified under two major</a:t>
            </a:r>
            <a:r>
              <a:rPr sz="1756" spc="-95" dirty="0">
                <a:latin typeface="Arial"/>
                <a:cs typeface="Arial"/>
              </a:rPr>
              <a:t> </a:t>
            </a:r>
            <a:r>
              <a:rPr sz="1756" dirty="0">
                <a:latin typeface="Arial"/>
                <a:cs typeface="Arial"/>
              </a:rPr>
              <a:t>headings:</a:t>
            </a:r>
            <a:endParaRPr sz="1756">
              <a:latin typeface="Arial"/>
              <a:cs typeface="Arial"/>
            </a:endParaRPr>
          </a:p>
          <a:p>
            <a:pPr>
              <a:spcBef>
                <a:spcPts val="44"/>
              </a:spcBef>
            </a:pPr>
            <a:endParaRPr sz="2415">
              <a:latin typeface="Times New Roman"/>
              <a:cs typeface="Times New Roman"/>
            </a:endParaRPr>
          </a:p>
          <a:p>
            <a:pPr marL="421884" indent="-404228">
              <a:buClr>
                <a:srgbClr val="0000FF"/>
              </a:buClr>
              <a:buSzPct val="120833"/>
              <a:buAutoNum type="arabicPeriod"/>
              <a:tabLst>
                <a:tab pos="422813" algn="l"/>
              </a:tabLst>
            </a:pPr>
            <a:r>
              <a:rPr sz="1756" dirty="0">
                <a:latin typeface="Arial"/>
                <a:cs typeface="Arial"/>
              </a:rPr>
              <a:t>Cost</a:t>
            </a:r>
            <a:endParaRPr sz="1756">
              <a:latin typeface="Arial"/>
              <a:cs typeface="Arial"/>
            </a:endParaRPr>
          </a:p>
          <a:p>
            <a:pPr>
              <a:spcBef>
                <a:spcPts val="44"/>
              </a:spcBef>
              <a:buClr>
                <a:srgbClr val="0000FF"/>
              </a:buClr>
              <a:buFont typeface="Arial"/>
              <a:buAutoNum type="arabicPeriod"/>
            </a:pPr>
            <a:endParaRPr sz="2341">
              <a:latin typeface="Times New Roman"/>
              <a:cs typeface="Times New Roman"/>
            </a:endParaRPr>
          </a:p>
          <a:p>
            <a:pPr marL="421884" indent="-404228">
              <a:buClr>
                <a:srgbClr val="0000FF"/>
              </a:buClr>
              <a:buSzPct val="120833"/>
              <a:buAutoNum type="arabicPeriod"/>
              <a:tabLst>
                <a:tab pos="422813" algn="l"/>
              </a:tabLst>
            </a:pPr>
            <a:r>
              <a:rPr sz="1756" spc="-7" dirty="0">
                <a:latin typeface="Arial"/>
                <a:cs typeface="Arial"/>
              </a:rPr>
              <a:t>Manageability.</a:t>
            </a:r>
            <a:endParaRPr sz="1756">
              <a:latin typeface="Arial"/>
              <a:cs typeface="Arial"/>
            </a:endParaRPr>
          </a:p>
        </p:txBody>
      </p:sp>
    </p:spTree>
    <p:extLst>
      <p:ext uri="{BB962C8B-B14F-4D97-AF65-F5344CB8AC3E}">
        <p14:creationId xmlns:p14="http://schemas.microsoft.com/office/powerpoint/2010/main" val="16921191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a:spLocks noGrp="1"/>
          </p:cNvSpPr>
          <p:nvPr>
            <p:ph type="title"/>
          </p:nvPr>
        </p:nvSpPr>
        <p:spPr>
          <a:xfrm>
            <a:off x="1857794" y="485918"/>
            <a:ext cx="1833446" cy="396975"/>
          </a:xfrm>
          <a:prstGeom prst="rect">
            <a:avLst/>
          </a:prstGeom>
        </p:spPr>
        <p:txBody>
          <a:bodyPr vert="horz" wrap="square" lIns="0" tIns="25090" rIns="0" bIns="0" rtlCol="0" anchor="ctr">
            <a:spAutoFit/>
          </a:bodyPr>
          <a:lstStyle/>
          <a:p>
            <a:pPr marL="18585">
              <a:lnSpc>
                <a:spcPct val="100000"/>
              </a:lnSpc>
              <a:spcBef>
                <a:spcPts val="198"/>
              </a:spcBef>
            </a:pPr>
            <a:r>
              <a:rPr sz="2415" spc="29" dirty="0"/>
              <a:t>Cost</a:t>
            </a:r>
            <a:r>
              <a:rPr sz="2415" spc="-66" dirty="0"/>
              <a:t> </a:t>
            </a:r>
            <a:r>
              <a:rPr sz="2415" spc="22" dirty="0"/>
              <a:t>Impact</a:t>
            </a:r>
            <a:endParaRPr sz="2415"/>
          </a:p>
        </p:txBody>
      </p:sp>
      <p:sp>
        <p:nvSpPr>
          <p:cNvPr id="5" name="object 5"/>
          <p:cNvSpPr txBox="1"/>
          <p:nvPr/>
        </p:nvSpPr>
        <p:spPr>
          <a:xfrm>
            <a:off x="1856678" y="1080923"/>
            <a:ext cx="4528324" cy="2388752"/>
          </a:xfrm>
          <a:prstGeom prst="rect">
            <a:avLst/>
          </a:prstGeom>
        </p:spPr>
        <p:txBody>
          <a:bodyPr vert="horz" wrap="square" lIns="0" tIns="19515" rIns="0" bIns="0" rtlCol="0">
            <a:spAutoFit/>
          </a:bodyPr>
          <a:lstStyle/>
          <a:p>
            <a:pPr marL="236961" indent="-219305">
              <a:spcBef>
                <a:spcPts val="154"/>
              </a:spcBef>
              <a:buClr>
                <a:srgbClr val="0000FF"/>
              </a:buClr>
              <a:buSzPct val="120833"/>
              <a:buChar char="•"/>
              <a:tabLst>
                <a:tab pos="237890" algn="l"/>
              </a:tabLst>
            </a:pPr>
            <a:r>
              <a:rPr sz="1756" dirty="0">
                <a:latin typeface="Arial"/>
                <a:cs typeface="Arial"/>
              </a:rPr>
              <a:t>Security/Segregation of critical</a:t>
            </a:r>
            <a:r>
              <a:rPr sz="1756" spc="-80" dirty="0">
                <a:latin typeface="Arial"/>
                <a:cs typeface="Arial"/>
              </a:rPr>
              <a:t> </a:t>
            </a:r>
            <a:r>
              <a:rPr sz="1756" dirty="0">
                <a:latin typeface="Arial"/>
                <a:cs typeface="Arial"/>
              </a:rPr>
              <a:t>applications</a:t>
            </a:r>
            <a:endParaRPr sz="1756">
              <a:latin typeface="Arial"/>
              <a:cs typeface="Arial"/>
            </a:endParaRPr>
          </a:p>
          <a:p>
            <a:pPr>
              <a:spcBef>
                <a:spcPts val="73"/>
              </a:spcBef>
              <a:buClr>
                <a:srgbClr val="0000FF"/>
              </a:buClr>
              <a:buFont typeface="Arial"/>
              <a:buChar char="•"/>
            </a:pPr>
            <a:endParaRPr sz="2707">
              <a:latin typeface="Times New Roman"/>
              <a:cs typeface="Times New Roman"/>
            </a:endParaRPr>
          </a:p>
          <a:p>
            <a:pPr marL="236961" indent="-219305">
              <a:buClr>
                <a:srgbClr val="0000FF"/>
              </a:buClr>
              <a:buSzPct val="120833"/>
              <a:buChar char="•"/>
              <a:tabLst>
                <a:tab pos="237890" algn="l"/>
              </a:tabLst>
            </a:pPr>
            <a:r>
              <a:rPr sz="1756" dirty="0">
                <a:latin typeface="Arial"/>
                <a:cs typeface="Arial"/>
              </a:rPr>
              <a:t>Limited or No</a:t>
            </a:r>
            <a:r>
              <a:rPr sz="1756" spc="-37" dirty="0">
                <a:latin typeface="Arial"/>
                <a:cs typeface="Arial"/>
              </a:rPr>
              <a:t> </a:t>
            </a:r>
            <a:r>
              <a:rPr sz="1756" dirty="0">
                <a:latin typeface="Arial"/>
                <a:cs typeface="Arial"/>
              </a:rPr>
              <a:t>Monitoring</a:t>
            </a:r>
            <a:endParaRPr sz="1756">
              <a:latin typeface="Arial"/>
              <a:cs typeface="Arial"/>
            </a:endParaRPr>
          </a:p>
          <a:p>
            <a:pPr>
              <a:spcBef>
                <a:spcPts val="66"/>
              </a:spcBef>
              <a:buClr>
                <a:srgbClr val="0000FF"/>
              </a:buClr>
              <a:buFont typeface="Arial"/>
              <a:buChar char="•"/>
            </a:pPr>
            <a:endParaRPr sz="2707">
              <a:latin typeface="Times New Roman"/>
              <a:cs typeface="Times New Roman"/>
            </a:endParaRPr>
          </a:p>
          <a:p>
            <a:pPr marL="236961" indent="-219305">
              <a:buClr>
                <a:srgbClr val="0000FF"/>
              </a:buClr>
              <a:buSzPct val="120833"/>
              <a:buChar char="•"/>
              <a:tabLst>
                <a:tab pos="237890" algn="l"/>
              </a:tabLst>
            </a:pPr>
            <a:r>
              <a:rPr sz="1756" spc="-7" dirty="0">
                <a:latin typeface="Arial"/>
                <a:cs typeface="Arial"/>
              </a:rPr>
              <a:t>Ineffective </a:t>
            </a:r>
            <a:r>
              <a:rPr sz="1756" dirty="0">
                <a:latin typeface="Arial"/>
                <a:cs typeface="Arial"/>
              </a:rPr>
              <a:t>Asset</a:t>
            </a:r>
            <a:r>
              <a:rPr sz="1756" spc="-146" dirty="0">
                <a:latin typeface="Arial"/>
                <a:cs typeface="Arial"/>
              </a:rPr>
              <a:t> </a:t>
            </a:r>
            <a:r>
              <a:rPr sz="1756" dirty="0">
                <a:latin typeface="Arial"/>
                <a:cs typeface="Arial"/>
              </a:rPr>
              <a:t>Management</a:t>
            </a:r>
            <a:endParaRPr sz="1756">
              <a:latin typeface="Arial"/>
              <a:cs typeface="Arial"/>
            </a:endParaRPr>
          </a:p>
          <a:p>
            <a:pPr>
              <a:spcBef>
                <a:spcPts val="73"/>
              </a:spcBef>
              <a:buClr>
                <a:srgbClr val="0000FF"/>
              </a:buClr>
              <a:buFont typeface="Arial"/>
              <a:buChar char="•"/>
            </a:pPr>
            <a:endParaRPr sz="2707">
              <a:latin typeface="Times New Roman"/>
              <a:cs typeface="Times New Roman"/>
            </a:endParaRPr>
          </a:p>
          <a:p>
            <a:pPr marL="236961" indent="-219305">
              <a:buClr>
                <a:srgbClr val="0000FF"/>
              </a:buClr>
              <a:buSzPct val="120833"/>
              <a:buChar char="•"/>
              <a:tabLst>
                <a:tab pos="237890" algn="l"/>
              </a:tabLst>
            </a:pPr>
            <a:r>
              <a:rPr sz="1756" dirty="0">
                <a:latin typeface="Arial"/>
                <a:cs typeface="Arial"/>
              </a:rPr>
              <a:t>Provisioning</a:t>
            </a:r>
            <a:r>
              <a:rPr sz="1756" spc="-66" dirty="0">
                <a:latin typeface="Arial"/>
                <a:cs typeface="Arial"/>
              </a:rPr>
              <a:t> </a:t>
            </a:r>
            <a:r>
              <a:rPr sz="1756" spc="-7" dirty="0">
                <a:latin typeface="Arial"/>
                <a:cs typeface="Arial"/>
              </a:rPr>
              <a:t>Turnaround</a:t>
            </a:r>
            <a:endParaRPr sz="1756">
              <a:latin typeface="Arial"/>
              <a:cs typeface="Arial"/>
            </a:endParaRPr>
          </a:p>
        </p:txBody>
      </p:sp>
    </p:spTree>
    <p:extLst>
      <p:ext uri="{BB962C8B-B14F-4D97-AF65-F5344CB8AC3E}">
        <p14:creationId xmlns:p14="http://schemas.microsoft.com/office/powerpoint/2010/main" val="34113650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8478" y="3179577"/>
            <a:ext cx="11684000" cy="1071789"/>
          </a:xfrm>
          <a:solidFill>
            <a:schemeClr val="bg1"/>
          </a:solidFill>
        </p:spPr>
        <p:txBody>
          <a:bodyPr>
            <a:normAutofit/>
          </a:bodyPr>
          <a:lstStyle/>
          <a:p>
            <a:pPr algn="ctr"/>
            <a:r>
              <a:rPr lang="en-US" dirty="0" smtClean="0">
                <a:solidFill>
                  <a:schemeClr val="tx1"/>
                </a:solidFill>
                <a:latin typeface="Calibri" panose="020F0502020204030204" pitchFamily="34" charset="0"/>
              </a:rPr>
              <a:t>Thank You!</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1228752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9" y="197713"/>
            <a:ext cx="10918884" cy="533480"/>
          </a:xfrm>
        </p:spPr>
        <p:txBody>
          <a:bodyPr>
            <a:normAutofit fontScale="90000"/>
          </a:bodyPr>
          <a:lstStyle/>
          <a:p>
            <a:r>
              <a:rPr lang="en-US" dirty="0" smtClean="0"/>
              <a:t>Concept </a:t>
            </a:r>
            <a:r>
              <a:rPr lang="en-US" smtClean="0"/>
              <a:t>of virtualization</a:t>
            </a:r>
            <a:endParaRPr lang="en-US" dirty="0"/>
          </a:p>
        </p:txBody>
      </p:sp>
      <p:sp>
        <p:nvSpPr>
          <p:cNvPr id="3" name="Text Placeholder 2"/>
          <p:cNvSpPr>
            <a:spLocks noGrp="1"/>
          </p:cNvSpPr>
          <p:nvPr>
            <p:ph type="body" idx="1"/>
          </p:nvPr>
        </p:nvSpPr>
        <p:spPr>
          <a:xfrm>
            <a:off x="640485" y="1059519"/>
            <a:ext cx="10911027" cy="2471083"/>
          </a:xfrm>
        </p:spPr>
        <p:txBody>
          <a:bodyPr>
            <a:normAutofit fontScale="92500" lnSpcReduction="10000"/>
          </a:bodyPr>
          <a:lstStyle/>
          <a:p>
            <a:pPr algn="just"/>
            <a:r>
              <a:rPr lang="en-US" b="1" dirty="0"/>
              <a:t>Virtualization</a:t>
            </a:r>
            <a:r>
              <a:rPr lang="en-US" dirty="0"/>
              <a:t> is the "creation of a virtual (rather than actual) version of something, such as a server, a desktop, a storage device, an operating system or network resources".</a:t>
            </a:r>
          </a:p>
          <a:p>
            <a:pPr algn="just"/>
            <a:r>
              <a:rPr lang="en-US" dirty="0"/>
              <a:t>In other words, Virtualization is a technique, which allows to share a single physical instance of a resource or an application among multiple customers and organizations. It does by assigning a logical name to a physical storage and providing a pointer to that physical resource when demanded.</a:t>
            </a:r>
          </a:p>
          <a:p>
            <a:pPr algn="just"/>
            <a:endParaRPr lang="en-US" dirty="0"/>
          </a:p>
        </p:txBody>
      </p:sp>
      <p:pic>
        <p:nvPicPr>
          <p:cNvPr id="2050" name="Picture 2" descr="Introduction of Virtualization | VIETSTACK TE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530600"/>
            <a:ext cx="3810000" cy="306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453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rgbClr val="A1AED2"/>
            </a:gs>
            <a:gs pos="0">
              <a:srgbClr val="566EAE"/>
            </a:gs>
            <a:gs pos="100000">
              <a:srgbClr val="FFFFFF"/>
            </a:gs>
          </a:gsLst>
          <a:lin ang="7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smtClean="0">
                <a:solidFill>
                  <a:schemeClr val="tx1"/>
                </a:solidFill>
                <a:latin typeface="Calibri" panose="020F0502020204030204" pitchFamily="34" charset="0"/>
              </a:rPr>
              <a:t>Learning Outcomes</a:t>
            </a:r>
            <a:endParaRPr lang="en-US" dirty="0">
              <a:solidFill>
                <a:schemeClr val="tx1"/>
              </a:solidFill>
              <a:latin typeface="Calibri" panose="020F050202020403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b="1" dirty="0">
                <a:solidFill>
                  <a:srgbClr val="FFFF00"/>
                </a:solidFill>
                <a:latin typeface="Calibri" panose="020F0502020204030204" pitchFamily="34" charset="0"/>
              </a:rPr>
              <a:t>At the end of the session you will be able to:</a:t>
            </a:r>
            <a:r>
              <a:rPr lang="en-US" dirty="0">
                <a:solidFill>
                  <a:schemeClr val="tx1"/>
                </a:solidFill>
                <a:latin typeface="Calibri" panose="020F0502020204030204" pitchFamily="34" charset="0"/>
              </a:rPr>
              <a:t> </a:t>
            </a:r>
            <a:endParaRPr lang="en-US" dirty="0" smtClean="0">
              <a:latin typeface="+mn-lt"/>
            </a:endParaRPr>
          </a:p>
          <a:p>
            <a:pPr>
              <a:buFont typeface="Wingdings" panose="05000000000000000000" pitchFamily="2" charset="2"/>
              <a:buChar char="Ø"/>
            </a:pPr>
            <a:r>
              <a:rPr lang="en-US" sz="2400" dirty="0" smtClean="0">
                <a:latin typeface="+mn-lt"/>
              </a:rPr>
              <a:t>Comprehend </a:t>
            </a:r>
            <a:r>
              <a:rPr lang="en-US" sz="2400" dirty="0">
                <a:latin typeface="+mn-lt"/>
              </a:rPr>
              <a:t>virtualization</a:t>
            </a:r>
          </a:p>
          <a:p>
            <a:pPr>
              <a:buFont typeface="Wingdings" panose="05000000000000000000" pitchFamily="2" charset="2"/>
              <a:buChar char="Ø"/>
            </a:pPr>
            <a:r>
              <a:rPr lang="en-US" sz="2400" dirty="0">
                <a:latin typeface="+mn-lt"/>
              </a:rPr>
              <a:t> </a:t>
            </a:r>
            <a:r>
              <a:rPr lang="en-US" sz="2400" dirty="0" smtClean="0">
                <a:latin typeface="+mn-lt"/>
              </a:rPr>
              <a:t>Explain </a:t>
            </a:r>
            <a:r>
              <a:rPr lang="en-US" sz="2400" dirty="0">
                <a:latin typeface="+mn-lt"/>
              </a:rPr>
              <a:t>need of compute virtualization</a:t>
            </a:r>
          </a:p>
          <a:p>
            <a:pPr>
              <a:buFont typeface="Wingdings" panose="05000000000000000000" pitchFamily="2" charset="2"/>
              <a:buChar char="Ø"/>
            </a:pPr>
            <a:r>
              <a:rPr lang="en-US" sz="2400" dirty="0">
                <a:latin typeface="+mn-lt"/>
              </a:rPr>
              <a:t> </a:t>
            </a:r>
            <a:r>
              <a:rPr lang="en-US" sz="2400" dirty="0" smtClean="0">
                <a:latin typeface="+mn-lt"/>
              </a:rPr>
              <a:t>Understand </a:t>
            </a:r>
            <a:r>
              <a:rPr lang="en-US" sz="2400" dirty="0">
                <a:latin typeface="+mn-lt"/>
              </a:rPr>
              <a:t>virtual clusters</a:t>
            </a:r>
          </a:p>
          <a:p>
            <a:pPr>
              <a:buFont typeface="Wingdings" panose="05000000000000000000" pitchFamily="2" charset="2"/>
              <a:buChar char="Ø"/>
            </a:pPr>
            <a:r>
              <a:rPr lang="en-US" sz="2400" dirty="0">
                <a:latin typeface="+mn-lt"/>
              </a:rPr>
              <a:t> </a:t>
            </a:r>
            <a:r>
              <a:rPr lang="en-US" sz="2400" dirty="0" smtClean="0">
                <a:latin typeface="+mn-lt"/>
              </a:rPr>
              <a:t>Apply </a:t>
            </a:r>
            <a:r>
              <a:rPr lang="en-US" sz="2400" dirty="0">
                <a:latin typeface="+mn-lt"/>
              </a:rPr>
              <a:t>various techniques used for computing virtualization</a:t>
            </a:r>
          </a:p>
          <a:p>
            <a:pPr>
              <a:buFont typeface="Wingdings" panose="05000000000000000000" pitchFamily="2" charset="2"/>
              <a:buChar char="Ø"/>
            </a:pPr>
            <a:r>
              <a:rPr lang="en-US" sz="2400" dirty="0">
                <a:latin typeface="+mn-lt"/>
              </a:rPr>
              <a:t> </a:t>
            </a:r>
            <a:r>
              <a:rPr lang="en-US" sz="2400" dirty="0" smtClean="0">
                <a:latin typeface="+mn-lt"/>
              </a:rPr>
              <a:t>Describe </a:t>
            </a:r>
            <a:r>
              <a:rPr lang="en-US" sz="2400" dirty="0">
                <a:latin typeface="+mn-lt"/>
              </a:rPr>
              <a:t>various resource management tools</a:t>
            </a:r>
          </a:p>
          <a:p>
            <a:pPr>
              <a:buFont typeface="Wingdings" panose="05000000000000000000" pitchFamily="2" charset="2"/>
              <a:buChar char="Ø"/>
            </a:pPr>
            <a:r>
              <a:rPr lang="en-US" sz="2400" dirty="0">
                <a:latin typeface="+mn-lt"/>
              </a:rPr>
              <a:t> </a:t>
            </a:r>
            <a:r>
              <a:rPr lang="en-US" sz="2400" dirty="0" smtClean="0">
                <a:latin typeface="+mn-lt"/>
              </a:rPr>
              <a:t>Describe </a:t>
            </a:r>
            <a:r>
              <a:rPr lang="en-US" sz="2400" dirty="0">
                <a:latin typeface="+mn-lt"/>
              </a:rPr>
              <a:t>application of virtual machine</a:t>
            </a:r>
          </a:p>
          <a:p>
            <a:pPr>
              <a:buFont typeface="Wingdings" panose="05000000000000000000" pitchFamily="2" charset="2"/>
              <a:buChar char="Ø"/>
            </a:pPr>
            <a:r>
              <a:rPr lang="en-US" sz="2400" dirty="0">
                <a:latin typeface="+mn-lt"/>
              </a:rPr>
              <a:t> </a:t>
            </a:r>
            <a:r>
              <a:rPr lang="en-US" sz="2400" dirty="0" smtClean="0">
                <a:latin typeface="+mn-lt"/>
              </a:rPr>
              <a:t>Describe </a:t>
            </a:r>
            <a:r>
              <a:rPr lang="en-US" sz="2400" dirty="0">
                <a:latin typeface="+mn-lt"/>
              </a:rPr>
              <a:t>hypervisor taxonomy</a:t>
            </a:r>
          </a:p>
          <a:p>
            <a:pPr>
              <a:buFont typeface="Wingdings" panose="05000000000000000000" pitchFamily="2" charset="2"/>
              <a:buChar char="Ø"/>
            </a:pPr>
            <a:r>
              <a:rPr lang="en-US" sz="2400" dirty="0">
                <a:latin typeface="+mn-lt"/>
              </a:rPr>
              <a:t> </a:t>
            </a:r>
            <a:r>
              <a:rPr lang="en-US" sz="2400" dirty="0" smtClean="0">
                <a:latin typeface="+mn-lt"/>
              </a:rPr>
              <a:t>Appreciate </a:t>
            </a:r>
            <a:r>
              <a:rPr lang="en-US" sz="2400" dirty="0">
                <a:latin typeface="+mn-lt"/>
              </a:rPr>
              <a:t>the concept of virtual machine</a:t>
            </a:r>
          </a:p>
          <a:p>
            <a:pPr>
              <a:buFont typeface="Wingdings" panose="05000000000000000000" pitchFamily="2" charset="2"/>
              <a:buChar char="Ø"/>
            </a:pPr>
            <a:r>
              <a:rPr lang="en-US" sz="2400" dirty="0">
                <a:latin typeface="+mn-lt"/>
              </a:rPr>
              <a:t> </a:t>
            </a:r>
            <a:r>
              <a:rPr lang="en-US" sz="2400" dirty="0" smtClean="0">
                <a:latin typeface="+mn-lt"/>
              </a:rPr>
              <a:t>Explain </a:t>
            </a:r>
            <a:r>
              <a:rPr lang="en-US" sz="2400" dirty="0">
                <a:latin typeface="+mn-lt"/>
              </a:rPr>
              <a:t>data center virtualization</a:t>
            </a:r>
            <a:endParaRPr lang="en-US" sz="2400" dirty="0">
              <a:solidFill>
                <a:schemeClr val="tx1"/>
              </a:solidFill>
              <a:latin typeface="+mn-lt"/>
            </a:endParaRPr>
          </a:p>
        </p:txBody>
      </p:sp>
    </p:spTree>
    <p:extLst>
      <p:ext uri="{BB962C8B-B14F-4D97-AF65-F5344CB8AC3E}">
        <p14:creationId xmlns:p14="http://schemas.microsoft.com/office/powerpoint/2010/main" val="4208338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US" dirty="0" smtClean="0"/>
              <a:t>Concept </a:t>
            </a:r>
            <a:r>
              <a:rPr lang="en-US" smtClean="0"/>
              <a:t>of virtualization</a:t>
            </a:r>
            <a:endParaRPr lang="en-US" dirty="0"/>
          </a:p>
        </p:txBody>
      </p:sp>
      <p:sp>
        <p:nvSpPr>
          <p:cNvPr id="3" name="Text Placeholder 2"/>
          <p:cNvSpPr>
            <a:spLocks noGrp="1"/>
          </p:cNvSpPr>
          <p:nvPr>
            <p:ph type="body" idx="1"/>
          </p:nvPr>
        </p:nvSpPr>
        <p:spPr>
          <a:xfrm>
            <a:off x="640485" y="1059519"/>
            <a:ext cx="10911027" cy="2471082"/>
          </a:xfrm>
        </p:spPr>
        <p:txBody>
          <a:bodyPr>
            <a:normAutofit lnSpcReduction="10000"/>
          </a:bodyPr>
          <a:lstStyle/>
          <a:p>
            <a:pPr algn="just"/>
            <a:r>
              <a:rPr lang="en-US" sz="2400" b="1" dirty="0"/>
              <a:t>Virtualization</a:t>
            </a:r>
            <a:r>
              <a:rPr lang="en-US" sz="2400" dirty="0"/>
              <a:t> is the "creation of a virtual (rather than actual) version of something, such as a server, a desktop, a storage device, an operating system or network resources".</a:t>
            </a:r>
          </a:p>
          <a:p>
            <a:pPr algn="just"/>
            <a:r>
              <a:rPr lang="en-US" sz="2400" dirty="0"/>
              <a:t>In other words, Virtualization is a technique, which allows to share a single physical instance of a resource or an application among multiple customers and organizations. It does by assigning a logical name to a physical storage and providing a pointer to that physical resource when demanded.</a:t>
            </a:r>
          </a:p>
          <a:p>
            <a:pPr algn="just"/>
            <a:endParaRPr lang="en-US" dirty="0"/>
          </a:p>
        </p:txBody>
      </p:sp>
      <p:pic>
        <p:nvPicPr>
          <p:cNvPr id="2050" name="Picture 2" descr="Introduction of Virtualization | VIETSTACK TE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530600"/>
            <a:ext cx="3810000" cy="306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706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443345" y="365125"/>
            <a:ext cx="11319164" cy="6229639"/>
          </a:xfrm>
          <a:prstGeom prst="rect">
            <a:avLst/>
          </a:prstGeom>
        </p:spPr>
      </p:pic>
    </p:spTree>
    <p:extLst>
      <p:ext uri="{BB962C8B-B14F-4D97-AF65-F5344CB8AC3E}">
        <p14:creationId xmlns:p14="http://schemas.microsoft.com/office/powerpoint/2010/main" val="2368070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2736</TotalTime>
  <Words>3016</Words>
  <Application>Microsoft Office PowerPoint</Application>
  <PresentationFormat>Widescreen</PresentationFormat>
  <Paragraphs>316</Paragraphs>
  <Slides>57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Calibri Light</vt:lpstr>
      <vt:lpstr>Candara</vt:lpstr>
      <vt:lpstr>Castellar</vt:lpstr>
      <vt:lpstr>Times New Roman</vt:lpstr>
      <vt:lpstr>Wingdings</vt:lpstr>
      <vt:lpstr>Office Theme</vt:lpstr>
      <vt:lpstr>PowerPoint Presentation</vt:lpstr>
      <vt:lpstr>What should you expect from this course?</vt:lpstr>
      <vt:lpstr>Course Outcomes</vt:lpstr>
      <vt:lpstr>Cloud computing jobs in high demand </vt:lpstr>
      <vt:lpstr>How do I create and activate a new AWS account? </vt:lpstr>
      <vt:lpstr>Concept of virtualization</vt:lpstr>
      <vt:lpstr>Learning Outcomes</vt:lpstr>
      <vt:lpstr>Concept of virtualization</vt:lpstr>
      <vt:lpstr>PowerPoint Presentation</vt:lpstr>
      <vt:lpstr>Introduction</vt:lpstr>
      <vt:lpstr>Virtualization Reference Model</vt:lpstr>
      <vt:lpstr>Traditional IT Infrastructure - Virtualization</vt:lpstr>
      <vt:lpstr>PowerPoint Presentation</vt:lpstr>
      <vt:lpstr>PowerPoint Presentation</vt:lpstr>
      <vt:lpstr>PowerPoint Presentation</vt:lpstr>
      <vt:lpstr>Advantages of Virtualization</vt:lpstr>
      <vt:lpstr>PowerPoint Presentation</vt:lpstr>
      <vt:lpstr>PowerPoint Presentation</vt:lpstr>
      <vt:lpstr>PowerPoint Presentation</vt:lpstr>
      <vt:lpstr>PowerPoint Presentation</vt:lpstr>
      <vt:lpstr>PowerPoint Presentation</vt:lpstr>
      <vt:lpstr>PowerPoint Presentation</vt:lpstr>
      <vt:lpstr>Server/Compute Virtualization</vt:lpstr>
      <vt:lpstr>Server/Compute Virtualization</vt:lpstr>
      <vt:lpstr>Server/Compute Virtualization</vt:lpstr>
      <vt:lpstr>Area and technology based classification</vt:lpstr>
      <vt:lpstr>Types of Virtualization</vt:lpstr>
      <vt:lpstr>Server/Compute Components</vt:lpstr>
      <vt:lpstr>Need of Server/Compute Virtualization</vt:lpstr>
      <vt:lpstr>Need of Server/Compute Virtualization</vt:lpstr>
      <vt:lpstr>Virtual Clusters</vt:lpstr>
      <vt:lpstr>Advantages of Server/Compute Virtualization</vt:lpstr>
      <vt:lpstr>Techniques of Server/Compute Virtualization</vt:lpstr>
      <vt:lpstr>Virtual Machine and Hardware Components</vt:lpstr>
      <vt:lpstr>Virtual Machine and Hardware Components</vt:lpstr>
      <vt:lpstr>Hypervisor Taxonomy</vt:lpstr>
      <vt:lpstr>Hypervisor Taxonomy</vt:lpstr>
      <vt:lpstr>Resource Management and Tools</vt:lpstr>
      <vt:lpstr>Resource Management and Tools</vt:lpstr>
      <vt:lpstr>Physical Machine to Virtual Machine (P2v) Conversion</vt:lpstr>
      <vt:lpstr>Physical Machine to Virtual Machine (P2v) Conversion</vt:lpstr>
      <vt:lpstr>Types of Virtualization</vt:lpstr>
      <vt:lpstr>Storage Area Network</vt:lpstr>
      <vt:lpstr>Storage Area Network</vt:lpstr>
      <vt:lpstr>Network Attached Storage</vt:lpstr>
      <vt:lpstr>Network Attached Storage</vt:lpstr>
      <vt:lpstr>Network Attached Storage</vt:lpstr>
      <vt:lpstr>Network Attached Storage</vt:lpstr>
      <vt:lpstr>History of Virtualization</vt:lpstr>
      <vt:lpstr>Time-sharing systems</vt:lpstr>
      <vt:lpstr>IBM Mainframe Virtualization</vt:lpstr>
      <vt:lpstr>IBM PowerVM Virtualization</vt:lpstr>
      <vt:lpstr>Extending Virtualization to x86</vt:lpstr>
      <vt:lpstr>Hardware support for x86 Virtualization</vt:lpstr>
      <vt:lpstr>Impact of Virtualization</vt:lpstr>
      <vt:lpstr>Cost Impact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Sayantan</dc:creator>
  <cp:lastModifiedBy>Dr. Sunil Gupta</cp:lastModifiedBy>
  <cp:revision>136</cp:revision>
  <dcterms:created xsi:type="dcterms:W3CDTF">2018-06-14T06:27:15Z</dcterms:created>
  <dcterms:modified xsi:type="dcterms:W3CDTF">2020-10-02T03:04:36Z</dcterms:modified>
</cp:coreProperties>
</file>