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6"/>
  </p:notesMasterIdLst>
  <p:sldIdLst>
    <p:sldId id="307" r:id="rId2"/>
    <p:sldId id="339" r:id="rId3"/>
    <p:sldId id="340" r:id="rId4"/>
    <p:sldId id="350" r:id="rId5"/>
    <p:sldId id="349" r:id="rId6"/>
    <p:sldId id="341" r:id="rId7"/>
    <p:sldId id="351" r:id="rId8"/>
    <p:sldId id="352" r:id="rId9"/>
    <p:sldId id="353" r:id="rId10"/>
    <p:sldId id="354" r:id="rId11"/>
    <p:sldId id="355" r:id="rId12"/>
    <p:sldId id="342"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43" r:id="rId28"/>
    <p:sldId id="344" r:id="rId29"/>
    <p:sldId id="345" r:id="rId30"/>
    <p:sldId id="346" r:id="rId31"/>
    <p:sldId id="347" r:id="rId32"/>
    <p:sldId id="372" r:id="rId33"/>
    <p:sldId id="373" r:id="rId34"/>
    <p:sldId id="374" r:id="rId35"/>
    <p:sldId id="375" r:id="rId36"/>
    <p:sldId id="376" r:id="rId37"/>
    <p:sldId id="377"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378" r:id="rId55"/>
    <p:sldId id="379" r:id="rId56"/>
    <p:sldId id="380" r:id="rId57"/>
    <p:sldId id="381" r:id="rId58"/>
    <p:sldId id="382" r:id="rId59"/>
    <p:sldId id="383" r:id="rId60"/>
    <p:sldId id="384" r:id="rId61"/>
    <p:sldId id="385" r:id="rId62"/>
    <p:sldId id="386" r:id="rId63"/>
    <p:sldId id="387" r:id="rId64"/>
    <p:sldId id="388" r:id="rId65"/>
    <p:sldId id="389" r:id="rId66"/>
    <p:sldId id="390" r:id="rId67"/>
    <p:sldId id="391" r:id="rId68"/>
    <p:sldId id="392" r:id="rId69"/>
    <p:sldId id="393" r:id="rId70"/>
    <p:sldId id="394" r:id="rId71"/>
    <p:sldId id="395" r:id="rId72"/>
    <p:sldId id="396" r:id="rId73"/>
    <p:sldId id="397" r:id="rId74"/>
    <p:sldId id="398" r:id="rId75"/>
    <p:sldId id="399" r:id="rId76"/>
    <p:sldId id="400" r:id="rId77"/>
    <p:sldId id="401" r:id="rId78"/>
    <p:sldId id="402" r:id="rId79"/>
    <p:sldId id="403" r:id="rId80"/>
    <p:sldId id="404" r:id="rId81"/>
    <p:sldId id="405" r:id="rId82"/>
    <p:sldId id="406" r:id="rId83"/>
    <p:sldId id="407" r:id="rId84"/>
    <p:sldId id="408"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2A05A-9C63-42A2-A943-3943AF282220}" type="datetimeFigureOut">
              <a:rPr lang="en-IN" smtClean="0"/>
              <a:t>20-10-2020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E91D4-EE3F-4237-9EE0-A5275D997C7A}" type="slidenum">
              <a:rPr lang="en-IN" smtClean="0"/>
              <a:t>‹#›</a:t>
            </a:fld>
            <a:endParaRPr lang="en-IN"/>
          </a:p>
        </p:txBody>
      </p:sp>
    </p:spTree>
    <p:extLst>
      <p:ext uri="{BB962C8B-B14F-4D97-AF65-F5344CB8AC3E}">
        <p14:creationId xmlns:p14="http://schemas.microsoft.com/office/powerpoint/2010/main" val="535930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4078DB2E-E49A-4D4E-812E-263D3EB62BEB}" type="slidenum">
              <a:rPr lang="ar-SA" smtClean="0"/>
              <a:pPr/>
              <a:t>1</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59953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4D8D6C-60CE-4DAB-AFE3-38849C604E9F}" type="slidenum">
              <a:rPr lang="en-IN" smtClean="0"/>
              <a:t>15</a:t>
            </a:fld>
            <a:endParaRPr lang="en-IN"/>
          </a:p>
        </p:txBody>
      </p:sp>
      <p:sp>
        <p:nvSpPr>
          <p:cNvPr id="5" name="Date Placeholder 4"/>
          <p:cNvSpPr>
            <a:spLocks noGrp="1"/>
          </p:cNvSpPr>
          <p:nvPr>
            <p:ph type="dt" idx="11"/>
          </p:nvPr>
        </p:nvSpPr>
        <p:spPr/>
        <p:txBody>
          <a:bodyPr/>
          <a:lstStyle/>
          <a:p>
            <a:fld id="{305A0115-3AAF-4614-B701-F882529689CF}" type="datetime1">
              <a:rPr lang="en-IN" smtClean="0"/>
              <a:t>20-10-2020</a:t>
            </a:fld>
            <a:endParaRPr lang="en-IN"/>
          </a:p>
        </p:txBody>
      </p:sp>
    </p:spTree>
    <p:extLst>
      <p:ext uri="{BB962C8B-B14F-4D97-AF65-F5344CB8AC3E}">
        <p14:creationId xmlns:p14="http://schemas.microsoft.com/office/powerpoint/2010/main" val="2107548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4D8D6C-60CE-4DAB-AFE3-38849C604E9F}" type="slidenum">
              <a:rPr lang="en-IN" smtClean="0"/>
              <a:t>16</a:t>
            </a:fld>
            <a:endParaRPr lang="en-IN"/>
          </a:p>
        </p:txBody>
      </p:sp>
      <p:sp>
        <p:nvSpPr>
          <p:cNvPr id="5" name="Date Placeholder 4"/>
          <p:cNvSpPr>
            <a:spLocks noGrp="1"/>
          </p:cNvSpPr>
          <p:nvPr>
            <p:ph type="dt" idx="11"/>
          </p:nvPr>
        </p:nvSpPr>
        <p:spPr/>
        <p:txBody>
          <a:bodyPr/>
          <a:lstStyle/>
          <a:p>
            <a:fld id="{9C745273-CDAB-4D5C-8BD3-97357F73C1A6}" type="datetime1">
              <a:rPr lang="en-IN" smtClean="0"/>
              <a:t>20-10-2020</a:t>
            </a:fld>
            <a:endParaRPr lang="en-IN"/>
          </a:p>
        </p:txBody>
      </p:sp>
    </p:spTree>
    <p:extLst>
      <p:ext uri="{BB962C8B-B14F-4D97-AF65-F5344CB8AC3E}">
        <p14:creationId xmlns:p14="http://schemas.microsoft.com/office/powerpoint/2010/main" val="3290964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930E181E-1584-45B3-A7C3-3899D91E25A8}"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17</a:t>
            </a:fld>
            <a:endParaRPr lang="en-IN"/>
          </a:p>
        </p:txBody>
      </p:sp>
    </p:spTree>
    <p:extLst>
      <p:ext uri="{BB962C8B-B14F-4D97-AF65-F5344CB8AC3E}">
        <p14:creationId xmlns:p14="http://schemas.microsoft.com/office/powerpoint/2010/main" val="1067254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4113D38A-8210-4443-AC9E-2D14D642852C}"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18</a:t>
            </a:fld>
            <a:endParaRPr lang="en-IN"/>
          </a:p>
        </p:txBody>
      </p:sp>
    </p:spTree>
    <p:extLst>
      <p:ext uri="{BB962C8B-B14F-4D97-AF65-F5344CB8AC3E}">
        <p14:creationId xmlns:p14="http://schemas.microsoft.com/office/powerpoint/2010/main" val="1252317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4D8D6C-60CE-4DAB-AFE3-38849C604E9F}" type="slidenum">
              <a:rPr lang="en-IN" smtClean="0"/>
              <a:t>19</a:t>
            </a:fld>
            <a:endParaRPr lang="en-IN"/>
          </a:p>
        </p:txBody>
      </p:sp>
      <p:sp>
        <p:nvSpPr>
          <p:cNvPr id="5" name="Date Placeholder 4"/>
          <p:cNvSpPr>
            <a:spLocks noGrp="1"/>
          </p:cNvSpPr>
          <p:nvPr>
            <p:ph type="dt" idx="11"/>
          </p:nvPr>
        </p:nvSpPr>
        <p:spPr/>
        <p:txBody>
          <a:bodyPr/>
          <a:lstStyle/>
          <a:p>
            <a:fld id="{2A1971F2-D60A-4326-B952-84C7F35BFF49}" type="datetime1">
              <a:rPr lang="en-IN" smtClean="0"/>
              <a:t>20-10-2020</a:t>
            </a:fld>
            <a:endParaRPr lang="en-IN"/>
          </a:p>
        </p:txBody>
      </p:sp>
    </p:spTree>
    <p:extLst>
      <p:ext uri="{BB962C8B-B14F-4D97-AF65-F5344CB8AC3E}">
        <p14:creationId xmlns:p14="http://schemas.microsoft.com/office/powerpoint/2010/main" val="4273422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4D8D6C-60CE-4DAB-AFE3-38849C604E9F}" type="slidenum">
              <a:rPr lang="en-IN" smtClean="0"/>
              <a:t>20</a:t>
            </a:fld>
            <a:endParaRPr lang="en-IN"/>
          </a:p>
        </p:txBody>
      </p:sp>
      <p:sp>
        <p:nvSpPr>
          <p:cNvPr id="5" name="Date Placeholder 4"/>
          <p:cNvSpPr>
            <a:spLocks noGrp="1"/>
          </p:cNvSpPr>
          <p:nvPr>
            <p:ph type="dt" idx="11"/>
          </p:nvPr>
        </p:nvSpPr>
        <p:spPr/>
        <p:txBody>
          <a:bodyPr/>
          <a:lstStyle/>
          <a:p>
            <a:fld id="{90ABE15B-3B99-427A-9CDA-CB5D919C0E26}" type="datetime1">
              <a:rPr lang="en-IN" smtClean="0"/>
              <a:t>20-10-2020</a:t>
            </a:fld>
            <a:endParaRPr lang="en-IN"/>
          </a:p>
        </p:txBody>
      </p:sp>
    </p:spTree>
    <p:extLst>
      <p:ext uri="{BB962C8B-B14F-4D97-AF65-F5344CB8AC3E}">
        <p14:creationId xmlns:p14="http://schemas.microsoft.com/office/powerpoint/2010/main" val="679123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9F6DC190-31A2-4C97-8151-0A0EF1B8C8C5}"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53</a:t>
            </a:fld>
            <a:endParaRPr lang="en-IN"/>
          </a:p>
        </p:txBody>
      </p:sp>
    </p:spTree>
    <p:extLst>
      <p:ext uri="{BB962C8B-B14F-4D97-AF65-F5344CB8AC3E}">
        <p14:creationId xmlns:p14="http://schemas.microsoft.com/office/powerpoint/2010/main" val="3658343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9F6DC190-31A2-4C97-8151-0A0EF1B8C8C5}"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55</a:t>
            </a:fld>
            <a:endParaRPr lang="en-IN"/>
          </a:p>
        </p:txBody>
      </p:sp>
    </p:spTree>
    <p:extLst>
      <p:ext uri="{BB962C8B-B14F-4D97-AF65-F5344CB8AC3E}">
        <p14:creationId xmlns:p14="http://schemas.microsoft.com/office/powerpoint/2010/main" val="3082466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C74D-DBCC-462F-80C9-23B653553D81}" type="slidenum">
              <a:rPr lang="en-US" smtClean="0"/>
              <a:t>60</a:t>
            </a:fld>
            <a:endParaRPr lang="en-US"/>
          </a:p>
        </p:txBody>
      </p:sp>
    </p:spTree>
    <p:extLst>
      <p:ext uri="{BB962C8B-B14F-4D97-AF65-F5344CB8AC3E}">
        <p14:creationId xmlns:p14="http://schemas.microsoft.com/office/powerpoint/2010/main" val="2789062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C74D-DBCC-462F-80C9-23B653553D81}" type="slidenum">
              <a:rPr lang="en-US" smtClean="0"/>
              <a:t>61</a:t>
            </a:fld>
            <a:endParaRPr lang="en-US"/>
          </a:p>
        </p:txBody>
      </p:sp>
    </p:spTree>
    <p:extLst>
      <p:ext uri="{BB962C8B-B14F-4D97-AF65-F5344CB8AC3E}">
        <p14:creationId xmlns:p14="http://schemas.microsoft.com/office/powerpoint/2010/main" val="159861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4AC48F6C-F8C8-4A89-9F69-83CF5033541F}"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5</a:t>
            </a:fld>
            <a:endParaRPr lang="en-IN"/>
          </a:p>
        </p:txBody>
      </p:sp>
    </p:spTree>
    <p:extLst>
      <p:ext uri="{BB962C8B-B14F-4D97-AF65-F5344CB8AC3E}">
        <p14:creationId xmlns:p14="http://schemas.microsoft.com/office/powerpoint/2010/main" val="3297908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C74D-DBCC-462F-80C9-23B653553D81}" type="slidenum">
              <a:rPr lang="en-US" smtClean="0"/>
              <a:t>62</a:t>
            </a:fld>
            <a:endParaRPr lang="en-US"/>
          </a:p>
        </p:txBody>
      </p:sp>
    </p:spTree>
    <p:extLst>
      <p:ext uri="{BB962C8B-B14F-4D97-AF65-F5344CB8AC3E}">
        <p14:creationId xmlns:p14="http://schemas.microsoft.com/office/powerpoint/2010/main" val="2492534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C74D-DBCC-462F-80C9-23B653553D81}" type="slidenum">
              <a:rPr lang="en-US" smtClean="0"/>
              <a:t>63</a:t>
            </a:fld>
            <a:endParaRPr lang="en-US"/>
          </a:p>
        </p:txBody>
      </p:sp>
    </p:spTree>
    <p:extLst>
      <p:ext uri="{BB962C8B-B14F-4D97-AF65-F5344CB8AC3E}">
        <p14:creationId xmlns:p14="http://schemas.microsoft.com/office/powerpoint/2010/main" val="1133770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C74D-DBCC-462F-80C9-23B653553D81}" type="slidenum">
              <a:rPr lang="en-US" smtClean="0"/>
              <a:t>64</a:t>
            </a:fld>
            <a:endParaRPr lang="en-US"/>
          </a:p>
        </p:txBody>
      </p:sp>
    </p:spTree>
    <p:extLst>
      <p:ext uri="{BB962C8B-B14F-4D97-AF65-F5344CB8AC3E}">
        <p14:creationId xmlns:p14="http://schemas.microsoft.com/office/powerpoint/2010/main" val="1036191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C74D-DBCC-462F-80C9-23B653553D81}" type="slidenum">
              <a:rPr lang="en-US" smtClean="0"/>
              <a:t>65</a:t>
            </a:fld>
            <a:endParaRPr lang="en-US"/>
          </a:p>
        </p:txBody>
      </p:sp>
    </p:spTree>
    <p:extLst>
      <p:ext uri="{BB962C8B-B14F-4D97-AF65-F5344CB8AC3E}">
        <p14:creationId xmlns:p14="http://schemas.microsoft.com/office/powerpoint/2010/main" val="2521299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C74D-DBCC-462F-80C9-23B653553D81}" type="slidenum">
              <a:rPr lang="en-US" smtClean="0"/>
              <a:t>66</a:t>
            </a:fld>
            <a:endParaRPr lang="en-US"/>
          </a:p>
        </p:txBody>
      </p:sp>
    </p:spTree>
    <p:extLst>
      <p:ext uri="{BB962C8B-B14F-4D97-AF65-F5344CB8AC3E}">
        <p14:creationId xmlns:p14="http://schemas.microsoft.com/office/powerpoint/2010/main" val="427519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C74D-DBCC-462F-80C9-23B653553D81}" type="slidenum">
              <a:rPr lang="en-US" smtClean="0"/>
              <a:t>67</a:t>
            </a:fld>
            <a:endParaRPr lang="en-US"/>
          </a:p>
        </p:txBody>
      </p:sp>
    </p:spTree>
    <p:extLst>
      <p:ext uri="{BB962C8B-B14F-4D97-AF65-F5344CB8AC3E}">
        <p14:creationId xmlns:p14="http://schemas.microsoft.com/office/powerpoint/2010/main" val="281532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C74D-DBCC-462F-80C9-23B653553D81}" type="slidenum">
              <a:rPr lang="en-US" smtClean="0"/>
              <a:t>68</a:t>
            </a:fld>
            <a:endParaRPr lang="en-US"/>
          </a:p>
        </p:txBody>
      </p:sp>
    </p:spTree>
    <p:extLst>
      <p:ext uri="{BB962C8B-B14F-4D97-AF65-F5344CB8AC3E}">
        <p14:creationId xmlns:p14="http://schemas.microsoft.com/office/powerpoint/2010/main" val="280762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D9170171-B67C-4475-B4DF-F14902CFEF34}"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7</a:t>
            </a:fld>
            <a:endParaRPr lang="en-IN"/>
          </a:p>
        </p:txBody>
      </p:sp>
    </p:spTree>
    <p:extLst>
      <p:ext uri="{BB962C8B-B14F-4D97-AF65-F5344CB8AC3E}">
        <p14:creationId xmlns:p14="http://schemas.microsoft.com/office/powerpoint/2010/main" val="346895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4D8D6C-60CE-4DAB-AFE3-38849C604E9F}" type="slidenum">
              <a:rPr lang="en-IN" smtClean="0"/>
              <a:t>8</a:t>
            </a:fld>
            <a:endParaRPr lang="en-IN"/>
          </a:p>
        </p:txBody>
      </p:sp>
      <p:sp>
        <p:nvSpPr>
          <p:cNvPr id="5" name="Date Placeholder 4"/>
          <p:cNvSpPr>
            <a:spLocks noGrp="1"/>
          </p:cNvSpPr>
          <p:nvPr>
            <p:ph type="dt" idx="11"/>
          </p:nvPr>
        </p:nvSpPr>
        <p:spPr/>
        <p:txBody>
          <a:bodyPr/>
          <a:lstStyle/>
          <a:p>
            <a:fld id="{63761576-C836-44EA-B0EE-21443A52305D}" type="datetime1">
              <a:rPr lang="en-IN" smtClean="0"/>
              <a:t>20-10-2020</a:t>
            </a:fld>
            <a:endParaRPr lang="en-IN"/>
          </a:p>
        </p:txBody>
      </p:sp>
    </p:spTree>
    <p:extLst>
      <p:ext uri="{BB962C8B-B14F-4D97-AF65-F5344CB8AC3E}">
        <p14:creationId xmlns:p14="http://schemas.microsoft.com/office/powerpoint/2010/main" val="408200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599DDDAA-1C5A-45B7-AA69-F3762E2EE9A8}"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9</a:t>
            </a:fld>
            <a:endParaRPr lang="en-IN"/>
          </a:p>
        </p:txBody>
      </p:sp>
    </p:spTree>
    <p:extLst>
      <p:ext uri="{BB962C8B-B14F-4D97-AF65-F5344CB8AC3E}">
        <p14:creationId xmlns:p14="http://schemas.microsoft.com/office/powerpoint/2010/main" val="1589347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E11CF81E-DD9B-42A4-A648-670AB3E562A8}"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10</a:t>
            </a:fld>
            <a:endParaRPr lang="en-IN"/>
          </a:p>
        </p:txBody>
      </p:sp>
    </p:spTree>
    <p:extLst>
      <p:ext uri="{BB962C8B-B14F-4D97-AF65-F5344CB8AC3E}">
        <p14:creationId xmlns:p14="http://schemas.microsoft.com/office/powerpoint/2010/main" val="3253590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694A4318-376C-4F38-B2ED-0A2762143F32}"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11</a:t>
            </a:fld>
            <a:endParaRPr lang="en-IN"/>
          </a:p>
        </p:txBody>
      </p:sp>
    </p:spTree>
    <p:extLst>
      <p:ext uri="{BB962C8B-B14F-4D97-AF65-F5344CB8AC3E}">
        <p14:creationId xmlns:p14="http://schemas.microsoft.com/office/powerpoint/2010/main" val="1691263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4D8D6C-60CE-4DAB-AFE3-38849C604E9F}" type="slidenum">
              <a:rPr lang="en-IN" smtClean="0"/>
              <a:t>13</a:t>
            </a:fld>
            <a:endParaRPr lang="en-IN"/>
          </a:p>
        </p:txBody>
      </p:sp>
      <p:sp>
        <p:nvSpPr>
          <p:cNvPr id="5" name="Date Placeholder 4"/>
          <p:cNvSpPr>
            <a:spLocks noGrp="1"/>
          </p:cNvSpPr>
          <p:nvPr>
            <p:ph type="dt" idx="11"/>
          </p:nvPr>
        </p:nvSpPr>
        <p:spPr/>
        <p:txBody>
          <a:bodyPr/>
          <a:lstStyle/>
          <a:p>
            <a:fld id="{B75F4E4A-B92E-4AEA-8962-3FBF32374F00}" type="datetime1">
              <a:rPr lang="en-IN" smtClean="0"/>
              <a:t>20-10-2020</a:t>
            </a:fld>
            <a:endParaRPr lang="en-IN"/>
          </a:p>
        </p:txBody>
      </p:sp>
    </p:spTree>
    <p:extLst>
      <p:ext uri="{BB962C8B-B14F-4D97-AF65-F5344CB8AC3E}">
        <p14:creationId xmlns:p14="http://schemas.microsoft.com/office/powerpoint/2010/main" val="117574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4D8D6C-60CE-4DAB-AFE3-38849C604E9F}" type="slidenum">
              <a:rPr lang="en-IN" smtClean="0"/>
              <a:t>14</a:t>
            </a:fld>
            <a:endParaRPr lang="en-IN"/>
          </a:p>
        </p:txBody>
      </p:sp>
      <p:sp>
        <p:nvSpPr>
          <p:cNvPr id="5" name="Date Placeholder 4"/>
          <p:cNvSpPr>
            <a:spLocks noGrp="1"/>
          </p:cNvSpPr>
          <p:nvPr>
            <p:ph type="dt" idx="11"/>
          </p:nvPr>
        </p:nvSpPr>
        <p:spPr/>
        <p:txBody>
          <a:bodyPr/>
          <a:lstStyle/>
          <a:p>
            <a:fld id="{44C4B241-9DA7-41D2-A407-DF6872A1CF76}" type="datetime1">
              <a:rPr lang="en-IN" smtClean="0"/>
              <a:t>20-10-2020</a:t>
            </a:fld>
            <a:endParaRPr lang="en-IN"/>
          </a:p>
        </p:txBody>
      </p:sp>
    </p:spTree>
    <p:extLst>
      <p:ext uri="{BB962C8B-B14F-4D97-AF65-F5344CB8AC3E}">
        <p14:creationId xmlns:p14="http://schemas.microsoft.com/office/powerpoint/2010/main" val="169473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576453A-A5D2-4715-952F-553D3B9F9449}" type="datetimeFigureOut">
              <a:rPr lang="en-IN" smtClean="0"/>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16425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76453A-A5D2-4715-952F-553D3B9F9449}" type="datetimeFigureOut">
              <a:rPr lang="en-IN" smtClean="0"/>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182180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76453A-A5D2-4715-952F-553D3B9F9449}" type="datetimeFigureOut">
              <a:rPr lang="en-IN" smtClean="0"/>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369002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76453A-A5D2-4715-952F-553D3B9F9449}" type="datetimeFigureOut">
              <a:rPr lang="en-IN" smtClean="0"/>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11093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6453A-A5D2-4715-952F-553D3B9F9449}" type="datetimeFigureOut">
              <a:rPr lang="en-IN" smtClean="0"/>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113079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576453A-A5D2-4715-952F-553D3B9F9449}" type="datetimeFigureOut">
              <a:rPr lang="en-IN" smtClean="0"/>
              <a:t>20-10-2020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359273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576453A-A5D2-4715-952F-553D3B9F9449}" type="datetimeFigureOut">
              <a:rPr lang="en-IN" smtClean="0"/>
              <a:t>20-10-2020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3603489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576453A-A5D2-4715-952F-553D3B9F9449}" type="datetimeFigureOut">
              <a:rPr lang="en-IN" smtClean="0"/>
              <a:t>20-10-2020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383401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6453A-A5D2-4715-952F-553D3B9F9449}" type="datetimeFigureOut">
              <a:rPr lang="en-IN" smtClean="0"/>
              <a:t>20-10-2020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428720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76453A-A5D2-4715-952F-553D3B9F9449}" type="datetimeFigureOut">
              <a:rPr lang="en-IN" smtClean="0"/>
              <a:t>20-10-2020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43653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76453A-A5D2-4715-952F-553D3B9F9449}" type="datetimeFigureOut">
              <a:rPr lang="en-IN" smtClean="0"/>
              <a:t>20-10-2020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38550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6453A-A5D2-4715-952F-553D3B9F9449}" type="datetimeFigureOut">
              <a:rPr lang="en-IN" smtClean="0"/>
              <a:t>20-10-2020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16CA2-0447-467D-9D41-31476428A861}" type="slidenum">
              <a:rPr lang="en-IN" smtClean="0"/>
              <a:t>‹#›</a:t>
            </a:fld>
            <a:endParaRPr lang="en-IN"/>
          </a:p>
        </p:txBody>
      </p:sp>
    </p:spTree>
    <p:extLst>
      <p:ext uri="{BB962C8B-B14F-4D97-AF65-F5344CB8AC3E}">
        <p14:creationId xmlns:p14="http://schemas.microsoft.com/office/powerpoint/2010/main" val="3853645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info.skyhighnetworks.com/WP-CSA-Cloud-Adoption-Survey-Report_Download_White.html?Source=website&amp;LSource=websit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50.jpg"/><Relationship Id="rId13" Type="http://schemas.openxmlformats.org/officeDocument/2006/relationships/image" Target="../media/image55.jpg"/><Relationship Id="rId3" Type="http://schemas.openxmlformats.org/officeDocument/2006/relationships/image" Target="../media/image45.jpg"/><Relationship Id="rId7" Type="http://schemas.openxmlformats.org/officeDocument/2006/relationships/image" Target="../media/image49.jp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jpg"/><Relationship Id="rId11" Type="http://schemas.openxmlformats.org/officeDocument/2006/relationships/image" Target="../media/image53.jpg"/><Relationship Id="rId5" Type="http://schemas.openxmlformats.org/officeDocument/2006/relationships/image" Target="../media/image47.jpg"/><Relationship Id="rId10" Type="http://schemas.openxmlformats.org/officeDocument/2006/relationships/image" Target="../media/image52.jpg"/><Relationship Id="rId4" Type="http://schemas.openxmlformats.org/officeDocument/2006/relationships/image" Target="../media/image46.jpg"/><Relationship Id="rId9" Type="http://schemas.openxmlformats.org/officeDocument/2006/relationships/image" Target="../media/image51.png"/></Relationships>
</file>

<file path=ppt/slides/_rels/slide84.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txBox="1">
            <a:spLocks/>
          </p:cNvSpPr>
          <p:nvPr/>
        </p:nvSpPr>
        <p:spPr>
          <a:xfrm>
            <a:off x="10864800" y="6482961"/>
            <a:ext cx="1327200" cy="365125"/>
          </a:xfrm>
          <a:prstGeom prst="rect">
            <a:avLst/>
          </a:prstGeom>
          <a:solidFill>
            <a:schemeClr val="bg1">
              <a:lumMod val="75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IN" dirty="0">
              <a:solidFill>
                <a:schemeClr val="tx1"/>
              </a:solidFill>
            </a:endParaRPr>
          </a:p>
        </p:txBody>
      </p:sp>
      <p:pic>
        <p:nvPicPr>
          <p:cNvPr id="3" name="Picture 2"/>
          <p:cNvPicPr>
            <a:picLocks noChangeAspect="1"/>
          </p:cNvPicPr>
          <p:nvPr/>
        </p:nvPicPr>
        <p:blipFill>
          <a:blip r:embed="rId3"/>
          <a:stretch>
            <a:fillRect/>
          </a:stretch>
        </p:blipFill>
        <p:spPr>
          <a:xfrm>
            <a:off x="11018646" y="31623"/>
            <a:ext cx="1148739" cy="323219"/>
          </a:xfrm>
          <a:prstGeom prst="rect">
            <a:avLst/>
          </a:prstGeom>
        </p:spPr>
      </p:pic>
      <p:cxnSp>
        <p:nvCxnSpPr>
          <p:cNvPr id="7" name="Straight Connector 6"/>
          <p:cNvCxnSpPr/>
          <p:nvPr/>
        </p:nvCxnSpPr>
        <p:spPr>
          <a:xfrm>
            <a:off x="0" y="720151"/>
            <a:ext cx="12167386"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a:spLocks noChangeArrowheads="1"/>
          </p:cNvSpPr>
          <p:nvPr/>
        </p:nvSpPr>
        <p:spPr bwMode="auto">
          <a:xfrm>
            <a:off x="1705973" y="2814851"/>
            <a:ext cx="90882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600" i="1" dirty="0" smtClean="0">
                <a:latin typeface="Times New Roman" panose="02020603050405020304" pitchFamily="18" charset="0"/>
              </a:rPr>
              <a:t>Unit-3- Introduction to Cloud Computing</a:t>
            </a:r>
            <a:endParaRPr lang="en-US" altLang="en-US" sz="3600" i="1" dirty="0">
              <a:latin typeface="Times New Roman" panose="02020603050405020304" pitchFamily="18" charset="0"/>
            </a:endParaRPr>
          </a:p>
        </p:txBody>
      </p:sp>
    </p:spTree>
    <p:extLst>
      <p:ext uri="{BB962C8B-B14F-4D97-AF65-F5344CB8AC3E}">
        <p14:creationId xmlns:p14="http://schemas.microsoft.com/office/powerpoint/2010/main" val="1060095799"/>
      </p:ext>
    </p:extLst>
  </p:cSld>
  <p:clrMapOvr>
    <a:masterClrMapping/>
  </p:clrMapOvr>
  <mc:AlternateContent xmlns:mc="http://schemas.openxmlformats.org/markup-compatibility/2006" xmlns:p14="http://schemas.microsoft.com/office/powerpoint/2010/main">
    <mc:Choice Requires="p14">
      <p:transition spd="slow" p14:dur="2000" advTm="18950"/>
    </mc:Choice>
    <mc:Fallback xmlns="">
      <p:transition spd="slow" advTm="1895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Definition's: Cloud Computing</a:t>
            </a:r>
            <a:endParaRPr lang="en-IN" dirty="0"/>
          </a:p>
        </p:txBody>
      </p:sp>
      <p:sp>
        <p:nvSpPr>
          <p:cNvPr id="3" name="Text Placeholder 2"/>
          <p:cNvSpPr>
            <a:spLocks noGrp="1"/>
          </p:cNvSpPr>
          <p:nvPr>
            <p:ph type="body" idx="1"/>
          </p:nvPr>
        </p:nvSpPr>
        <p:spPr>
          <a:xfrm>
            <a:off x="640485" y="1059518"/>
            <a:ext cx="10911027" cy="6647973"/>
          </a:xfrm>
        </p:spPr>
        <p:txBody>
          <a:bodyPr>
            <a:normAutofit/>
          </a:bodyPr>
          <a:lstStyle/>
          <a:p>
            <a:pPr algn="just"/>
            <a:r>
              <a:rPr lang="en-IN" sz="2000" b="1" dirty="0" smtClean="0"/>
              <a:t>What </a:t>
            </a:r>
            <a:r>
              <a:rPr lang="en-IN" sz="2000" b="1" dirty="0"/>
              <a:t>is Cloud?</a:t>
            </a:r>
          </a:p>
          <a:p>
            <a:pPr algn="just"/>
            <a:r>
              <a:rPr lang="en-IN" sz="2000" dirty="0">
                <a:solidFill>
                  <a:srgbClr val="FF0000"/>
                </a:solidFill>
              </a:rPr>
              <a:t>The term </a:t>
            </a:r>
            <a:r>
              <a:rPr lang="en-IN" sz="2000" b="1" dirty="0">
                <a:solidFill>
                  <a:srgbClr val="FF0000"/>
                </a:solidFill>
              </a:rPr>
              <a:t>Cloud</a:t>
            </a:r>
            <a:r>
              <a:rPr lang="en-IN" sz="2000" dirty="0">
                <a:solidFill>
                  <a:srgbClr val="FF0000"/>
                </a:solidFill>
              </a:rPr>
              <a:t> refers to a </a:t>
            </a:r>
            <a:r>
              <a:rPr lang="en-IN" sz="2000" b="1" dirty="0">
                <a:solidFill>
                  <a:srgbClr val="FF0000"/>
                </a:solidFill>
              </a:rPr>
              <a:t>Network</a:t>
            </a:r>
            <a:r>
              <a:rPr lang="en-IN" sz="2000" dirty="0">
                <a:solidFill>
                  <a:srgbClr val="FF0000"/>
                </a:solidFill>
              </a:rPr>
              <a:t> or </a:t>
            </a:r>
            <a:r>
              <a:rPr lang="en-IN" sz="2000" b="1" dirty="0">
                <a:solidFill>
                  <a:srgbClr val="FF0000"/>
                </a:solidFill>
              </a:rPr>
              <a:t>Internet.</a:t>
            </a:r>
            <a:r>
              <a:rPr lang="en-IN" sz="2000" dirty="0">
                <a:solidFill>
                  <a:srgbClr val="FF0000"/>
                </a:solidFill>
              </a:rPr>
              <a:t> </a:t>
            </a:r>
            <a:endParaRPr lang="en-IN" sz="2000" dirty="0" smtClean="0">
              <a:solidFill>
                <a:srgbClr val="FF0000"/>
              </a:solidFill>
            </a:endParaRPr>
          </a:p>
          <a:p>
            <a:pPr algn="just"/>
            <a:r>
              <a:rPr lang="en-IN" sz="2000" dirty="0" smtClean="0"/>
              <a:t>In </a:t>
            </a:r>
            <a:r>
              <a:rPr lang="en-IN" sz="2000" dirty="0"/>
              <a:t>other words, we can say that Cloud is something, which is present at remote location. Cloud can provide services over public and private networks, i.e., WAN, LAN or VPN</a:t>
            </a:r>
            <a:r>
              <a:rPr lang="en-IN" sz="2000" dirty="0" smtClean="0"/>
              <a:t>.</a:t>
            </a:r>
          </a:p>
          <a:p>
            <a:pPr algn="just"/>
            <a:r>
              <a:rPr lang="en-IN" sz="2000" dirty="0" smtClean="0"/>
              <a:t>Applications </a:t>
            </a:r>
            <a:r>
              <a:rPr lang="en-IN" sz="2000" dirty="0"/>
              <a:t>such as </a:t>
            </a:r>
            <a:r>
              <a:rPr lang="en-IN" sz="2000" dirty="0" smtClean="0"/>
              <a:t>Gmail, Yahoo Mail, </a:t>
            </a:r>
            <a:r>
              <a:rPr lang="en-IN" sz="2000" dirty="0"/>
              <a:t>web conferencing, customer relationship management (CRM) execute on cloud</a:t>
            </a:r>
            <a:r>
              <a:rPr lang="en-IN" sz="2000" dirty="0" smtClean="0"/>
              <a:t>.</a:t>
            </a:r>
          </a:p>
          <a:p>
            <a:pPr algn="just"/>
            <a:endParaRPr lang="en-IN" sz="2000" dirty="0" smtClean="0"/>
          </a:p>
          <a:p>
            <a:pPr algn="just"/>
            <a:r>
              <a:rPr lang="en-IN" sz="2000" i="1" dirty="0">
                <a:solidFill>
                  <a:srgbClr val="C00000"/>
                </a:solidFill>
              </a:rPr>
              <a:t>Cloud Computing provides us means by which we can access the applications as utilities over the internet. It allows us to create, configure, and customize the business applications online</a:t>
            </a:r>
            <a:r>
              <a:rPr lang="en-IN" sz="2000" i="1" dirty="0" smtClean="0">
                <a:solidFill>
                  <a:srgbClr val="C00000"/>
                </a:solidFill>
              </a:rPr>
              <a:t>.</a:t>
            </a:r>
          </a:p>
          <a:p>
            <a:pPr algn="just"/>
            <a:endParaRPr lang="en-IN" sz="2000" i="1" dirty="0" smtClean="0">
              <a:solidFill>
                <a:srgbClr val="C00000"/>
              </a:solidFill>
            </a:endParaRPr>
          </a:p>
          <a:p>
            <a:pPr algn="just"/>
            <a:r>
              <a:rPr lang="en-IN" sz="2000" b="1" u="sng" dirty="0" smtClean="0"/>
              <a:t>Definition:</a:t>
            </a:r>
          </a:p>
          <a:p>
            <a:pPr algn="just"/>
            <a:r>
              <a:rPr lang="en-IN" sz="2000" b="1" dirty="0"/>
              <a:t>Cloud Computing refers to manipulating, configuring, and accessing the hardware and software resources remotely. It offers online data storage, infrastructure, and application</a:t>
            </a:r>
          </a:p>
          <a:p>
            <a:pPr algn="just"/>
            <a:endParaRPr lang="en-IN" sz="2000" dirty="0"/>
          </a:p>
          <a:p>
            <a:pPr algn="just"/>
            <a:endParaRPr lang="en-IN" sz="2000" dirty="0"/>
          </a:p>
        </p:txBody>
      </p:sp>
    </p:spTree>
    <p:extLst>
      <p:ext uri="{BB962C8B-B14F-4D97-AF65-F5344CB8AC3E}">
        <p14:creationId xmlns:p14="http://schemas.microsoft.com/office/powerpoint/2010/main" val="2141106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3269"/>
            <a:ext cx="621453" cy="0"/>
          </a:xfrm>
          <a:custGeom>
            <a:avLst/>
            <a:gdLst/>
            <a:ahLst/>
            <a:cxnLst/>
            <a:rect l="l" t="t" r="r" b="b"/>
            <a:pathLst>
              <a:path w="466090">
                <a:moveTo>
                  <a:pt x="0" y="0"/>
                </a:moveTo>
                <a:lnTo>
                  <a:pt x="465963" y="0"/>
                </a:lnTo>
              </a:path>
            </a:pathLst>
          </a:custGeom>
          <a:ln w="82043">
            <a:solidFill>
              <a:srgbClr val="5C9B1D"/>
            </a:solidFill>
          </a:ln>
        </p:spPr>
        <p:txBody>
          <a:bodyPr wrap="square" lIns="0" tIns="0" rIns="0" bIns="0" rtlCol="0"/>
          <a:lstStyle/>
          <a:p>
            <a:endParaRPr sz="2400"/>
          </a:p>
        </p:txBody>
      </p:sp>
      <p:sp>
        <p:nvSpPr>
          <p:cNvPr id="4" name="object 4"/>
          <p:cNvSpPr txBox="1">
            <a:spLocks noGrp="1"/>
          </p:cNvSpPr>
          <p:nvPr>
            <p:ph type="title"/>
          </p:nvPr>
        </p:nvSpPr>
        <p:spPr>
          <a:xfrm>
            <a:off x="645497" y="-185362"/>
            <a:ext cx="3371427" cy="1371315"/>
          </a:xfrm>
          <a:prstGeom prst="rect">
            <a:avLst/>
          </a:prstGeom>
        </p:spPr>
        <p:txBody>
          <a:bodyPr vert="horz" wrap="square" lIns="0" tIns="16933" rIns="0" bIns="0" rtlCol="0" anchor="ctr">
            <a:spAutoFit/>
          </a:bodyPr>
          <a:lstStyle/>
          <a:p>
            <a:pPr marL="16933">
              <a:lnSpc>
                <a:spcPct val="100000"/>
              </a:lnSpc>
              <a:spcBef>
                <a:spcPts val="133"/>
              </a:spcBef>
            </a:pPr>
            <a:r>
              <a:rPr spc="-7" dirty="0"/>
              <a:t>Cloud</a:t>
            </a:r>
            <a:r>
              <a:rPr spc="-152" dirty="0"/>
              <a:t> </a:t>
            </a:r>
            <a:r>
              <a:rPr spc="-20" dirty="0"/>
              <a:t>Introduction</a:t>
            </a:r>
          </a:p>
        </p:txBody>
      </p:sp>
      <p:sp>
        <p:nvSpPr>
          <p:cNvPr id="5" name="object 5"/>
          <p:cNvSpPr txBox="1"/>
          <p:nvPr/>
        </p:nvSpPr>
        <p:spPr>
          <a:xfrm>
            <a:off x="0" y="869978"/>
            <a:ext cx="6807200" cy="5959602"/>
          </a:xfrm>
          <a:prstGeom prst="rect">
            <a:avLst/>
          </a:prstGeom>
        </p:spPr>
        <p:txBody>
          <a:bodyPr vert="horz" wrap="square" lIns="0" tIns="140547" rIns="0" bIns="0" rtlCol="0">
            <a:spAutoFit/>
          </a:bodyPr>
          <a:lstStyle/>
          <a:p>
            <a:pPr marL="16933" algn="just">
              <a:spcBef>
                <a:spcPts val="1107"/>
              </a:spcBef>
            </a:pPr>
            <a:r>
              <a:rPr sz="1600" dirty="0">
                <a:solidFill>
                  <a:srgbClr val="006EC0"/>
                </a:solidFill>
                <a:latin typeface="Symbol"/>
                <a:cs typeface="Symbol"/>
              </a:rPr>
              <a:t></a:t>
            </a:r>
            <a:r>
              <a:rPr sz="1600" dirty="0">
                <a:solidFill>
                  <a:srgbClr val="006EC0"/>
                </a:solidFill>
                <a:latin typeface="Times New Roman"/>
                <a:cs typeface="Times New Roman"/>
              </a:rPr>
              <a:t> </a:t>
            </a:r>
            <a:r>
              <a:rPr sz="1600" spc="-7" dirty="0">
                <a:solidFill>
                  <a:srgbClr val="006EC0"/>
                </a:solidFill>
                <a:latin typeface="Tahoma"/>
                <a:cs typeface="Tahoma"/>
              </a:rPr>
              <a:t>According to </a:t>
            </a:r>
            <a:r>
              <a:rPr sz="1600" spc="-60" dirty="0">
                <a:solidFill>
                  <a:srgbClr val="006EC0"/>
                </a:solidFill>
                <a:latin typeface="Tahoma"/>
                <a:cs typeface="Tahoma"/>
              </a:rPr>
              <a:t>Forrester, </a:t>
            </a:r>
            <a:r>
              <a:rPr sz="1600" dirty="0">
                <a:solidFill>
                  <a:srgbClr val="006EC0"/>
                </a:solidFill>
                <a:latin typeface="Tahoma"/>
                <a:cs typeface="Tahoma"/>
              </a:rPr>
              <a:t>Cloud </a:t>
            </a:r>
            <a:r>
              <a:rPr sz="1600" spc="-7" dirty="0">
                <a:solidFill>
                  <a:srgbClr val="006EC0"/>
                </a:solidFill>
                <a:latin typeface="Tahoma"/>
                <a:cs typeface="Tahoma"/>
              </a:rPr>
              <a:t>Computing</a:t>
            </a:r>
            <a:r>
              <a:rPr sz="1600" spc="-200" dirty="0">
                <a:solidFill>
                  <a:srgbClr val="006EC0"/>
                </a:solidFill>
                <a:latin typeface="Tahoma"/>
                <a:cs typeface="Tahoma"/>
              </a:rPr>
              <a:t> </a:t>
            </a:r>
            <a:r>
              <a:rPr sz="1600" dirty="0">
                <a:solidFill>
                  <a:srgbClr val="006EC0"/>
                </a:solidFill>
                <a:latin typeface="Tahoma"/>
                <a:cs typeface="Tahoma"/>
              </a:rPr>
              <a:t>is:</a:t>
            </a:r>
            <a:endParaRPr sz="1600" dirty="0">
              <a:latin typeface="Tahoma"/>
              <a:cs typeface="Tahoma"/>
            </a:endParaRPr>
          </a:p>
          <a:p>
            <a:pPr marL="16933" marR="6773" algn="just">
              <a:lnSpc>
                <a:spcPct val="149700"/>
              </a:lnSpc>
              <a:spcBef>
                <a:spcPts val="13"/>
              </a:spcBef>
            </a:pPr>
            <a:r>
              <a:rPr sz="1733" spc="-7" dirty="0">
                <a:latin typeface="Tahoma"/>
                <a:cs typeface="Tahoma"/>
              </a:rPr>
              <a:t>“</a:t>
            </a:r>
            <a:r>
              <a:rPr sz="1600" spc="-7" dirty="0">
                <a:latin typeface="Tahoma"/>
                <a:cs typeface="Tahoma"/>
              </a:rPr>
              <a:t>A form </a:t>
            </a:r>
            <a:r>
              <a:rPr sz="1600" dirty="0">
                <a:latin typeface="Tahoma"/>
                <a:cs typeface="Tahoma"/>
              </a:rPr>
              <a:t>of </a:t>
            </a:r>
            <a:r>
              <a:rPr sz="1600" spc="-7" dirty="0">
                <a:solidFill>
                  <a:srgbClr val="006EC0"/>
                </a:solidFill>
                <a:latin typeface="Tahoma"/>
                <a:cs typeface="Tahoma"/>
              </a:rPr>
              <a:t>standardized </a:t>
            </a:r>
            <a:r>
              <a:rPr sz="1600" spc="-40" dirty="0">
                <a:latin typeface="Tahoma"/>
                <a:cs typeface="Tahoma"/>
              </a:rPr>
              <a:t>IT-based </a:t>
            </a:r>
            <a:r>
              <a:rPr sz="1600" spc="-7" dirty="0">
                <a:latin typeface="Tahoma"/>
                <a:cs typeface="Tahoma"/>
              </a:rPr>
              <a:t>capability </a:t>
            </a:r>
            <a:r>
              <a:rPr sz="1600" dirty="0">
                <a:latin typeface="Tahoma"/>
                <a:cs typeface="Tahoma"/>
              </a:rPr>
              <a:t>— such as </a:t>
            </a:r>
            <a:r>
              <a:rPr sz="1600" spc="-13" dirty="0">
                <a:latin typeface="Tahoma"/>
                <a:cs typeface="Tahoma"/>
              </a:rPr>
              <a:t>Internet-  </a:t>
            </a:r>
            <a:r>
              <a:rPr sz="1600" spc="-7" dirty="0">
                <a:latin typeface="Tahoma"/>
                <a:cs typeface="Tahoma"/>
              </a:rPr>
              <a:t>based services, software, </a:t>
            </a:r>
            <a:r>
              <a:rPr sz="1600" dirty="0">
                <a:latin typeface="Tahoma"/>
                <a:cs typeface="Tahoma"/>
              </a:rPr>
              <a:t>or </a:t>
            </a:r>
            <a:r>
              <a:rPr sz="1600" spc="-7" dirty="0">
                <a:latin typeface="Tahoma"/>
                <a:cs typeface="Tahoma"/>
              </a:rPr>
              <a:t>IT </a:t>
            </a:r>
            <a:r>
              <a:rPr sz="1600" spc="-13" dirty="0">
                <a:latin typeface="Tahoma"/>
                <a:cs typeface="Tahoma"/>
              </a:rPr>
              <a:t>infrastructure </a:t>
            </a:r>
            <a:r>
              <a:rPr sz="1600" dirty="0">
                <a:latin typeface="Tahoma"/>
                <a:cs typeface="Tahoma"/>
              </a:rPr>
              <a:t>— </a:t>
            </a:r>
            <a:r>
              <a:rPr sz="1600" spc="-7" dirty="0">
                <a:latin typeface="Tahoma"/>
                <a:cs typeface="Tahoma"/>
              </a:rPr>
              <a:t>offered </a:t>
            </a:r>
            <a:r>
              <a:rPr sz="1600" dirty="0">
                <a:latin typeface="Tahoma"/>
                <a:cs typeface="Tahoma"/>
              </a:rPr>
              <a:t>by a  </a:t>
            </a:r>
            <a:r>
              <a:rPr sz="1600" spc="-7" dirty="0">
                <a:latin typeface="Tahoma"/>
                <a:cs typeface="Tahoma"/>
              </a:rPr>
              <a:t>service provider that </a:t>
            </a:r>
            <a:r>
              <a:rPr sz="1600" dirty="0">
                <a:latin typeface="Tahoma"/>
                <a:cs typeface="Tahoma"/>
              </a:rPr>
              <a:t>is </a:t>
            </a:r>
            <a:r>
              <a:rPr sz="1600" spc="-7" dirty="0">
                <a:solidFill>
                  <a:srgbClr val="006EC0"/>
                </a:solidFill>
                <a:latin typeface="Tahoma"/>
                <a:cs typeface="Tahoma"/>
              </a:rPr>
              <a:t>accessible via Internet protocols </a:t>
            </a:r>
            <a:r>
              <a:rPr sz="1600" spc="-7" dirty="0">
                <a:latin typeface="Tahoma"/>
                <a:cs typeface="Tahoma"/>
              </a:rPr>
              <a:t>from </a:t>
            </a:r>
            <a:r>
              <a:rPr sz="1600" spc="-20" dirty="0">
                <a:latin typeface="Tahoma"/>
                <a:cs typeface="Tahoma"/>
              </a:rPr>
              <a:t>any  </a:t>
            </a:r>
            <a:r>
              <a:rPr sz="1600" spc="-60" dirty="0">
                <a:latin typeface="Tahoma"/>
                <a:cs typeface="Tahoma"/>
              </a:rPr>
              <a:t>computer, </a:t>
            </a:r>
            <a:r>
              <a:rPr sz="1600" dirty="0">
                <a:latin typeface="Tahoma"/>
                <a:cs typeface="Tahoma"/>
              </a:rPr>
              <a:t>is </a:t>
            </a:r>
            <a:r>
              <a:rPr sz="1600" spc="-27" dirty="0">
                <a:solidFill>
                  <a:srgbClr val="006EC0"/>
                </a:solidFill>
                <a:latin typeface="Tahoma"/>
                <a:cs typeface="Tahoma"/>
              </a:rPr>
              <a:t>always available </a:t>
            </a:r>
            <a:r>
              <a:rPr sz="1600" spc="-7" dirty="0">
                <a:solidFill>
                  <a:srgbClr val="006EC0"/>
                </a:solidFill>
                <a:latin typeface="Tahoma"/>
                <a:cs typeface="Tahoma"/>
              </a:rPr>
              <a:t>and scales automatically </a:t>
            </a:r>
            <a:r>
              <a:rPr sz="1600" spc="-7" dirty="0">
                <a:latin typeface="Tahoma"/>
                <a:cs typeface="Tahoma"/>
              </a:rPr>
              <a:t>to adjust to  demand, </a:t>
            </a:r>
            <a:r>
              <a:rPr sz="1600" dirty="0">
                <a:latin typeface="Tahoma"/>
                <a:cs typeface="Tahoma"/>
              </a:rPr>
              <a:t>is </a:t>
            </a:r>
            <a:r>
              <a:rPr sz="1600" spc="-7" dirty="0">
                <a:latin typeface="Tahoma"/>
                <a:cs typeface="Tahoma"/>
              </a:rPr>
              <a:t>either </a:t>
            </a:r>
            <a:r>
              <a:rPr sz="1600" spc="-27" dirty="0">
                <a:latin typeface="Tahoma"/>
                <a:cs typeface="Tahoma"/>
              </a:rPr>
              <a:t>pay-per-use </a:t>
            </a:r>
            <a:r>
              <a:rPr sz="1600" spc="-7" dirty="0">
                <a:latin typeface="Tahoma"/>
                <a:cs typeface="Tahoma"/>
              </a:rPr>
              <a:t>or advertising-based, has </a:t>
            </a:r>
            <a:r>
              <a:rPr sz="1600" spc="-33" dirty="0">
                <a:latin typeface="Tahoma"/>
                <a:cs typeface="Tahoma"/>
              </a:rPr>
              <a:t>Web- </a:t>
            </a:r>
            <a:r>
              <a:rPr sz="1600" spc="-7" dirty="0">
                <a:latin typeface="Tahoma"/>
                <a:cs typeface="Tahoma"/>
              </a:rPr>
              <a:t>or  </a:t>
            </a:r>
            <a:r>
              <a:rPr sz="1600" spc="-27" dirty="0">
                <a:latin typeface="Tahoma"/>
                <a:cs typeface="Tahoma"/>
              </a:rPr>
              <a:t>programmatic-based </a:t>
            </a:r>
            <a:r>
              <a:rPr sz="1600" spc="-7" dirty="0">
                <a:latin typeface="Tahoma"/>
                <a:cs typeface="Tahoma"/>
              </a:rPr>
              <a:t>control interfaces, and enables full customer  </a:t>
            </a:r>
            <a:r>
              <a:rPr sz="1600" spc="-33" dirty="0">
                <a:latin typeface="Tahoma"/>
                <a:cs typeface="Tahoma"/>
              </a:rPr>
              <a:t>self-service.”</a:t>
            </a:r>
            <a:endParaRPr lang="en-IN" sz="1600" spc="-33" dirty="0">
              <a:latin typeface="Tahoma"/>
              <a:cs typeface="Tahoma"/>
            </a:endParaRPr>
          </a:p>
          <a:p>
            <a:pPr marL="16933" marR="6773" algn="just">
              <a:lnSpc>
                <a:spcPct val="149700"/>
              </a:lnSpc>
              <a:spcBef>
                <a:spcPts val="13"/>
              </a:spcBef>
            </a:pPr>
            <a:endParaRPr lang="en-IN" sz="1600" spc="-33" dirty="0">
              <a:latin typeface="Tahoma"/>
              <a:cs typeface="Tahoma"/>
            </a:endParaRPr>
          </a:p>
          <a:p>
            <a:pPr marL="16933" marR="6773">
              <a:lnSpc>
                <a:spcPct val="149700"/>
              </a:lnSpc>
              <a:spcBef>
                <a:spcPts val="13"/>
              </a:spcBef>
            </a:pPr>
            <a:r>
              <a:rPr lang="en-IN" sz="1867" i="1" dirty="0">
                <a:solidFill>
                  <a:srgbClr val="FF0000"/>
                </a:solidFill>
              </a:rPr>
              <a:t>Cloud computing offers </a:t>
            </a:r>
            <a:r>
              <a:rPr lang="en-IN" sz="1867" b="1" i="1" dirty="0">
                <a:solidFill>
                  <a:srgbClr val="FF0000"/>
                </a:solidFill>
              </a:rPr>
              <a:t>platform independency,</a:t>
            </a:r>
            <a:r>
              <a:rPr lang="en-IN" sz="1867" i="1" dirty="0">
                <a:solidFill>
                  <a:srgbClr val="FF0000"/>
                </a:solidFill>
              </a:rPr>
              <a:t> as the software is not required to be installed locally on the PC. Hence, the Cloud Computing is making our business applications </a:t>
            </a:r>
            <a:r>
              <a:rPr lang="en-IN" sz="1867" b="1" i="1" dirty="0">
                <a:solidFill>
                  <a:srgbClr val="FF0000"/>
                </a:solidFill>
              </a:rPr>
              <a:t>mobile</a:t>
            </a:r>
            <a:r>
              <a:rPr lang="en-IN" sz="1867" i="1" dirty="0">
                <a:solidFill>
                  <a:srgbClr val="FF0000"/>
                </a:solidFill>
              </a:rPr>
              <a:t> and </a:t>
            </a:r>
            <a:r>
              <a:rPr lang="en-IN" sz="1867" b="1" i="1" dirty="0">
                <a:solidFill>
                  <a:srgbClr val="FF0000"/>
                </a:solidFill>
              </a:rPr>
              <a:t>collaborative</a:t>
            </a:r>
            <a:r>
              <a:rPr lang="en-IN" sz="1600" b="1" i="1" dirty="0">
                <a:solidFill>
                  <a:srgbClr val="FF0000"/>
                </a:solidFill>
              </a:rPr>
              <a:t>.</a:t>
            </a:r>
          </a:p>
          <a:p>
            <a:pPr marL="16933" marR="6773">
              <a:lnSpc>
                <a:spcPct val="149700"/>
              </a:lnSpc>
              <a:spcBef>
                <a:spcPts val="13"/>
              </a:spcBef>
            </a:pPr>
            <a:endParaRPr lang="en-IN" sz="1600" b="1" i="1" dirty="0">
              <a:solidFill>
                <a:srgbClr val="FF0000"/>
              </a:solidFill>
            </a:endParaRPr>
          </a:p>
          <a:p>
            <a:pPr marL="16933" marR="6773" algn="just">
              <a:lnSpc>
                <a:spcPct val="149700"/>
              </a:lnSpc>
              <a:spcBef>
                <a:spcPts val="13"/>
              </a:spcBef>
            </a:pPr>
            <a:r>
              <a:rPr lang="en-US" sz="1867" b="1" dirty="0">
                <a:latin typeface="Calibri" pitchFamily="34" charset="0"/>
              </a:rPr>
              <a:t>Cloud computing is a technology that uses the internet and central remote servers to maintain data and applications.</a:t>
            </a:r>
          </a:p>
          <a:p>
            <a:pPr marL="16933" marR="6773" algn="just">
              <a:lnSpc>
                <a:spcPct val="149700"/>
              </a:lnSpc>
              <a:spcBef>
                <a:spcPts val="13"/>
              </a:spcBef>
            </a:pPr>
            <a:endParaRPr sz="1867" b="1" i="1" dirty="0">
              <a:solidFill>
                <a:srgbClr val="FF0000"/>
              </a:solidFill>
              <a:latin typeface="Tahoma"/>
              <a:cs typeface="Tahoma"/>
            </a:endParaRPr>
          </a:p>
        </p:txBody>
      </p:sp>
      <p:pic>
        <p:nvPicPr>
          <p:cNvPr id="2050" name="Picture 2" descr="Cloud 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990600"/>
            <a:ext cx="4876800"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327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endParaRPr lang="en-US" dirty="0" smtClean="0">
              <a:solidFill>
                <a:srgbClr val="FFFF00"/>
              </a:solidFill>
              <a:latin typeface="Calibri" panose="020F0502020204030204" pitchFamily="34" charset="0"/>
            </a:endParaRPr>
          </a:p>
          <a:p>
            <a:pPr marL="0" indent="0">
              <a:buNone/>
            </a:pPr>
            <a:r>
              <a:rPr lang="en-US" dirty="0" smtClean="0">
                <a:solidFill>
                  <a:srgbClr val="FFFF00"/>
                </a:solidFill>
                <a:latin typeface="Calibri" panose="020F0502020204030204" pitchFamily="34" charset="0"/>
              </a:rPr>
              <a:t>The </a:t>
            </a:r>
            <a:r>
              <a:rPr lang="en-US" dirty="0">
                <a:solidFill>
                  <a:srgbClr val="FFFF00"/>
                </a:solidFill>
                <a:latin typeface="Calibri" panose="020F0502020204030204" pitchFamily="34" charset="0"/>
              </a:rPr>
              <a:t>term ‘cloud’ is defined by NIST </a:t>
            </a:r>
            <a:r>
              <a:rPr lang="en-US" dirty="0" smtClean="0">
                <a:solidFill>
                  <a:srgbClr val="FFFF00"/>
                </a:solidFill>
                <a:latin typeface="Calibri" panose="020F0502020204030204" pitchFamily="34" charset="0"/>
              </a:rPr>
              <a:t>as </a:t>
            </a:r>
            <a:r>
              <a:rPr lang="en-US" dirty="0">
                <a:solidFill>
                  <a:srgbClr val="FFFF00"/>
                </a:solidFill>
                <a:latin typeface="Calibri" panose="020F0502020204030204" pitchFamily="34" charset="0"/>
              </a:rPr>
              <a:t>follows</a:t>
            </a:r>
            <a:r>
              <a:rPr lang="en-US" dirty="0" smtClean="0">
                <a:solidFill>
                  <a:srgbClr val="FFFF00"/>
                </a:solidFill>
                <a:latin typeface="Calibri" panose="020F0502020204030204" pitchFamily="34" charset="0"/>
              </a:rPr>
              <a:t>: </a:t>
            </a:r>
          </a:p>
          <a:p>
            <a:r>
              <a:rPr lang="en-US" i="1" dirty="0">
                <a:latin typeface="Calibri" panose="020F0502020204030204" pitchFamily="34" charset="0"/>
              </a:rPr>
              <a:t>“Cloud computing is a model for enabling ubiquitous, convenient, on-demand network access to a </a:t>
            </a:r>
            <a:r>
              <a:rPr lang="en-US" i="1" dirty="0" smtClean="0">
                <a:latin typeface="Calibri" panose="020F0502020204030204" pitchFamily="34" charset="0"/>
              </a:rPr>
              <a:t>shared pool </a:t>
            </a:r>
            <a:r>
              <a:rPr lang="en-US" i="1" dirty="0">
                <a:latin typeface="Calibri" panose="020F0502020204030204" pitchFamily="34" charset="0"/>
              </a:rPr>
              <a:t>of configurable computing resources (e.g., networks, servers, storage, applications, and services</a:t>
            </a:r>
            <a:r>
              <a:rPr lang="en-US" i="1" dirty="0" smtClean="0">
                <a:latin typeface="Calibri" panose="020F0502020204030204" pitchFamily="34" charset="0"/>
              </a:rPr>
              <a:t>) </a:t>
            </a:r>
            <a:r>
              <a:rPr lang="en-US" i="1" dirty="0">
                <a:latin typeface="Calibri" panose="020F0502020204030204" pitchFamily="34" charset="0"/>
              </a:rPr>
              <a:t>that can be rapidly provisioned and released with minimal management effort or service provider </a:t>
            </a:r>
            <a:r>
              <a:rPr lang="en-US" i="1" dirty="0" smtClean="0">
                <a:latin typeface="Calibri" panose="020F0502020204030204" pitchFamily="34" charset="0"/>
              </a:rPr>
              <a:t>interaction. This </a:t>
            </a:r>
            <a:r>
              <a:rPr lang="en-US" i="1" dirty="0">
                <a:latin typeface="Calibri" panose="020F0502020204030204" pitchFamily="34" charset="0"/>
              </a:rPr>
              <a:t>cloud model is composed of five essential characteristics, three service models, and </a:t>
            </a:r>
            <a:r>
              <a:rPr lang="en-US" i="1" dirty="0" smtClean="0">
                <a:latin typeface="Calibri" panose="020F0502020204030204" pitchFamily="34" charset="0"/>
              </a:rPr>
              <a:t>four deployment </a:t>
            </a:r>
            <a:r>
              <a:rPr lang="en-US" i="1" dirty="0">
                <a:latin typeface="Calibri" panose="020F0502020204030204" pitchFamily="34" charset="0"/>
              </a:rPr>
              <a:t>models</a:t>
            </a:r>
            <a:r>
              <a:rPr lang="en-US" i="1" dirty="0" smtClean="0">
                <a:latin typeface="Calibri" panose="020F0502020204030204" pitchFamily="34" charset="0"/>
              </a:rPr>
              <a:t>.”</a:t>
            </a:r>
            <a:endParaRPr lang="en-US" i="1" dirty="0">
              <a:latin typeface="Calibri" panose="020F0502020204030204" pitchFamily="34" charset="0"/>
            </a:endParaRPr>
          </a:p>
          <a:p>
            <a:pPr algn="just"/>
            <a:r>
              <a:rPr lang="en-IN" i="1" dirty="0">
                <a:solidFill>
                  <a:srgbClr val="FF0000"/>
                </a:solidFill>
              </a:rPr>
              <a:t>Cloud Computing can be defined as delivering computing power( CPU, RAM, Network Speeds, Storage OS software) a service over a network (usually on the internet) rather than physically having the computing resources at the customer location.</a:t>
            </a:r>
          </a:p>
          <a:p>
            <a:pPr algn="just"/>
            <a:r>
              <a:rPr lang="en-IN" b="1" i="1" dirty="0">
                <a:solidFill>
                  <a:srgbClr val="FF0000"/>
                </a:solidFill>
              </a:rPr>
              <a:t>Example: </a:t>
            </a:r>
            <a:r>
              <a:rPr lang="en-IN" i="1" dirty="0">
                <a:solidFill>
                  <a:srgbClr val="FF0000"/>
                </a:solidFill>
              </a:rPr>
              <a:t>AWS, Azure, Google Cloud</a:t>
            </a:r>
          </a:p>
          <a:p>
            <a:pPr marL="12700" marR="5080">
              <a:lnSpc>
                <a:spcPct val="150100"/>
              </a:lnSpc>
              <a:spcBef>
                <a:spcPts val="30"/>
              </a:spcBef>
              <a:tabLst>
                <a:tab pos="5418455" algn="l"/>
              </a:tabLst>
            </a:pPr>
            <a:endParaRPr lang="en-IN" sz="1800" dirty="0">
              <a:latin typeface="Tahoma"/>
              <a:cs typeface="Tahoma"/>
            </a:endParaRPr>
          </a:p>
          <a:p>
            <a:pPr algn="just"/>
            <a:endParaRPr lang="en-IN" sz="2400" dirty="0"/>
          </a:p>
          <a:p>
            <a:endParaRPr lang="en-US" dirty="0" smtClean="0">
              <a:latin typeface="Calibri" panose="020F0502020204030204" pitchFamily="34" charset="0"/>
            </a:endParaRP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Definition of Cloud Computing</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3659467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b="1" dirty="0"/>
              <a:t>Why do we need cloud computing?</a:t>
            </a:r>
            <a:endParaRPr lang="en-IN" dirty="0"/>
          </a:p>
        </p:txBody>
      </p:sp>
      <p:sp>
        <p:nvSpPr>
          <p:cNvPr id="3" name="Text Placeholder 2"/>
          <p:cNvSpPr>
            <a:spLocks noGrp="1"/>
          </p:cNvSpPr>
          <p:nvPr>
            <p:ph type="body" idx="1"/>
          </p:nvPr>
        </p:nvSpPr>
        <p:spPr>
          <a:xfrm>
            <a:off x="101600" y="990600"/>
            <a:ext cx="5486400" cy="2585323"/>
          </a:xfrm>
        </p:spPr>
        <p:txBody>
          <a:bodyPr>
            <a:normAutofit fontScale="70000" lnSpcReduction="20000"/>
          </a:bodyPr>
          <a:lstStyle/>
          <a:p>
            <a:pPr algn="just"/>
            <a:r>
              <a:rPr lang="en-IN" dirty="0"/>
              <a:t>According to </a:t>
            </a:r>
            <a:r>
              <a:rPr lang="en-IN" dirty="0">
                <a:hlinkClick r:id="rId3"/>
              </a:rPr>
              <a:t>a study by the Cloud Security Alliance</a:t>
            </a:r>
            <a:r>
              <a:rPr lang="en-IN" dirty="0"/>
              <a:t>, 33% of organizations have a “full steam ahead” attitude toward cloud services and 86% of companies spend at least part of their IT budget on cloud services</a:t>
            </a:r>
            <a:r>
              <a:rPr lang="en-IN" dirty="0" smtClean="0"/>
              <a:t>.</a:t>
            </a:r>
          </a:p>
          <a:p>
            <a:pPr algn="just"/>
            <a:r>
              <a:rPr lang="en-IN" dirty="0" smtClean="0"/>
              <a:t> </a:t>
            </a:r>
            <a:r>
              <a:rPr lang="en-IN" dirty="0"/>
              <a:t>IT leaders at 79% of companies receive regular requests from end users each month to buy more cloud applications with file sharing and collaboration, communication, social media, and content sharing topping the list of the most-requested cloud services.</a:t>
            </a:r>
          </a:p>
          <a:p>
            <a:pPr algn="just"/>
            <a:endParaRPr lang="en-IN" dirty="0"/>
          </a:p>
        </p:txBody>
      </p:sp>
      <p:pic>
        <p:nvPicPr>
          <p:cNvPr id="3074" name="Picture 2" descr="blog image - cloud measurable impact 6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3469" y="889000"/>
            <a:ext cx="6468532"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0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b="1" dirty="0"/>
              <a:t>Why do we need cloud computing?</a:t>
            </a:r>
            <a:endParaRPr lang="en-IN" dirty="0"/>
          </a:p>
        </p:txBody>
      </p:sp>
      <p:sp>
        <p:nvSpPr>
          <p:cNvPr id="3" name="Text Placeholder 2"/>
          <p:cNvSpPr>
            <a:spLocks noGrp="1"/>
          </p:cNvSpPr>
          <p:nvPr>
            <p:ph type="body" idx="1"/>
          </p:nvPr>
        </p:nvSpPr>
        <p:spPr>
          <a:xfrm>
            <a:off x="640485" y="1059518"/>
            <a:ext cx="10911027" cy="6647973"/>
          </a:xfrm>
        </p:spPr>
        <p:txBody>
          <a:bodyPr>
            <a:normAutofit fontScale="92500" lnSpcReduction="10000"/>
          </a:bodyPr>
          <a:lstStyle/>
          <a:p>
            <a:pPr marL="457189" indent="-457189">
              <a:buAutoNum type="arabicPeriod"/>
            </a:pPr>
            <a:r>
              <a:rPr lang="en-IN" b="1" dirty="0" smtClean="0"/>
              <a:t> Fresh Software: </a:t>
            </a:r>
            <a:r>
              <a:rPr lang="en-IN" dirty="0" smtClean="0"/>
              <a:t>Availability of software</a:t>
            </a:r>
          </a:p>
          <a:p>
            <a:pPr marL="457189" indent="-457189">
              <a:buAutoNum type="arabicPeriod"/>
            </a:pPr>
            <a:r>
              <a:rPr lang="en-IN" b="1" dirty="0"/>
              <a:t> Do more with </a:t>
            </a:r>
            <a:r>
              <a:rPr lang="en-IN" b="1" dirty="0" smtClean="0"/>
              <a:t>less: cost </a:t>
            </a:r>
            <a:r>
              <a:rPr lang="en-IN" b="1" dirty="0"/>
              <a:t>saving</a:t>
            </a:r>
            <a:r>
              <a:rPr lang="en-IN" dirty="0"/>
              <a:t>. Yes, Cloud computing has made drastic change in the reduction of hardware and software cost and other server resources as </a:t>
            </a:r>
            <a:r>
              <a:rPr lang="en-IN" dirty="0" smtClean="0"/>
              <a:t>well.</a:t>
            </a:r>
          </a:p>
          <a:p>
            <a:pPr marL="457189" indent="-457189">
              <a:buAutoNum type="arabicPeriod"/>
            </a:pPr>
            <a:r>
              <a:rPr lang="en-IN" b="1" dirty="0"/>
              <a:t>Always-on </a:t>
            </a:r>
            <a:r>
              <a:rPr lang="en-IN" b="1" dirty="0" smtClean="0"/>
              <a:t>availability: </a:t>
            </a:r>
            <a:r>
              <a:rPr lang="en-IN" dirty="0"/>
              <a:t>Most cloud providers are extremely reliable in providing their services, with many maintaining 99.99% uptime</a:t>
            </a:r>
            <a:r>
              <a:rPr lang="en-IN" dirty="0" smtClean="0"/>
              <a:t>.</a:t>
            </a:r>
          </a:p>
          <a:p>
            <a:pPr marL="457189" indent="-457189">
              <a:buAutoNum type="arabicPeriod"/>
            </a:pPr>
            <a:r>
              <a:rPr lang="en-IN" b="1" dirty="0"/>
              <a:t>Improved </a:t>
            </a:r>
            <a:r>
              <a:rPr lang="en-IN" b="1" dirty="0" smtClean="0"/>
              <a:t>mobility: </a:t>
            </a:r>
            <a:r>
              <a:rPr lang="en-IN" dirty="0" smtClean="0"/>
              <a:t>Data </a:t>
            </a:r>
            <a:r>
              <a:rPr lang="en-IN" dirty="0"/>
              <a:t>and applications are available to employees no matter where they are in the world</a:t>
            </a:r>
            <a:r>
              <a:rPr lang="en-IN" dirty="0" smtClean="0"/>
              <a:t>. E.g. Facebook.</a:t>
            </a:r>
          </a:p>
          <a:p>
            <a:pPr marL="457189" indent="-457189" algn="just">
              <a:buAutoNum type="arabicPeriod"/>
            </a:pPr>
            <a:r>
              <a:rPr lang="en-IN" b="1" dirty="0" smtClean="0"/>
              <a:t>Huge amount of processing power:  </a:t>
            </a:r>
            <a:r>
              <a:rPr lang="en-IN" dirty="0" smtClean="0"/>
              <a:t>We </a:t>
            </a:r>
            <a:r>
              <a:rPr lang="en-IN" dirty="0"/>
              <a:t>can run all our workload data of applications and processes online over the internet remotely instead of using physical hardware and </a:t>
            </a:r>
            <a:r>
              <a:rPr lang="en-IN" dirty="0" smtClean="0"/>
              <a:t>software.</a:t>
            </a:r>
          </a:p>
          <a:p>
            <a:pPr marL="457189" indent="-457189" algn="just">
              <a:buAutoNum type="arabicPeriod"/>
            </a:pPr>
            <a:r>
              <a:rPr lang="en-IN" b="1" dirty="0"/>
              <a:t>Day to day issues related to server maintenance or installation of </a:t>
            </a:r>
            <a:r>
              <a:rPr lang="en-IN" b="1" dirty="0" smtClean="0"/>
              <a:t>software/hardware:</a:t>
            </a:r>
            <a:r>
              <a:rPr lang="en-IN" dirty="0" smtClean="0"/>
              <a:t> </a:t>
            </a:r>
            <a:r>
              <a:rPr lang="en-IN" dirty="0"/>
              <a:t>renewal of license, all those factors are undertaken via cloud computing service </a:t>
            </a:r>
            <a:r>
              <a:rPr lang="en-IN" dirty="0" smtClean="0"/>
              <a:t>providers</a:t>
            </a:r>
          </a:p>
          <a:p>
            <a:pPr marL="457189" indent="-457189" algn="just">
              <a:buAutoNum type="arabicPeriod"/>
            </a:pPr>
            <a:r>
              <a:rPr lang="en-IN" b="1" dirty="0" smtClean="0"/>
              <a:t>Protects </a:t>
            </a:r>
            <a:r>
              <a:rPr lang="en-IN" b="1" dirty="0"/>
              <a:t>and recovers all crashed or loss </a:t>
            </a:r>
            <a:r>
              <a:rPr lang="en-IN" b="1" dirty="0" smtClean="0"/>
              <a:t>data</a:t>
            </a:r>
            <a:r>
              <a:rPr lang="en-IN" dirty="0" smtClean="0"/>
              <a:t>: </a:t>
            </a:r>
            <a:r>
              <a:rPr lang="en-IN" dirty="0"/>
              <a:t>so we don’t have to worry about crashed or loss of data, it gives you high </a:t>
            </a:r>
            <a:r>
              <a:rPr lang="en-IN" dirty="0" smtClean="0"/>
              <a:t>security</a:t>
            </a:r>
          </a:p>
          <a:p>
            <a:pPr marL="457189" indent="-457189" algn="just">
              <a:buAutoNum type="arabicPeriod"/>
            </a:pPr>
            <a:r>
              <a:rPr lang="en-IN" b="1" dirty="0" smtClean="0"/>
              <a:t>Scaling: </a:t>
            </a:r>
            <a:r>
              <a:rPr lang="en-IN" dirty="0" smtClean="0"/>
              <a:t>If User increased from 100 to 1000, so more flexible.</a:t>
            </a:r>
            <a:endParaRPr lang="en-IN" dirty="0"/>
          </a:p>
          <a:p>
            <a:endParaRPr lang="en-IN" dirty="0"/>
          </a:p>
          <a:p>
            <a:endParaRPr lang="en-IN" dirty="0"/>
          </a:p>
        </p:txBody>
      </p:sp>
    </p:spTree>
    <p:extLst>
      <p:ext uri="{BB962C8B-B14F-4D97-AF65-F5344CB8AC3E}">
        <p14:creationId xmlns:p14="http://schemas.microsoft.com/office/powerpoint/2010/main" val="295894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4"/>
            <a:ext cx="10918884" cy="1066959"/>
          </a:xfrm>
        </p:spPr>
        <p:txBody>
          <a:bodyPr>
            <a:normAutofit fontScale="90000"/>
          </a:bodyPr>
          <a:lstStyle/>
          <a:p>
            <a:r>
              <a:rPr lang="en-IN" dirty="0"/>
              <a:t>Advantages of Cloud Computing</a:t>
            </a:r>
            <a:br>
              <a:rPr lang="en-IN" dirty="0"/>
            </a:br>
            <a:endParaRPr lang="en-IN" dirty="0"/>
          </a:p>
        </p:txBody>
      </p:sp>
      <p:sp>
        <p:nvSpPr>
          <p:cNvPr id="3" name="Text Placeholder 2"/>
          <p:cNvSpPr>
            <a:spLocks noGrp="1"/>
          </p:cNvSpPr>
          <p:nvPr>
            <p:ph type="body" idx="1"/>
          </p:nvPr>
        </p:nvSpPr>
        <p:spPr>
          <a:xfrm>
            <a:off x="640485" y="1059518"/>
            <a:ext cx="10911027" cy="7386637"/>
          </a:xfrm>
        </p:spPr>
        <p:txBody>
          <a:bodyPr>
            <a:normAutofit fontScale="92500" lnSpcReduction="10000"/>
          </a:bodyPr>
          <a:lstStyle/>
          <a:p>
            <a:pPr marL="457189" indent="-457189">
              <a:buFont typeface="+mj-lt"/>
              <a:buAutoNum type="arabicPeriod"/>
            </a:pPr>
            <a:r>
              <a:rPr lang="en-IN" b="1" dirty="0" smtClean="0"/>
              <a:t>Lower </a:t>
            </a:r>
            <a:r>
              <a:rPr lang="en-IN" b="1" dirty="0"/>
              <a:t>cost computer for </a:t>
            </a:r>
            <a:r>
              <a:rPr lang="en-IN" b="1" dirty="0" smtClean="0"/>
              <a:t>users: </a:t>
            </a:r>
            <a:r>
              <a:rPr lang="en-IN" dirty="0" smtClean="0"/>
              <a:t>In </a:t>
            </a:r>
            <a:r>
              <a:rPr lang="en-IN" dirty="0"/>
              <a:t>cloud, you don't require a high-powered (and accordingly high-priced) computer to run cloud computing's web based applications because applications run on cloud not on desktop PC or laptop</a:t>
            </a:r>
            <a:r>
              <a:rPr lang="en-IN" dirty="0" smtClean="0"/>
              <a:t>.</a:t>
            </a:r>
          </a:p>
          <a:p>
            <a:pPr marL="457189" indent="-457189">
              <a:buFont typeface="+mj-lt"/>
              <a:buAutoNum type="arabicPeriod"/>
            </a:pPr>
            <a:r>
              <a:rPr lang="en-IN" b="1" dirty="0" smtClean="0"/>
              <a:t>Lower </a:t>
            </a:r>
            <a:r>
              <a:rPr lang="en-IN" b="1" dirty="0"/>
              <a:t>IT infrastructure </a:t>
            </a:r>
            <a:r>
              <a:rPr lang="en-IN" b="1" dirty="0" smtClean="0"/>
              <a:t>cost</a:t>
            </a:r>
            <a:r>
              <a:rPr lang="en-IN" dirty="0" smtClean="0"/>
              <a:t>: By </a:t>
            </a:r>
            <a:r>
              <a:rPr lang="en-IN" dirty="0"/>
              <a:t>using cloud computing, you need not to invest in larger numbers of more powerful servers, you also need not to require the IT staff for handling such powerful servers</a:t>
            </a:r>
            <a:r>
              <a:rPr lang="en-IN" dirty="0" smtClean="0"/>
              <a:t>.</a:t>
            </a:r>
          </a:p>
          <a:p>
            <a:pPr marL="457189" indent="-457189">
              <a:buFont typeface="+mj-lt"/>
              <a:buAutoNum type="arabicPeriod"/>
            </a:pPr>
            <a:r>
              <a:rPr lang="en-IN" b="1" dirty="0" smtClean="0"/>
              <a:t>Fewer </a:t>
            </a:r>
            <a:r>
              <a:rPr lang="en-IN" b="1" dirty="0"/>
              <a:t>maintenance </a:t>
            </a:r>
            <a:r>
              <a:rPr lang="en-IN" b="1" dirty="0" smtClean="0"/>
              <a:t>cost: </a:t>
            </a:r>
            <a:r>
              <a:rPr lang="en-IN" dirty="0" smtClean="0"/>
              <a:t>The </a:t>
            </a:r>
            <a:r>
              <a:rPr lang="en-IN" dirty="0"/>
              <a:t>maintenance cost in cloud computing greatly reduces both hardware and software maintenance for organizations of all sizes</a:t>
            </a:r>
            <a:r>
              <a:rPr lang="en-IN" dirty="0" smtClean="0"/>
              <a:t>.</a:t>
            </a:r>
          </a:p>
          <a:p>
            <a:pPr marL="457189" indent="-457189">
              <a:buFont typeface="+mj-lt"/>
              <a:buAutoNum type="arabicPeriod"/>
            </a:pPr>
            <a:r>
              <a:rPr lang="en-IN" b="1" dirty="0"/>
              <a:t>Lower Software </a:t>
            </a:r>
            <a:r>
              <a:rPr lang="en-IN" b="1" dirty="0" smtClean="0"/>
              <a:t>Cost</a:t>
            </a:r>
            <a:r>
              <a:rPr lang="en-IN" dirty="0" smtClean="0"/>
              <a:t>: It </a:t>
            </a:r>
            <a:r>
              <a:rPr lang="en-IN" dirty="0"/>
              <a:t>reduces the software cost because you don't need to purchase separate software packages for each computer in the organization</a:t>
            </a:r>
            <a:r>
              <a:rPr lang="en-IN" dirty="0" smtClean="0"/>
              <a:t>.</a:t>
            </a:r>
          </a:p>
          <a:p>
            <a:pPr marL="457189" indent="-457189">
              <a:buFont typeface="+mj-lt"/>
              <a:buAutoNum type="arabicPeriod"/>
            </a:pPr>
            <a:r>
              <a:rPr lang="en-IN" b="1" dirty="0"/>
              <a:t>Instant software </a:t>
            </a:r>
            <a:r>
              <a:rPr lang="en-IN" b="1" dirty="0" smtClean="0"/>
              <a:t>updates: </a:t>
            </a:r>
            <a:r>
              <a:rPr lang="en-IN" dirty="0" smtClean="0"/>
              <a:t>Another </a:t>
            </a:r>
            <a:r>
              <a:rPr lang="en-IN" dirty="0"/>
              <a:t>software-related advantage in cloud computing is that users don't need to face with the choice between obsolete software and high upgrade costs. If the app is web-based, updates happen automatically and are available next time when the user logs in to the cloud.</a:t>
            </a:r>
          </a:p>
          <a:p>
            <a:endParaRPr lang="en-IN" dirty="0"/>
          </a:p>
          <a:p>
            <a:endParaRPr lang="en-IN" dirty="0"/>
          </a:p>
          <a:p>
            <a:r>
              <a:rPr lang="en-IN" dirty="0"/>
              <a:t/>
            </a:r>
            <a:br>
              <a:rPr lang="en-IN" dirty="0"/>
            </a:br>
            <a:endParaRPr lang="en-IN" dirty="0"/>
          </a:p>
          <a:p>
            <a:pPr marL="457189" indent="-457189">
              <a:buAutoNum type="arabicParenR"/>
            </a:pPr>
            <a:endParaRPr lang="en-IN" dirty="0"/>
          </a:p>
          <a:p>
            <a:endParaRPr lang="en-IN" dirty="0"/>
          </a:p>
        </p:txBody>
      </p:sp>
    </p:spTree>
    <p:extLst>
      <p:ext uri="{BB962C8B-B14F-4D97-AF65-F5344CB8AC3E}">
        <p14:creationId xmlns:p14="http://schemas.microsoft.com/office/powerpoint/2010/main" val="980987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4"/>
            <a:ext cx="10918884" cy="1066959"/>
          </a:xfrm>
        </p:spPr>
        <p:txBody>
          <a:bodyPr>
            <a:normAutofit fontScale="90000"/>
          </a:bodyPr>
          <a:lstStyle/>
          <a:p>
            <a:r>
              <a:rPr lang="en-IN" dirty="0"/>
              <a:t>Advantages of Cloud Computing</a:t>
            </a:r>
            <a:br>
              <a:rPr lang="en-IN" dirty="0"/>
            </a:br>
            <a:endParaRPr lang="en-IN" dirty="0"/>
          </a:p>
        </p:txBody>
      </p:sp>
      <p:sp>
        <p:nvSpPr>
          <p:cNvPr id="3" name="Text Placeholder 2"/>
          <p:cNvSpPr>
            <a:spLocks noGrp="1"/>
          </p:cNvSpPr>
          <p:nvPr>
            <p:ph type="body" idx="1"/>
          </p:nvPr>
        </p:nvSpPr>
        <p:spPr>
          <a:xfrm>
            <a:off x="640485" y="1059517"/>
            <a:ext cx="10911027" cy="4062651"/>
          </a:xfrm>
        </p:spPr>
        <p:txBody>
          <a:bodyPr/>
          <a:lstStyle/>
          <a:p>
            <a:pPr marL="380990" indent="-380990"/>
            <a:r>
              <a:rPr lang="en-IN" b="1" dirty="0"/>
              <a:t>Increased computing </a:t>
            </a:r>
            <a:r>
              <a:rPr lang="en-IN" b="1" dirty="0" smtClean="0"/>
              <a:t>Power: </a:t>
            </a:r>
            <a:r>
              <a:rPr lang="en-IN" dirty="0" smtClean="0"/>
              <a:t>The </a:t>
            </a:r>
            <a:r>
              <a:rPr lang="en-IN" dirty="0"/>
              <a:t>execution capacity of cloud servers are very high. It processes the application very fast.</a:t>
            </a:r>
          </a:p>
          <a:p>
            <a:pPr marL="380990" indent="-380990"/>
            <a:r>
              <a:rPr lang="en-IN" b="1" dirty="0"/>
              <a:t>Unlimited storage </a:t>
            </a:r>
            <a:r>
              <a:rPr lang="en-IN" b="1" dirty="0" smtClean="0"/>
              <a:t>capacity: </a:t>
            </a:r>
            <a:r>
              <a:rPr lang="en-IN" dirty="0" smtClean="0"/>
              <a:t>Cloud </a:t>
            </a:r>
            <a:r>
              <a:rPr lang="en-IN" dirty="0"/>
              <a:t>offers you a huge amount of storage capacity like 2000 GB or more than that if </a:t>
            </a:r>
            <a:r>
              <a:rPr lang="en-IN" dirty="0" smtClean="0"/>
              <a:t>required.</a:t>
            </a:r>
          </a:p>
          <a:p>
            <a:pPr marL="380990" indent="-380990"/>
            <a:r>
              <a:rPr lang="en-IN" b="1" dirty="0" smtClean="0"/>
              <a:t>Improved </a:t>
            </a:r>
            <a:r>
              <a:rPr lang="en-IN" b="1" dirty="0"/>
              <a:t>compatibility between Operating </a:t>
            </a:r>
            <a:r>
              <a:rPr lang="en-IN" b="1" dirty="0" smtClean="0"/>
              <a:t>systems</a:t>
            </a:r>
          </a:p>
          <a:p>
            <a:pPr marL="380990" indent="-380990"/>
            <a:r>
              <a:rPr lang="en-IN" b="1" dirty="0" smtClean="0"/>
              <a:t>Backup </a:t>
            </a:r>
            <a:r>
              <a:rPr lang="en-IN" b="1" dirty="0"/>
              <a:t>and </a:t>
            </a:r>
            <a:r>
              <a:rPr lang="en-IN" b="1" dirty="0" smtClean="0"/>
              <a:t>recovery</a:t>
            </a:r>
          </a:p>
          <a:p>
            <a:pPr marL="380990" indent="-380990"/>
            <a:r>
              <a:rPr lang="en-IN" b="1" dirty="0" smtClean="0"/>
              <a:t>Performance </a:t>
            </a:r>
            <a:r>
              <a:rPr lang="en-IN" b="1" dirty="0"/>
              <a:t>and </a:t>
            </a:r>
            <a:r>
              <a:rPr lang="en-IN" b="1" dirty="0" smtClean="0"/>
              <a:t>Scalability</a:t>
            </a:r>
          </a:p>
          <a:p>
            <a:pPr marL="380990" indent="-380990"/>
            <a:r>
              <a:rPr lang="en-IN" b="1" dirty="0" smtClean="0"/>
              <a:t>Increase </a:t>
            </a:r>
            <a:r>
              <a:rPr lang="en-IN" b="1" dirty="0"/>
              <a:t>data safety</a:t>
            </a:r>
          </a:p>
          <a:p>
            <a:pPr marL="380990" indent="-380990"/>
            <a:endParaRPr lang="en-IN" b="1" dirty="0" smtClean="0"/>
          </a:p>
          <a:p>
            <a:pPr marL="380990" indent="-380990"/>
            <a:endParaRPr lang="en-IN" dirty="0"/>
          </a:p>
          <a:p>
            <a:pPr marL="380990" indent="-380990"/>
            <a:endParaRPr lang="en-IN" dirty="0"/>
          </a:p>
        </p:txBody>
      </p:sp>
      <p:pic>
        <p:nvPicPr>
          <p:cNvPr id="4098" name="Picture 2" descr="Image result for history of cloud 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200" y="2921001"/>
            <a:ext cx="6654800" cy="358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292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4"/>
            <a:ext cx="10918884" cy="1066959"/>
          </a:xfrm>
        </p:spPr>
        <p:txBody>
          <a:bodyPr>
            <a:normAutofit fontScale="90000"/>
          </a:bodyPr>
          <a:lstStyle/>
          <a:p>
            <a:r>
              <a:rPr lang="en-IN" dirty="0"/>
              <a:t>Disadvantages of Cloud Computing</a:t>
            </a:r>
            <a:br>
              <a:rPr lang="en-IN" dirty="0"/>
            </a:br>
            <a:endParaRPr lang="en-IN" dirty="0"/>
          </a:p>
        </p:txBody>
      </p:sp>
      <p:sp>
        <p:nvSpPr>
          <p:cNvPr id="3" name="Text Placeholder 2"/>
          <p:cNvSpPr>
            <a:spLocks noGrp="1"/>
          </p:cNvSpPr>
          <p:nvPr>
            <p:ph type="body" idx="1"/>
          </p:nvPr>
        </p:nvSpPr>
        <p:spPr>
          <a:xfrm>
            <a:off x="640485" y="1059518"/>
            <a:ext cx="10911027" cy="4431983"/>
          </a:xfrm>
        </p:spPr>
        <p:txBody>
          <a:bodyPr>
            <a:normAutofit fontScale="92500" lnSpcReduction="10000"/>
          </a:bodyPr>
          <a:lstStyle/>
          <a:p>
            <a:pPr marL="457189" indent="-457189">
              <a:buFont typeface="+mj-lt"/>
              <a:buAutoNum type="arabicPeriod"/>
            </a:pPr>
            <a:r>
              <a:rPr lang="en-IN" b="1" dirty="0" smtClean="0"/>
              <a:t>Require </a:t>
            </a:r>
            <a:r>
              <a:rPr lang="en-IN" b="1" dirty="0"/>
              <a:t>a constant Internet </a:t>
            </a:r>
            <a:r>
              <a:rPr lang="en-IN" b="1" dirty="0" smtClean="0"/>
              <a:t>Connection</a:t>
            </a:r>
            <a:r>
              <a:rPr lang="en-IN" dirty="0" smtClean="0"/>
              <a:t>: Cloud </a:t>
            </a:r>
            <a:r>
              <a:rPr lang="en-IN" dirty="0"/>
              <a:t>computing is impossible without Internet connection. To access any applications and documents you need a constant Internet connection</a:t>
            </a:r>
            <a:r>
              <a:rPr lang="en-IN" dirty="0" smtClean="0"/>
              <a:t>.</a:t>
            </a:r>
          </a:p>
          <a:p>
            <a:pPr marL="457189" indent="-457189">
              <a:buFont typeface="+mj-lt"/>
              <a:buAutoNum type="arabicPeriod"/>
            </a:pPr>
            <a:endParaRPr lang="en-IN" dirty="0"/>
          </a:p>
          <a:p>
            <a:pPr marL="457189" indent="-457189">
              <a:buFont typeface="+mj-lt"/>
              <a:buAutoNum type="arabicPeriod"/>
            </a:pPr>
            <a:r>
              <a:rPr lang="en-IN" b="1" dirty="0"/>
              <a:t>Require High Speed Internet </a:t>
            </a:r>
            <a:r>
              <a:rPr lang="en-IN" b="1" dirty="0" smtClean="0"/>
              <a:t>connection</a:t>
            </a:r>
            <a:r>
              <a:rPr lang="en-IN" dirty="0" smtClean="0"/>
              <a:t>: Similarly</a:t>
            </a:r>
            <a:r>
              <a:rPr lang="en-IN" dirty="0"/>
              <a:t>, a low-speed Internet connection makes cloud computing painful at best and often impossible. Web based apps often require a lot of bandwidth to download, as need to download large documents</a:t>
            </a:r>
            <a:r>
              <a:rPr lang="en-IN" dirty="0" smtClean="0"/>
              <a:t>.</a:t>
            </a:r>
          </a:p>
          <a:p>
            <a:pPr marL="457189" indent="-457189">
              <a:buFont typeface="+mj-lt"/>
              <a:buAutoNum type="arabicPeriod"/>
            </a:pPr>
            <a:endParaRPr lang="en-IN" dirty="0"/>
          </a:p>
          <a:p>
            <a:pPr marL="457189" indent="-457189">
              <a:buFont typeface="+mj-lt"/>
              <a:buAutoNum type="arabicPeriod"/>
            </a:pPr>
            <a:r>
              <a:rPr lang="en-IN" b="1" dirty="0"/>
              <a:t>Stored Data Might Not Be </a:t>
            </a:r>
            <a:r>
              <a:rPr lang="en-IN" b="1" dirty="0" smtClean="0"/>
              <a:t>Secure</a:t>
            </a:r>
            <a:r>
              <a:rPr lang="en-IN" dirty="0" smtClean="0"/>
              <a:t>: With </a:t>
            </a:r>
            <a:r>
              <a:rPr lang="en-IN" dirty="0"/>
              <a:t>cloud computing, all your data is stored in the cloud. That's all well and good, but how secure is the cloud? Can't unauthorized users gain access to your confidential data?</a:t>
            </a:r>
          </a:p>
          <a:p>
            <a:endParaRPr lang="en-IN" dirty="0"/>
          </a:p>
        </p:txBody>
      </p:sp>
    </p:spTree>
    <p:extLst>
      <p:ext uri="{BB962C8B-B14F-4D97-AF65-F5344CB8AC3E}">
        <p14:creationId xmlns:p14="http://schemas.microsoft.com/office/powerpoint/2010/main" val="2004420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1" y="177800"/>
            <a:ext cx="10918884" cy="533480"/>
          </a:xfrm>
        </p:spPr>
        <p:txBody>
          <a:bodyPr>
            <a:normAutofit fontScale="90000"/>
          </a:bodyPr>
          <a:lstStyle/>
          <a:p>
            <a:r>
              <a:rPr lang="en-IN" dirty="0" smtClean="0"/>
              <a:t>Defining cloud computing</a:t>
            </a:r>
            <a:endParaRPr lang="en-IN"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384301"/>
            <a:ext cx="89916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667251"/>
            <a:ext cx="5562600" cy="201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16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4"/>
            <a:ext cx="10918884" cy="1066959"/>
          </a:xfrm>
        </p:spPr>
        <p:txBody>
          <a:bodyPr>
            <a:normAutofit fontScale="90000"/>
          </a:bodyPr>
          <a:lstStyle/>
          <a:p>
            <a:r>
              <a:rPr lang="en-IN" dirty="0"/>
              <a:t>How does cloud computing work</a:t>
            </a:r>
            <a:br>
              <a:rPr lang="en-IN" dirty="0"/>
            </a:br>
            <a:endParaRPr lang="en-IN" dirty="0"/>
          </a:p>
        </p:txBody>
      </p:sp>
      <p:sp>
        <p:nvSpPr>
          <p:cNvPr id="3" name="Text Placeholder 2"/>
          <p:cNvSpPr>
            <a:spLocks noGrp="1"/>
          </p:cNvSpPr>
          <p:nvPr>
            <p:ph type="body" idx="1"/>
          </p:nvPr>
        </p:nvSpPr>
        <p:spPr>
          <a:xfrm>
            <a:off x="640485" y="1059518"/>
            <a:ext cx="10911027" cy="5909311"/>
          </a:xfrm>
        </p:spPr>
        <p:txBody>
          <a:bodyPr>
            <a:normAutofit fontScale="92500" lnSpcReduction="10000"/>
          </a:bodyPr>
          <a:lstStyle/>
          <a:p>
            <a:pPr algn="just"/>
            <a:r>
              <a:rPr lang="en-IN" dirty="0"/>
              <a:t>Assume that you are an executive at a very big corporation. Your particular responsibilities include to make sure that all of your employees have the right hardware and software they need to do their jobs. To buy computers for everyone is not enough. You also have to purchase software as well as software licenses and then provide these </a:t>
            </a:r>
            <a:r>
              <a:rPr lang="en-IN" dirty="0" smtClean="0"/>
              <a:t>software's </a:t>
            </a:r>
            <a:r>
              <a:rPr lang="en-IN" dirty="0"/>
              <a:t>to your employees as they require. </a:t>
            </a:r>
            <a:r>
              <a:rPr lang="en-IN" dirty="0">
                <a:solidFill>
                  <a:srgbClr val="FF0000"/>
                </a:solidFill>
              </a:rPr>
              <a:t>Whenever you hire a new employee, you need to buy more software or make sure your current software license allows another user. It is so stressful that you have to spend lots of money</a:t>
            </a:r>
            <a:r>
              <a:rPr lang="en-IN" dirty="0" smtClean="0"/>
              <a:t>.</a:t>
            </a:r>
          </a:p>
          <a:p>
            <a:pPr algn="just"/>
            <a:endParaRPr lang="en-IN" dirty="0"/>
          </a:p>
          <a:p>
            <a:pPr algn="just"/>
            <a:r>
              <a:rPr lang="en-IN" dirty="0"/>
              <a:t>But, there may be an alternative for </a:t>
            </a:r>
            <a:r>
              <a:rPr lang="en-IN" dirty="0" smtClean="0"/>
              <a:t>executive. </a:t>
            </a:r>
            <a:r>
              <a:rPr lang="en-IN" dirty="0"/>
              <a:t>So, </a:t>
            </a:r>
            <a:r>
              <a:rPr lang="en-IN" dirty="0">
                <a:solidFill>
                  <a:srgbClr val="FF0000"/>
                </a:solidFill>
              </a:rPr>
              <a:t>instead of installing a suite of software for each computer, you just need to load one application. That application will allow the employees to log-in into a Web-based service which hosts all the programs</a:t>
            </a:r>
            <a:r>
              <a:rPr lang="en-IN" dirty="0"/>
              <a:t> for the user that is required for his/her job. Remote servers owned by another company and that will run everything from e-mail to word processing to complex data analysis programs. </a:t>
            </a:r>
            <a:r>
              <a:rPr lang="en-IN" dirty="0">
                <a:solidFill>
                  <a:srgbClr val="FF0000"/>
                </a:solidFill>
              </a:rPr>
              <a:t>It is called cloud computing</a:t>
            </a:r>
            <a:r>
              <a:rPr lang="en-IN" dirty="0"/>
              <a:t>, and it could change the entire computer industry.</a:t>
            </a:r>
          </a:p>
          <a:p>
            <a:endParaRPr lang="en-IN" dirty="0"/>
          </a:p>
        </p:txBody>
      </p:sp>
    </p:spTree>
    <p:extLst>
      <p:ext uri="{BB962C8B-B14F-4D97-AF65-F5344CB8AC3E}">
        <p14:creationId xmlns:p14="http://schemas.microsoft.com/office/powerpoint/2010/main" val="3616709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rPr>
              <a:t>Unit-3 Lecture-1-2</a:t>
            </a:r>
            <a:endParaRPr lang="en-US" b="1" dirty="0">
              <a:latin typeface="Calibri" panose="020F0502020204030204" pitchFamily="34" charset="0"/>
            </a:endParaRPr>
          </a:p>
        </p:txBody>
      </p:sp>
      <p:sp>
        <p:nvSpPr>
          <p:cNvPr id="3" name="Text Placeholder 2"/>
          <p:cNvSpPr>
            <a:spLocks noGrp="1"/>
          </p:cNvSpPr>
          <p:nvPr>
            <p:ph type="body" idx="1"/>
          </p:nvPr>
        </p:nvSpPr>
        <p:spPr/>
        <p:txBody>
          <a:bodyPr/>
          <a:lstStyle/>
          <a:p>
            <a:r>
              <a:rPr lang="en-US" b="1" dirty="0" smtClean="0">
                <a:solidFill>
                  <a:schemeClr val="tx1"/>
                </a:solidFill>
                <a:latin typeface="Calibri" panose="020F0502020204030204" pitchFamily="34" charset="0"/>
              </a:rPr>
              <a:t>Introduction to  Cloud Computing</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654566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4"/>
            <a:ext cx="10918884" cy="1066959"/>
          </a:xfrm>
        </p:spPr>
        <p:txBody>
          <a:bodyPr>
            <a:normAutofit fontScale="90000"/>
          </a:bodyPr>
          <a:lstStyle/>
          <a:p>
            <a:r>
              <a:rPr lang="en-IN" dirty="0"/>
              <a:t>History of Cloud Computing</a:t>
            </a:r>
            <a:br>
              <a:rPr lang="en-IN" dirty="0"/>
            </a:br>
            <a:endParaRPr lang="en-IN" dirty="0"/>
          </a:p>
        </p:txBody>
      </p:sp>
      <p:sp>
        <p:nvSpPr>
          <p:cNvPr id="3" name="Text Placeholder 2"/>
          <p:cNvSpPr>
            <a:spLocks noGrp="1"/>
          </p:cNvSpPr>
          <p:nvPr>
            <p:ph type="body" idx="1"/>
          </p:nvPr>
        </p:nvSpPr>
        <p:spPr>
          <a:xfrm>
            <a:off x="711200" y="1397001"/>
            <a:ext cx="10911027" cy="4431983"/>
          </a:xfrm>
        </p:spPr>
        <p:txBody>
          <a:bodyPr>
            <a:normAutofit fontScale="92500" lnSpcReduction="10000"/>
          </a:bodyPr>
          <a:lstStyle/>
          <a:p>
            <a:pPr marL="380990" indent="-380990" algn="just"/>
            <a:r>
              <a:rPr lang="en-IN" dirty="0"/>
              <a:t>Before emerging the cloud computing, there was </a:t>
            </a:r>
            <a:r>
              <a:rPr lang="en-IN" b="1" dirty="0"/>
              <a:t>Client/Server computing </a:t>
            </a:r>
            <a:r>
              <a:rPr lang="en-IN" dirty="0"/>
              <a:t>which is basically a centralized storage in which all the software applications, all the data and all the controls are resided on the server side.</a:t>
            </a:r>
          </a:p>
          <a:p>
            <a:pPr algn="just"/>
            <a:r>
              <a:rPr lang="en-IN" i="1" dirty="0" smtClean="0">
                <a:solidFill>
                  <a:srgbClr val="FF0000"/>
                </a:solidFill>
              </a:rPr>
              <a:t>If </a:t>
            </a:r>
            <a:r>
              <a:rPr lang="en-IN" i="1" dirty="0">
                <a:solidFill>
                  <a:srgbClr val="FF0000"/>
                </a:solidFill>
              </a:rPr>
              <a:t>a single user wants to access specific data or run a program, he/she need to connect to the server and then gain appropriate access, and then he/she can do his/her business.</a:t>
            </a:r>
          </a:p>
          <a:p>
            <a:pPr marL="380990" indent="-380990" algn="just"/>
            <a:r>
              <a:rPr lang="en-IN" dirty="0"/>
              <a:t>Then after, </a:t>
            </a:r>
            <a:r>
              <a:rPr lang="en-IN" b="1" dirty="0"/>
              <a:t>distributed computing </a:t>
            </a:r>
            <a:r>
              <a:rPr lang="en-IN" dirty="0"/>
              <a:t>came into picture, where all the computers are networked together and share their resources when needed</a:t>
            </a:r>
            <a:r>
              <a:rPr lang="en-IN" dirty="0" smtClean="0"/>
              <a:t>.</a:t>
            </a:r>
          </a:p>
          <a:p>
            <a:pPr marL="380990" indent="-380990" algn="just"/>
            <a:endParaRPr lang="en-IN" dirty="0"/>
          </a:p>
          <a:p>
            <a:pPr marL="380990" indent="-380990" algn="just"/>
            <a:r>
              <a:rPr lang="en-IN" b="1" i="1" dirty="0">
                <a:solidFill>
                  <a:srgbClr val="FF0000"/>
                </a:solidFill>
              </a:rPr>
              <a:t>On the basis of above computing, there was emerged of cloud computing concepts that later implemented</a:t>
            </a:r>
            <a:r>
              <a:rPr lang="en-IN" dirty="0"/>
              <a:t>.</a:t>
            </a:r>
          </a:p>
          <a:p>
            <a:pPr algn="just"/>
            <a:endParaRPr lang="en-IN" dirty="0"/>
          </a:p>
        </p:txBody>
      </p:sp>
    </p:spTree>
    <p:extLst>
      <p:ext uri="{BB962C8B-B14F-4D97-AF65-F5344CB8AC3E}">
        <p14:creationId xmlns:p14="http://schemas.microsoft.com/office/powerpoint/2010/main" val="2565001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857793" y="333183"/>
            <a:ext cx="9310949" cy="702443"/>
          </a:xfrm>
          <a:prstGeom prst="rect">
            <a:avLst/>
          </a:prstGeom>
        </p:spPr>
        <p:txBody>
          <a:bodyPr vert="horz" wrap="square" lIns="0" tIns="25090" rIns="0" bIns="0" rtlCol="0" anchor="ctr">
            <a:spAutoFit/>
          </a:bodyPr>
          <a:lstStyle/>
          <a:p>
            <a:pPr marL="18585">
              <a:lnSpc>
                <a:spcPct val="100000"/>
              </a:lnSpc>
              <a:spcBef>
                <a:spcPts val="198"/>
              </a:spcBef>
            </a:pPr>
            <a:r>
              <a:rPr spc="22" dirty="0"/>
              <a:t>Overlapping of virtualization </a:t>
            </a:r>
            <a:r>
              <a:rPr spc="29" dirty="0"/>
              <a:t>and</a:t>
            </a:r>
            <a:r>
              <a:rPr dirty="0"/>
              <a:t> </a:t>
            </a:r>
            <a:r>
              <a:rPr spc="22" dirty="0"/>
              <a:t>cloud</a:t>
            </a:r>
          </a:p>
        </p:txBody>
      </p:sp>
      <p:sp>
        <p:nvSpPr>
          <p:cNvPr id="5" name="object 5"/>
          <p:cNvSpPr txBox="1"/>
          <p:nvPr/>
        </p:nvSpPr>
        <p:spPr>
          <a:xfrm>
            <a:off x="1386413" y="1966872"/>
            <a:ext cx="8567854" cy="4006759"/>
          </a:xfrm>
          <a:prstGeom prst="rect">
            <a:avLst/>
          </a:prstGeom>
        </p:spPr>
        <p:txBody>
          <a:bodyPr vert="horz" wrap="square" lIns="0" tIns="19515" rIns="0" bIns="0" rtlCol="0">
            <a:spAutoFit/>
          </a:bodyPr>
          <a:lstStyle/>
          <a:p>
            <a:pPr marL="236961" marR="7434" indent="-219305" algn="just">
              <a:spcBef>
                <a:spcPts val="154"/>
              </a:spcBef>
              <a:buClr>
                <a:srgbClr val="0000FF"/>
              </a:buClr>
              <a:buSzPct val="120833"/>
              <a:buChar char="•"/>
              <a:tabLst>
                <a:tab pos="237890" algn="l"/>
              </a:tabLst>
            </a:pPr>
            <a:r>
              <a:rPr sz="1756" dirty="0">
                <a:latin typeface="Arial"/>
                <a:cs typeface="Arial"/>
              </a:rPr>
              <a:t>Virtualization is only an enabler for Cloud. Virtualization provides the required  infrastructure flexibility to cloud by virtualizing the resources which allows for easy  provisioning and management of these resources across hardware</a:t>
            </a:r>
            <a:r>
              <a:rPr sz="1756" spc="-161" dirty="0">
                <a:latin typeface="Arial"/>
                <a:cs typeface="Arial"/>
              </a:rPr>
              <a:t> </a:t>
            </a:r>
            <a:r>
              <a:rPr sz="1756" dirty="0">
                <a:latin typeface="Arial"/>
                <a:cs typeface="Arial"/>
              </a:rPr>
              <a:t>pools</a:t>
            </a:r>
          </a:p>
          <a:p>
            <a:pPr>
              <a:spcBef>
                <a:spcPts val="7"/>
              </a:spcBef>
              <a:buClr>
                <a:srgbClr val="0000FF"/>
              </a:buClr>
              <a:buFont typeface="Arial"/>
              <a:buChar char="•"/>
            </a:pPr>
            <a:endParaRPr sz="2780" dirty="0">
              <a:latin typeface="Times New Roman"/>
              <a:cs typeface="Times New Roman"/>
            </a:endParaRPr>
          </a:p>
          <a:p>
            <a:pPr marL="298292" indent="-280636">
              <a:buClr>
                <a:srgbClr val="0000FF"/>
              </a:buClr>
              <a:buSzPct val="120833"/>
              <a:buChar char="•"/>
              <a:tabLst>
                <a:tab pos="299221" algn="l"/>
              </a:tabLst>
            </a:pPr>
            <a:r>
              <a:rPr sz="1756" dirty="0">
                <a:latin typeface="Arial"/>
                <a:cs typeface="Arial"/>
              </a:rPr>
              <a:t>Virtualization is only one of the eight major building blocks of</a:t>
            </a:r>
            <a:r>
              <a:rPr sz="1756" spc="-146" dirty="0">
                <a:latin typeface="Arial"/>
                <a:cs typeface="Arial"/>
              </a:rPr>
              <a:t> </a:t>
            </a:r>
            <a:r>
              <a:rPr sz="1756" dirty="0">
                <a:latin typeface="Arial"/>
                <a:cs typeface="Arial"/>
              </a:rPr>
              <a:t>Cloud.</a:t>
            </a:r>
          </a:p>
          <a:p>
            <a:pPr>
              <a:spcBef>
                <a:spcPts val="66"/>
              </a:spcBef>
              <a:buClr>
                <a:srgbClr val="0000FF"/>
              </a:buClr>
              <a:buFont typeface="Arial"/>
              <a:buChar char="•"/>
            </a:pPr>
            <a:endParaRPr sz="2707" dirty="0">
              <a:latin typeface="Times New Roman"/>
              <a:cs typeface="Times New Roman"/>
            </a:endParaRPr>
          </a:p>
          <a:p>
            <a:pPr marL="236961" marR="7434" indent="-219305" algn="just">
              <a:buClr>
                <a:srgbClr val="0000FF"/>
              </a:buClr>
              <a:buSzPct val="120833"/>
              <a:buChar char="•"/>
              <a:tabLst>
                <a:tab pos="237890" algn="l"/>
              </a:tabLst>
            </a:pPr>
            <a:r>
              <a:rPr sz="1756" dirty="0">
                <a:latin typeface="Arial"/>
                <a:cs typeface="Arial"/>
              </a:rPr>
              <a:t>Virtualization </a:t>
            </a:r>
            <a:r>
              <a:rPr sz="1756" spc="-7" dirty="0">
                <a:latin typeface="Arial"/>
                <a:cs typeface="Arial"/>
              </a:rPr>
              <a:t>is </a:t>
            </a:r>
            <a:r>
              <a:rPr sz="1756" dirty="0">
                <a:latin typeface="Arial"/>
                <a:cs typeface="Arial"/>
              </a:rPr>
              <a:t>most relevant to IaaS </a:t>
            </a:r>
            <a:r>
              <a:rPr sz="1756" spc="-7" dirty="0">
                <a:latin typeface="Arial"/>
                <a:cs typeface="Arial"/>
              </a:rPr>
              <a:t>(Infrastructure </a:t>
            </a:r>
            <a:r>
              <a:rPr sz="1756" dirty="0">
                <a:latin typeface="Arial"/>
                <a:cs typeface="Arial"/>
              </a:rPr>
              <a:t>as a Service). </a:t>
            </a:r>
            <a:r>
              <a:rPr sz="1756" spc="-15" dirty="0">
                <a:latin typeface="Arial"/>
                <a:cs typeface="Arial"/>
              </a:rPr>
              <a:t>However,  </a:t>
            </a:r>
            <a:r>
              <a:rPr sz="1756" spc="-7" dirty="0">
                <a:latin typeface="Arial"/>
                <a:cs typeface="Arial"/>
              </a:rPr>
              <a:t>PaaS (Platform </a:t>
            </a:r>
            <a:r>
              <a:rPr sz="1756" dirty="0">
                <a:latin typeface="Arial"/>
                <a:cs typeface="Arial"/>
              </a:rPr>
              <a:t>as a </a:t>
            </a:r>
            <a:r>
              <a:rPr sz="1756" spc="-7" dirty="0">
                <a:latin typeface="Arial"/>
                <a:cs typeface="Arial"/>
              </a:rPr>
              <a:t>Service) </a:t>
            </a:r>
            <a:r>
              <a:rPr sz="1756" dirty="0">
                <a:latin typeface="Arial"/>
                <a:cs typeface="Arial"/>
              </a:rPr>
              <a:t>and </a:t>
            </a:r>
            <a:r>
              <a:rPr sz="1756" spc="-7" dirty="0">
                <a:latin typeface="Arial"/>
                <a:cs typeface="Arial"/>
              </a:rPr>
              <a:t>SaaS (Software </a:t>
            </a:r>
            <a:r>
              <a:rPr sz="1756" dirty="0">
                <a:latin typeface="Arial"/>
                <a:cs typeface="Arial"/>
              </a:rPr>
              <a:t>as a </a:t>
            </a:r>
            <a:r>
              <a:rPr sz="1756" spc="-7" dirty="0">
                <a:latin typeface="Arial"/>
                <a:cs typeface="Arial"/>
              </a:rPr>
              <a:t>Service) </a:t>
            </a:r>
            <a:r>
              <a:rPr sz="1756" dirty="0">
                <a:latin typeface="Arial"/>
                <a:cs typeface="Arial"/>
              </a:rPr>
              <a:t>could </a:t>
            </a:r>
            <a:r>
              <a:rPr sz="1756" spc="-7" dirty="0">
                <a:latin typeface="Arial"/>
                <a:cs typeface="Arial"/>
              </a:rPr>
              <a:t>largely </a:t>
            </a:r>
            <a:r>
              <a:rPr sz="1756" dirty="0">
                <a:latin typeface="Arial"/>
                <a:cs typeface="Arial"/>
              </a:rPr>
              <a:t>be  achieved without virtualization. </a:t>
            </a:r>
            <a:r>
              <a:rPr sz="1756" spc="-7" dirty="0">
                <a:latin typeface="Arial"/>
                <a:cs typeface="Arial"/>
              </a:rPr>
              <a:t>Increasingly, </a:t>
            </a:r>
            <a:r>
              <a:rPr sz="1756" dirty="0">
                <a:latin typeface="Arial"/>
                <a:cs typeface="Arial"/>
              </a:rPr>
              <a:t>PaaS and SaaS units </a:t>
            </a:r>
            <a:r>
              <a:rPr sz="1756" spc="-7" dirty="0">
                <a:latin typeface="Arial"/>
                <a:cs typeface="Arial"/>
              </a:rPr>
              <a:t>are </a:t>
            </a:r>
            <a:r>
              <a:rPr sz="1756" dirty="0">
                <a:latin typeface="Arial"/>
                <a:cs typeface="Arial"/>
              </a:rPr>
              <a:t>being  packaged as VMs for easy</a:t>
            </a:r>
            <a:r>
              <a:rPr sz="1756" spc="-102" dirty="0">
                <a:latin typeface="Arial"/>
                <a:cs typeface="Arial"/>
              </a:rPr>
              <a:t> </a:t>
            </a:r>
            <a:r>
              <a:rPr sz="1756" dirty="0">
                <a:latin typeface="Arial"/>
                <a:cs typeface="Arial"/>
              </a:rPr>
              <a:t>deployment.</a:t>
            </a:r>
          </a:p>
          <a:p>
            <a:pPr>
              <a:spcBef>
                <a:spcPts val="15"/>
              </a:spcBef>
              <a:buClr>
                <a:srgbClr val="0000FF"/>
              </a:buClr>
              <a:buFont typeface="Arial"/>
              <a:buChar char="•"/>
            </a:pPr>
            <a:endParaRPr sz="2780" dirty="0">
              <a:latin typeface="Times New Roman"/>
              <a:cs typeface="Times New Roman"/>
            </a:endParaRPr>
          </a:p>
          <a:p>
            <a:pPr marL="236961" marR="8363" indent="-219305" algn="just">
              <a:buClr>
                <a:srgbClr val="0000FF"/>
              </a:buClr>
              <a:buSzPct val="120833"/>
              <a:buChar char="•"/>
              <a:tabLst>
                <a:tab pos="237890" algn="l"/>
              </a:tabLst>
            </a:pPr>
            <a:r>
              <a:rPr sz="1756" dirty="0">
                <a:latin typeface="Arial"/>
                <a:cs typeface="Arial"/>
              </a:rPr>
              <a:t>The real </a:t>
            </a:r>
            <a:r>
              <a:rPr sz="1756" spc="-7" dirty="0">
                <a:latin typeface="Arial"/>
                <a:cs typeface="Arial"/>
              </a:rPr>
              <a:t>difference between Cloud </a:t>
            </a:r>
            <a:r>
              <a:rPr sz="1756" dirty="0">
                <a:latin typeface="Arial"/>
                <a:cs typeface="Arial"/>
              </a:rPr>
              <a:t>and </a:t>
            </a:r>
            <a:r>
              <a:rPr sz="1756" spc="-7" dirty="0">
                <a:latin typeface="Arial"/>
                <a:cs typeface="Arial"/>
              </a:rPr>
              <a:t>Virtualization comes from </a:t>
            </a:r>
            <a:r>
              <a:rPr sz="1756" dirty="0">
                <a:latin typeface="Arial"/>
                <a:cs typeface="Arial"/>
              </a:rPr>
              <a:t>the </a:t>
            </a:r>
            <a:r>
              <a:rPr sz="1756" spc="-7" dirty="0">
                <a:latin typeface="Arial"/>
                <a:cs typeface="Arial"/>
              </a:rPr>
              <a:t>business  </a:t>
            </a:r>
            <a:r>
              <a:rPr sz="1756" dirty="0">
                <a:latin typeface="Arial"/>
                <a:cs typeface="Arial"/>
              </a:rPr>
              <a:t>aspects of Cloud and the Service management framework built into</a:t>
            </a:r>
            <a:r>
              <a:rPr sz="1756" spc="-146" dirty="0">
                <a:latin typeface="Arial"/>
                <a:cs typeface="Arial"/>
              </a:rPr>
              <a:t> </a:t>
            </a:r>
            <a:r>
              <a:rPr sz="1756" dirty="0">
                <a:latin typeface="Arial"/>
                <a:cs typeface="Arial"/>
              </a:rPr>
              <a:t>Cloud.</a:t>
            </a:r>
          </a:p>
        </p:txBody>
      </p:sp>
    </p:spTree>
    <p:extLst>
      <p:ext uri="{BB962C8B-B14F-4D97-AF65-F5344CB8AC3E}">
        <p14:creationId xmlns:p14="http://schemas.microsoft.com/office/powerpoint/2010/main" val="280407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4" y="477643"/>
            <a:ext cx="3994924" cy="396975"/>
          </a:xfrm>
          <a:prstGeom prst="rect">
            <a:avLst/>
          </a:prstGeom>
        </p:spPr>
        <p:txBody>
          <a:bodyPr vert="horz" wrap="square" lIns="0" tIns="25090" rIns="0" bIns="0" rtlCol="0">
            <a:spAutoFit/>
          </a:bodyPr>
          <a:lstStyle/>
          <a:p>
            <a:pPr marL="18585">
              <a:spcBef>
                <a:spcPts val="198"/>
              </a:spcBef>
            </a:pPr>
            <a:r>
              <a:rPr sz="2415" b="1" spc="22" dirty="0">
                <a:latin typeface="Arial"/>
                <a:cs typeface="Arial"/>
              </a:rPr>
              <a:t>Areas and </a:t>
            </a:r>
            <a:r>
              <a:rPr sz="2415" b="1" spc="15" dirty="0">
                <a:latin typeface="Arial"/>
                <a:cs typeface="Arial"/>
              </a:rPr>
              <a:t>relative</a:t>
            </a:r>
            <a:r>
              <a:rPr sz="2415" b="1" spc="-22" dirty="0">
                <a:latin typeface="Arial"/>
                <a:cs typeface="Arial"/>
              </a:rPr>
              <a:t> </a:t>
            </a:r>
            <a:r>
              <a:rPr sz="2415" b="1" spc="15" dirty="0">
                <a:latin typeface="Arial"/>
                <a:cs typeface="Arial"/>
              </a:rPr>
              <a:t>savings</a:t>
            </a:r>
            <a:endParaRPr sz="2415">
              <a:latin typeface="Arial"/>
              <a:cs typeface="Arial"/>
            </a:endParaRPr>
          </a:p>
        </p:txBody>
      </p:sp>
      <p:sp>
        <p:nvSpPr>
          <p:cNvPr id="5" name="object 5"/>
          <p:cNvSpPr/>
          <p:nvPr/>
        </p:nvSpPr>
        <p:spPr>
          <a:xfrm>
            <a:off x="1332410" y="1269603"/>
            <a:ext cx="9248503" cy="5235699"/>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340804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4" y="477643"/>
            <a:ext cx="3959612" cy="396975"/>
          </a:xfrm>
          <a:prstGeom prst="rect">
            <a:avLst/>
          </a:prstGeom>
        </p:spPr>
        <p:txBody>
          <a:bodyPr vert="horz" wrap="square" lIns="0" tIns="25090" rIns="0" bIns="0" rtlCol="0">
            <a:spAutoFit/>
          </a:bodyPr>
          <a:lstStyle/>
          <a:p>
            <a:pPr marL="18585">
              <a:spcBef>
                <a:spcPts val="198"/>
              </a:spcBef>
            </a:pPr>
            <a:r>
              <a:rPr sz="2415" b="1" spc="29" dirty="0">
                <a:latin typeface="Arial"/>
                <a:cs typeface="Arial"/>
              </a:rPr>
              <a:t>What </a:t>
            </a:r>
            <a:r>
              <a:rPr sz="2415" b="1" spc="22" dirty="0">
                <a:latin typeface="Arial"/>
                <a:cs typeface="Arial"/>
              </a:rPr>
              <a:t>is cloud</a:t>
            </a:r>
            <a:r>
              <a:rPr sz="2415" b="1" spc="-80" dirty="0">
                <a:latin typeface="Arial"/>
                <a:cs typeface="Arial"/>
              </a:rPr>
              <a:t> </a:t>
            </a:r>
            <a:r>
              <a:rPr sz="2415" b="1" spc="29" dirty="0">
                <a:latin typeface="Arial"/>
                <a:cs typeface="Arial"/>
              </a:rPr>
              <a:t>computing?</a:t>
            </a:r>
            <a:endParaRPr sz="2415">
              <a:latin typeface="Arial"/>
              <a:cs typeface="Arial"/>
            </a:endParaRPr>
          </a:p>
        </p:txBody>
      </p:sp>
      <p:sp>
        <p:nvSpPr>
          <p:cNvPr id="5" name="object 5"/>
          <p:cNvSpPr/>
          <p:nvPr/>
        </p:nvSpPr>
        <p:spPr>
          <a:xfrm>
            <a:off x="1984869" y="1858522"/>
            <a:ext cx="8225210" cy="3310206"/>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1469288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3" y="100732"/>
            <a:ext cx="5263376" cy="774109"/>
          </a:xfrm>
          <a:prstGeom prst="rect">
            <a:avLst/>
          </a:prstGeom>
        </p:spPr>
        <p:txBody>
          <a:bodyPr vert="horz" wrap="square" lIns="0" tIns="15798" rIns="0" bIns="0" rtlCol="0">
            <a:spAutoFit/>
          </a:bodyPr>
          <a:lstStyle/>
          <a:p>
            <a:pPr marL="18585" marR="7434">
              <a:lnSpc>
                <a:spcPct val="102400"/>
              </a:lnSpc>
              <a:spcBef>
                <a:spcPts val="124"/>
              </a:spcBef>
            </a:pPr>
            <a:r>
              <a:rPr sz="2415" b="1" spc="22" dirty="0">
                <a:latin typeface="Arial"/>
                <a:cs typeface="Arial"/>
              </a:rPr>
              <a:t>Cloud computing </a:t>
            </a:r>
            <a:r>
              <a:rPr sz="2415" b="1" spc="29" dirty="0">
                <a:latin typeface="Arial"/>
                <a:cs typeface="Arial"/>
              </a:rPr>
              <a:t>improves </a:t>
            </a:r>
            <a:r>
              <a:rPr sz="2415" b="1" spc="15" dirty="0">
                <a:latin typeface="Arial"/>
                <a:cs typeface="Arial"/>
              </a:rPr>
              <a:t>service  </a:t>
            </a:r>
            <a:r>
              <a:rPr sz="2415" b="1" spc="29" dirty="0">
                <a:latin typeface="Arial"/>
                <a:cs typeface="Arial"/>
              </a:rPr>
              <a:t>management</a:t>
            </a:r>
            <a:endParaRPr sz="2415">
              <a:latin typeface="Arial"/>
              <a:cs typeface="Arial"/>
            </a:endParaRPr>
          </a:p>
        </p:txBody>
      </p:sp>
      <p:sp>
        <p:nvSpPr>
          <p:cNvPr id="5" name="object 5"/>
          <p:cNvSpPr/>
          <p:nvPr/>
        </p:nvSpPr>
        <p:spPr>
          <a:xfrm>
            <a:off x="2113898" y="2735393"/>
            <a:ext cx="7897294" cy="1773044"/>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1226705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857794" y="-5371"/>
            <a:ext cx="3461524" cy="1379552"/>
          </a:xfrm>
          <a:prstGeom prst="rect">
            <a:avLst/>
          </a:prstGeom>
        </p:spPr>
        <p:txBody>
          <a:bodyPr vert="horz" wrap="square" lIns="0" tIns="25090" rIns="0" bIns="0" rtlCol="0" anchor="ctr">
            <a:spAutoFit/>
          </a:bodyPr>
          <a:lstStyle/>
          <a:p>
            <a:pPr marL="18585">
              <a:lnSpc>
                <a:spcPct val="100000"/>
              </a:lnSpc>
              <a:spcBef>
                <a:spcPts val="198"/>
              </a:spcBef>
            </a:pPr>
            <a:r>
              <a:rPr spc="37" dirty="0"/>
              <a:t>A </a:t>
            </a:r>
            <a:r>
              <a:rPr spc="15" dirty="0"/>
              <a:t>service driven</a:t>
            </a:r>
            <a:r>
              <a:rPr spc="-117" dirty="0"/>
              <a:t> </a:t>
            </a:r>
            <a:r>
              <a:rPr spc="22" dirty="0"/>
              <a:t>model</a:t>
            </a:r>
          </a:p>
        </p:txBody>
      </p:sp>
      <p:sp>
        <p:nvSpPr>
          <p:cNvPr id="5" name="object 5"/>
          <p:cNvSpPr txBox="1"/>
          <p:nvPr/>
        </p:nvSpPr>
        <p:spPr>
          <a:xfrm>
            <a:off x="1856678" y="4440788"/>
            <a:ext cx="8566924" cy="1529927"/>
          </a:xfrm>
          <a:prstGeom prst="rect">
            <a:avLst/>
          </a:prstGeom>
        </p:spPr>
        <p:txBody>
          <a:bodyPr vert="horz" wrap="square" lIns="0" tIns="19515" rIns="0" bIns="0" rtlCol="0">
            <a:spAutoFit/>
          </a:bodyPr>
          <a:lstStyle/>
          <a:p>
            <a:pPr marL="236961" marR="7434" indent="-219305">
              <a:spcBef>
                <a:spcPts val="154"/>
              </a:spcBef>
              <a:buClr>
                <a:srgbClr val="0000FF"/>
              </a:buClr>
              <a:buSzPct val="120833"/>
              <a:buChar char="•"/>
              <a:tabLst>
                <a:tab pos="237890" algn="l"/>
              </a:tabLst>
            </a:pPr>
            <a:r>
              <a:rPr sz="1756" spc="-7" dirty="0">
                <a:latin typeface="Arial"/>
                <a:cs typeface="Arial"/>
              </a:rPr>
              <a:t>Cloud computing provides service delivery </a:t>
            </a:r>
            <a:r>
              <a:rPr sz="1756" dirty="0">
                <a:latin typeface="Arial"/>
                <a:cs typeface="Arial"/>
              </a:rPr>
              <a:t>for consumer and business needs in a  simplified</a:t>
            </a:r>
            <a:r>
              <a:rPr sz="1756" spc="-22" dirty="0">
                <a:latin typeface="Arial"/>
                <a:cs typeface="Arial"/>
              </a:rPr>
              <a:t> </a:t>
            </a:r>
            <a:r>
              <a:rPr sz="1756" spc="-37" dirty="0">
                <a:latin typeface="Arial"/>
                <a:cs typeface="Arial"/>
              </a:rPr>
              <a:t>way.</a:t>
            </a:r>
            <a:endParaRPr sz="1756">
              <a:latin typeface="Arial"/>
              <a:cs typeface="Arial"/>
            </a:endParaRPr>
          </a:p>
          <a:p>
            <a:pPr>
              <a:spcBef>
                <a:spcPts val="73"/>
              </a:spcBef>
              <a:buClr>
                <a:srgbClr val="0000FF"/>
              </a:buClr>
              <a:buFont typeface="Arial"/>
              <a:buChar char="•"/>
            </a:pPr>
            <a:endParaRPr sz="2707">
              <a:latin typeface="Times New Roman"/>
              <a:cs typeface="Times New Roman"/>
            </a:endParaRPr>
          </a:p>
          <a:p>
            <a:pPr marL="236961" marR="9293" indent="-219305">
              <a:buClr>
                <a:srgbClr val="0000FF"/>
              </a:buClr>
              <a:buSzPct val="120833"/>
              <a:buChar char="•"/>
              <a:tabLst>
                <a:tab pos="237890" algn="l"/>
              </a:tabLst>
            </a:pPr>
            <a:r>
              <a:rPr sz="1756" dirty="0">
                <a:latin typeface="Arial"/>
                <a:cs typeface="Arial"/>
              </a:rPr>
              <a:t>Hardware and platform-level resources are </a:t>
            </a:r>
            <a:r>
              <a:rPr sz="1756" spc="-7" dirty="0">
                <a:latin typeface="Arial"/>
                <a:cs typeface="Arial"/>
              </a:rPr>
              <a:t>provided </a:t>
            </a:r>
            <a:r>
              <a:rPr sz="1756" dirty="0">
                <a:latin typeface="Arial"/>
                <a:cs typeface="Arial"/>
              </a:rPr>
              <a:t>as </a:t>
            </a:r>
            <a:r>
              <a:rPr sz="1756" spc="-7" dirty="0">
                <a:latin typeface="Arial"/>
                <a:cs typeface="Arial"/>
              </a:rPr>
              <a:t>services </a:t>
            </a:r>
            <a:r>
              <a:rPr sz="1756" dirty="0">
                <a:latin typeface="Arial"/>
                <a:cs typeface="Arial"/>
              </a:rPr>
              <a:t>on an </a:t>
            </a:r>
            <a:r>
              <a:rPr sz="1756" spc="-7" dirty="0">
                <a:latin typeface="Arial"/>
                <a:cs typeface="Arial"/>
              </a:rPr>
              <a:t>on-demand  </a:t>
            </a:r>
            <a:r>
              <a:rPr sz="1756" dirty="0">
                <a:latin typeface="Arial"/>
                <a:cs typeface="Arial"/>
              </a:rPr>
              <a:t>basis.</a:t>
            </a:r>
            <a:endParaRPr sz="1756">
              <a:latin typeface="Arial"/>
              <a:cs typeface="Arial"/>
            </a:endParaRPr>
          </a:p>
        </p:txBody>
      </p:sp>
      <p:sp>
        <p:nvSpPr>
          <p:cNvPr id="6" name="object 6"/>
          <p:cNvSpPr/>
          <p:nvPr/>
        </p:nvSpPr>
        <p:spPr>
          <a:xfrm>
            <a:off x="7344937" y="1429585"/>
            <a:ext cx="1914663" cy="2765502"/>
          </a:xfrm>
          <a:prstGeom prst="rect">
            <a:avLst/>
          </a:prstGeom>
          <a:blipFill>
            <a:blip r:embed="rId2" cstate="print"/>
            <a:stretch>
              <a:fillRect/>
            </a:stretch>
          </a:blipFill>
        </p:spPr>
        <p:txBody>
          <a:bodyPr wrap="square" lIns="0" tIns="0" rIns="0" bIns="0" rtlCol="0"/>
          <a:lstStyle/>
          <a:p>
            <a:endParaRPr sz="2634"/>
          </a:p>
        </p:txBody>
      </p:sp>
      <p:sp>
        <p:nvSpPr>
          <p:cNvPr id="7" name="object 7"/>
          <p:cNvSpPr/>
          <p:nvPr/>
        </p:nvSpPr>
        <p:spPr>
          <a:xfrm>
            <a:off x="2805274" y="1886149"/>
            <a:ext cx="4071309" cy="2101526"/>
          </a:xfrm>
          <a:prstGeom prst="rect">
            <a:avLst/>
          </a:prstGeom>
          <a:blipFill>
            <a:blip r:embed="rId3"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69155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4" y="477643"/>
            <a:ext cx="3125129" cy="396975"/>
          </a:xfrm>
          <a:prstGeom prst="rect">
            <a:avLst/>
          </a:prstGeom>
        </p:spPr>
        <p:txBody>
          <a:bodyPr vert="horz" wrap="square" lIns="0" tIns="25090" rIns="0" bIns="0" rtlCol="0">
            <a:spAutoFit/>
          </a:bodyPr>
          <a:lstStyle/>
          <a:p>
            <a:pPr marL="18585">
              <a:spcBef>
                <a:spcPts val="198"/>
              </a:spcBef>
            </a:pPr>
            <a:r>
              <a:rPr sz="2415" b="1" spc="22" dirty="0">
                <a:latin typeface="Arial"/>
                <a:cs typeface="Arial"/>
              </a:rPr>
              <a:t>Advantages of</a:t>
            </a:r>
            <a:r>
              <a:rPr sz="2415" b="1" spc="-44" dirty="0">
                <a:latin typeface="Arial"/>
                <a:cs typeface="Arial"/>
              </a:rPr>
              <a:t> </a:t>
            </a:r>
            <a:r>
              <a:rPr sz="2415" b="1" spc="22" dirty="0">
                <a:latin typeface="Arial"/>
                <a:cs typeface="Arial"/>
              </a:rPr>
              <a:t>cloud</a:t>
            </a:r>
            <a:endParaRPr sz="2415">
              <a:latin typeface="Arial"/>
              <a:cs typeface="Arial"/>
            </a:endParaRPr>
          </a:p>
        </p:txBody>
      </p:sp>
      <p:sp>
        <p:nvSpPr>
          <p:cNvPr id="5" name="object 5"/>
          <p:cNvSpPr/>
          <p:nvPr/>
        </p:nvSpPr>
        <p:spPr>
          <a:xfrm>
            <a:off x="1663947" y="1256742"/>
            <a:ext cx="8864662" cy="4873083"/>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3214664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smtClean="0">
              <a:latin typeface="Calibri" panose="020F0502020204030204" pitchFamily="34" charset="0"/>
            </a:endParaRPr>
          </a:p>
          <a:p>
            <a:pPr marL="0" indent="0">
              <a:buNone/>
            </a:pPr>
            <a:r>
              <a:rPr lang="en-US" dirty="0" smtClean="0">
                <a:latin typeface="Calibri" panose="020F0502020204030204" pitchFamily="34" charset="0"/>
              </a:rPr>
              <a:t>The basic structure </a:t>
            </a:r>
            <a:r>
              <a:rPr lang="en-US" dirty="0">
                <a:latin typeface="Calibri" panose="020F0502020204030204" pitchFamily="34" charset="0"/>
              </a:rPr>
              <a:t>of cloud computing </a:t>
            </a:r>
            <a:r>
              <a:rPr lang="en-US" dirty="0" smtClean="0">
                <a:latin typeface="Calibri" panose="020F0502020204030204" pitchFamily="34" charset="0"/>
              </a:rPr>
              <a:t>is</a:t>
            </a:r>
          </a:p>
          <a:p>
            <a:pPr marL="0" indent="0">
              <a:buNone/>
            </a:pPr>
            <a:r>
              <a:rPr lang="en-US" dirty="0" smtClean="0">
                <a:latin typeface="Calibri" panose="020F0502020204030204" pitchFamily="34" charset="0"/>
              </a:rPr>
              <a:t>shown </a:t>
            </a:r>
            <a:r>
              <a:rPr lang="en-US" dirty="0">
                <a:latin typeface="Calibri" panose="020F0502020204030204" pitchFamily="34" charset="0"/>
              </a:rPr>
              <a:t>in Fig. 1.1. As given in the figure, </a:t>
            </a:r>
            <a:endParaRPr lang="en-US" dirty="0" smtClean="0">
              <a:latin typeface="Calibri" panose="020F0502020204030204" pitchFamily="34" charset="0"/>
            </a:endParaRPr>
          </a:p>
          <a:p>
            <a:pPr marL="0" indent="0">
              <a:buNone/>
            </a:pPr>
            <a:r>
              <a:rPr lang="en-US" dirty="0" smtClean="0">
                <a:latin typeface="Calibri" panose="020F0502020204030204" pitchFamily="34" charset="0"/>
              </a:rPr>
              <a:t>facilities </a:t>
            </a:r>
            <a:r>
              <a:rPr lang="en-US" dirty="0">
                <a:latin typeface="Calibri" panose="020F0502020204030204" pitchFamily="34" charset="0"/>
              </a:rPr>
              <a:t>and services </a:t>
            </a:r>
            <a:r>
              <a:rPr lang="en-US" dirty="0" smtClean="0">
                <a:latin typeface="Calibri" panose="020F0502020204030204" pitchFamily="34" charset="0"/>
              </a:rPr>
              <a:t>are offered </a:t>
            </a:r>
            <a:r>
              <a:rPr lang="en-US" dirty="0">
                <a:latin typeface="Calibri" panose="020F0502020204030204" pitchFamily="34" charset="0"/>
              </a:rPr>
              <a:t>by cloud </a:t>
            </a:r>
            <a:endParaRPr lang="en-US" dirty="0" smtClean="0">
              <a:latin typeface="Calibri" panose="020F0502020204030204" pitchFamily="34" charset="0"/>
            </a:endParaRPr>
          </a:p>
          <a:p>
            <a:pPr marL="0" indent="0">
              <a:buNone/>
            </a:pPr>
            <a:r>
              <a:rPr lang="en-US" dirty="0" smtClean="0">
                <a:latin typeface="Calibri" panose="020F0502020204030204" pitchFamily="34" charset="0"/>
              </a:rPr>
              <a:t>providers </a:t>
            </a:r>
            <a:r>
              <a:rPr lang="en-US" dirty="0">
                <a:latin typeface="Calibri" panose="020F0502020204030204" pitchFamily="34" charset="0"/>
              </a:rPr>
              <a:t>in a cloud computing environment </a:t>
            </a:r>
            <a:endParaRPr lang="en-US" dirty="0" smtClean="0">
              <a:latin typeface="Calibri" panose="020F0502020204030204" pitchFamily="34" charset="0"/>
            </a:endParaRPr>
          </a:p>
          <a:p>
            <a:pPr marL="0" indent="0">
              <a:buNone/>
            </a:pPr>
            <a:r>
              <a:rPr lang="en-US" dirty="0" smtClean="0">
                <a:latin typeface="Calibri" panose="020F0502020204030204" pitchFamily="34" charset="0"/>
              </a:rPr>
              <a:t>and </a:t>
            </a:r>
            <a:r>
              <a:rPr lang="en-US" dirty="0">
                <a:latin typeface="Calibri" panose="020F0502020204030204" pitchFamily="34" charset="0"/>
              </a:rPr>
              <a:t>different users from various </a:t>
            </a:r>
            <a:r>
              <a:rPr lang="en-US" dirty="0" smtClean="0">
                <a:latin typeface="Calibri" panose="020F0502020204030204" pitchFamily="34" charset="0"/>
              </a:rPr>
              <a:t>locations </a:t>
            </a:r>
          </a:p>
          <a:p>
            <a:pPr marL="0" indent="0">
              <a:buNone/>
            </a:pPr>
            <a:r>
              <a:rPr lang="en-US" dirty="0" smtClean="0">
                <a:latin typeface="Calibri" panose="020F0502020204030204" pitchFamily="34" charset="0"/>
              </a:rPr>
              <a:t>and </a:t>
            </a:r>
            <a:r>
              <a:rPr lang="en-US" dirty="0">
                <a:latin typeface="Calibri" panose="020F0502020204030204" pitchFamily="34" charset="0"/>
              </a:rPr>
              <a:t>devices can request for specific services </a:t>
            </a:r>
            <a:endParaRPr lang="en-US" dirty="0" smtClean="0">
              <a:latin typeface="Calibri" panose="020F0502020204030204" pitchFamily="34" charset="0"/>
            </a:endParaRPr>
          </a:p>
          <a:p>
            <a:pPr marL="0" indent="0">
              <a:buNone/>
            </a:pPr>
            <a:r>
              <a:rPr lang="en-US" dirty="0" smtClean="0">
                <a:latin typeface="Calibri" panose="020F0502020204030204" pitchFamily="34" charset="0"/>
              </a:rPr>
              <a:t>that </a:t>
            </a:r>
            <a:r>
              <a:rPr lang="en-US" dirty="0">
                <a:latin typeface="Calibri" panose="020F0502020204030204" pitchFamily="34" charset="0"/>
              </a:rPr>
              <a:t>are offered.</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Basic Structure of Cloud Computing</a:t>
            </a:r>
            <a:endParaRPr lang="en-US" dirty="0">
              <a:solidFill>
                <a:schemeClr val="tx1"/>
              </a:solidFill>
              <a:latin typeface="Calibri" panose="020F0502020204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140" y="2190896"/>
            <a:ext cx="4132701" cy="3605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6969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solidFill>
                  <a:srgbClr val="FFFF00"/>
                </a:solidFill>
                <a:latin typeface="Calibri" panose="020F0502020204030204" pitchFamily="34" charset="0"/>
              </a:rPr>
              <a:t>Some of the benefits of cloud computing are given here</a:t>
            </a:r>
            <a:r>
              <a:rPr lang="en-US" b="1" dirty="0" smtClean="0">
                <a:solidFill>
                  <a:srgbClr val="FFFF00"/>
                </a:solidFill>
                <a:latin typeface="Calibri" panose="020F0502020204030204" pitchFamily="34" charset="0"/>
              </a:rPr>
              <a:t>:</a:t>
            </a:r>
            <a:endParaRPr lang="en-US" b="1" dirty="0">
              <a:latin typeface="Calibri" panose="020F0502020204030204" pitchFamily="34" charset="0"/>
            </a:endParaRPr>
          </a:p>
          <a:p>
            <a:r>
              <a:rPr lang="en-US" dirty="0" smtClean="0">
                <a:latin typeface="Calibri" panose="020F0502020204030204" pitchFamily="34" charset="0"/>
              </a:rPr>
              <a:t>It </a:t>
            </a:r>
            <a:r>
              <a:rPr lang="en-US" dirty="0">
                <a:latin typeface="Calibri" panose="020F0502020204030204" pitchFamily="34" charset="0"/>
              </a:rPr>
              <a:t>improves parallelism and allocation of resources for fast accessing</a:t>
            </a:r>
            <a:r>
              <a:rPr lang="en-US" dirty="0" smtClean="0">
                <a:latin typeface="Calibri" panose="020F0502020204030204" pitchFamily="34" charset="0"/>
              </a:rPr>
              <a:t>.</a:t>
            </a:r>
          </a:p>
          <a:p>
            <a:r>
              <a:rPr lang="en-US" dirty="0">
                <a:latin typeface="Calibri" panose="020F0502020204030204" pitchFamily="34" charset="0"/>
              </a:rPr>
              <a:t>One may acquire software services, networked storage space, computer resources, and </a:t>
            </a:r>
            <a:r>
              <a:rPr lang="en-US" dirty="0" smtClean="0">
                <a:latin typeface="Calibri" panose="020F0502020204030204" pitchFamily="34" charset="0"/>
              </a:rPr>
              <a:t>various other </a:t>
            </a:r>
            <a:r>
              <a:rPr lang="en-US" dirty="0">
                <a:latin typeface="Calibri" panose="020F0502020204030204" pitchFamily="34" charset="0"/>
              </a:rPr>
              <a:t>services at a single place</a:t>
            </a:r>
            <a:r>
              <a:rPr lang="en-US" dirty="0" smtClean="0">
                <a:latin typeface="Calibri" panose="020F0502020204030204" pitchFamily="34" charset="0"/>
              </a:rPr>
              <a:t>.</a:t>
            </a:r>
          </a:p>
          <a:p>
            <a:r>
              <a:rPr lang="en-US" dirty="0">
                <a:latin typeface="Calibri" panose="020F0502020204030204" pitchFamily="34" charset="0"/>
              </a:rPr>
              <a:t>An additional company hosts a set of applications, get software renewals (with no charge), </a:t>
            </a:r>
            <a:r>
              <a:rPr lang="en-US" dirty="0" smtClean="0">
                <a:latin typeface="Calibri" panose="020F0502020204030204" pitchFamily="34" charset="0"/>
              </a:rPr>
              <a:t>and so </a:t>
            </a:r>
            <a:r>
              <a:rPr lang="en-US" dirty="0">
                <a:latin typeface="Calibri" panose="020F0502020204030204" pitchFamily="34" charset="0"/>
              </a:rPr>
              <a:t>on</a:t>
            </a:r>
            <a:r>
              <a:rPr lang="en-US" dirty="0" smtClean="0">
                <a:latin typeface="Calibri" panose="020F0502020204030204" pitchFamily="34" charset="0"/>
              </a:rPr>
              <a:t>.</a:t>
            </a:r>
          </a:p>
          <a:p>
            <a:r>
              <a:rPr lang="en-US" dirty="0">
                <a:latin typeface="Calibri" panose="020F0502020204030204" pitchFamily="34" charset="0"/>
              </a:rPr>
              <a:t>It improves monetary burden such as operational expenses, renewing charge, and capital </a:t>
            </a:r>
            <a:r>
              <a:rPr lang="en-US" dirty="0" smtClean="0">
                <a:latin typeface="Calibri" panose="020F0502020204030204" pitchFamily="34" charset="0"/>
              </a:rPr>
              <a:t>expenses.</a:t>
            </a:r>
            <a:endParaRPr lang="en-US" dirty="0">
              <a:latin typeface="Calibri" panose="020F0502020204030204" pitchFamily="34" charset="0"/>
            </a:endParaRP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a:solidFill>
                  <a:schemeClr val="tx1"/>
                </a:solidFill>
                <a:latin typeface="Calibri" panose="020F0502020204030204" pitchFamily="34" charset="0"/>
              </a:rPr>
              <a:t>Basic Structure of Cloud Computing</a:t>
            </a:r>
          </a:p>
        </p:txBody>
      </p:sp>
    </p:spTree>
    <p:extLst>
      <p:ext uri="{BB962C8B-B14F-4D97-AF65-F5344CB8AC3E}">
        <p14:creationId xmlns:p14="http://schemas.microsoft.com/office/powerpoint/2010/main" val="1582014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latin typeface="Calibri" panose="020F0502020204030204" pitchFamily="34" charset="0"/>
            </a:endParaRP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Cloud Resource Management</a:t>
            </a:r>
            <a:endParaRPr lang="en-US" dirty="0">
              <a:solidFill>
                <a:schemeClr val="tx1"/>
              </a:solidFill>
              <a:latin typeface="Calibri" panose="020F0502020204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37" y="1514926"/>
            <a:ext cx="8449055" cy="470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9759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dirty="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Learning Outcomes</a:t>
            </a:r>
            <a:endParaRPr lang="en-US" dirty="0">
              <a:solidFill>
                <a:schemeClr val="tx1"/>
              </a:solidFill>
              <a:latin typeface="Calibri" panose="020F0502020204030204" pitchFamily="34" charset="0"/>
            </a:endParaRPr>
          </a:p>
        </p:txBody>
      </p:sp>
      <p:sp>
        <p:nvSpPr>
          <p:cNvPr id="3" name="Content Placeholder 2"/>
          <p:cNvSpPr>
            <a:spLocks noGrp="1"/>
          </p:cNvSpPr>
          <p:nvPr>
            <p:ph idx="1"/>
          </p:nvPr>
        </p:nvSpPr>
        <p:spPr/>
        <p:txBody>
          <a:bodyPr>
            <a:normAutofit fontScale="85000" lnSpcReduction="20000"/>
          </a:bodyPr>
          <a:lstStyle/>
          <a:p>
            <a:pPr marL="0" indent="0">
              <a:buNone/>
            </a:pPr>
            <a:endParaRPr lang="en-US" sz="3000" b="1" dirty="0" smtClean="0">
              <a:solidFill>
                <a:srgbClr val="FFFF00"/>
              </a:solidFill>
              <a:latin typeface="Calibri" panose="020F0502020204030204" pitchFamily="34" charset="0"/>
            </a:endParaRPr>
          </a:p>
          <a:p>
            <a:pPr marL="0" indent="0">
              <a:buNone/>
            </a:pPr>
            <a:r>
              <a:rPr lang="en-US" sz="3000" b="1" dirty="0" smtClean="0">
                <a:solidFill>
                  <a:srgbClr val="FFFF00"/>
                </a:solidFill>
                <a:latin typeface="Calibri" panose="020F0502020204030204" pitchFamily="34" charset="0"/>
              </a:rPr>
              <a:t>At the end of the session you will be able to:</a:t>
            </a:r>
            <a:r>
              <a:rPr lang="en-US" sz="3000" dirty="0" smtClean="0">
                <a:solidFill>
                  <a:schemeClr val="tx1"/>
                </a:solidFill>
                <a:latin typeface="Calibri" panose="020F0502020204030204" pitchFamily="34" charset="0"/>
              </a:rPr>
              <a:t> </a:t>
            </a:r>
          </a:p>
          <a:p>
            <a:r>
              <a:rPr lang="en-US" dirty="0" smtClean="0">
                <a:solidFill>
                  <a:schemeClr val="tx1"/>
                </a:solidFill>
                <a:latin typeface="Calibri" panose="020F0502020204030204" pitchFamily="34" charset="0"/>
              </a:rPr>
              <a:t> Define </a:t>
            </a:r>
            <a:r>
              <a:rPr lang="en-US" dirty="0">
                <a:solidFill>
                  <a:schemeClr val="tx1"/>
                </a:solidFill>
                <a:latin typeface="Calibri" panose="020F0502020204030204" pitchFamily="34" charset="0"/>
              </a:rPr>
              <a:t>cloud computing</a:t>
            </a:r>
          </a:p>
          <a:p>
            <a:r>
              <a:rPr lang="en-US" dirty="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Describe </a:t>
            </a:r>
            <a:r>
              <a:rPr lang="en-US" dirty="0">
                <a:solidFill>
                  <a:schemeClr val="tx1"/>
                </a:solidFill>
                <a:latin typeface="Calibri" panose="020F0502020204030204" pitchFamily="34" charset="0"/>
              </a:rPr>
              <a:t>need of cloud computing</a:t>
            </a:r>
          </a:p>
          <a:p>
            <a:r>
              <a:rPr lang="en-US" dirty="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Describe </a:t>
            </a:r>
            <a:r>
              <a:rPr lang="en-US" dirty="0">
                <a:solidFill>
                  <a:schemeClr val="tx1"/>
                </a:solidFill>
                <a:latin typeface="Calibri" panose="020F0502020204030204" pitchFamily="34" charset="0"/>
              </a:rPr>
              <a:t>history of cloud computing</a:t>
            </a:r>
          </a:p>
          <a:p>
            <a:r>
              <a:rPr lang="en-US" dirty="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Explain </a:t>
            </a:r>
            <a:r>
              <a:rPr lang="en-US" dirty="0">
                <a:solidFill>
                  <a:schemeClr val="tx1"/>
                </a:solidFill>
                <a:latin typeface="Calibri" panose="020F0502020204030204" pitchFamily="34" charset="0"/>
              </a:rPr>
              <a:t>historical evolution of cloud computing</a:t>
            </a:r>
          </a:p>
          <a:p>
            <a:r>
              <a:rPr lang="en-US" dirty="0">
                <a:solidFill>
                  <a:schemeClr val="tx1"/>
                </a:solidFill>
                <a:latin typeface="Calibri" panose="020F0502020204030204" pitchFamily="34" charset="0"/>
              </a:rPr>
              <a:t> D</a:t>
            </a:r>
            <a:r>
              <a:rPr lang="en-US" dirty="0" smtClean="0">
                <a:solidFill>
                  <a:schemeClr val="tx1"/>
                </a:solidFill>
                <a:latin typeface="Calibri" panose="020F0502020204030204" pitchFamily="34" charset="0"/>
              </a:rPr>
              <a:t>escribe benefits of cloud computing</a:t>
            </a:r>
          </a:p>
          <a:p>
            <a:r>
              <a:rPr lang="en-US" dirty="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Understand </a:t>
            </a:r>
            <a:r>
              <a:rPr lang="en-US" dirty="0">
                <a:solidFill>
                  <a:schemeClr val="tx1"/>
                </a:solidFill>
                <a:latin typeface="Calibri" panose="020F0502020204030204" pitchFamily="34" charset="0"/>
              </a:rPr>
              <a:t>limitations of cloud computing</a:t>
            </a:r>
          </a:p>
          <a:p>
            <a:r>
              <a:rPr lang="en-US" dirty="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Explain </a:t>
            </a:r>
            <a:r>
              <a:rPr lang="en-US" dirty="0">
                <a:solidFill>
                  <a:schemeClr val="tx1"/>
                </a:solidFill>
                <a:latin typeface="Calibri" panose="020F0502020204030204" pitchFamily="34" charset="0"/>
              </a:rPr>
              <a:t>elastic computing</a:t>
            </a:r>
          </a:p>
          <a:p>
            <a:r>
              <a:rPr lang="en-US" dirty="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Differentiate </a:t>
            </a:r>
            <a:r>
              <a:rPr lang="en-US" dirty="0">
                <a:solidFill>
                  <a:schemeClr val="tx1"/>
                </a:solidFill>
                <a:latin typeface="Calibri" panose="020F0502020204030204" pitchFamily="34" charset="0"/>
              </a:rPr>
              <a:t>various vendors of cloud computing</a:t>
            </a:r>
          </a:p>
          <a:p>
            <a:r>
              <a:rPr lang="en-US" dirty="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Distinguish </a:t>
            </a:r>
            <a:r>
              <a:rPr lang="en-US" dirty="0">
                <a:solidFill>
                  <a:schemeClr val="tx1"/>
                </a:solidFill>
                <a:latin typeface="Calibri" panose="020F0502020204030204" pitchFamily="34" charset="0"/>
              </a:rPr>
              <a:t>traditional data center and cloud </a:t>
            </a:r>
            <a:r>
              <a:rPr lang="en-US" dirty="0" smtClean="0">
                <a:solidFill>
                  <a:schemeClr val="tx1"/>
                </a:solidFill>
                <a:latin typeface="Calibri" panose="020F0502020204030204" pitchFamily="34" charset="0"/>
              </a:rPr>
              <a:t>data center</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925067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Terminology used in Cloud Computing</a:t>
            </a:r>
            <a:endParaRPr lang="en-US" dirty="0">
              <a:solidFill>
                <a:schemeClr val="tx1"/>
              </a:solidFill>
              <a:latin typeface="Calibri" panose="020F0502020204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58" y="2390446"/>
            <a:ext cx="10428889" cy="370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318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29" y="1553029"/>
            <a:ext cx="11684000" cy="4800270"/>
          </a:xfrm>
        </p:spPr>
        <p:txBody>
          <a:bodyPr>
            <a:normAutofit fontScale="85000" lnSpcReduction="20000"/>
          </a:bodyPr>
          <a:lstStyle/>
          <a:p>
            <a:pPr marL="0" indent="0">
              <a:buNone/>
            </a:pPr>
            <a:endParaRPr lang="en-US" sz="3300" dirty="0" smtClean="0">
              <a:latin typeface="Calibri" panose="020F0502020204030204" pitchFamily="34" charset="0"/>
            </a:endParaRPr>
          </a:p>
          <a:p>
            <a:pPr marL="0" indent="0">
              <a:buNone/>
            </a:pPr>
            <a:r>
              <a:rPr lang="en-US" sz="3300" b="1" dirty="0" smtClean="0">
                <a:solidFill>
                  <a:srgbClr val="FFFF00"/>
                </a:solidFill>
                <a:latin typeface="Calibri" panose="020F0502020204030204" pitchFamily="34" charset="0"/>
              </a:rPr>
              <a:t>Cloud </a:t>
            </a:r>
            <a:r>
              <a:rPr lang="en-US" sz="3300" b="1" dirty="0">
                <a:solidFill>
                  <a:srgbClr val="FFFF00"/>
                </a:solidFill>
                <a:latin typeface="Calibri" panose="020F0502020204030204" pitchFamily="34" charset="0"/>
              </a:rPr>
              <a:t>computing is a new trend in computing due to its many benefits</a:t>
            </a:r>
            <a:r>
              <a:rPr lang="en-US" sz="3300" b="1" dirty="0" smtClean="0">
                <a:solidFill>
                  <a:srgbClr val="FFFF00"/>
                </a:solidFill>
                <a:latin typeface="Calibri" panose="020F0502020204030204" pitchFamily="34" charset="0"/>
              </a:rPr>
              <a:t>:</a:t>
            </a:r>
          </a:p>
          <a:p>
            <a:r>
              <a:rPr lang="en-US" dirty="0" smtClean="0">
                <a:latin typeface="Calibri" panose="020F0502020204030204" pitchFamily="34" charset="0"/>
              </a:rPr>
              <a:t>Reduced </a:t>
            </a:r>
            <a:r>
              <a:rPr lang="en-US" dirty="0">
                <a:latin typeface="Calibri" panose="020F0502020204030204" pitchFamily="34" charset="0"/>
              </a:rPr>
              <a:t>Costs</a:t>
            </a:r>
          </a:p>
          <a:p>
            <a:r>
              <a:rPr lang="en-US" dirty="0">
                <a:latin typeface="Calibri" panose="020F0502020204030204" pitchFamily="34" charset="0"/>
              </a:rPr>
              <a:t>Scalability</a:t>
            </a:r>
          </a:p>
          <a:p>
            <a:r>
              <a:rPr lang="en-US" dirty="0">
                <a:latin typeface="Calibri" panose="020F0502020204030204" pitchFamily="34" charset="0"/>
              </a:rPr>
              <a:t>Remote Access</a:t>
            </a:r>
          </a:p>
          <a:p>
            <a:r>
              <a:rPr lang="en-US" dirty="0">
                <a:latin typeface="Calibri" panose="020F0502020204030204" pitchFamily="34" charset="0"/>
              </a:rPr>
              <a:t>Disaster Relief</a:t>
            </a:r>
          </a:p>
          <a:p>
            <a:r>
              <a:rPr lang="en-US" dirty="0">
                <a:latin typeface="Calibri" panose="020F0502020204030204" pitchFamily="34" charset="0"/>
              </a:rPr>
              <a:t>Ease of Implementation</a:t>
            </a:r>
          </a:p>
          <a:p>
            <a:r>
              <a:rPr lang="en-US" dirty="0">
                <a:latin typeface="Calibri" panose="020F0502020204030204" pitchFamily="34" charset="0"/>
              </a:rPr>
              <a:t>Skilled Vendors</a:t>
            </a:r>
          </a:p>
          <a:p>
            <a:r>
              <a:rPr lang="en-US" dirty="0">
                <a:latin typeface="Calibri" panose="020F0502020204030204" pitchFamily="34" charset="0"/>
              </a:rPr>
              <a:t>Response Time</a:t>
            </a:r>
          </a:p>
          <a:p>
            <a:r>
              <a:rPr lang="en-US" dirty="0">
                <a:latin typeface="Calibri" panose="020F0502020204030204" pitchFamily="34" charset="0"/>
              </a:rPr>
              <a:t>Easy to Customize</a:t>
            </a:r>
          </a:p>
          <a:p>
            <a:r>
              <a:rPr lang="en-US" dirty="0">
                <a:latin typeface="Calibri" panose="020F0502020204030204" pitchFamily="34" charset="0"/>
              </a:rPr>
              <a:t>Virtual Provisioning</a:t>
            </a:r>
          </a:p>
          <a:p>
            <a:r>
              <a:rPr lang="en-US" dirty="0">
                <a:latin typeface="Calibri" panose="020F0502020204030204" pitchFamily="34" charset="0"/>
              </a:rPr>
              <a:t>Fully Automated Storage </a:t>
            </a:r>
            <a:r>
              <a:rPr lang="en-US" dirty="0" err="1">
                <a:latin typeface="Calibri" panose="020F0502020204030204" pitchFamily="34" charset="0"/>
              </a:rPr>
              <a:t>Tiering</a:t>
            </a:r>
            <a:r>
              <a:rPr lang="en-US" dirty="0">
                <a:latin typeface="Calibri" panose="020F0502020204030204" pitchFamily="34" charset="0"/>
              </a:rPr>
              <a:t>—FAST</a:t>
            </a:r>
          </a:p>
          <a:p>
            <a:pPr marL="0" indent="0">
              <a:buNone/>
            </a:pPr>
            <a:endParaRPr lang="en-US" dirty="0">
              <a:latin typeface="Calibri" panose="020F0502020204030204" pitchFamily="34" charset="0"/>
            </a:endParaRP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Need of Cloud Computing</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466486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29" y="1553028"/>
            <a:ext cx="11684000" cy="5168405"/>
          </a:xfrm>
        </p:spPr>
        <p:txBody>
          <a:bodyPr>
            <a:normAutofit fontScale="77500" lnSpcReduction="20000"/>
          </a:bodyPr>
          <a:lstStyle/>
          <a:p>
            <a:pPr marL="0" indent="0">
              <a:buNone/>
            </a:pPr>
            <a:endParaRPr lang="en-US" sz="3600" dirty="0" smtClean="0">
              <a:latin typeface="Calibri" panose="020F0502020204030204" pitchFamily="34" charset="0"/>
            </a:endParaRPr>
          </a:p>
          <a:p>
            <a:pPr marL="0" indent="0">
              <a:buNone/>
            </a:pPr>
            <a:r>
              <a:rPr lang="en-US" sz="3600" b="1" dirty="0" smtClean="0">
                <a:solidFill>
                  <a:srgbClr val="FFFF00"/>
                </a:solidFill>
                <a:latin typeface="Calibri" panose="020F0502020204030204" pitchFamily="34" charset="0"/>
              </a:rPr>
              <a:t>The historical evolution of Cloud Computing is as follows: </a:t>
            </a:r>
          </a:p>
          <a:p>
            <a:r>
              <a:rPr lang="en-US" sz="3400" dirty="0" smtClean="0">
                <a:latin typeface="Calibri" panose="020F0502020204030204" pitchFamily="34" charset="0"/>
              </a:rPr>
              <a:t>Client-Server </a:t>
            </a:r>
            <a:r>
              <a:rPr lang="en-US" sz="3400" dirty="0">
                <a:latin typeface="Calibri" panose="020F0502020204030204" pitchFamily="34" charset="0"/>
              </a:rPr>
              <a:t>Technology</a:t>
            </a:r>
          </a:p>
          <a:p>
            <a:r>
              <a:rPr lang="en-US" sz="3400" dirty="0">
                <a:latin typeface="Calibri" panose="020F0502020204030204" pitchFamily="34" charset="0"/>
              </a:rPr>
              <a:t>Peer-to-Peer Approach</a:t>
            </a:r>
          </a:p>
          <a:p>
            <a:r>
              <a:rPr lang="en-US" sz="3400" dirty="0">
                <a:latin typeface="Calibri" panose="020F0502020204030204" pitchFamily="34" charset="0"/>
              </a:rPr>
              <a:t>Distributed Computing</a:t>
            </a:r>
          </a:p>
          <a:p>
            <a:r>
              <a:rPr lang="en-US" sz="3400" dirty="0">
                <a:latin typeface="Calibri" panose="020F0502020204030204" pitchFamily="34" charset="0"/>
              </a:rPr>
              <a:t>Evolution of Cloud Computing from Grid Computing</a:t>
            </a:r>
          </a:p>
          <a:p>
            <a:r>
              <a:rPr lang="en-US" sz="3400" dirty="0">
                <a:latin typeface="Calibri" panose="020F0502020204030204" pitchFamily="34" charset="0"/>
              </a:rPr>
              <a:t>Autonomic Computing</a:t>
            </a:r>
          </a:p>
          <a:p>
            <a:r>
              <a:rPr lang="en-US" sz="3400" dirty="0">
                <a:latin typeface="Calibri" panose="020F0502020204030204" pitchFamily="34" charset="0"/>
              </a:rPr>
              <a:t>Platform Virtualization</a:t>
            </a:r>
          </a:p>
          <a:p>
            <a:r>
              <a:rPr lang="en-US" sz="3400" dirty="0">
                <a:latin typeface="Calibri" panose="020F0502020204030204" pitchFamily="34" charset="0"/>
              </a:rPr>
              <a:t>Service Oriented Architecture—SOA</a:t>
            </a:r>
          </a:p>
          <a:p>
            <a:r>
              <a:rPr lang="en-US" sz="3400" dirty="0">
                <a:latin typeface="Calibri" panose="020F0502020204030204" pitchFamily="34" charset="0"/>
              </a:rPr>
              <a:t>Utility Computing</a:t>
            </a:r>
          </a:p>
          <a:p>
            <a:r>
              <a:rPr lang="en-US" sz="3400" dirty="0">
                <a:latin typeface="Calibri" panose="020F0502020204030204" pitchFamily="34" charset="0"/>
              </a:rPr>
              <a:t>Web 2.0</a:t>
            </a:r>
          </a:p>
          <a:p>
            <a:r>
              <a:rPr lang="en-US" sz="3400" dirty="0">
                <a:latin typeface="Calibri" panose="020F0502020204030204" pitchFamily="34" charset="0"/>
              </a:rPr>
              <a:t>Parallel Computing</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History of Cloud Computing</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3277752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29" y="1553028"/>
            <a:ext cx="11868728" cy="5168405"/>
          </a:xfrm>
        </p:spPr>
        <p:txBody>
          <a:bodyPr>
            <a:normAutofit/>
          </a:bodyPr>
          <a:lstStyle/>
          <a:p>
            <a:r>
              <a:rPr lang="en-US" dirty="0">
                <a:latin typeface="Calibri" panose="020F0502020204030204" pitchFamily="34" charset="0"/>
              </a:rPr>
              <a:t>Client-Server is the technology behind cloud computing. </a:t>
            </a:r>
            <a:r>
              <a:rPr lang="en-US" dirty="0" smtClean="0">
                <a:latin typeface="Calibri" panose="020F0502020204030204" pitchFamily="34" charset="0"/>
              </a:rPr>
              <a:t>It is </a:t>
            </a:r>
            <a:r>
              <a:rPr lang="en-US" dirty="0">
                <a:latin typeface="Calibri" panose="020F0502020204030204" pitchFamily="34" charset="0"/>
              </a:rPr>
              <a:t>shown in Fig. </a:t>
            </a:r>
            <a:r>
              <a:rPr lang="en-US" dirty="0" smtClean="0">
                <a:latin typeface="Calibri" panose="020F0502020204030204" pitchFamily="34" charset="0"/>
              </a:rPr>
              <a:t>1.4. In </a:t>
            </a:r>
            <a:r>
              <a:rPr lang="en-US" dirty="0">
                <a:latin typeface="Calibri" panose="020F0502020204030204" pitchFamily="34" charset="0"/>
              </a:rPr>
              <a:t>this, multiple computers perform collectively to augment computing power</a:t>
            </a:r>
            <a:r>
              <a:rPr lang="en-US" dirty="0" smtClean="0">
                <a:latin typeface="Calibri" panose="020F0502020204030204" pitchFamily="34" charset="0"/>
              </a:rPr>
              <a:t>.</a:t>
            </a:r>
          </a:p>
          <a:p>
            <a:r>
              <a:rPr lang="en-US" dirty="0">
                <a:latin typeface="Calibri" panose="020F0502020204030204" pitchFamily="34" charset="0"/>
              </a:rPr>
              <a:t>The server is the prime regulator wherein </a:t>
            </a:r>
            <a:r>
              <a:rPr lang="en-US" dirty="0" smtClean="0">
                <a:latin typeface="Calibri" panose="020F0502020204030204" pitchFamily="34" charset="0"/>
              </a:rPr>
              <a:t>software </a:t>
            </a:r>
            <a:r>
              <a:rPr lang="en-US" dirty="0">
                <a:latin typeface="Calibri" panose="020F0502020204030204" pitchFamily="34" charset="0"/>
              </a:rPr>
              <a:t>applications and data are kept </a:t>
            </a:r>
            <a:r>
              <a:rPr lang="en-US" dirty="0" smtClean="0">
                <a:latin typeface="Calibri" panose="020F0502020204030204" pitchFamily="34" charset="0"/>
              </a:rPr>
              <a:t>for </a:t>
            </a:r>
            <a:r>
              <a:rPr lang="en-US" dirty="0">
                <a:latin typeface="Calibri" panose="020F0502020204030204" pitchFamily="34" charset="0"/>
              </a:rPr>
              <a:t>access</a:t>
            </a:r>
            <a:r>
              <a:rPr lang="en-US" dirty="0" smtClean="0">
                <a:latin typeface="Calibri" panose="020F0502020204030204" pitchFamily="34" charset="0"/>
              </a:rPr>
              <a:t>.</a:t>
            </a:r>
          </a:p>
          <a:p>
            <a:r>
              <a:rPr lang="en-US" dirty="0">
                <a:latin typeface="Calibri" panose="020F0502020204030204" pitchFamily="34" charset="0"/>
              </a:rPr>
              <a:t>The client is simply a tool which is </a:t>
            </a:r>
            <a:r>
              <a:rPr lang="en-US" dirty="0" smtClean="0">
                <a:latin typeface="Calibri" panose="020F0502020204030204" pitchFamily="34" charset="0"/>
              </a:rPr>
              <a:t>associated with</a:t>
            </a:r>
          </a:p>
          <a:p>
            <a:pPr marL="0" indent="0">
              <a:buNone/>
            </a:pPr>
            <a:r>
              <a:rPr lang="en-US" dirty="0">
                <a:latin typeface="Calibri" panose="020F0502020204030204" pitchFamily="34" charset="0"/>
              </a:rPr>
              <a:t> </a:t>
            </a:r>
            <a:r>
              <a:rPr lang="en-US" dirty="0" smtClean="0">
                <a:latin typeface="Calibri" panose="020F0502020204030204" pitchFamily="34" charset="0"/>
              </a:rPr>
              <a:t>  the </a:t>
            </a:r>
            <a:r>
              <a:rPr lang="en-US" dirty="0">
                <a:latin typeface="Calibri" panose="020F0502020204030204" pitchFamily="34" charset="0"/>
              </a:rPr>
              <a:t>user for facilitation</a:t>
            </a:r>
            <a:r>
              <a:rPr lang="en-US" dirty="0" smtClean="0">
                <a:latin typeface="Calibri" panose="020F0502020204030204" pitchFamily="34" charset="0"/>
              </a:rPr>
              <a:t>.</a:t>
            </a:r>
          </a:p>
          <a:p>
            <a:r>
              <a:rPr lang="en-US" dirty="0">
                <a:latin typeface="Calibri" panose="020F0502020204030204" pitchFamily="34" charset="0"/>
              </a:rPr>
              <a:t>Due to inadequate processing power, </a:t>
            </a:r>
            <a:r>
              <a:rPr lang="en-US" dirty="0" smtClean="0">
                <a:latin typeface="Calibri" panose="020F0502020204030204" pitchFamily="34" charset="0"/>
              </a:rPr>
              <a:t>IT employees</a:t>
            </a:r>
          </a:p>
          <a:p>
            <a:pPr marL="0" indent="0">
              <a:buNone/>
            </a:pPr>
            <a:r>
              <a:rPr lang="en-US" dirty="0">
                <a:latin typeface="Calibri" panose="020F0502020204030204" pitchFamily="34" charset="0"/>
              </a:rPr>
              <a:t> </a:t>
            </a:r>
            <a:r>
              <a:rPr lang="en-US" dirty="0" smtClean="0">
                <a:latin typeface="Calibri" panose="020F0502020204030204" pitchFamily="34" charset="0"/>
              </a:rPr>
              <a:t>  </a:t>
            </a:r>
            <a:r>
              <a:rPr lang="en-US" dirty="0">
                <a:latin typeface="Calibri" panose="020F0502020204030204" pitchFamily="34" charset="0"/>
              </a:rPr>
              <a:t>neither acquire instant access nor </a:t>
            </a:r>
            <a:r>
              <a:rPr lang="en-US" dirty="0" smtClean="0">
                <a:latin typeface="Calibri" panose="020F0502020204030204" pitchFamily="34" charset="0"/>
              </a:rPr>
              <a:t>can </a:t>
            </a:r>
            <a:r>
              <a:rPr lang="en-US" dirty="0">
                <a:latin typeface="Calibri" panose="020F0502020204030204" pitchFamily="34" charset="0"/>
              </a:rPr>
              <a:t>two users </a:t>
            </a:r>
            <a:endParaRPr lang="en-US" dirty="0" smtClean="0">
              <a:latin typeface="Calibri" panose="020F0502020204030204" pitchFamily="34" charset="0"/>
            </a:endParaRPr>
          </a:p>
          <a:p>
            <a:pPr marL="0" indent="0">
              <a:buNone/>
            </a:pPr>
            <a:r>
              <a:rPr lang="en-US" dirty="0">
                <a:latin typeface="Calibri" panose="020F0502020204030204" pitchFamily="34" charset="0"/>
              </a:rPr>
              <a:t> </a:t>
            </a:r>
            <a:r>
              <a:rPr lang="en-US" dirty="0" smtClean="0">
                <a:latin typeface="Calibri" panose="020F0502020204030204" pitchFamily="34" charset="0"/>
              </a:rPr>
              <a:t>  access</a:t>
            </a:r>
            <a:r>
              <a:rPr lang="en-US" dirty="0">
                <a:latin typeface="Calibri" panose="020F0502020204030204" pitchFamily="34" charset="0"/>
              </a:rPr>
              <a:t> </a:t>
            </a:r>
            <a:r>
              <a:rPr lang="en-US" dirty="0" smtClean="0">
                <a:latin typeface="Calibri" panose="020F0502020204030204" pitchFamily="34" charset="0"/>
              </a:rPr>
              <a:t>similar </a:t>
            </a:r>
            <a:r>
              <a:rPr lang="en-US" dirty="0">
                <a:latin typeface="Calibri" panose="020F0502020204030204" pitchFamily="34" charset="0"/>
              </a:rPr>
              <a:t>data concurrently in client–server </a:t>
            </a:r>
            <a:endParaRPr lang="en-US" dirty="0" smtClean="0">
              <a:latin typeface="Calibri" panose="020F0502020204030204" pitchFamily="34" charset="0"/>
            </a:endParaRPr>
          </a:p>
          <a:p>
            <a:pPr marL="0" indent="0">
              <a:buNone/>
            </a:pPr>
            <a:r>
              <a:rPr lang="en-US" dirty="0">
                <a:latin typeface="Calibri" panose="020F0502020204030204" pitchFamily="34" charset="0"/>
              </a:rPr>
              <a:t> </a:t>
            </a:r>
            <a:r>
              <a:rPr lang="en-US" dirty="0" smtClean="0">
                <a:latin typeface="Calibri" panose="020F0502020204030204" pitchFamily="34" charset="0"/>
              </a:rPr>
              <a:t>  technology</a:t>
            </a:r>
            <a:r>
              <a:rPr lang="en-US" dirty="0">
                <a:latin typeface="Calibri" panose="020F0502020204030204" pitchFamily="34" charset="0"/>
              </a:rPr>
              <a:t>.</a:t>
            </a:r>
          </a:p>
        </p:txBody>
      </p:sp>
      <p:sp>
        <p:nvSpPr>
          <p:cNvPr id="5" name="Title 1"/>
          <p:cNvSpPr>
            <a:spLocks noGrp="1"/>
          </p:cNvSpPr>
          <p:nvPr>
            <p:ph type="title"/>
          </p:nvPr>
        </p:nvSpPr>
        <p:spPr>
          <a:xfrm>
            <a:off x="232229" y="365125"/>
            <a:ext cx="11684000" cy="1071789"/>
          </a:xfrm>
          <a:solidFill>
            <a:schemeClr val="bg1"/>
          </a:solidFill>
        </p:spPr>
        <p:txBody>
          <a:bodyPr>
            <a:normAutofit/>
          </a:bodyPr>
          <a:lstStyle/>
          <a:p>
            <a:pPr algn="ctr"/>
            <a:r>
              <a:rPr lang="en-US" dirty="0">
                <a:solidFill>
                  <a:schemeClr val="tx1"/>
                </a:solidFill>
                <a:latin typeface="Calibri" panose="020F0502020204030204" pitchFamily="34" charset="0"/>
              </a:rPr>
              <a:t>Client-Server Technology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9931" y="2557154"/>
            <a:ext cx="40386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5792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8" y="1553029"/>
            <a:ext cx="11910951" cy="3470234"/>
          </a:xfrm>
        </p:spPr>
        <p:txBody>
          <a:bodyPr>
            <a:normAutofit/>
          </a:bodyPr>
          <a:lstStyle/>
          <a:p>
            <a:endParaRPr lang="en-US" dirty="0" smtClean="0">
              <a:latin typeface="Calibri" panose="020F0502020204030204" pitchFamily="34" charset="0"/>
            </a:endParaRPr>
          </a:p>
          <a:p>
            <a:r>
              <a:rPr lang="en-US" dirty="0" smtClean="0">
                <a:latin typeface="Calibri" panose="020F0502020204030204" pitchFamily="34" charset="0"/>
              </a:rPr>
              <a:t>Peer-to-Peer </a:t>
            </a:r>
            <a:r>
              <a:rPr lang="en-US" dirty="0">
                <a:latin typeface="Calibri" panose="020F0502020204030204" pitchFamily="34" charset="0"/>
              </a:rPr>
              <a:t>(P2P) is a decentralized approach and it encompasses no principal server. It is a design </a:t>
            </a:r>
            <a:r>
              <a:rPr lang="en-US" dirty="0" smtClean="0">
                <a:latin typeface="Calibri" panose="020F0502020204030204" pitchFamily="34" charset="0"/>
              </a:rPr>
              <a:t>in which </a:t>
            </a:r>
            <a:r>
              <a:rPr lang="en-US" dirty="0">
                <a:latin typeface="Calibri" panose="020F0502020204030204" pitchFamily="34" charset="0"/>
              </a:rPr>
              <a:t>every computer has equal responsibilities </a:t>
            </a:r>
            <a:r>
              <a:rPr lang="en-US" dirty="0" smtClean="0">
                <a:latin typeface="Calibri" panose="020F0502020204030204" pitchFamily="34" charset="0"/>
              </a:rPr>
              <a:t>and </a:t>
            </a:r>
            <a:r>
              <a:rPr lang="en-US" dirty="0">
                <a:latin typeface="Calibri" panose="020F0502020204030204" pitchFamily="34" charset="0"/>
              </a:rPr>
              <a:t>facilities</a:t>
            </a:r>
            <a:r>
              <a:rPr lang="en-US" dirty="0" smtClean="0">
                <a:latin typeface="Calibri" panose="020F0502020204030204" pitchFamily="34" charset="0"/>
              </a:rPr>
              <a:t>.</a:t>
            </a:r>
          </a:p>
          <a:p>
            <a:r>
              <a:rPr lang="en-US" dirty="0">
                <a:latin typeface="Calibri" panose="020F0502020204030204" pitchFamily="34" charset="0"/>
              </a:rPr>
              <a:t>P2P facilitates straight swap of services and resources.</a:t>
            </a:r>
          </a:p>
          <a:p>
            <a:r>
              <a:rPr lang="en-US" dirty="0">
                <a:latin typeface="Calibri" panose="020F0502020204030204" pitchFamily="34" charset="0"/>
              </a:rPr>
              <a:t>This kind of network is not simple to manage.</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Peer to Peer Approach</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5862410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8" y="1553029"/>
            <a:ext cx="11910951" cy="3470234"/>
          </a:xfrm>
        </p:spPr>
        <p:txBody>
          <a:bodyPr>
            <a:normAutofit/>
          </a:bodyPr>
          <a:lstStyle/>
          <a:p>
            <a:r>
              <a:rPr lang="en-US" dirty="0" smtClean="0">
                <a:latin typeface="Calibri" panose="020F0502020204030204" pitchFamily="34" charset="0"/>
              </a:rPr>
              <a:t>Distributed computing </a:t>
            </a:r>
            <a:r>
              <a:rPr lang="en-US" dirty="0">
                <a:latin typeface="Calibri" panose="020F0502020204030204" pitchFamily="34" charset="0"/>
              </a:rPr>
              <a:t>utilizes those idle resources that are not utilized for some reason or the other. Figure </a:t>
            </a:r>
            <a:r>
              <a:rPr lang="en-US" dirty="0" smtClean="0">
                <a:latin typeface="Calibri" panose="020F0502020204030204" pitchFamily="34" charset="0"/>
              </a:rPr>
              <a:t>1.5 shows </a:t>
            </a:r>
            <a:r>
              <a:rPr lang="en-US" dirty="0">
                <a:latin typeface="Calibri" panose="020F0502020204030204" pitchFamily="34" charset="0"/>
              </a:rPr>
              <a:t>distributed computing.</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Distributed Computing</a:t>
            </a:r>
            <a:endParaRPr lang="en-US" dirty="0">
              <a:solidFill>
                <a:schemeClr val="tx1"/>
              </a:solidFill>
              <a:latin typeface="Calibri" panose="020F050202020403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196" y="2517569"/>
            <a:ext cx="5191125" cy="3681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941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grid computing?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024" y="389966"/>
            <a:ext cx="9816352" cy="629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049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 GRI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82" y="591670"/>
            <a:ext cx="11026589" cy="6266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429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smtClean="0">
              <a:latin typeface="+mn-lt"/>
            </a:endParaRPr>
          </a:p>
          <a:p>
            <a:r>
              <a:rPr lang="en-US" dirty="0" smtClean="0">
                <a:latin typeface="+mn-lt"/>
              </a:rPr>
              <a:t>Grids </a:t>
            </a:r>
            <a:r>
              <a:rPr lang="en-US" dirty="0">
                <a:latin typeface="+mn-lt"/>
              </a:rPr>
              <a:t>are a type of dispersed computing system, whereas a virtualized super computer is made </a:t>
            </a:r>
            <a:r>
              <a:rPr lang="en-US" dirty="0" smtClean="0">
                <a:latin typeface="+mn-lt"/>
              </a:rPr>
              <a:t>from various networked.</a:t>
            </a:r>
          </a:p>
          <a:p>
            <a:r>
              <a:rPr lang="en-US" dirty="0">
                <a:latin typeface="+mn-lt"/>
              </a:rPr>
              <a:t>Grids focus on two different but associated objectives—supplying isolated access to </a:t>
            </a:r>
            <a:r>
              <a:rPr lang="en-US" dirty="0" smtClean="0">
                <a:latin typeface="+mn-lt"/>
              </a:rPr>
              <a:t>IT resources </a:t>
            </a:r>
            <a:r>
              <a:rPr lang="en-US" dirty="0">
                <a:latin typeface="+mn-lt"/>
              </a:rPr>
              <a:t>and building up processing control</a:t>
            </a:r>
            <a:r>
              <a:rPr lang="en-US" dirty="0" smtClean="0">
                <a:latin typeface="+mn-lt"/>
              </a:rPr>
              <a:t>.</a:t>
            </a:r>
          </a:p>
          <a:p>
            <a:r>
              <a:rPr lang="en-US" dirty="0">
                <a:latin typeface="+mn-lt"/>
              </a:rPr>
              <a:t>The grid is a technology which controls two factors—allocation and trust</a:t>
            </a:r>
            <a:r>
              <a:rPr lang="en-US" dirty="0" smtClean="0">
                <a:latin typeface="+mn-lt"/>
              </a:rPr>
              <a:t>.</a:t>
            </a:r>
          </a:p>
          <a:p>
            <a:r>
              <a:rPr lang="en-US" dirty="0">
                <a:latin typeface="+mn-lt"/>
              </a:rPr>
              <a:t>Grid computing is a versatile technology which has its base in e-science and has progressed </a:t>
            </a:r>
            <a:r>
              <a:rPr lang="en-US" dirty="0" smtClean="0">
                <a:latin typeface="+mn-lt"/>
              </a:rPr>
              <a:t>from previous </a:t>
            </a:r>
            <a:r>
              <a:rPr lang="en-US" dirty="0">
                <a:latin typeface="+mn-lt"/>
              </a:rPr>
              <a:t>expansions in parallel and high-performance computing (HPC).</a:t>
            </a:r>
            <a:endParaRPr lang="en-US" dirty="0" smtClean="0">
              <a:latin typeface="+mn-lt"/>
            </a:endParaRP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mn-lt"/>
              </a:rPr>
              <a:t>Grid Framework</a:t>
            </a:r>
            <a:endParaRPr lang="en-US" dirty="0">
              <a:solidFill>
                <a:schemeClr val="tx1"/>
              </a:solidFill>
              <a:latin typeface="+mn-lt"/>
            </a:endParaRPr>
          </a:p>
        </p:txBody>
      </p:sp>
    </p:spTree>
    <p:extLst>
      <p:ext uri="{BB962C8B-B14F-4D97-AF65-F5344CB8AC3E}">
        <p14:creationId xmlns:p14="http://schemas.microsoft.com/office/powerpoint/2010/main" val="1898435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smtClean="0">
              <a:latin typeface="+mn-lt"/>
            </a:endParaRPr>
          </a:p>
          <a:p>
            <a:pPr marL="0" indent="0">
              <a:buNone/>
            </a:pPr>
            <a:r>
              <a:rPr lang="en-US" b="1" dirty="0" smtClean="0">
                <a:solidFill>
                  <a:srgbClr val="FFFF00"/>
                </a:solidFill>
                <a:latin typeface="+mn-lt"/>
              </a:rPr>
              <a:t>The </a:t>
            </a:r>
            <a:r>
              <a:rPr lang="en-US" b="1" dirty="0">
                <a:solidFill>
                  <a:srgbClr val="FFFF00"/>
                </a:solidFill>
                <a:latin typeface="+mn-lt"/>
              </a:rPr>
              <a:t>main resources that can be shared in a grid are:</a:t>
            </a:r>
          </a:p>
          <a:p>
            <a:pPr marL="0" indent="0">
              <a:buNone/>
            </a:pPr>
            <a:r>
              <a:rPr lang="en-US" dirty="0">
                <a:latin typeface="+mn-lt"/>
              </a:rPr>
              <a:t>1. Processing and computing power</a:t>
            </a:r>
          </a:p>
          <a:p>
            <a:pPr marL="0" indent="0">
              <a:buNone/>
            </a:pPr>
            <a:r>
              <a:rPr lang="en-US" dirty="0">
                <a:latin typeface="+mn-lt"/>
              </a:rPr>
              <a:t>2. Networked file and data storage systems</a:t>
            </a:r>
          </a:p>
          <a:p>
            <a:pPr marL="0" indent="0">
              <a:buNone/>
            </a:pPr>
            <a:r>
              <a:rPr lang="en-US" dirty="0">
                <a:latin typeface="+mn-lt"/>
              </a:rPr>
              <a:t>3. Bandwidth and communications</a:t>
            </a:r>
          </a:p>
          <a:p>
            <a:pPr marL="0" indent="0">
              <a:buNone/>
            </a:pPr>
            <a:r>
              <a:rPr lang="en-US" dirty="0">
                <a:latin typeface="+mn-lt"/>
              </a:rPr>
              <a:t>4. Application software</a:t>
            </a:r>
          </a:p>
          <a:p>
            <a:pPr marL="0" indent="0">
              <a:buNone/>
            </a:pPr>
            <a:r>
              <a:rPr lang="en-US" dirty="0">
                <a:latin typeface="+mn-lt"/>
              </a:rPr>
              <a:t>5. Tools used for scientific </a:t>
            </a:r>
            <a:r>
              <a:rPr lang="en-US" dirty="0" smtClean="0">
                <a:latin typeface="+mn-lt"/>
              </a:rPr>
              <a:t>purpose</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mn-lt"/>
              </a:rPr>
              <a:t>Grid Framework</a:t>
            </a:r>
            <a:endParaRPr lang="en-US" dirty="0">
              <a:solidFill>
                <a:schemeClr val="tx1"/>
              </a:solidFill>
              <a:latin typeface="+mn-lt"/>
            </a:endParaRPr>
          </a:p>
        </p:txBody>
      </p:sp>
    </p:spTree>
    <p:extLst>
      <p:ext uri="{BB962C8B-B14F-4D97-AF65-F5344CB8AC3E}">
        <p14:creationId xmlns:p14="http://schemas.microsoft.com/office/powerpoint/2010/main" val="640473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1966" y="261257"/>
            <a:ext cx="9953897" cy="5904412"/>
          </a:xfrm>
          <a:prstGeom prst="rect">
            <a:avLst/>
          </a:prstGeom>
        </p:spPr>
      </p:pic>
    </p:spTree>
    <p:extLst>
      <p:ext uri="{BB962C8B-B14F-4D97-AF65-F5344CB8AC3E}">
        <p14:creationId xmlns:p14="http://schemas.microsoft.com/office/powerpoint/2010/main" val="59927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29" y="1553028"/>
            <a:ext cx="11684000" cy="4913759"/>
          </a:xfrm>
        </p:spPr>
        <p:txBody>
          <a:bodyPr>
            <a:normAutofit/>
          </a:bodyPr>
          <a:lstStyle/>
          <a:p>
            <a:pPr marL="0" indent="0">
              <a:buNone/>
            </a:pPr>
            <a:endParaRPr lang="en-US" dirty="0" smtClean="0">
              <a:latin typeface="+mn-lt"/>
            </a:endParaRPr>
          </a:p>
          <a:p>
            <a:pPr marL="0" indent="0">
              <a:buNone/>
            </a:pPr>
            <a:r>
              <a:rPr lang="en-US" dirty="0" smtClean="0">
                <a:latin typeface="+mn-lt"/>
              </a:rPr>
              <a:t>The </a:t>
            </a:r>
            <a:r>
              <a:rPr lang="en-US" dirty="0">
                <a:latin typeface="+mn-lt"/>
              </a:rPr>
              <a:t>distinct definitions for grid and grid computing are:</a:t>
            </a:r>
          </a:p>
          <a:p>
            <a:r>
              <a:rPr lang="en-US" b="1" dirty="0">
                <a:solidFill>
                  <a:srgbClr val="FFFF00"/>
                </a:solidFill>
                <a:latin typeface="+mn-lt"/>
              </a:rPr>
              <a:t>Grid </a:t>
            </a:r>
            <a:r>
              <a:rPr lang="en-US" b="1" dirty="0" smtClean="0">
                <a:solidFill>
                  <a:srgbClr val="FFFF00"/>
                </a:solidFill>
                <a:latin typeface="+mn-lt"/>
              </a:rPr>
              <a:t>middleware </a:t>
            </a:r>
            <a:r>
              <a:rPr lang="en-US" dirty="0">
                <a:latin typeface="+mn-lt"/>
              </a:rPr>
              <a:t>is exclusive software that offers the essential functionality needed to </a:t>
            </a:r>
            <a:r>
              <a:rPr lang="en-US" dirty="0" smtClean="0">
                <a:latin typeface="+mn-lt"/>
              </a:rPr>
              <a:t>facilitate sharing </a:t>
            </a:r>
            <a:r>
              <a:rPr lang="en-US" dirty="0">
                <a:latin typeface="+mn-lt"/>
              </a:rPr>
              <a:t>of various resources and setting up of virtual businesses. Grid middleware is exclusive </a:t>
            </a:r>
            <a:r>
              <a:rPr lang="en-US" dirty="0" smtClean="0">
                <a:latin typeface="+mn-lt"/>
              </a:rPr>
              <a:t>software that </a:t>
            </a:r>
            <a:r>
              <a:rPr lang="en-US" dirty="0">
                <a:latin typeface="+mn-lt"/>
              </a:rPr>
              <a:t>is incorporated into the infrastructure of the concerned corporation. Grid middleware offers a </a:t>
            </a:r>
            <a:r>
              <a:rPr lang="en-US" dirty="0" smtClean="0">
                <a:latin typeface="+mn-lt"/>
              </a:rPr>
              <a:t>unique virtualization </a:t>
            </a:r>
            <a:r>
              <a:rPr lang="en-US" dirty="0">
                <a:latin typeface="+mn-lt"/>
              </a:rPr>
              <a:t>and sharing layer which is positioned among the various infrastructures and the </a:t>
            </a:r>
            <a:r>
              <a:rPr lang="en-US" dirty="0" smtClean="0">
                <a:latin typeface="+mn-lt"/>
              </a:rPr>
              <a:t>particular user </a:t>
            </a:r>
            <a:r>
              <a:rPr lang="en-US" dirty="0">
                <a:latin typeface="+mn-lt"/>
              </a:rPr>
              <a:t>applications using it</a:t>
            </a:r>
            <a:r>
              <a:rPr lang="en-US" dirty="0" smtClean="0">
                <a:latin typeface="+mn-lt"/>
              </a:rPr>
              <a:t>.</a:t>
            </a:r>
            <a:endParaRPr lang="en-US" dirty="0">
              <a:latin typeface="+mn-lt"/>
            </a:endParaRPr>
          </a:p>
          <a:p>
            <a:r>
              <a:rPr lang="en-US" b="1" dirty="0">
                <a:solidFill>
                  <a:srgbClr val="FFFF00"/>
                </a:solidFill>
                <a:latin typeface="+mn-lt"/>
              </a:rPr>
              <a:t>Grid computing </a:t>
            </a:r>
            <a:r>
              <a:rPr lang="en-US" dirty="0">
                <a:latin typeface="+mn-lt"/>
              </a:rPr>
              <a:t>is fundamentally the installed Grid middleware or the computing permitted by </a:t>
            </a:r>
            <a:r>
              <a:rPr lang="en-US" dirty="0" smtClean="0">
                <a:latin typeface="+mn-lt"/>
              </a:rPr>
              <a:t>grid middleware </a:t>
            </a:r>
            <a:r>
              <a:rPr lang="en-US" dirty="0">
                <a:latin typeface="+mn-lt"/>
              </a:rPr>
              <a:t>based on synchronized, safe, flexible resource sharing among a collection of </a:t>
            </a:r>
            <a:r>
              <a:rPr lang="en-US" dirty="0" smtClean="0">
                <a:latin typeface="+mn-lt"/>
              </a:rPr>
              <a:t>resources, people</a:t>
            </a:r>
            <a:r>
              <a:rPr lang="en-US" dirty="0">
                <a:latin typeface="+mn-lt"/>
              </a:rPr>
              <a:t>, and organizations</a:t>
            </a:r>
            <a:r>
              <a:rPr lang="en-US" dirty="0" smtClean="0">
                <a:latin typeface="+mn-lt"/>
              </a:rPr>
              <a:t>.</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mn-lt"/>
              </a:rPr>
              <a:t>Grid Framework</a:t>
            </a:r>
            <a:endParaRPr lang="en-US" dirty="0">
              <a:solidFill>
                <a:schemeClr val="tx1"/>
              </a:solidFill>
              <a:latin typeface="+mn-lt"/>
            </a:endParaRPr>
          </a:p>
        </p:txBody>
      </p:sp>
    </p:spTree>
    <p:extLst>
      <p:ext uri="{BB962C8B-B14F-4D97-AF65-F5344CB8AC3E}">
        <p14:creationId xmlns:p14="http://schemas.microsoft.com/office/powerpoint/2010/main" val="40923610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b="1" dirty="0" smtClean="0">
              <a:latin typeface="+mn-lt"/>
            </a:endParaRPr>
          </a:p>
          <a:p>
            <a:r>
              <a:rPr lang="en-US" b="1" dirty="0" smtClean="0">
                <a:solidFill>
                  <a:srgbClr val="FFFF00"/>
                </a:solidFill>
                <a:latin typeface="+mn-lt"/>
              </a:rPr>
              <a:t>Grid </a:t>
            </a:r>
            <a:r>
              <a:rPr lang="en-US" b="1" dirty="0">
                <a:solidFill>
                  <a:srgbClr val="FFFF00"/>
                </a:solidFill>
                <a:latin typeface="+mn-lt"/>
              </a:rPr>
              <a:t>infrastructure </a:t>
            </a:r>
            <a:r>
              <a:rPr lang="en-US" dirty="0">
                <a:latin typeface="+mn-lt"/>
              </a:rPr>
              <a:t>refers to the union of grid middleware and hardware which converts </a:t>
            </a:r>
            <a:r>
              <a:rPr lang="en-US" dirty="0" smtClean="0">
                <a:latin typeface="+mn-lt"/>
              </a:rPr>
              <a:t>single portions </a:t>
            </a:r>
            <a:r>
              <a:rPr lang="en-US" dirty="0">
                <a:latin typeface="+mn-lt"/>
              </a:rPr>
              <a:t>of data resources and hardware into an incorporated virtualized infrastructure that is </a:t>
            </a:r>
            <a:r>
              <a:rPr lang="en-US" dirty="0" smtClean="0">
                <a:latin typeface="+mn-lt"/>
              </a:rPr>
              <a:t>displayed to </a:t>
            </a:r>
            <a:r>
              <a:rPr lang="en-US" dirty="0">
                <a:latin typeface="+mn-lt"/>
              </a:rPr>
              <a:t>the user as the only </a:t>
            </a:r>
            <a:r>
              <a:rPr lang="en-US" dirty="0" smtClean="0">
                <a:latin typeface="+mn-lt"/>
              </a:rPr>
              <a:t>computer in spite of heterogeneity of the fundamental infrastructure.</a:t>
            </a:r>
          </a:p>
          <a:p>
            <a:r>
              <a:rPr lang="en-US" b="1" dirty="0">
                <a:solidFill>
                  <a:srgbClr val="FFFF00"/>
                </a:solidFill>
                <a:latin typeface="+mn-lt"/>
              </a:rPr>
              <a:t>Utility computing </a:t>
            </a:r>
            <a:r>
              <a:rPr lang="en-US" dirty="0">
                <a:latin typeface="+mn-lt"/>
              </a:rPr>
              <a:t>is a type of computing that provides customized applications of grid and computing as a service. It is based on pay-as-per-utilization business modules.</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mn-lt"/>
              </a:rPr>
              <a:t>Grid Framework</a:t>
            </a:r>
            <a:endParaRPr lang="en-US" dirty="0">
              <a:solidFill>
                <a:schemeClr val="tx1"/>
              </a:solidFill>
              <a:latin typeface="+mn-lt"/>
            </a:endParaRPr>
          </a:p>
        </p:txBody>
      </p:sp>
    </p:spTree>
    <p:extLst>
      <p:ext uri="{BB962C8B-B14F-4D97-AF65-F5344CB8AC3E}">
        <p14:creationId xmlns:p14="http://schemas.microsoft.com/office/powerpoint/2010/main" val="1960039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29" y="1553028"/>
            <a:ext cx="11684000" cy="4800637"/>
          </a:xfrm>
        </p:spPr>
        <p:txBody>
          <a:bodyPr>
            <a:normAutofit/>
          </a:bodyPr>
          <a:lstStyle/>
          <a:p>
            <a:pPr>
              <a:buFont typeface="Wingdings" panose="05000000000000000000" pitchFamily="2" charset="2"/>
              <a:buChar char="Ø"/>
            </a:pPr>
            <a:endParaRPr lang="en-US" dirty="0" smtClean="0">
              <a:latin typeface="+mn-lt"/>
            </a:endParaRPr>
          </a:p>
          <a:p>
            <a:pPr>
              <a:buFont typeface="Wingdings" panose="05000000000000000000" pitchFamily="2" charset="2"/>
              <a:buChar char="Ø"/>
            </a:pPr>
            <a:r>
              <a:rPr lang="en-US" dirty="0" smtClean="0">
                <a:latin typeface="+mn-lt"/>
              </a:rPr>
              <a:t>The </a:t>
            </a:r>
            <a:r>
              <a:rPr lang="en-US" dirty="0">
                <a:latin typeface="+mn-lt"/>
              </a:rPr>
              <a:t>grid design offers an outline of the grid constituents, describes the objective and operations of </a:t>
            </a:r>
            <a:r>
              <a:rPr lang="en-US" dirty="0" smtClean="0">
                <a:latin typeface="+mn-lt"/>
              </a:rPr>
              <a:t>its constituents</a:t>
            </a:r>
            <a:r>
              <a:rPr lang="en-US" dirty="0">
                <a:latin typeface="+mn-lt"/>
              </a:rPr>
              <a:t>, and shows how the constituents interrelate </a:t>
            </a:r>
            <a:r>
              <a:rPr lang="en-US" dirty="0" smtClean="0">
                <a:latin typeface="+mn-lt"/>
              </a:rPr>
              <a:t>with </a:t>
            </a:r>
            <a:r>
              <a:rPr lang="en-US" dirty="0">
                <a:latin typeface="+mn-lt"/>
              </a:rPr>
              <a:t>each other</a:t>
            </a:r>
            <a:r>
              <a:rPr lang="en-US" dirty="0" smtClean="0">
                <a:latin typeface="+mn-lt"/>
              </a:rPr>
              <a:t>. </a:t>
            </a:r>
            <a:r>
              <a:rPr lang="en-US" dirty="0">
                <a:latin typeface="+mn-lt"/>
              </a:rPr>
              <a:t>Various layers of the grid architecture </a:t>
            </a:r>
            <a:r>
              <a:rPr lang="en-US" dirty="0" smtClean="0">
                <a:latin typeface="+mn-lt"/>
              </a:rPr>
              <a:t>are:</a:t>
            </a:r>
          </a:p>
          <a:p>
            <a:r>
              <a:rPr lang="en-US" dirty="0">
                <a:latin typeface="+mn-lt"/>
              </a:rPr>
              <a:t>Fabric </a:t>
            </a:r>
            <a:r>
              <a:rPr lang="en-US" dirty="0" smtClean="0">
                <a:latin typeface="+mn-lt"/>
              </a:rPr>
              <a:t>layer</a:t>
            </a:r>
          </a:p>
          <a:p>
            <a:r>
              <a:rPr lang="en-US" dirty="0">
                <a:latin typeface="+mn-lt"/>
              </a:rPr>
              <a:t>Connectivity </a:t>
            </a:r>
            <a:r>
              <a:rPr lang="en-US" dirty="0" smtClean="0">
                <a:latin typeface="+mn-lt"/>
              </a:rPr>
              <a:t>layer</a:t>
            </a:r>
          </a:p>
          <a:p>
            <a:r>
              <a:rPr lang="en-US" dirty="0">
                <a:latin typeface="+mn-lt"/>
              </a:rPr>
              <a:t>Resource </a:t>
            </a:r>
            <a:r>
              <a:rPr lang="en-US" dirty="0" smtClean="0">
                <a:latin typeface="+mn-lt"/>
              </a:rPr>
              <a:t>layer</a:t>
            </a:r>
          </a:p>
          <a:p>
            <a:r>
              <a:rPr lang="en-US" dirty="0">
                <a:latin typeface="+mn-lt"/>
              </a:rPr>
              <a:t>Collective </a:t>
            </a:r>
            <a:r>
              <a:rPr lang="en-US" dirty="0" smtClean="0">
                <a:latin typeface="+mn-lt"/>
              </a:rPr>
              <a:t>layer</a:t>
            </a:r>
          </a:p>
          <a:p>
            <a:r>
              <a:rPr lang="en-US" dirty="0">
                <a:latin typeface="+mn-lt"/>
              </a:rPr>
              <a:t>Application layer</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Grid Architecture</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1141308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b="1" dirty="0">
                <a:solidFill>
                  <a:srgbClr val="FFFF00"/>
                </a:solidFill>
                <a:latin typeface="+mn-lt"/>
              </a:rPr>
              <a:t>The key functionalities of a grid middleware are as follows:</a:t>
            </a:r>
          </a:p>
          <a:p>
            <a:pPr marL="0" indent="0">
              <a:buNone/>
            </a:pPr>
            <a:r>
              <a:rPr lang="en-US" dirty="0">
                <a:latin typeface="+mn-lt"/>
              </a:rPr>
              <a:t>1. Integration and virtualization of various independent resources</a:t>
            </a:r>
          </a:p>
          <a:p>
            <a:pPr marL="0" indent="0">
              <a:buNone/>
            </a:pPr>
            <a:r>
              <a:rPr lang="en-US" dirty="0">
                <a:latin typeface="+mn-lt"/>
              </a:rPr>
              <a:t>2. Requirement of information concerning resources and their accessibility</a:t>
            </a:r>
          </a:p>
          <a:p>
            <a:pPr marL="0" indent="0">
              <a:buNone/>
            </a:pPr>
            <a:r>
              <a:rPr lang="en-US" dirty="0">
                <a:latin typeface="+mn-lt"/>
              </a:rPr>
              <a:t>3. Lively and flexible resource administration and allotment</a:t>
            </a:r>
          </a:p>
          <a:p>
            <a:pPr marL="0" indent="0">
              <a:buNone/>
            </a:pPr>
            <a:r>
              <a:rPr lang="en-US" dirty="0">
                <a:latin typeface="+mn-lt"/>
              </a:rPr>
              <a:t>4. Brokerage of resources based on open markets or corporation strategies</a:t>
            </a:r>
          </a:p>
          <a:p>
            <a:pPr marL="0" indent="0">
              <a:buNone/>
            </a:pPr>
            <a:r>
              <a:rPr lang="en-US" dirty="0">
                <a:latin typeface="+mn-lt"/>
              </a:rPr>
              <a:t>5. Safety comprising agreement and confirmation of users and </a:t>
            </a:r>
            <a:r>
              <a:rPr lang="en-US" dirty="0" smtClean="0">
                <a:latin typeface="+mn-lt"/>
              </a:rPr>
              <a:t>accountability</a:t>
            </a:r>
            <a:endParaRPr lang="en-US" dirty="0">
              <a:latin typeface="+mn-lt"/>
            </a:endParaRPr>
          </a:p>
          <a:p>
            <a:pPr marL="0" indent="0">
              <a:buNone/>
            </a:pPr>
            <a:r>
              <a:rPr lang="en-US" dirty="0">
                <a:latin typeface="+mn-lt"/>
              </a:rPr>
              <a:t>6. Licenses administration</a:t>
            </a:r>
          </a:p>
          <a:p>
            <a:pPr marL="0" indent="0">
              <a:buNone/>
            </a:pPr>
            <a:r>
              <a:rPr lang="en-US" dirty="0">
                <a:latin typeface="+mn-lt"/>
              </a:rPr>
              <a:t>7. Expense and invoicing</a:t>
            </a:r>
          </a:p>
          <a:p>
            <a:pPr marL="0" indent="0">
              <a:buNone/>
            </a:pPr>
            <a:r>
              <a:rPr lang="en-US" dirty="0">
                <a:latin typeface="+mn-lt"/>
              </a:rPr>
              <a:t>8. Transport of non-insignificant ‘Quality of Service’</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Grid Architecture</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23431896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9" y="1553029"/>
            <a:ext cx="11863450" cy="4623934"/>
          </a:xfrm>
        </p:spPr>
        <p:txBody>
          <a:bodyPr>
            <a:noAutofit/>
          </a:bodyPr>
          <a:lstStyle/>
          <a:p>
            <a:r>
              <a:rPr lang="en-US" sz="2700" dirty="0">
                <a:latin typeface="+mn-lt"/>
              </a:rPr>
              <a:t>It is not enough to just change the prevailing spread IT infrastructure into a grid. In majority </a:t>
            </a:r>
            <a:r>
              <a:rPr lang="en-US" sz="2700" dirty="0" smtClean="0">
                <a:latin typeface="+mn-lt"/>
              </a:rPr>
              <a:t>of instances</a:t>
            </a:r>
            <a:r>
              <a:rPr lang="en-US" sz="2700" dirty="0">
                <a:latin typeface="+mn-lt"/>
              </a:rPr>
              <a:t>, investments are required for making the existing applications to work on a grid </a:t>
            </a:r>
            <a:r>
              <a:rPr lang="en-US" sz="2700" dirty="0" smtClean="0">
                <a:latin typeface="+mn-lt"/>
              </a:rPr>
              <a:t>infrastructure</a:t>
            </a:r>
            <a:r>
              <a:rPr lang="en-US" sz="2700" dirty="0">
                <a:latin typeface="+mn-lt"/>
              </a:rPr>
              <a:t>.</a:t>
            </a:r>
          </a:p>
          <a:p>
            <a:r>
              <a:rPr lang="en-US" sz="2700" dirty="0" smtClean="0">
                <a:latin typeface="+mn-lt"/>
              </a:rPr>
              <a:t>Lack </a:t>
            </a:r>
            <a:r>
              <a:rPr lang="en-US" sz="2700" dirty="0">
                <a:latin typeface="+mn-lt"/>
              </a:rPr>
              <a:t>of values for grid computing make resources’ findings for grid technology difficult and risky.</a:t>
            </a:r>
          </a:p>
          <a:p>
            <a:r>
              <a:rPr lang="en-US" sz="2700" dirty="0" smtClean="0">
                <a:latin typeface="+mn-lt"/>
              </a:rPr>
              <a:t>Grid </a:t>
            </a:r>
            <a:r>
              <a:rPr lang="en-US" sz="2700" dirty="0">
                <a:latin typeface="+mn-lt"/>
              </a:rPr>
              <a:t>computing is a versatile technology and the launching of grid computing in a </a:t>
            </a:r>
            <a:r>
              <a:rPr lang="en-US" sz="2700" dirty="0" smtClean="0">
                <a:latin typeface="+mn-lt"/>
              </a:rPr>
              <a:t>corporation is </a:t>
            </a:r>
            <a:r>
              <a:rPr lang="en-US" sz="2700" dirty="0">
                <a:latin typeface="+mn-lt"/>
              </a:rPr>
              <a:t>characteristically a long-standing plan that needs time until the visibility of first </a:t>
            </a:r>
            <a:r>
              <a:rPr lang="en-US" sz="2700" dirty="0" smtClean="0">
                <a:latin typeface="+mn-lt"/>
              </a:rPr>
              <a:t>results. The </a:t>
            </a:r>
            <a:r>
              <a:rPr lang="en-US" sz="2700" dirty="0">
                <a:latin typeface="+mn-lt"/>
              </a:rPr>
              <a:t>beginning of grid computing could need consistency of physical resources. Even if </a:t>
            </a:r>
            <a:r>
              <a:rPr lang="en-US" sz="2700" dirty="0" smtClean="0">
                <a:latin typeface="+mn-lt"/>
              </a:rPr>
              <a:t>grids would </a:t>
            </a:r>
            <a:r>
              <a:rPr lang="en-US" sz="2700" dirty="0">
                <a:latin typeface="+mn-lt"/>
              </a:rPr>
              <a:t>essentially be capable to handle heterogeneity of resources that are accessible, </a:t>
            </a:r>
            <a:r>
              <a:rPr lang="en-US" sz="2700" dirty="0" smtClean="0">
                <a:latin typeface="+mn-lt"/>
              </a:rPr>
              <a:t>advanced heterogeneity </a:t>
            </a:r>
            <a:r>
              <a:rPr lang="en-US" sz="2700" dirty="0">
                <a:latin typeface="+mn-lt"/>
              </a:rPr>
              <a:t>of resources might need advanced savings in terms of money and time </a:t>
            </a:r>
            <a:r>
              <a:rPr lang="en-US" sz="2700" dirty="0" smtClean="0">
                <a:latin typeface="+mn-lt"/>
              </a:rPr>
              <a:t>and hence increase </a:t>
            </a:r>
            <a:r>
              <a:rPr lang="en-US" sz="2700" dirty="0">
                <a:latin typeface="+mn-lt"/>
              </a:rPr>
              <a:t>the </a:t>
            </a:r>
            <a:r>
              <a:rPr lang="en-US" sz="2700" dirty="0" smtClean="0">
                <a:latin typeface="+mn-lt"/>
              </a:rPr>
              <a:t>downfall </a:t>
            </a:r>
            <a:r>
              <a:rPr lang="en-US" sz="2700" dirty="0">
                <a:latin typeface="+mn-lt"/>
              </a:rPr>
              <a:t>risk.</a:t>
            </a:r>
            <a:endParaRPr lang="en-US" sz="2700" dirty="0" smtClean="0">
              <a:latin typeface="+mn-lt"/>
            </a:endParaRPr>
          </a:p>
        </p:txBody>
      </p:sp>
      <p:sp>
        <p:nvSpPr>
          <p:cNvPr id="5" name="Title 1"/>
          <p:cNvSpPr>
            <a:spLocks noGrp="1"/>
          </p:cNvSpPr>
          <p:nvPr>
            <p:ph type="title"/>
          </p:nvPr>
        </p:nvSpPr>
        <p:spPr>
          <a:xfrm>
            <a:off x="232229" y="365125"/>
            <a:ext cx="11684000" cy="1071789"/>
          </a:xfrm>
          <a:solidFill>
            <a:schemeClr val="bg1"/>
          </a:solidFill>
        </p:spPr>
        <p:txBody>
          <a:bodyPr>
            <a:noAutofit/>
          </a:bodyPr>
          <a:lstStyle/>
          <a:p>
            <a:pPr algn="ctr"/>
            <a:r>
              <a:rPr lang="en-US" dirty="0" smtClean="0">
                <a:solidFill>
                  <a:schemeClr val="tx1"/>
                </a:solidFill>
                <a:latin typeface="Calibri" panose="020F0502020204030204" pitchFamily="34" charset="0"/>
              </a:rPr>
              <a:t>Challenges of Grid Computing </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24944108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29" y="1553029"/>
            <a:ext cx="11684000" cy="4800270"/>
          </a:xfrm>
        </p:spPr>
        <p:txBody>
          <a:bodyPr>
            <a:normAutofit/>
          </a:bodyPr>
          <a:lstStyle/>
          <a:p>
            <a:endParaRPr lang="en-US" dirty="0" smtClean="0">
              <a:latin typeface="+mn-lt"/>
            </a:endParaRPr>
          </a:p>
          <a:p>
            <a:r>
              <a:rPr lang="en-US" dirty="0" smtClean="0">
                <a:latin typeface="+mn-lt"/>
              </a:rPr>
              <a:t>In </a:t>
            </a:r>
            <a:r>
              <a:rPr lang="en-US" dirty="0">
                <a:latin typeface="+mn-lt"/>
              </a:rPr>
              <a:t>cloud computing environment, physical resources are made available to cloud users with the </a:t>
            </a:r>
            <a:r>
              <a:rPr lang="en-US" dirty="0" smtClean="0">
                <a:latin typeface="+mn-lt"/>
              </a:rPr>
              <a:t>help of </a:t>
            </a:r>
            <a:r>
              <a:rPr lang="en-US" dirty="0">
                <a:latin typeface="+mn-lt"/>
              </a:rPr>
              <a:t>virtualization software in the form of virtual resources</a:t>
            </a:r>
            <a:r>
              <a:rPr lang="en-US" dirty="0" smtClean="0">
                <a:latin typeface="+mn-lt"/>
              </a:rPr>
              <a:t>.</a:t>
            </a:r>
          </a:p>
          <a:p>
            <a:r>
              <a:rPr lang="en-US" dirty="0">
                <a:latin typeface="+mn-lt"/>
              </a:rPr>
              <a:t>Cloud computing architecture is not fixed as </a:t>
            </a:r>
            <a:r>
              <a:rPr lang="en-US" dirty="0" smtClean="0">
                <a:latin typeface="+mn-lt"/>
              </a:rPr>
              <a:t>other computing </a:t>
            </a:r>
            <a:r>
              <a:rPr lang="en-US" dirty="0">
                <a:latin typeface="+mn-lt"/>
              </a:rPr>
              <a:t>architectures, but it is different on the basis of different jobs, resource </a:t>
            </a:r>
            <a:r>
              <a:rPr lang="en-US" dirty="0" smtClean="0">
                <a:latin typeface="+mn-lt"/>
              </a:rPr>
              <a:t>distri</a:t>
            </a:r>
            <a:r>
              <a:rPr lang="en-US" dirty="0" smtClean="0"/>
              <a:t>bution.</a:t>
            </a:r>
            <a:endParaRPr lang="en-US" dirty="0" smtClean="0">
              <a:latin typeface="+mn-lt"/>
            </a:endParaRPr>
          </a:p>
        </p:txBody>
      </p:sp>
      <p:sp>
        <p:nvSpPr>
          <p:cNvPr id="5" name="Title 1"/>
          <p:cNvSpPr>
            <a:spLocks noGrp="1"/>
          </p:cNvSpPr>
          <p:nvPr>
            <p:ph type="title"/>
          </p:nvPr>
        </p:nvSpPr>
        <p:spPr>
          <a:xfrm>
            <a:off x="232229" y="365125"/>
            <a:ext cx="11684000" cy="1071789"/>
          </a:xfrm>
          <a:solidFill>
            <a:schemeClr val="bg1"/>
          </a:solidFill>
        </p:spPr>
        <p:txBody>
          <a:bodyPr>
            <a:normAutofit/>
          </a:bodyPr>
          <a:lstStyle/>
          <a:p>
            <a:pPr algn="ctr"/>
            <a:r>
              <a:rPr lang="en-US" dirty="0" smtClean="0">
                <a:solidFill>
                  <a:schemeClr val="tx1"/>
                </a:solidFill>
                <a:latin typeface="+mn-lt"/>
              </a:rPr>
              <a:t>Cloud Computing Architecture</a:t>
            </a:r>
            <a:endParaRPr lang="en-US" dirty="0">
              <a:solidFill>
                <a:schemeClr val="tx1"/>
              </a:solidFill>
              <a:latin typeface="+mn-lt"/>
            </a:endParaRPr>
          </a:p>
        </p:txBody>
      </p:sp>
    </p:spTree>
    <p:extLst>
      <p:ext uri="{BB962C8B-B14F-4D97-AF65-F5344CB8AC3E}">
        <p14:creationId xmlns:p14="http://schemas.microsoft.com/office/powerpoint/2010/main" val="26087376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a:solidFill>
                  <a:schemeClr val="tx1"/>
                </a:solidFill>
                <a:latin typeface="+mn-lt"/>
              </a:rPr>
              <a:t>Cloud Computing Architecture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676" y="1674902"/>
            <a:ext cx="5955957" cy="4643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48281" y="1727537"/>
            <a:ext cx="5338119" cy="4678204"/>
          </a:xfrm>
          <a:prstGeom prst="rect">
            <a:avLst/>
          </a:prstGeom>
          <a:noFill/>
        </p:spPr>
        <p:txBody>
          <a:bodyPr wrap="square" rtlCol="0">
            <a:spAutoFit/>
          </a:bodyPr>
          <a:lstStyle/>
          <a:p>
            <a:r>
              <a:rPr lang="en-US" sz="2800" dirty="0"/>
              <a:t>Basic cloud computing environment is shown in the Fig. 3.1 in which various services such as available servers, virtual desktop, system software, application software, database, etc. are available for cloud users. Users can avail the services using any device such as desktop system, laptop, mobile, tablet, etc., </a:t>
            </a:r>
          </a:p>
          <a:p>
            <a:endParaRPr lang="en-GB" dirty="0"/>
          </a:p>
        </p:txBody>
      </p:sp>
    </p:spTree>
    <p:extLst>
      <p:ext uri="{BB962C8B-B14F-4D97-AF65-F5344CB8AC3E}">
        <p14:creationId xmlns:p14="http://schemas.microsoft.com/office/powerpoint/2010/main" val="7858987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29" y="1553029"/>
            <a:ext cx="11684000" cy="4800270"/>
          </a:xfrm>
        </p:spPr>
        <p:txBody>
          <a:bodyPr>
            <a:normAutofit fontScale="92500" lnSpcReduction="20000"/>
          </a:bodyPr>
          <a:lstStyle/>
          <a:p>
            <a:pPr marL="0" indent="0">
              <a:buNone/>
            </a:pPr>
            <a:endParaRPr lang="en-US" sz="3100" dirty="0" smtClean="0">
              <a:latin typeface="+mn-lt"/>
            </a:endParaRPr>
          </a:p>
          <a:p>
            <a:pPr marL="0" indent="0">
              <a:buNone/>
            </a:pPr>
            <a:r>
              <a:rPr lang="en-US" sz="3100" b="1" dirty="0" smtClean="0">
                <a:solidFill>
                  <a:srgbClr val="FFFF00"/>
                </a:solidFill>
                <a:latin typeface="+mn-lt"/>
              </a:rPr>
              <a:t>The </a:t>
            </a:r>
            <a:r>
              <a:rPr lang="en-US" sz="3100" b="1" dirty="0">
                <a:solidFill>
                  <a:srgbClr val="FFFF00"/>
                </a:solidFill>
                <a:latin typeface="+mn-lt"/>
              </a:rPr>
              <a:t>Cloud Computing architecture is discussed based on different </a:t>
            </a:r>
            <a:r>
              <a:rPr lang="en-US" sz="3100" b="1" dirty="0" smtClean="0">
                <a:solidFill>
                  <a:srgbClr val="FFFF00"/>
                </a:solidFill>
                <a:latin typeface="+mn-lt"/>
              </a:rPr>
              <a:t>criteria:</a:t>
            </a:r>
            <a:endParaRPr lang="en-US" dirty="0" smtClean="0">
              <a:latin typeface="+mn-lt"/>
            </a:endParaRPr>
          </a:p>
          <a:p>
            <a:r>
              <a:rPr lang="en-US" sz="2700" dirty="0" smtClean="0">
                <a:latin typeface="+mn-lt"/>
              </a:rPr>
              <a:t>On </a:t>
            </a:r>
            <a:r>
              <a:rPr lang="en-US" sz="2700" dirty="0">
                <a:latin typeface="+mn-lt"/>
              </a:rPr>
              <a:t>the Basis of Load Balancing</a:t>
            </a:r>
          </a:p>
          <a:p>
            <a:r>
              <a:rPr lang="en-US" sz="2700" dirty="0">
                <a:latin typeface="+mn-lt"/>
              </a:rPr>
              <a:t>On the Basis of Disk Provisioning</a:t>
            </a:r>
          </a:p>
          <a:p>
            <a:r>
              <a:rPr lang="en-US" sz="2700" dirty="0">
                <a:latin typeface="+mn-lt"/>
              </a:rPr>
              <a:t>On the Basis of Storage Management</a:t>
            </a:r>
          </a:p>
          <a:p>
            <a:r>
              <a:rPr lang="en-US" sz="2700" dirty="0">
                <a:latin typeface="+mn-lt"/>
              </a:rPr>
              <a:t>On the Basis of Hypervisor Installed</a:t>
            </a:r>
          </a:p>
          <a:p>
            <a:r>
              <a:rPr lang="en-US" sz="2700" dirty="0">
                <a:latin typeface="+mn-lt"/>
              </a:rPr>
              <a:t>On the Basis of Migration</a:t>
            </a:r>
          </a:p>
          <a:p>
            <a:r>
              <a:rPr lang="en-US" sz="2700" dirty="0">
                <a:latin typeface="+mn-lt"/>
              </a:rPr>
              <a:t>On the Basis of Service Relocation</a:t>
            </a:r>
          </a:p>
          <a:p>
            <a:r>
              <a:rPr lang="en-US" sz="2700" dirty="0">
                <a:latin typeface="+mn-lt"/>
              </a:rPr>
              <a:t>On the Basis of Cloud Balancing</a:t>
            </a:r>
          </a:p>
          <a:p>
            <a:r>
              <a:rPr lang="en-US" sz="2700" dirty="0">
                <a:latin typeface="+mn-lt"/>
              </a:rPr>
              <a:t>On the Basis of Virtual Switches Load Balancing</a:t>
            </a:r>
          </a:p>
          <a:p>
            <a:r>
              <a:rPr lang="en-US" sz="2700" dirty="0">
                <a:latin typeface="+mn-lt"/>
              </a:rPr>
              <a:t>On the Basis of Failure Detection and Recovery</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a:solidFill>
                  <a:schemeClr val="tx1"/>
                </a:solidFill>
                <a:latin typeface="+mn-lt"/>
              </a:rPr>
              <a:t>Cloud Computing Architecture</a:t>
            </a:r>
          </a:p>
        </p:txBody>
      </p:sp>
    </p:spTree>
    <p:extLst>
      <p:ext uri="{BB962C8B-B14F-4D97-AF65-F5344CB8AC3E}">
        <p14:creationId xmlns:p14="http://schemas.microsoft.com/office/powerpoint/2010/main" val="29311239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29" y="1553028"/>
            <a:ext cx="11684000" cy="5168405"/>
          </a:xfrm>
        </p:spPr>
        <p:txBody>
          <a:bodyPr>
            <a:normAutofit/>
          </a:bodyPr>
          <a:lstStyle/>
          <a:p>
            <a:endParaRPr lang="en-US" dirty="0" smtClean="0">
              <a:latin typeface="+mn-lt"/>
            </a:endParaRPr>
          </a:p>
          <a:p>
            <a:r>
              <a:rPr lang="en-US" dirty="0" smtClean="0">
                <a:latin typeface="+mn-lt"/>
              </a:rPr>
              <a:t>Cloud computing has </a:t>
            </a:r>
            <a:r>
              <a:rPr lang="en-US" dirty="0">
                <a:latin typeface="+mn-lt"/>
              </a:rPr>
              <a:t>various issues related to its </a:t>
            </a:r>
            <a:r>
              <a:rPr lang="en-US" dirty="0" smtClean="0">
                <a:latin typeface="+mn-lt"/>
              </a:rPr>
              <a:t>architecture: </a:t>
            </a:r>
            <a:endParaRPr lang="en-US" dirty="0" smtClean="0"/>
          </a:p>
          <a:p>
            <a:r>
              <a:rPr lang="en-US" b="1" dirty="0">
                <a:solidFill>
                  <a:srgbClr val="FFFF00"/>
                </a:solidFill>
                <a:latin typeface="+mn-lt"/>
              </a:rPr>
              <a:t>Issues at Design </a:t>
            </a:r>
            <a:r>
              <a:rPr lang="en-US" b="1" dirty="0" smtClean="0">
                <a:solidFill>
                  <a:srgbClr val="FFFF00"/>
                </a:solidFill>
                <a:latin typeface="+mn-lt"/>
              </a:rPr>
              <a:t>Level</a:t>
            </a:r>
          </a:p>
          <a:p>
            <a:pPr marL="0" indent="0">
              <a:buNone/>
            </a:pPr>
            <a:r>
              <a:rPr lang="en-US" b="1" dirty="0">
                <a:latin typeface="+mn-lt"/>
              </a:rPr>
              <a:t>	</a:t>
            </a:r>
            <a:r>
              <a:rPr lang="en-US" b="1" dirty="0" smtClean="0">
                <a:latin typeface="+mn-lt"/>
              </a:rPr>
              <a:t> Issues </a:t>
            </a:r>
            <a:r>
              <a:rPr lang="en-US" b="1" dirty="0">
                <a:latin typeface="+mn-lt"/>
              </a:rPr>
              <a:t>of Architectural of Cloud </a:t>
            </a:r>
            <a:r>
              <a:rPr lang="en-US" b="1" dirty="0" smtClean="0">
                <a:latin typeface="+mn-lt"/>
              </a:rPr>
              <a:t>Computing</a:t>
            </a:r>
          </a:p>
          <a:p>
            <a:pPr marL="0" indent="0">
              <a:buNone/>
            </a:pPr>
            <a:r>
              <a:rPr lang="en-US" b="1" dirty="0">
                <a:latin typeface="+mn-lt"/>
              </a:rPr>
              <a:t>	</a:t>
            </a:r>
            <a:r>
              <a:rPr lang="en-US" b="1" dirty="0" smtClean="0">
                <a:latin typeface="+mn-lt"/>
              </a:rPr>
              <a:t>  Platform </a:t>
            </a:r>
            <a:r>
              <a:rPr lang="en-US" b="1" dirty="0">
                <a:latin typeface="+mn-lt"/>
              </a:rPr>
              <a:t>Related </a:t>
            </a:r>
            <a:r>
              <a:rPr lang="en-US" b="1" dirty="0" smtClean="0">
                <a:latin typeface="+mn-lt"/>
              </a:rPr>
              <a:t>Issues</a:t>
            </a:r>
          </a:p>
          <a:p>
            <a:r>
              <a:rPr lang="en-US" b="1" dirty="0">
                <a:solidFill>
                  <a:srgbClr val="FFFF00"/>
                </a:solidFill>
                <a:latin typeface="+mn-lt"/>
              </a:rPr>
              <a:t>Issues Related to the </a:t>
            </a:r>
            <a:r>
              <a:rPr lang="en-US" b="1" dirty="0" smtClean="0">
                <a:solidFill>
                  <a:srgbClr val="FFFF00"/>
                </a:solidFill>
                <a:latin typeface="+mn-lt"/>
              </a:rPr>
              <a:t>Implementation</a:t>
            </a:r>
          </a:p>
          <a:p>
            <a:pPr marL="0" indent="0">
              <a:buNone/>
            </a:pPr>
            <a:r>
              <a:rPr lang="en-US" b="1" dirty="0">
                <a:latin typeface="+mn-lt"/>
              </a:rPr>
              <a:t>	</a:t>
            </a:r>
            <a:r>
              <a:rPr lang="en-US" b="1" dirty="0" smtClean="0">
                <a:latin typeface="+mn-lt"/>
              </a:rPr>
              <a:t> Issues </a:t>
            </a:r>
            <a:r>
              <a:rPr lang="en-US" b="1" dirty="0">
                <a:latin typeface="+mn-lt"/>
              </a:rPr>
              <a:t>related to </a:t>
            </a:r>
            <a:r>
              <a:rPr lang="en-US" b="1" dirty="0" smtClean="0">
                <a:latin typeface="+mn-lt"/>
              </a:rPr>
              <a:t>Business</a:t>
            </a:r>
          </a:p>
          <a:p>
            <a:pPr marL="0" indent="0">
              <a:buNone/>
            </a:pPr>
            <a:r>
              <a:rPr lang="en-US" b="1" dirty="0">
                <a:latin typeface="+mn-lt"/>
              </a:rPr>
              <a:t>	</a:t>
            </a:r>
            <a:r>
              <a:rPr lang="en-US" b="1" dirty="0" smtClean="0">
                <a:latin typeface="+mn-lt"/>
              </a:rPr>
              <a:t>   Technical </a:t>
            </a:r>
            <a:r>
              <a:rPr lang="en-US" b="1" dirty="0">
                <a:latin typeface="+mn-lt"/>
              </a:rPr>
              <a:t>Issues</a:t>
            </a:r>
          </a:p>
        </p:txBody>
      </p:sp>
      <p:sp>
        <p:nvSpPr>
          <p:cNvPr id="5" name="Title 1"/>
          <p:cNvSpPr>
            <a:spLocks noGrp="1"/>
          </p:cNvSpPr>
          <p:nvPr>
            <p:ph type="title"/>
          </p:nvPr>
        </p:nvSpPr>
        <p:spPr>
          <a:xfrm>
            <a:off x="232229" y="365125"/>
            <a:ext cx="11684000" cy="1071789"/>
          </a:xfrm>
          <a:solidFill>
            <a:schemeClr val="bg1"/>
          </a:solidFill>
        </p:spPr>
        <p:txBody>
          <a:bodyPr>
            <a:noAutofit/>
          </a:bodyPr>
          <a:lstStyle/>
          <a:p>
            <a:pPr algn="ctr"/>
            <a:r>
              <a:rPr lang="en-US" sz="3200" dirty="0" smtClean="0">
                <a:solidFill>
                  <a:schemeClr val="tx1"/>
                </a:solidFill>
                <a:latin typeface="+mn-lt"/>
              </a:rPr>
              <a:t>Key Design Aspects of Cloud Architecture, Cloud Services and</a:t>
            </a:r>
            <a:br>
              <a:rPr lang="en-US" sz="3200" dirty="0" smtClean="0">
                <a:solidFill>
                  <a:schemeClr val="tx1"/>
                </a:solidFill>
                <a:latin typeface="+mn-lt"/>
              </a:rPr>
            </a:br>
            <a:r>
              <a:rPr lang="en-US" sz="3200" dirty="0" smtClean="0">
                <a:solidFill>
                  <a:schemeClr val="tx1"/>
                </a:solidFill>
                <a:latin typeface="+mn-lt"/>
              </a:rPr>
              <a:t>Cloud Applications</a:t>
            </a:r>
            <a:endParaRPr lang="en-US" sz="3200" dirty="0">
              <a:solidFill>
                <a:schemeClr val="tx1"/>
              </a:solidFill>
              <a:latin typeface="+mn-lt"/>
            </a:endParaRPr>
          </a:p>
        </p:txBody>
      </p:sp>
    </p:spTree>
    <p:extLst>
      <p:ext uri="{BB962C8B-B14F-4D97-AF65-F5344CB8AC3E}">
        <p14:creationId xmlns:p14="http://schemas.microsoft.com/office/powerpoint/2010/main" val="26484022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29" y="1553028"/>
            <a:ext cx="11684000" cy="5168405"/>
          </a:xfrm>
        </p:spPr>
        <p:txBody>
          <a:bodyPr>
            <a:normAutofit lnSpcReduction="10000"/>
          </a:bodyPr>
          <a:lstStyle/>
          <a:p>
            <a:pPr marL="0" indent="0">
              <a:buNone/>
            </a:pPr>
            <a:r>
              <a:rPr lang="en-US" b="1" dirty="0" smtClean="0">
                <a:solidFill>
                  <a:srgbClr val="FFFF00"/>
                </a:solidFill>
                <a:latin typeface="+mn-lt"/>
              </a:rPr>
              <a:t>Similarities:</a:t>
            </a:r>
          </a:p>
          <a:p>
            <a:r>
              <a:rPr lang="en-US" dirty="0">
                <a:latin typeface="+mn-lt"/>
              </a:rPr>
              <a:t>Grid computing and cloud computing are </a:t>
            </a:r>
            <a:r>
              <a:rPr lang="en-US" dirty="0" smtClean="0">
                <a:latin typeface="+mn-lt"/>
              </a:rPr>
              <a:t>scalable.</a:t>
            </a:r>
          </a:p>
          <a:p>
            <a:r>
              <a:rPr lang="en-US" dirty="0">
                <a:latin typeface="+mn-lt"/>
              </a:rPr>
              <a:t>Grid and </a:t>
            </a:r>
            <a:r>
              <a:rPr lang="en-US" dirty="0" smtClean="0">
                <a:latin typeface="+mn-lt"/>
              </a:rPr>
              <a:t>cloud computing </a:t>
            </a:r>
            <a:r>
              <a:rPr lang="en-US" dirty="0">
                <a:latin typeface="+mn-lt"/>
              </a:rPr>
              <a:t>offer service-level agreements (SLAs) for uptime accessibility of around 99 per cent. </a:t>
            </a:r>
            <a:r>
              <a:rPr lang="en-US" dirty="0" smtClean="0">
                <a:latin typeface="+mn-lt"/>
              </a:rPr>
              <a:t>If the </a:t>
            </a:r>
            <a:r>
              <a:rPr lang="en-US" dirty="0">
                <a:latin typeface="+mn-lt"/>
              </a:rPr>
              <a:t>service slides below the definite uptime service level, the service credit for receiving data to </a:t>
            </a:r>
            <a:r>
              <a:rPr lang="en-US" dirty="0" smtClean="0">
                <a:latin typeface="+mn-lt"/>
              </a:rPr>
              <a:t>the customer </a:t>
            </a:r>
            <a:r>
              <a:rPr lang="en-US" dirty="0">
                <a:latin typeface="+mn-lt"/>
              </a:rPr>
              <a:t>gets delayed</a:t>
            </a:r>
            <a:r>
              <a:rPr lang="en-US" dirty="0" smtClean="0">
                <a:latin typeface="+mn-lt"/>
              </a:rPr>
              <a:t>.</a:t>
            </a:r>
          </a:p>
          <a:p>
            <a:pPr marL="0" indent="0">
              <a:buNone/>
            </a:pPr>
            <a:r>
              <a:rPr lang="en-US" b="1" dirty="0" smtClean="0">
                <a:solidFill>
                  <a:srgbClr val="FFFF00"/>
                </a:solidFill>
                <a:latin typeface="+mn-lt"/>
              </a:rPr>
              <a:t>Differences:</a:t>
            </a:r>
            <a:endParaRPr lang="en-US" dirty="0" smtClean="0">
              <a:solidFill>
                <a:srgbClr val="FFFF00"/>
              </a:solidFill>
              <a:latin typeface="+mn-lt"/>
            </a:endParaRPr>
          </a:p>
          <a:p>
            <a:r>
              <a:rPr lang="en-US" dirty="0" smtClean="0">
                <a:latin typeface="+mn-lt"/>
              </a:rPr>
              <a:t>Cloud computing offers SaaS applications, whereas grid computing is used when the processing authority of service or an application is distributed across multiple systems.</a:t>
            </a:r>
          </a:p>
          <a:p>
            <a:r>
              <a:rPr lang="en-US" dirty="0" smtClean="0">
                <a:latin typeface="+mn-lt"/>
              </a:rPr>
              <a:t>With cloud computing, the corporation acquires feasibility and expense savings, whereas with grid computing the corporation acquires suppleness and authority.</a:t>
            </a:r>
          </a:p>
        </p:txBody>
      </p:sp>
      <p:sp>
        <p:nvSpPr>
          <p:cNvPr id="5" name="Title 1"/>
          <p:cNvSpPr>
            <a:spLocks noGrp="1"/>
          </p:cNvSpPr>
          <p:nvPr>
            <p:ph type="title"/>
          </p:nvPr>
        </p:nvSpPr>
        <p:spPr>
          <a:xfrm>
            <a:off x="232229" y="365125"/>
            <a:ext cx="11684000" cy="1071789"/>
          </a:xfrm>
          <a:solidFill>
            <a:schemeClr val="bg1"/>
          </a:solidFill>
        </p:spPr>
        <p:txBody>
          <a:bodyPr>
            <a:noAutofit/>
          </a:bodyPr>
          <a:lstStyle/>
          <a:p>
            <a:pPr algn="ctr"/>
            <a:r>
              <a:rPr lang="en-US" sz="3400" dirty="0" smtClean="0">
                <a:solidFill>
                  <a:schemeClr val="tx1"/>
                </a:solidFill>
                <a:latin typeface="+mn-lt"/>
              </a:rPr>
              <a:t>Similarities and Differences between Grid and Cloud Computing</a:t>
            </a:r>
            <a:endParaRPr lang="en-US" sz="3400" dirty="0">
              <a:solidFill>
                <a:schemeClr val="tx1"/>
              </a:solidFill>
              <a:latin typeface="+mn-lt"/>
            </a:endParaRPr>
          </a:p>
        </p:txBody>
      </p:sp>
    </p:spTree>
    <p:extLst>
      <p:ext uri="{BB962C8B-B14F-4D97-AF65-F5344CB8AC3E}">
        <p14:creationId xmlns:p14="http://schemas.microsoft.com/office/powerpoint/2010/main" val="3167189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1" y="1308101"/>
            <a:ext cx="996950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bject 2"/>
          <p:cNvSpPr txBox="1">
            <a:spLocks/>
          </p:cNvSpPr>
          <p:nvPr/>
        </p:nvSpPr>
        <p:spPr>
          <a:xfrm>
            <a:off x="203200" y="221657"/>
            <a:ext cx="6305973" cy="591551"/>
          </a:xfrm>
          <a:prstGeom prst="rect">
            <a:avLst/>
          </a:prstGeom>
        </p:spPr>
        <p:txBody>
          <a:bodyPr vert="horz" wrap="square" lIns="0" tIns="16933" rIns="0" bIns="0" rtlCol="0">
            <a:spAutoFit/>
          </a:bodyPr>
          <a:lstStyle>
            <a:lvl1pPr>
              <a:defRPr>
                <a:latin typeface="+mj-lt"/>
                <a:ea typeface="+mj-ea"/>
                <a:cs typeface="+mj-cs"/>
              </a:defRPr>
            </a:lvl1pPr>
          </a:lstStyle>
          <a:p>
            <a:pPr marL="16933">
              <a:spcBef>
                <a:spcPts val="133"/>
              </a:spcBef>
            </a:pPr>
            <a:r>
              <a:rPr lang="en-IN" sz="3733" spc="-13" dirty="0"/>
              <a:t>Cloud Computing View Points</a:t>
            </a:r>
            <a:r>
              <a:rPr lang="en-IN" sz="3733" spc="-272" dirty="0"/>
              <a:t> </a:t>
            </a:r>
            <a:endParaRPr lang="en-IN" sz="3733" spc="-13" dirty="0"/>
          </a:p>
        </p:txBody>
      </p:sp>
    </p:spTree>
    <p:extLst>
      <p:ext uri="{BB962C8B-B14F-4D97-AF65-F5344CB8AC3E}">
        <p14:creationId xmlns:p14="http://schemas.microsoft.com/office/powerpoint/2010/main" val="33348485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3" y="477643"/>
            <a:ext cx="2371493" cy="396975"/>
          </a:xfrm>
          <a:prstGeom prst="rect">
            <a:avLst/>
          </a:prstGeom>
        </p:spPr>
        <p:txBody>
          <a:bodyPr vert="horz" wrap="square" lIns="0" tIns="25090" rIns="0" bIns="0" rtlCol="0">
            <a:spAutoFit/>
          </a:bodyPr>
          <a:lstStyle/>
          <a:p>
            <a:pPr marL="18585">
              <a:spcBef>
                <a:spcPts val="198"/>
              </a:spcBef>
            </a:pPr>
            <a:r>
              <a:rPr sz="2415" b="1" spc="22" dirty="0">
                <a:latin typeface="Arial"/>
                <a:cs typeface="Arial"/>
              </a:rPr>
              <a:t>Grid</a:t>
            </a:r>
            <a:r>
              <a:rPr sz="2415" b="1" spc="-95" dirty="0">
                <a:latin typeface="Arial"/>
                <a:cs typeface="Arial"/>
              </a:rPr>
              <a:t> </a:t>
            </a:r>
            <a:r>
              <a:rPr sz="2415" b="1" spc="29" dirty="0">
                <a:latin typeface="Arial"/>
                <a:cs typeface="Arial"/>
              </a:rPr>
              <a:t>computing</a:t>
            </a:r>
            <a:endParaRPr sz="2415">
              <a:latin typeface="Arial"/>
              <a:cs typeface="Arial"/>
            </a:endParaRPr>
          </a:p>
        </p:txBody>
      </p:sp>
      <p:sp>
        <p:nvSpPr>
          <p:cNvPr id="5" name="object 5"/>
          <p:cNvSpPr/>
          <p:nvPr/>
        </p:nvSpPr>
        <p:spPr>
          <a:xfrm>
            <a:off x="3401866" y="1140770"/>
            <a:ext cx="5207943" cy="5207943"/>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651112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p:nvPr/>
        </p:nvSpPr>
        <p:spPr>
          <a:xfrm>
            <a:off x="1888056" y="2038959"/>
            <a:ext cx="3546285" cy="3470115"/>
          </a:xfrm>
          <a:prstGeom prst="rect">
            <a:avLst/>
          </a:prstGeom>
          <a:blipFill>
            <a:blip r:embed="rId2" cstate="print"/>
            <a:stretch>
              <a:fillRect/>
            </a:stretch>
          </a:blipFill>
        </p:spPr>
        <p:txBody>
          <a:bodyPr wrap="square" lIns="0" tIns="0" rIns="0" bIns="0" rtlCol="0"/>
          <a:lstStyle/>
          <a:p>
            <a:endParaRPr sz="2634"/>
          </a:p>
        </p:txBody>
      </p:sp>
      <p:sp>
        <p:nvSpPr>
          <p:cNvPr id="5" name="object 5"/>
          <p:cNvSpPr txBox="1"/>
          <p:nvPr/>
        </p:nvSpPr>
        <p:spPr>
          <a:xfrm>
            <a:off x="1857794" y="477643"/>
            <a:ext cx="3870402" cy="396975"/>
          </a:xfrm>
          <a:prstGeom prst="rect">
            <a:avLst/>
          </a:prstGeom>
        </p:spPr>
        <p:txBody>
          <a:bodyPr vert="horz" wrap="square" lIns="0" tIns="25090" rIns="0" bIns="0" rtlCol="0">
            <a:spAutoFit/>
          </a:bodyPr>
          <a:lstStyle/>
          <a:p>
            <a:pPr marL="18585">
              <a:spcBef>
                <a:spcPts val="198"/>
              </a:spcBef>
            </a:pPr>
            <a:r>
              <a:rPr sz="2415" b="1" spc="29" dirty="0">
                <a:latin typeface="Arial"/>
                <a:cs typeface="Arial"/>
              </a:rPr>
              <a:t>Cloud Vs </a:t>
            </a:r>
            <a:r>
              <a:rPr sz="2415" b="1" spc="22" dirty="0">
                <a:latin typeface="Arial"/>
                <a:cs typeface="Arial"/>
              </a:rPr>
              <a:t>Grid</a:t>
            </a:r>
            <a:r>
              <a:rPr sz="2415" b="1" spc="-110" dirty="0">
                <a:latin typeface="Arial"/>
                <a:cs typeface="Arial"/>
              </a:rPr>
              <a:t> </a:t>
            </a:r>
            <a:r>
              <a:rPr sz="2415" b="1" spc="29" dirty="0">
                <a:latin typeface="Arial"/>
                <a:cs typeface="Arial"/>
              </a:rPr>
              <a:t>Computing</a:t>
            </a:r>
            <a:endParaRPr sz="2415">
              <a:latin typeface="Arial"/>
              <a:cs typeface="Arial"/>
            </a:endParaRPr>
          </a:p>
        </p:txBody>
      </p:sp>
      <p:sp>
        <p:nvSpPr>
          <p:cNvPr id="6" name="object 6"/>
          <p:cNvSpPr/>
          <p:nvPr/>
        </p:nvSpPr>
        <p:spPr>
          <a:xfrm>
            <a:off x="5755845" y="1853563"/>
            <a:ext cx="4332458" cy="3795912"/>
          </a:xfrm>
          <a:prstGeom prst="rect">
            <a:avLst/>
          </a:prstGeom>
          <a:blipFill>
            <a:blip r:embed="rId3"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11121333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3" y="100732"/>
            <a:ext cx="5513347" cy="774109"/>
          </a:xfrm>
          <a:prstGeom prst="rect">
            <a:avLst/>
          </a:prstGeom>
        </p:spPr>
        <p:txBody>
          <a:bodyPr vert="horz" wrap="square" lIns="0" tIns="15798" rIns="0" bIns="0" rtlCol="0">
            <a:spAutoFit/>
          </a:bodyPr>
          <a:lstStyle/>
          <a:p>
            <a:pPr marL="18585" marR="7434">
              <a:lnSpc>
                <a:spcPct val="102400"/>
              </a:lnSpc>
              <a:spcBef>
                <a:spcPts val="124"/>
              </a:spcBef>
            </a:pPr>
            <a:r>
              <a:rPr sz="2415" b="1" spc="22" dirty="0">
                <a:latin typeface="Arial"/>
                <a:cs typeface="Arial"/>
              </a:rPr>
              <a:t>Relationship </a:t>
            </a:r>
            <a:r>
              <a:rPr sz="2415" b="1" spc="29" dirty="0">
                <a:latin typeface="Arial"/>
                <a:cs typeface="Arial"/>
              </a:rPr>
              <a:t>between </a:t>
            </a:r>
            <a:r>
              <a:rPr sz="2415" b="1" spc="22" dirty="0">
                <a:latin typeface="Arial"/>
                <a:cs typeface="Arial"/>
              </a:rPr>
              <a:t>grid </a:t>
            </a:r>
            <a:r>
              <a:rPr sz="2415" b="1" spc="29" dirty="0">
                <a:latin typeface="Arial"/>
                <a:cs typeface="Arial"/>
              </a:rPr>
              <a:t>and</a:t>
            </a:r>
            <a:r>
              <a:rPr sz="2415" b="1" spc="-15" dirty="0">
                <a:latin typeface="Arial"/>
                <a:cs typeface="Arial"/>
              </a:rPr>
              <a:t> </a:t>
            </a:r>
            <a:r>
              <a:rPr sz="2415" b="1" spc="22" dirty="0">
                <a:latin typeface="Arial"/>
                <a:cs typeface="Arial"/>
              </a:rPr>
              <a:t>cloud  </a:t>
            </a:r>
            <a:r>
              <a:rPr sz="2415" b="1" spc="29" dirty="0">
                <a:latin typeface="Arial"/>
                <a:cs typeface="Arial"/>
              </a:rPr>
              <a:t>computing</a:t>
            </a:r>
            <a:endParaRPr sz="2415">
              <a:latin typeface="Arial"/>
              <a:cs typeface="Arial"/>
            </a:endParaRPr>
          </a:p>
        </p:txBody>
      </p:sp>
      <p:sp>
        <p:nvSpPr>
          <p:cNvPr id="5" name="object 5"/>
          <p:cNvSpPr/>
          <p:nvPr/>
        </p:nvSpPr>
        <p:spPr>
          <a:xfrm>
            <a:off x="3348244" y="1439370"/>
            <a:ext cx="5352777" cy="4708638"/>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287967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457200"/>
            <a:ext cx="11480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5117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32229" y="365125"/>
            <a:ext cx="11684000" cy="1071789"/>
          </a:xfrm>
          <a:solidFill>
            <a:schemeClr val="bg1"/>
          </a:solidFill>
        </p:spPr>
        <p:txBody>
          <a:bodyPr>
            <a:noAutofit/>
          </a:bodyPr>
          <a:lstStyle/>
          <a:p>
            <a:pPr algn="ctr"/>
            <a:r>
              <a:rPr lang="en-US" sz="4200" dirty="0">
                <a:solidFill>
                  <a:schemeClr val="tx1"/>
                </a:solidFill>
                <a:latin typeface="Calibri" panose="020F0502020204030204" pitchFamily="34" charset="0"/>
              </a:rPr>
              <a:t>Evolution of Cloud Computing from Grid Computing</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45" y="2481263"/>
            <a:ext cx="9506443" cy="2997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2628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457200"/>
            <a:ext cx="11480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0845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8" y="1553028"/>
            <a:ext cx="11910951" cy="5304971"/>
          </a:xfrm>
        </p:spPr>
        <p:txBody>
          <a:bodyPr>
            <a:normAutofit lnSpcReduction="10000"/>
          </a:bodyPr>
          <a:lstStyle/>
          <a:p>
            <a:r>
              <a:rPr lang="en-US" sz="2600" dirty="0">
                <a:latin typeface="Calibri" panose="020F0502020204030204" pitchFamily="34" charset="0"/>
              </a:rPr>
              <a:t>Web 2.0 represents a change in technology in the world of the World Wide Web. It is usually designed to increase data security and customization of application as per the requirement with improved functionality. </a:t>
            </a:r>
            <a:endParaRPr lang="en-US" sz="2600" dirty="0" smtClean="0">
              <a:latin typeface="Calibri" panose="020F0502020204030204" pitchFamily="34" charset="0"/>
            </a:endParaRPr>
          </a:p>
          <a:p>
            <a:pPr marL="0" indent="0">
              <a:buNone/>
            </a:pPr>
            <a:r>
              <a:rPr lang="en-US" sz="2600" b="1" dirty="0" smtClean="0">
                <a:solidFill>
                  <a:srgbClr val="FFFF00"/>
                </a:solidFill>
                <a:latin typeface="Calibri" panose="020F0502020204030204" pitchFamily="34" charset="0"/>
              </a:rPr>
              <a:t>The </a:t>
            </a:r>
            <a:r>
              <a:rPr lang="en-US" sz="2600" b="1" dirty="0">
                <a:solidFill>
                  <a:srgbClr val="FFFF00"/>
                </a:solidFill>
                <a:latin typeface="Calibri" panose="020F0502020204030204" pitchFamily="34" charset="0"/>
              </a:rPr>
              <a:t>important features of Web 2.0 are as follows:</a:t>
            </a:r>
          </a:p>
          <a:p>
            <a:r>
              <a:rPr lang="en-US" sz="2600" dirty="0" smtClean="0">
                <a:latin typeface="Calibri" panose="020F0502020204030204" pitchFamily="34" charset="0"/>
              </a:rPr>
              <a:t>Easy </a:t>
            </a:r>
            <a:r>
              <a:rPr lang="en-US" sz="2600" dirty="0">
                <a:latin typeface="Calibri" panose="020F0502020204030204" pitchFamily="34" charset="0"/>
              </a:rPr>
              <a:t>to access</a:t>
            </a:r>
          </a:p>
          <a:p>
            <a:r>
              <a:rPr lang="en-US" sz="2600" dirty="0" smtClean="0">
                <a:latin typeface="Calibri" panose="020F0502020204030204" pitchFamily="34" charset="0"/>
              </a:rPr>
              <a:t>User </a:t>
            </a:r>
            <a:r>
              <a:rPr lang="en-US" sz="2600" dirty="0">
                <a:latin typeface="Calibri" panose="020F0502020204030204" pitchFamily="34" charset="0"/>
              </a:rPr>
              <a:t>interaction and participation</a:t>
            </a:r>
          </a:p>
          <a:p>
            <a:r>
              <a:rPr lang="en-US" sz="2600" dirty="0" smtClean="0">
                <a:latin typeface="Calibri" panose="020F0502020204030204" pitchFamily="34" charset="0"/>
              </a:rPr>
              <a:t>Rich </a:t>
            </a:r>
            <a:r>
              <a:rPr lang="en-US" sz="2600" dirty="0">
                <a:latin typeface="Calibri" panose="020F0502020204030204" pitchFamily="34" charset="0"/>
              </a:rPr>
              <a:t>customization features</a:t>
            </a:r>
          </a:p>
          <a:p>
            <a:r>
              <a:rPr lang="en-US" sz="2600" dirty="0" smtClean="0">
                <a:latin typeface="Calibri" panose="020F0502020204030204" pitchFamily="34" charset="0"/>
              </a:rPr>
              <a:t>Easy </a:t>
            </a:r>
            <a:r>
              <a:rPr lang="en-US" sz="2600" dirty="0">
                <a:latin typeface="Calibri" panose="020F0502020204030204" pitchFamily="34" charset="0"/>
              </a:rPr>
              <a:t>communication through video chatting, instant messaging facilities, etc.</a:t>
            </a:r>
          </a:p>
          <a:p>
            <a:r>
              <a:rPr lang="en-US" sz="2600" dirty="0" smtClean="0">
                <a:latin typeface="Calibri" panose="020F0502020204030204" pitchFamily="34" charset="0"/>
              </a:rPr>
              <a:t>User-friendly </a:t>
            </a:r>
            <a:r>
              <a:rPr lang="en-US" sz="2600" dirty="0">
                <a:latin typeface="Calibri" panose="020F0502020204030204" pitchFamily="34" charset="0"/>
              </a:rPr>
              <a:t>writing tools and applications</a:t>
            </a:r>
          </a:p>
          <a:p>
            <a:r>
              <a:rPr lang="en-US" sz="2600" dirty="0" smtClean="0">
                <a:latin typeface="Calibri" panose="020F0502020204030204" pitchFamily="34" charset="0"/>
              </a:rPr>
              <a:t>Data </a:t>
            </a:r>
            <a:r>
              <a:rPr lang="en-US" sz="2600" dirty="0">
                <a:latin typeface="Calibri" panose="020F0502020204030204" pitchFamily="34" charset="0"/>
              </a:rPr>
              <a:t>management and analysis</a:t>
            </a:r>
          </a:p>
          <a:p>
            <a:r>
              <a:rPr lang="en-US" sz="2600" dirty="0" smtClean="0">
                <a:latin typeface="Calibri" panose="020F0502020204030204" pitchFamily="34" charset="0"/>
              </a:rPr>
              <a:t>Multimedia </a:t>
            </a:r>
            <a:r>
              <a:rPr lang="en-US" sz="2600" dirty="0">
                <a:latin typeface="Calibri" panose="020F0502020204030204" pitchFamily="34" charset="0"/>
              </a:rPr>
              <a:t>supporting tools</a:t>
            </a:r>
          </a:p>
          <a:p>
            <a:r>
              <a:rPr lang="en-US" sz="2600" dirty="0" smtClean="0">
                <a:latin typeface="Calibri" panose="020F0502020204030204" pitchFamily="34" charset="0"/>
              </a:rPr>
              <a:t>Web </a:t>
            </a:r>
            <a:r>
              <a:rPr lang="en-US" sz="2600" dirty="0">
                <a:latin typeface="Calibri" panose="020F0502020204030204" pitchFamily="34" charset="0"/>
              </a:rPr>
              <a:t>application and hosting</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Web 2.0</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6315463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8" y="1553028"/>
            <a:ext cx="11910951" cy="4740893"/>
          </a:xfrm>
        </p:spPr>
        <p:txBody>
          <a:bodyPr>
            <a:normAutofit/>
          </a:bodyPr>
          <a:lstStyle/>
          <a:p>
            <a:pPr>
              <a:lnSpc>
                <a:spcPct val="100000"/>
              </a:lnSpc>
            </a:pPr>
            <a:endParaRPr lang="en-US" dirty="0" smtClean="0">
              <a:latin typeface="Calibri" panose="020F0502020204030204" pitchFamily="34" charset="0"/>
            </a:endParaRPr>
          </a:p>
          <a:p>
            <a:pPr>
              <a:lnSpc>
                <a:spcPct val="100000"/>
              </a:lnSpc>
            </a:pPr>
            <a:r>
              <a:rPr lang="en-US" dirty="0" smtClean="0">
                <a:latin typeface="Calibri" panose="020F0502020204030204" pitchFamily="34" charset="0"/>
              </a:rPr>
              <a:t>Parallel </a:t>
            </a:r>
            <a:r>
              <a:rPr lang="en-US" dirty="0">
                <a:latin typeface="Calibri" panose="020F0502020204030204" pitchFamily="34" charset="0"/>
              </a:rPr>
              <a:t>computing simultaneously uses various computing resources for solving a computational problem</a:t>
            </a:r>
            <a:r>
              <a:rPr lang="en-US" dirty="0" smtClean="0">
                <a:latin typeface="Calibri" panose="020F0502020204030204" pitchFamily="34" charset="0"/>
              </a:rPr>
              <a:t>.</a:t>
            </a:r>
          </a:p>
          <a:p>
            <a:pPr>
              <a:lnSpc>
                <a:spcPct val="100000"/>
              </a:lnSpc>
            </a:pPr>
            <a:r>
              <a:rPr lang="en-US" dirty="0">
                <a:latin typeface="Calibri" panose="020F0502020204030204" pitchFamily="34" charset="0"/>
              </a:rPr>
              <a:t>It is based on the principle that a single large problem is divided into small parts and </a:t>
            </a:r>
            <a:r>
              <a:rPr lang="en-US" dirty="0" err="1" smtClean="0">
                <a:latin typeface="Calibri" panose="020F0502020204030204" pitchFamily="34" charset="0"/>
              </a:rPr>
              <a:t>parallely</a:t>
            </a:r>
            <a:r>
              <a:rPr lang="en-US" dirty="0" smtClean="0">
                <a:latin typeface="Calibri" panose="020F0502020204030204" pitchFamily="34" charset="0"/>
              </a:rPr>
              <a:t> </a:t>
            </a:r>
            <a:r>
              <a:rPr lang="en-US" dirty="0">
                <a:latin typeface="Calibri" panose="020F0502020204030204" pitchFamily="34" charset="0"/>
              </a:rPr>
              <a:t>runs different parts on different machines</a:t>
            </a:r>
            <a:r>
              <a:rPr lang="en-US" dirty="0" smtClean="0">
                <a:latin typeface="Calibri" panose="020F0502020204030204" pitchFamily="34" charset="0"/>
              </a:rPr>
              <a:t>.</a:t>
            </a:r>
            <a:endParaRPr lang="en-US" dirty="0">
              <a:latin typeface="Calibri" panose="020F0502020204030204" pitchFamily="34" charset="0"/>
            </a:endParaRPr>
          </a:p>
          <a:p>
            <a:pPr>
              <a:lnSpc>
                <a:spcPct val="100000"/>
              </a:lnSpc>
            </a:pPr>
            <a:r>
              <a:rPr lang="en-US" dirty="0">
                <a:latin typeface="Calibri" panose="020F0502020204030204" pitchFamily="34" charset="0"/>
              </a:rPr>
              <a:t>Parallel computing supports applications that require processing of a large problem in a sophisticated way. Some of the examples are Big data problem, Data mining, Search engines, Medical diagnosis, Virtual reality, </a:t>
            </a:r>
            <a:r>
              <a:rPr lang="en-US" dirty="0" smtClean="0">
                <a:latin typeface="Calibri" panose="020F0502020204030204" pitchFamily="34" charset="0"/>
              </a:rPr>
              <a:t>Multimedia.</a:t>
            </a:r>
            <a:endParaRPr lang="en-US" dirty="0">
              <a:latin typeface="Calibri" panose="020F0502020204030204" pitchFamily="34" charset="0"/>
            </a:endParaRP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Parallel Computing</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3510897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8" y="1553028"/>
            <a:ext cx="11910951" cy="4740893"/>
          </a:xfrm>
        </p:spPr>
        <p:txBody>
          <a:bodyPr>
            <a:normAutofit/>
          </a:bodyPr>
          <a:lstStyle/>
          <a:p>
            <a:endParaRPr lang="en-US" dirty="0" smtClean="0">
              <a:latin typeface="Calibri" panose="020F0502020204030204" pitchFamily="34" charset="0"/>
            </a:endParaRPr>
          </a:p>
          <a:p>
            <a:r>
              <a:rPr lang="en-US" dirty="0" smtClean="0">
                <a:latin typeface="Calibri" panose="020F0502020204030204" pitchFamily="34" charset="0"/>
              </a:rPr>
              <a:t>Electronic Faxing</a:t>
            </a:r>
          </a:p>
          <a:p>
            <a:r>
              <a:rPr lang="en-US" dirty="0">
                <a:latin typeface="Calibri" panose="020F0502020204030204" pitchFamily="34" charset="0"/>
              </a:rPr>
              <a:t>Voice on </a:t>
            </a:r>
            <a:r>
              <a:rPr lang="en-US" dirty="0" smtClean="0">
                <a:latin typeface="Calibri" panose="020F0502020204030204" pitchFamily="34" charset="0"/>
              </a:rPr>
              <a:t>Clouds</a:t>
            </a:r>
          </a:p>
          <a:p>
            <a:r>
              <a:rPr lang="en-US" dirty="0">
                <a:latin typeface="Calibri" panose="020F0502020204030204" pitchFamily="34" charset="0"/>
              </a:rPr>
              <a:t>Commerce on </a:t>
            </a:r>
            <a:r>
              <a:rPr lang="en-US" dirty="0" smtClean="0">
                <a:latin typeface="Calibri" panose="020F0502020204030204" pitchFamily="34" charset="0"/>
              </a:rPr>
              <a:t>Clouds</a:t>
            </a:r>
          </a:p>
          <a:p>
            <a:r>
              <a:rPr lang="en-US" dirty="0">
                <a:latin typeface="Calibri" panose="020F0502020204030204" pitchFamily="34" charset="0"/>
              </a:rPr>
              <a:t>Distributed Hosting on </a:t>
            </a:r>
            <a:r>
              <a:rPr lang="en-US" dirty="0" smtClean="0">
                <a:latin typeface="Calibri" panose="020F0502020204030204" pitchFamily="34" charset="0"/>
              </a:rPr>
              <a:t>Clouds</a:t>
            </a:r>
          </a:p>
          <a:p>
            <a:r>
              <a:rPr lang="en-US" dirty="0">
                <a:latin typeface="Calibri" panose="020F0502020204030204" pitchFamily="34" charset="0"/>
              </a:rPr>
              <a:t>Accounting and Online </a:t>
            </a:r>
            <a:r>
              <a:rPr lang="en-US" dirty="0" smtClean="0">
                <a:latin typeface="Calibri" panose="020F0502020204030204" pitchFamily="34" charset="0"/>
              </a:rPr>
              <a:t>Banking</a:t>
            </a:r>
          </a:p>
          <a:p>
            <a:endParaRPr lang="en-US" dirty="0">
              <a:latin typeface="Calibri" panose="020F0502020204030204" pitchFamily="34" charset="0"/>
            </a:endParaRP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Services Provided by Cloud Computing</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8212064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8" y="1553028"/>
            <a:ext cx="11910951" cy="4740893"/>
          </a:xfrm>
        </p:spPr>
        <p:txBody>
          <a:bodyPr>
            <a:normAutofit fontScale="85000" lnSpcReduction="10000"/>
          </a:bodyPr>
          <a:lstStyle/>
          <a:p>
            <a:r>
              <a:rPr lang="en-US" dirty="0" smtClean="0">
                <a:latin typeface="Calibri" panose="020F0502020204030204" pitchFamily="34" charset="0"/>
              </a:rPr>
              <a:t>A </a:t>
            </a:r>
            <a:r>
              <a:rPr lang="en-US" dirty="0">
                <a:latin typeface="Calibri" panose="020F0502020204030204" pitchFamily="34" charset="0"/>
              </a:rPr>
              <a:t>mobile phone can be used to access services related to news.</a:t>
            </a:r>
          </a:p>
          <a:p>
            <a:r>
              <a:rPr lang="en-US" dirty="0" smtClean="0">
                <a:latin typeface="Calibri" panose="020F0502020204030204" pitchFamily="34" charset="0"/>
              </a:rPr>
              <a:t>Google </a:t>
            </a:r>
            <a:r>
              <a:rPr lang="en-US" dirty="0">
                <a:latin typeface="Calibri" panose="020F0502020204030204" pitchFamily="34" charset="0"/>
              </a:rPr>
              <a:t>Apps or Gmail is capable of seeking information via e-mail, rapidly from any tool. We </a:t>
            </a:r>
            <a:r>
              <a:rPr lang="en-US" dirty="0" smtClean="0">
                <a:latin typeface="Calibri" panose="020F0502020204030204" pitchFamily="34" charset="0"/>
              </a:rPr>
              <a:t>can talk </a:t>
            </a:r>
            <a:r>
              <a:rPr lang="en-US" dirty="0">
                <a:latin typeface="Calibri" panose="020F0502020204030204" pitchFamily="34" charset="0"/>
              </a:rPr>
              <a:t>and work with partners or consumers without any language barrier.</a:t>
            </a:r>
          </a:p>
          <a:p>
            <a:r>
              <a:rPr lang="en-US" dirty="0" smtClean="0">
                <a:latin typeface="Calibri" panose="020F0502020204030204" pitchFamily="34" charset="0"/>
              </a:rPr>
              <a:t>Distribution </a:t>
            </a:r>
            <a:r>
              <a:rPr lang="en-US" dirty="0">
                <a:latin typeface="Calibri" panose="020F0502020204030204" pitchFamily="34" charset="0"/>
              </a:rPr>
              <a:t>and editing of data with trouble-free collaboration using Google items Docs </a:t>
            </a:r>
            <a:r>
              <a:rPr lang="en-US" dirty="0" smtClean="0">
                <a:latin typeface="Calibri" panose="020F0502020204030204" pitchFamily="34" charset="0"/>
              </a:rPr>
              <a:t>and Sites</a:t>
            </a:r>
            <a:r>
              <a:rPr lang="en-US" dirty="0">
                <a:latin typeface="Calibri" panose="020F0502020204030204" pitchFamily="34" charset="0"/>
              </a:rPr>
              <a:t>. TripIt is a private travel that assists in arranging tours. Data is gathered from consumers </a:t>
            </a:r>
            <a:r>
              <a:rPr lang="en-US" dirty="0" smtClean="0">
                <a:latin typeface="Calibri" panose="020F0502020204030204" pitchFamily="34" charset="0"/>
              </a:rPr>
              <a:t>and colleagues </a:t>
            </a:r>
            <a:r>
              <a:rPr lang="en-US" dirty="0">
                <a:latin typeface="Calibri" panose="020F0502020204030204" pitchFamily="34" charset="0"/>
              </a:rPr>
              <a:t>by using Google types. There is joint work on a general venture</a:t>
            </a:r>
            <a:r>
              <a:rPr lang="en-US" dirty="0" smtClean="0">
                <a:latin typeface="Calibri" panose="020F0502020204030204" pitchFamily="34" charset="0"/>
              </a:rPr>
              <a:t>.</a:t>
            </a:r>
          </a:p>
          <a:p>
            <a:r>
              <a:rPr lang="en-US" dirty="0" smtClean="0">
                <a:latin typeface="Calibri" panose="020F0502020204030204" pitchFamily="34" charset="0"/>
              </a:rPr>
              <a:t>Through </a:t>
            </a:r>
            <a:r>
              <a:rPr lang="en-US" dirty="0">
                <a:latin typeface="Calibri" panose="020F0502020204030204" pitchFamily="34" charset="0"/>
              </a:rPr>
              <a:t>Force.com, you may construct a scalable business application on the cloud platform.</a:t>
            </a:r>
          </a:p>
          <a:p>
            <a:pPr marL="0" indent="0">
              <a:buNone/>
            </a:pPr>
            <a:r>
              <a:rPr lang="en-US" dirty="0" smtClean="0">
                <a:latin typeface="Calibri" panose="020F0502020204030204" pitchFamily="34" charset="0"/>
              </a:rPr>
              <a:t>    Both </a:t>
            </a:r>
            <a:r>
              <a:rPr lang="en-US" dirty="0">
                <a:latin typeface="Calibri" panose="020F0502020204030204" pitchFamily="34" charset="0"/>
              </a:rPr>
              <a:t>Google’s cloud and salesforce.com computing platforms are employed to generate </a:t>
            </a:r>
            <a:endParaRPr lang="en-US" dirty="0" smtClean="0">
              <a:latin typeface="Calibri" panose="020F0502020204030204" pitchFamily="34" charset="0"/>
            </a:endParaRPr>
          </a:p>
          <a:p>
            <a:pPr marL="0" indent="0">
              <a:buNone/>
            </a:pPr>
            <a:r>
              <a:rPr lang="en-US" dirty="0">
                <a:latin typeface="Calibri" panose="020F0502020204030204" pitchFamily="34" charset="0"/>
              </a:rPr>
              <a:t> </a:t>
            </a:r>
            <a:r>
              <a:rPr lang="en-US" dirty="0" smtClean="0">
                <a:latin typeface="Calibri" panose="020F0502020204030204" pitchFamily="34" charset="0"/>
              </a:rPr>
              <a:t>   business</a:t>
            </a:r>
            <a:r>
              <a:rPr lang="en-US" dirty="0">
                <a:latin typeface="Calibri" panose="020F0502020204030204" pitchFamily="34" charset="0"/>
              </a:rPr>
              <a:t> </a:t>
            </a:r>
            <a:r>
              <a:rPr lang="en-US" dirty="0" smtClean="0">
                <a:latin typeface="Calibri" panose="020F0502020204030204" pitchFamily="34" charset="0"/>
              </a:rPr>
              <a:t>and </a:t>
            </a:r>
            <a:r>
              <a:rPr lang="en-US" dirty="0">
                <a:latin typeface="Calibri" panose="020F0502020204030204" pitchFamily="34" charset="0"/>
              </a:rPr>
              <a:t>web applications.</a:t>
            </a:r>
          </a:p>
          <a:p>
            <a:r>
              <a:rPr lang="en-US" dirty="0" smtClean="0">
                <a:latin typeface="Calibri" panose="020F0502020204030204" pitchFamily="34" charset="0"/>
              </a:rPr>
              <a:t>Using </a:t>
            </a:r>
            <a:r>
              <a:rPr lang="en-US" dirty="0">
                <a:latin typeface="Calibri" panose="020F0502020204030204" pitchFamily="34" charset="0"/>
              </a:rPr>
              <a:t>online patterns for presentations, spreadsheets, and </a:t>
            </a:r>
            <a:r>
              <a:rPr lang="en-US" dirty="0" smtClean="0">
                <a:latin typeface="Calibri" panose="020F0502020204030204" pitchFamily="34" charset="0"/>
              </a:rPr>
              <a:t>records.</a:t>
            </a:r>
            <a:endParaRPr lang="en-US" dirty="0">
              <a:latin typeface="Calibri" panose="020F0502020204030204" pitchFamily="34" charset="0"/>
            </a:endParaRPr>
          </a:p>
          <a:p>
            <a:r>
              <a:rPr lang="en-US" dirty="0" smtClean="0">
                <a:latin typeface="Calibri" panose="020F0502020204030204" pitchFamily="34" charset="0"/>
              </a:rPr>
              <a:t>Functioning </a:t>
            </a:r>
            <a:r>
              <a:rPr lang="en-US" dirty="0">
                <a:latin typeface="Calibri" panose="020F0502020204030204" pitchFamily="34" charset="0"/>
              </a:rPr>
              <a:t>steady, safe, and quick Web </a:t>
            </a:r>
            <a:r>
              <a:rPr lang="en-US" dirty="0" smtClean="0">
                <a:latin typeface="Calibri" panose="020F0502020204030204" pitchFamily="34" charset="0"/>
              </a:rPr>
              <a:t>apps.</a:t>
            </a:r>
            <a:endParaRPr lang="en-US" dirty="0">
              <a:latin typeface="Calibri" panose="020F0502020204030204" pitchFamily="34" charset="0"/>
            </a:endParaRPr>
          </a:p>
          <a:p>
            <a:r>
              <a:rPr lang="en-US" dirty="0" smtClean="0">
                <a:latin typeface="Calibri" panose="020F0502020204030204" pitchFamily="34" charset="0"/>
              </a:rPr>
              <a:t>Easily </a:t>
            </a:r>
            <a:r>
              <a:rPr lang="en-US" dirty="0">
                <a:latin typeface="Calibri" panose="020F0502020204030204" pitchFamily="34" charset="0"/>
              </a:rPr>
              <a:t>and firmly distributing video in apps through Youtube for Google </a:t>
            </a:r>
            <a:r>
              <a:rPr lang="en-US" dirty="0" smtClean="0">
                <a:latin typeface="Calibri" panose="020F0502020204030204" pitchFamily="34" charset="0"/>
              </a:rPr>
              <a:t>apps.</a:t>
            </a:r>
            <a:endParaRPr lang="en-US" dirty="0">
              <a:latin typeface="Calibri" panose="020F0502020204030204" pitchFamily="34" charset="0"/>
            </a:endParaRP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News on Cloud Computing</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3121598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latin typeface="Calibri" panose="020F0502020204030204" pitchFamily="34" charset="0"/>
            </a:endParaRPr>
          </a:p>
          <a:p>
            <a:r>
              <a:rPr lang="en-US" dirty="0" smtClean="0">
                <a:latin typeface="Calibri" panose="020F0502020204030204" pitchFamily="34" charset="0"/>
              </a:rPr>
              <a:t>Cloud </a:t>
            </a:r>
            <a:r>
              <a:rPr lang="en-US" dirty="0">
                <a:latin typeface="Calibri" panose="020F0502020204030204" pitchFamily="34" charset="0"/>
              </a:rPr>
              <a:t>computing is a technology which utilizes the Internet and central isolated servers in </a:t>
            </a:r>
            <a:r>
              <a:rPr lang="en-US" dirty="0" smtClean="0">
                <a:latin typeface="Calibri" panose="020F0502020204030204" pitchFamily="34" charset="0"/>
              </a:rPr>
              <a:t>order to </a:t>
            </a:r>
            <a:r>
              <a:rPr lang="en-US" dirty="0">
                <a:latin typeface="Calibri" panose="020F0502020204030204" pitchFamily="34" charset="0"/>
              </a:rPr>
              <a:t>sustain applications and data</a:t>
            </a:r>
            <a:r>
              <a:rPr lang="en-US" dirty="0" smtClean="0">
                <a:latin typeface="Calibri" panose="020F0502020204030204" pitchFamily="34" charset="0"/>
              </a:rPr>
              <a:t>.</a:t>
            </a:r>
          </a:p>
          <a:p>
            <a:r>
              <a:rPr lang="en-US" dirty="0" smtClean="0">
                <a:latin typeface="Calibri" panose="020F0502020204030204" pitchFamily="34" charset="0"/>
              </a:rPr>
              <a:t>This </a:t>
            </a:r>
            <a:r>
              <a:rPr lang="en-US" dirty="0">
                <a:latin typeface="Calibri" panose="020F0502020204030204" pitchFamily="34" charset="0"/>
              </a:rPr>
              <a:t>technology permits much more proficient computing by consolidating </a:t>
            </a:r>
            <a:r>
              <a:rPr lang="en-US" dirty="0" smtClean="0">
                <a:latin typeface="Calibri" panose="020F0502020204030204" pitchFamily="34" charset="0"/>
              </a:rPr>
              <a:t>bandwidth, processing</a:t>
            </a:r>
            <a:r>
              <a:rPr lang="en-US" dirty="0">
                <a:latin typeface="Calibri" panose="020F0502020204030204" pitchFamily="34" charset="0"/>
              </a:rPr>
              <a:t>, and storage memory</a:t>
            </a:r>
            <a:r>
              <a:rPr lang="en-US" dirty="0" smtClean="0">
                <a:latin typeface="Calibri" panose="020F0502020204030204" pitchFamily="34" charset="0"/>
              </a:rPr>
              <a:t>.</a:t>
            </a:r>
          </a:p>
          <a:p>
            <a:r>
              <a:rPr lang="en-US" dirty="0" smtClean="0">
                <a:latin typeface="Calibri" panose="020F0502020204030204" pitchFamily="34" charset="0"/>
              </a:rPr>
              <a:t>Cloud </a:t>
            </a:r>
            <a:r>
              <a:rPr lang="en-US" dirty="0">
                <a:latin typeface="Calibri" panose="020F0502020204030204" pitchFamily="34" charset="0"/>
              </a:rPr>
              <a:t>offers robust memory administration, thus there is no </a:t>
            </a:r>
            <a:r>
              <a:rPr lang="en-US" dirty="0" smtClean="0">
                <a:latin typeface="Calibri" panose="020F0502020204030204" pitchFamily="34" charset="0"/>
              </a:rPr>
              <a:t>necessity to </a:t>
            </a:r>
            <a:r>
              <a:rPr lang="en-US" dirty="0">
                <a:latin typeface="Calibri" panose="020F0502020204030204" pitchFamily="34" charset="0"/>
              </a:rPr>
              <a:t>sustain memory on a personal system.</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Introduction</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3754886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8" y="1553028"/>
            <a:ext cx="11910951" cy="4740893"/>
          </a:xfrm>
        </p:spPr>
        <p:txBody>
          <a:bodyPr>
            <a:normAutofit/>
          </a:bodyPr>
          <a:lstStyle/>
          <a:p>
            <a:pPr marL="0" indent="0">
              <a:buNone/>
            </a:pPr>
            <a:endParaRPr lang="en-US" dirty="0" smtClean="0">
              <a:latin typeface="Calibri" panose="020F0502020204030204" pitchFamily="34" charset="0"/>
            </a:endParaRPr>
          </a:p>
          <a:p>
            <a:pPr marL="0" indent="0">
              <a:buNone/>
            </a:pPr>
            <a:r>
              <a:rPr lang="en-US" b="1" dirty="0" smtClean="0">
                <a:solidFill>
                  <a:srgbClr val="FFFF00"/>
                </a:solidFill>
                <a:latin typeface="Calibri" panose="020F0502020204030204" pitchFamily="34" charset="0"/>
              </a:rPr>
              <a:t>Cloud </a:t>
            </a:r>
            <a:r>
              <a:rPr lang="en-US" b="1" dirty="0">
                <a:solidFill>
                  <a:srgbClr val="FFFF00"/>
                </a:solidFill>
                <a:latin typeface="Calibri" panose="020F0502020204030204" pitchFamily="34" charset="0"/>
              </a:rPr>
              <a:t>computing offers the following benefits</a:t>
            </a:r>
            <a:r>
              <a:rPr lang="en-US" b="1" dirty="0" smtClean="0">
                <a:solidFill>
                  <a:srgbClr val="FFFF00"/>
                </a:solidFill>
                <a:latin typeface="Calibri" panose="020F0502020204030204" pitchFamily="34" charset="0"/>
              </a:rPr>
              <a:t>:</a:t>
            </a:r>
          </a:p>
          <a:p>
            <a:r>
              <a:rPr lang="en-US" dirty="0" smtClean="0">
                <a:latin typeface="Calibri" panose="020F0502020204030204" pitchFamily="34" charset="0"/>
              </a:rPr>
              <a:t>Pay </a:t>
            </a:r>
            <a:r>
              <a:rPr lang="en-US" dirty="0">
                <a:latin typeface="Calibri" panose="020F0502020204030204" pitchFamily="34" charset="0"/>
              </a:rPr>
              <a:t>as per </a:t>
            </a:r>
            <a:r>
              <a:rPr lang="en-US" dirty="0" smtClean="0">
                <a:latin typeface="Calibri" panose="020F0502020204030204" pitchFamily="34" charset="0"/>
              </a:rPr>
              <a:t>use</a:t>
            </a:r>
          </a:p>
          <a:p>
            <a:r>
              <a:rPr lang="en-US" dirty="0">
                <a:latin typeface="Calibri" panose="020F0502020204030204" pitchFamily="34" charset="0"/>
              </a:rPr>
              <a:t>Reduced investment and proportional </a:t>
            </a:r>
            <a:r>
              <a:rPr lang="en-US" dirty="0" smtClean="0">
                <a:latin typeface="Calibri" panose="020F0502020204030204" pitchFamily="34" charset="0"/>
              </a:rPr>
              <a:t>costs</a:t>
            </a:r>
          </a:p>
          <a:p>
            <a:r>
              <a:rPr lang="en-US" dirty="0">
                <a:latin typeface="Calibri" panose="020F0502020204030204" pitchFamily="34" charset="0"/>
              </a:rPr>
              <a:t>Accessibility from </a:t>
            </a:r>
            <a:r>
              <a:rPr lang="en-US" dirty="0" smtClean="0">
                <a:latin typeface="Calibri" panose="020F0502020204030204" pitchFamily="34" charset="0"/>
              </a:rPr>
              <a:t>anywhere</a:t>
            </a:r>
          </a:p>
          <a:p>
            <a:r>
              <a:rPr lang="en-US" dirty="0">
                <a:latin typeface="Calibri" panose="020F0502020204030204" pitchFamily="34" charset="0"/>
              </a:rPr>
              <a:t>Increased </a:t>
            </a:r>
            <a:r>
              <a:rPr lang="en-US" dirty="0" smtClean="0">
                <a:latin typeface="Calibri" panose="020F0502020204030204" pitchFamily="34" charset="0"/>
              </a:rPr>
              <a:t>scalability</a:t>
            </a:r>
          </a:p>
          <a:p>
            <a:r>
              <a:rPr lang="en-US" dirty="0">
                <a:latin typeface="Calibri" panose="020F0502020204030204" pitchFamily="34" charset="0"/>
              </a:rPr>
              <a:t>Increased availability and </a:t>
            </a:r>
            <a:r>
              <a:rPr lang="en-US" dirty="0" smtClean="0">
                <a:latin typeface="Calibri" panose="020F0502020204030204" pitchFamily="34" charset="0"/>
              </a:rPr>
              <a:t>reliability</a:t>
            </a:r>
          </a:p>
          <a:p>
            <a:r>
              <a:rPr lang="en-US" dirty="0">
                <a:latin typeface="Calibri" panose="020F0502020204030204" pitchFamily="34" charset="0"/>
              </a:rPr>
              <a:t>Dynamic provisioning</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a:solidFill>
                  <a:schemeClr val="tx1"/>
                </a:solidFill>
                <a:latin typeface="Calibri" panose="020F0502020204030204" pitchFamily="34" charset="0"/>
              </a:rPr>
              <a:t>Benefits of Cloud Computing</a:t>
            </a:r>
          </a:p>
        </p:txBody>
      </p:sp>
    </p:spTree>
    <p:extLst>
      <p:ext uri="{BB962C8B-B14F-4D97-AF65-F5344CB8AC3E}">
        <p14:creationId xmlns:p14="http://schemas.microsoft.com/office/powerpoint/2010/main" val="31446948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8" y="1553028"/>
            <a:ext cx="11910951" cy="4740893"/>
          </a:xfrm>
        </p:spPr>
        <p:txBody>
          <a:bodyPr>
            <a:normAutofit fontScale="85000" lnSpcReduction="20000"/>
          </a:bodyPr>
          <a:lstStyle/>
          <a:p>
            <a:pPr marL="0" indent="0">
              <a:buNone/>
            </a:pPr>
            <a:endParaRPr lang="en-US" sz="3300" dirty="0" smtClean="0">
              <a:latin typeface="Calibri" panose="020F0502020204030204" pitchFamily="34" charset="0"/>
            </a:endParaRPr>
          </a:p>
          <a:p>
            <a:pPr marL="0" indent="0">
              <a:buNone/>
            </a:pPr>
            <a:r>
              <a:rPr lang="en-US" sz="3300" b="1" dirty="0" smtClean="0">
                <a:solidFill>
                  <a:srgbClr val="FFFF00"/>
                </a:solidFill>
                <a:latin typeface="Calibri" panose="020F0502020204030204" pitchFamily="34" charset="0"/>
              </a:rPr>
              <a:t>Some </a:t>
            </a:r>
            <a:r>
              <a:rPr lang="en-US" sz="3300" b="1" dirty="0">
                <a:solidFill>
                  <a:srgbClr val="FFFF00"/>
                </a:solidFill>
                <a:latin typeface="Calibri" panose="020F0502020204030204" pitchFamily="34" charset="0"/>
              </a:rPr>
              <a:t>of the limitations of Cloud computing are:</a:t>
            </a:r>
          </a:p>
          <a:p>
            <a:r>
              <a:rPr lang="en-US" dirty="0" smtClean="0">
                <a:latin typeface="Calibri" panose="020F0502020204030204" pitchFamily="34" charset="0"/>
              </a:rPr>
              <a:t>Availability </a:t>
            </a:r>
            <a:r>
              <a:rPr lang="en-US" dirty="0">
                <a:latin typeface="Calibri" panose="020F0502020204030204" pitchFamily="34" charset="0"/>
              </a:rPr>
              <a:t>of </a:t>
            </a:r>
            <a:r>
              <a:rPr lang="en-US" dirty="0" smtClean="0">
                <a:latin typeface="Calibri" panose="020F0502020204030204" pitchFamily="34" charset="0"/>
              </a:rPr>
              <a:t>Services</a:t>
            </a:r>
          </a:p>
          <a:p>
            <a:r>
              <a:rPr lang="en-US" dirty="0">
                <a:latin typeface="Calibri" panose="020F0502020204030204" pitchFamily="34" charset="0"/>
              </a:rPr>
              <a:t>Data </a:t>
            </a:r>
            <a:r>
              <a:rPr lang="en-US" dirty="0" smtClean="0">
                <a:latin typeface="Calibri" panose="020F0502020204030204" pitchFamily="34" charset="0"/>
              </a:rPr>
              <a:t>Lock-in</a:t>
            </a:r>
          </a:p>
          <a:p>
            <a:r>
              <a:rPr lang="en-US" dirty="0">
                <a:latin typeface="Calibri" panose="020F0502020204030204" pitchFamily="34" charset="0"/>
              </a:rPr>
              <a:t>Data </a:t>
            </a:r>
            <a:r>
              <a:rPr lang="en-US" dirty="0" smtClean="0">
                <a:latin typeface="Calibri" panose="020F0502020204030204" pitchFamily="34" charset="0"/>
              </a:rPr>
              <a:t>Segregation</a:t>
            </a:r>
          </a:p>
          <a:p>
            <a:r>
              <a:rPr lang="en-US" dirty="0">
                <a:latin typeface="Calibri" panose="020F0502020204030204" pitchFamily="34" charset="0"/>
              </a:rPr>
              <a:t>Privilege </a:t>
            </a:r>
            <a:r>
              <a:rPr lang="en-US" dirty="0" smtClean="0">
                <a:latin typeface="Calibri" panose="020F0502020204030204" pitchFamily="34" charset="0"/>
              </a:rPr>
              <a:t>Neglect</a:t>
            </a:r>
          </a:p>
          <a:p>
            <a:r>
              <a:rPr lang="en-US" dirty="0">
                <a:latin typeface="Calibri" panose="020F0502020204030204" pitchFamily="34" charset="0"/>
              </a:rPr>
              <a:t>Scaling </a:t>
            </a:r>
            <a:r>
              <a:rPr lang="en-US" dirty="0" smtClean="0">
                <a:latin typeface="Calibri" panose="020F0502020204030204" pitchFamily="34" charset="0"/>
              </a:rPr>
              <a:t>Resources</a:t>
            </a:r>
          </a:p>
          <a:p>
            <a:r>
              <a:rPr lang="en-US" dirty="0">
                <a:latin typeface="Calibri" panose="020F0502020204030204" pitchFamily="34" charset="0"/>
              </a:rPr>
              <a:t>Data </a:t>
            </a:r>
            <a:r>
              <a:rPr lang="en-US" dirty="0" smtClean="0">
                <a:latin typeface="Calibri" panose="020F0502020204030204" pitchFamily="34" charset="0"/>
              </a:rPr>
              <a:t>Location</a:t>
            </a:r>
          </a:p>
          <a:p>
            <a:r>
              <a:rPr lang="en-US" dirty="0">
                <a:latin typeface="Calibri" panose="020F0502020204030204" pitchFamily="34" charset="0"/>
              </a:rPr>
              <a:t>Deletion of </a:t>
            </a:r>
            <a:r>
              <a:rPr lang="en-US" dirty="0" smtClean="0">
                <a:latin typeface="Calibri" panose="020F0502020204030204" pitchFamily="34" charset="0"/>
              </a:rPr>
              <a:t>Data</a:t>
            </a:r>
          </a:p>
          <a:p>
            <a:r>
              <a:rPr lang="en-US" dirty="0">
                <a:latin typeface="Calibri" panose="020F0502020204030204" pitchFamily="34" charset="0"/>
              </a:rPr>
              <a:t>Recovery and </a:t>
            </a:r>
            <a:r>
              <a:rPr lang="en-US" dirty="0" smtClean="0">
                <a:latin typeface="Calibri" panose="020F0502020204030204" pitchFamily="34" charset="0"/>
              </a:rPr>
              <a:t>Backup</a:t>
            </a:r>
          </a:p>
          <a:p>
            <a:r>
              <a:rPr lang="en-US" dirty="0">
                <a:latin typeface="Calibri" panose="020F0502020204030204" pitchFamily="34" charset="0"/>
              </a:rPr>
              <a:t>Offline </a:t>
            </a:r>
            <a:r>
              <a:rPr lang="en-US" dirty="0" smtClean="0">
                <a:latin typeface="Calibri" panose="020F0502020204030204" pitchFamily="34" charset="0"/>
              </a:rPr>
              <a:t>Clouds</a:t>
            </a:r>
          </a:p>
          <a:p>
            <a:r>
              <a:rPr lang="en-US" dirty="0">
                <a:latin typeface="Calibri" panose="020F0502020204030204" pitchFamily="34" charset="0"/>
              </a:rPr>
              <a:t>Unpredictable Performance</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Limitations </a:t>
            </a:r>
            <a:r>
              <a:rPr lang="en-US" dirty="0">
                <a:solidFill>
                  <a:schemeClr val="tx1"/>
                </a:solidFill>
                <a:latin typeface="Calibri" panose="020F0502020204030204" pitchFamily="34" charset="0"/>
              </a:rPr>
              <a:t>of Cloud Computing</a:t>
            </a:r>
          </a:p>
        </p:txBody>
      </p:sp>
    </p:spTree>
    <p:extLst>
      <p:ext uri="{BB962C8B-B14F-4D97-AF65-F5344CB8AC3E}">
        <p14:creationId xmlns:p14="http://schemas.microsoft.com/office/powerpoint/2010/main" val="39973307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8" y="1553028"/>
            <a:ext cx="11910951" cy="4740893"/>
          </a:xfrm>
        </p:spPr>
        <p:txBody>
          <a:bodyPr>
            <a:normAutofit/>
          </a:bodyPr>
          <a:lstStyle/>
          <a:p>
            <a:pPr marL="0" indent="0">
              <a:buNone/>
            </a:pPr>
            <a:endParaRPr lang="en-US" dirty="0" smtClean="0">
              <a:latin typeface="Calibri" panose="020F0502020204030204" pitchFamily="34" charset="0"/>
            </a:endParaRPr>
          </a:p>
          <a:p>
            <a:pPr marL="0" indent="0">
              <a:buNone/>
            </a:pPr>
            <a:r>
              <a:rPr lang="en-US" b="1" dirty="0" smtClean="0">
                <a:solidFill>
                  <a:srgbClr val="FFFF00"/>
                </a:solidFill>
                <a:latin typeface="Calibri" panose="020F0502020204030204" pitchFamily="34" charset="0"/>
              </a:rPr>
              <a:t>For </a:t>
            </a:r>
            <a:r>
              <a:rPr lang="en-US" b="1" dirty="0">
                <a:solidFill>
                  <a:srgbClr val="FFFF00"/>
                </a:solidFill>
                <a:latin typeface="Calibri" panose="020F0502020204030204" pitchFamily="34" charset="0"/>
              </a:rPr>
              <a:t>the development of cloud infrastructure, the following are needed:</a:t>
            </a:r>
          </a:p>
          <a:p>
            <a:r>
              <a:rPr lang="en-US" dirty="0" smtClean="0">
                <a:latin typeface="Calibri" panose="020F0502020204030204" pitchFamily="34" charset="0"/>
              </a:rPr>
              <a:t>Understanding </a:t>
            </a:r>
            <a:r>
              <a:rPr lang="en-US" dirty="0">
                <a:latin typeface="Calibri" panose="020F0502020204030204" pitchFamily="34" charset="0"/>
              </a:rPr>
              <a:t>the prevailing conventional data center</a:t>
            </a:r>
          </a:p>
          <a:p>
            <a:r>
              <a:rPr lang="en-US" dirty="0" smtClean="0">
                <a:latin typeface="Calibri" panose="020F0502020204030204" pitchFamily="34" charset="0"/>
              </a:rPr>
              <a:t>Computing </a:t>
            </a:r>
            <a:r>
              <a:rPr lang="en-US" dirty="0">
                <a:latin typeface="Calibri" panose="020F0502020204030204" pitchFamily="34" charset="0"/>
              </a:rPr>
              <a:t>resources that will be virtualized</a:t>
            </a:r>
          </a:p>
          <a:p>
            <a:r>
              <a:rPr lang="en-US" dirty="0" smtClean="0">
                <a:latin typeface="Calibri" panose="020F0502020204030204" pitchFamily="34" charset="0"/>
              </a:rPr>
              <a:t>Installing </a:t>
            </a:r>
            <a:r>
              <a:rPr lang="en-US" dirty="0">
                <a:latin typeface="Calibri" panose="020F0502020204030204" pitchFamily="34" charset="0"/>
              </a:rPr>
              <a:t>service administration devices</a:t>
            </a:r>
          </a:p>
        </p:txBody>
      </p:sp>
      <p:sp>
        <p:nvSpPr>
          <p:cNvPr id="5" name="Title 1"/>
          <p:cNvSpPr>
            <a:spLocks noGrp="1"/>
          </p:cNvSpPr>
          <p:nvPr>
            <p:ph type="title"/>
          </p:nvPr>
        </p:nvSpPr>
        <p:spPr>
          <a:xfrm>
            <a:off x="232229" y="365125"/>
            <a:ext cx="11684000" cy="1071789"/>
          </a:xfrm>
          <a:solidFill>
            <a:schemeClr val="bg1"/>
          </a:solidFill>
        </p:spPr>
        <p:txBody>
          <a:bodyPr/>
          <a:lstStyle/>
          <a:p>
            <a:pPr algn="ctr"/>
            <a:r>
              <a:rPr lang="en-US" dirty="0" smtClean="0">
                <a:solidFill>
                  <a:schemeClr val="tx1"/>
                </a:solidFill>
                <a:latin typeface="Calibri" panose="020F0502020204030204" pitchFamily="34" charset="0"/>
              </a:rPr>
              <a:t>How to develop Cloud </a:t>
            </a:r>
            <a:r>
              <a:rPr lang="en-US" dirty="0">
                <a:solidFill>
                  <a:schemeClr val="tx1"/>
                </a:solidFill>
                <a:latin typeface="Calibri" panose="020F0502020204030204" pitchFamily="34" charset="0"/>
              </a:rPr>
              <a:t>Computing</a:t>
            </a:r>
          </a:p>
        </p:txBody>
      </p:sp>
    </p:spTree>
    <p:extLst>
      <p:ext uri="{BB962C8B-B14F-4D97-AF65-F5344CB8AC3E}">
        <p14:creationId xmlns:p14="http://schemas.microsoft.com/office/powerpoint/2010/main" val="32476877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02" y="1671781"/>
            <a:ext cx="11910951" cy="4740893"/>
          </a:xfrm>
        </p:spPr>
        <p:txBody>
          <a:bodyPr>
            <a:normAutofit/>
          </a:bodyPr>
          <a:lstStyle/>
          <a:p>
            <a:endParaRPr lang="en-US" b="1" dirty="0" smtClean="0">
              <a:latin typeface="Calibri" panose="020F0502020204030204" pitchFamily="34" charset="0"/>
            </a:endParaRPr>
          </a:p>
          <a:p>
            <a:r>
              <a:rPr lang="en-US" b="1" dirty="0" smtClean="0">
                <a:solidFill>
                  <a:srgbClr val="FFFF00"/>
                </a:solidFill>
                <a:latin typeface="Calibri" panose="020F0502020204030204" pitchFamily="34" charset="0"/>
              </a:rPr>
              <a:t>Application</a:t>
            </a:r>
            <a:r>
              <a:rPr lang="en-US" b="1" dirty="0" smtClean="0">
                <a:latin typeface="Calibri" panose="020F0502020204030204" pitchFamily="34" charset="0"/>
              </a:rPr>
              <a:t> </a:t>
            </a:r>
            <a:r>
              <a:rPr lang="en-US" dirty="0">
                <a:latin typeface="Calibri" panose="020F0502020204030204" pitchFamily="34" charset="0"/>
              </a:rPr>
              <a:t>Program employed to carry out numerous computing functions. It may be an </a:t>
            </a:r>
            <a:r>
              <a:rPr lang="en-US" dirty="0" smtClean="0">
                <a:latin typeface="Calibri" panose="020F0502020204030204" pitchFamily="34" charset="0"/>
              </a:rPr>
              <a:t>operating system</a:t>
            </a:r>
            <a:r>
              <a:rPr lang="en-US" dirty="0">
                <a:latin typeface="Calibri" panose="020F0502020204030204" pitchFamily="34" charset="0"/>
              </a:rPr>
              <a:t>, DBMS, and many more.</a:t>
            </a:r>
          </a:p>
          <a:p>
            <a:r>
              <a:rPr lang="en-US" b="1" dirty="0">
                <a:solidFill>
                  <a:srgbClr val="FFFF00"/>
                </a:solidFill>
                <a:latin typeface="Calibri" panose="020F0502020204030204" pitchFamily="34" charset="0"/>
              </a:rPr>
              <a:t>DBMS</a:t>
            </a:r>
            <a:r>
              <a:rPr lang="en-US" b="1" dirty="0">
                <a:latin typeface="Calibri" panose="020F0502020204030204" pitchFamily="34" charset="0"/>
              </a:rPr>
              <a:t> </a:t>
            </a:r>
            <a:r>
              <a:rPr lang="en-US" dirty="0">
                <a:latin typeface="Calibri" panose="020F0502020204030204" pitchFamily="34" charset="0"/>
              </a:rPr>
              <a:t>It is an administration system which offers the ability to save or get data from rationally </a:t>
            </a:r>
            <a:r>
              <a:rPr lang="en-US" dirty="0" smtClean="0">
                <a:latin typeface="Calibri" panose="020F0502020204030204" pitchFamily="34" charset="0"/>
              </a:rPr>
              <a:t>prepared tables</a:t>
            </a:r>
            <a:r>
              <a:rPr lang="en-US" dirty="0">
                <a:latin typeface="Calibri" panose="020F0502020204030204" pitchFamily="34" charset="0"/>
              </a:rPr>
              <a:t>.</a:t>
            </a:r>
          </a:p>
          <a:p>
            <a:r>
              <a:rPr lang="en-US" b="1" dirty="0">
                <a:solidFill>
                  <a:srgbClr val="FFFF00"/>
                </a:solidFill>
                <a:latin typeface="Calibri" panose="020F0502020204030204" pitchFamily="34" charset="0"/>
              </a:rPr>
              <a:t>Compute </a:t>
            </a:r>
            <a:r>
              <a:rPr lang="en-US" dirty="0">
                <a:latin typeface="Calibri" panose="020F0502020204030204" pitchFamily="34" charset="0"/>
              </a:rPr>
              <a:t>Resources which work numerous applications using various </a:t>
            </a:r>
            <a:r>
              <a:rPr lang="en-US" dirty="0" smtClean="0">
                <a:latin typeface="Calibri" panose="020F0502020204030204" pitchFamily="34" charset="0"/>
              </a:rPr>
              <a:t>elements.</a:t>
            </a:r>
          </a:p>
          <a:p>
            <a:r>
              <a:rPr lang="en-US" b="1" dirty="0">
                <a:solidFill>
                  <a:srgbClr val="FFFF00"/>
                </a:solidFill>
                <a:latin typeface="Calibri" panose="020F0502020204030204" pitchFamily="34" charset="0"/>
              </a:rPr>
              <a:t>Storage </a:t>
            </a:r>
            <a:r>
              <a:rPr lang="en-US" dirty="0">
                <a:latin typeface="Calibri" panose="020F0502020204030204" pitchFamily="34" charset="0"/>
              </a:rPr>
              <a:t>This is used to save data for often </a:t>
            </a:r>
            <a:r>
              <a:rPr lang="en-US" dirty="0" smtClean="0">
                <a:latin typeface="Calibri" panose="020F0502020204030204" pitchFamily="34" charset="0"/>
              </a:rPr>
              <a:t>use.</a:t>
            </a:r>
            <a:endParaRPr lang="en-US" dirty="0">
              <a:latin typeface="Calibri" panose="020F0502020204030204" pitchFamily="34" charset="0"/>
            </a:endParaRPr>
          </a:p>
          <a:p>
            <a:r>
              <a:rPr lang="en-US" b="1" dirty="0">
                <a:solidFill>
                  <a:srgbClr val="FFFF00"/>
                </a:solidFill>
                <a:latin typeface="Calibri" panose="020F0502020204030204" pitchFamily="34" charset="0"/>
              </a:rPr>
              <a:t>Network</a:t>
            </a:r>
            <a:r>
              <a:rPr lang="en-US" b="1" dirty="0">
                <a:latin typeface="Calibri" panose="020F0502020204030204" pitchFamily="34" charset="0"/>
              </a:rPr>
              <a:t> </a:t>
            </a:r>
            <a:r>
              <a:rPr lang="en-US" dirty="0">
                <a:latin typeface="Calibri" panose="020F0502020204030204" pitchFamily="34" charset="0"/>
              </a:rPr>
              <a:t>It is the ability to communicate among systems. It assists us to share data and resources.</a:t>
            </a:r>
          </a:p>
        </p:txBody>
      </p:sp>
      <p:sp>
        <p:nvSpPr>
          <p:cNvPr id="5" name="Title 1"/>
          <p:cNvSpPr>
            <a:spLocks noGrp="1"/>
          </p:cNvSpPr>
          <p:nvPr>
            <p:ph type="title"/>
          </p:nvPr>
        </p:nvSpPr>
        <p:spPr>
          <a:xfrm>
            <a:off x="232229" y="365125"/>
            <a:ext cx="11684000" cy="1071789"/>
          </a:xfrm>
          <a:solidFill>
            <a:schemeClr val="bg1"/>
          </a:solidFill>
        </p:spPr>
        <p:txBody>
          <a:bodyPr>
            <a:normAutofit/>
          </a:bodyPr>
          <a:lstStyle/>
          <a:p>
            <a:pPr algn="ctr"/>
            <a:r>
              <a:rPr lang="en-US" dirty="0">
                <a:solidFill>
                  <a:schemeClr val="tx1"/>
                </a:solidFill>
                <a:latin typeface="Calibri" panose="020F0502020204030204" pitchFamily="34" charset="0"/>
              </a:rPr>
              <a:t>Core Components of Traditional Data Centers</a:t>
            </a:r>
          </a:p>
        </p:txBody>
      </p:sp>
    </p:spTree>
    <p:extLst>
      <p:ext uri="{BB962C8B-B14F-4D97-AF65-F5344CB8AC3E}">
        <p14:creationId xmlns:p14="http://schemas.microsoft.com/office/powerpoint/2010/main" val="27259790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02" y="1671781"/>
            <a:ext cx="11910951" cy="4740893"/>
          </a:xfrm>
        </p:spPr>
        <p:txBody>
          <a:bodyPr>
            <a:normAutofit/>
          </a:bodyPr>
          <a:lstStyle/>
          <a:p>
            <a:endParaRPr lang="en-US" dirty="0" smtClean="0">
              <a:latin typeface="Calibri" panose="020F0502020204030204" pitchFamily="34" charset="0"/>
            </a:endParaRPr>
          </a:p>
          <a:p>
            <a:r>
              <a:rPr lang="en-US" dirty="0" smtClean="0">
                <a:latin typeface="Calibri" panose="020F0502020204030204" pitchFamily="34" charset="0"/>
              </a:rPr>
              <a:t>Amazon </a:t>
            </a:r>
            <a:r>
              <a:rPr lang="en-US" dirty="0">
                <a:latin typeface="Calibri" panose="020F0502020204030204" pitchFamily="34" charset="0"/>
              </a:rPr>
              <a:t>Web </a:t>
            </a:r>
            <a:r>
              <a:rPr lang="en-US" dirty="0" smtClean="0">
                <a:latin typeface="Calibri" panose="020F0502020204030204" pitchFamily="34" charset="0"/>
              </a:rPr>
              <a:t>Services—IaaS</a:t>
            </a:r>
          </a:p>
          <a:p>
            <a:r>
              <a:rPr lang="en-US" dirty="0">
                <a:latin typeface="Calibri" panose="020F0502020204030204" pitchFamily="34" charset="0"/>
              </a:rPr>
              <a:t>Google—SaaS, </a:t>
            </a:r>
            <a:r>
              <a:rPr lang="en-US" dirty="0" smtClean="0">
                <a:latin typeface="Calibri" panose="020F0502020204030204" pitchFamily="34" charset="0"/>
              </a:rPr>
              <a:t>PaaS</a:t>
            </a:r>
          </a:p>
          <a:p>
            <a:r>
              <a:rPr lang="en-US" dirty="0">
                <a:latin typeface="Calibri" panose="020F0502020204030204" pitchFamily="34" charset="0"/>
              </a:rPr>
              <a:t>Microsoft Azure Service </a:t>
            </a:r>
            <a:r>
              <a:rPr lang="en-US" dirty="0" smtClean="0">
                <a:latin typeface="Calibri" panose="020F0502020204030204" pitchFamily="34" charset="0"/>
              </a:rPr>
              <a:t>Platform—PaaS</a:t>
            </a:r>
          </a:p>
          <a:p>
            <a:r>
              <a:rPr lang="en-US" dirty="0">
                <a:latin typeface="Calibri" panose="020F0502020204030204" pitchFamily="34" charset="0"/>
              </a:rPr>
              <a:t>Rackspace—Cloud </a:t>
            </a:r>
            <a:r>
              <a:rPr lang="en-US" dirty="0" smtClean="0">
                <a:latin typeface="Calibri" panose="020F0502020204030204" pitchFamily="34" charset="0"/>
              </a:rPr>
              <a:t>Hosting</a:t>
            </a:r>
          </a:p>
          <a:p>
            <a:r>
              <a:rPr lang="en-US" dirty="0">
                <a:latin typeface="Calibri" panose="020F0502020204030204" pitchFamily="34" charset="0"/>
              </a:rPr>
              <a:t>Salesforce.com—SaaS, PaaS</a:t>
            </a:r>
          </a:p>
        </p:txBody>
      </p:sp>
      <p:sp>
        <p:nvSpPr>
          <p:cNvPr id="5" name="Title 1"/>
          <p:cNvSpPr>
            <a:spLocks noGrp="1"/>
          </p:cNvSpPr>
          <p:nvPr>
            <p:ph type="title"/>
          </p:nvPr>
        </p:nvSpPr>
        <p:spPr>
          <a:xfrm>
            <a:off x="232229" y="365125"/>
            <a:ext cx="11684000" cy="1071789"/>
          </a:xfrm>
          <a:solidFill>
            <a:schemeClr val="bg1"/>
          </a:solidFill>
        </p:spPr>
        <p:txBody>
          <a:bodyPr>
            <a:normAutofit/>
          </a:bodyPr>
          <a:lstStyle/>
          <a:p>
            <a:pPr algn="ctr"/>
            <a:r>
              <a:rPr lang="en-US" dirty="0" smtClean="0">
                <a:solidFill>
                  <a:schemeClr val="tx1"/>
                </a:solidFill>
                <a:latin typeface="Calibri" panose="020F0502020204030204" pitchFamily="34" charset="0"/>
              </a:rPr>
              <a:t>Vendors of Cloud Computing</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8928831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02" y="1671781"/>
            <a:ext cx="11910951" cy="4740893"/>
          </a:xfrm>
        </p:spPr>
        <p:txBody>
          <a:bodyPr>
            <a:normAutofit/>
          </a:bodyPr>
          <a:lstStyle/>
          <a:p>
            <a:endParaRPr lang="en-US" dirty="0" smtClean="0">
              <a:latin typeface="Calibri" panose="020F0502020204030204" pitchFamily="34" charset="0"/>
            </a:endParaRPr>
          </a:p>
          <a:p>
            <a:r>
              <a:rPr lang="en-US" dirty="0" smtClean="0">
                <a:latin typeface="Calibri" panose="020F0502020204030204" pitchFamily="34" charset="0"/>
              </a:rPr>
              <a:t>Elastic </a:t>
            </a:r>
            <a:r>
              <a:rPr lang="en-US" dirty="0">
                <a:latin typeface="Calibri" panose="020F0502020204030204" pitchFamily="34" charset="0"/>
              </a:rPr>
              <a:t>computing is the capability of a cloud service supplier to </a:t>
            </a:r>
            <a:r>
              <a:rPr lang="en-US" dirty="0" smtClean="0">
                <a:latin typeface="Calibri" panose="020F0502020204030204" pitchFamily="34" charset="0"/>
              </a:rPr>
              <a:t>provision flexible </a:t>
            </a:r>
            <a:r>
              <a:rPr lang="en-US" dirty="0">
                <a:latin typeface="Calibri" panose="020F0502020204030204" pitchFamily="34" charset="0"/>
              </a:rPr>
              <a:t>computing strength when and where required</a:t>
            </a:r>
            <a:r>
              <a:rPr lang="en-US" dirty="0" smtClean="0">
                <a:latin typeface="Calibri" panose="020F0502020204030204" pitchFamily="34" charset="0"/>
              </a:rPr>
              <a:t>.</a:t>
            </a:r>
          </a:p>
          <a:p>
            <a:r>
              <a:rPr lang="en-US" dirty="0">
                <a:latin typeface="Calibri" panose="020F0502020204030204" pitchFamily="34" charset="0"/>
              </a:rPr>
              <a:t>In cloud computing, elasticity is described as the level to which a system is capable of adapting to workload variation by offering and taking back resources the autonomic way; at every point in time the accessible resources meet the present need.</a:t>
            </a:r>
          </a:p>
          <a:p>
            <a:pPr marL="0" indent="0">
              <a:buNone/>
            </a:pPr>
            <a:endParaRPr lang="en-US" dirty="0" smtClean="0"/>
          </a:p>
        </p:txBody>
      </p:sp>
      <p:sp>
        <p:nvSpPr>
          <p:cNvPr id="5" name="Title 1"/>
          <p:cNvSpPr>
            <a:spLocks noGrp="1"/>
          </p:cNvSpPr>
          <p:nvPr>
            <p:ph type="title"/>
          </p:nvPr>
        </p:nvSpPr>
        <p:spPr>
          <a:xfrm>
            <a:off x="232229" y="365125"/>
            <a:ext cx="11684000" cy="1071789"/>
          </a:xfrm>
          <a:solidFill>
            <a:schemeClr val="bg1"/>
          </a:solidFill>
        </p:spPr>
        <p:txBody>
          <a:bodyPr>
            <a:normAutofit/>
          </a:bodyPr>
          <a:lstStyle/>
          <a:p>
            <a:pPr algn="ctr"/>
            <a:r>
              <a:rPr lang="en-US" dirty="0" smtClean="0">
                <a:solidFill>
                  <a:schemeClr val="tx1"/>
                </a:solidFill>
                <a:latin typeface="Calibri" panose="020F0502020204030204" pitchFamily="34" charset="0"/>
              </a:rPr>
              <a:t>Elastic Computing</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34766071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02" y="1671781"/>
            <a:ext cx="11910951" cy="4740893"/>
          </a:xfrm>
        </p:spPr>
        <p:txBody>
          <a:bodyPr>
            <a:normAutofit/>
          </a:bodyPr>
          <a:lstStyle/>
          <a:p>
            <a:endParaRPr lang="en-US" dirty="0" smtClean="0">
              <a:latin typeface="Calibri" panose="020F0502020204030204" pitchFamily="34" charset="0"/>
            </a:endParaRPr>
          </a:p>
          <a:p>
            <a:r>
              <a:rPr lang="en-US" dirty="0" smtClean="0">
                <a:latin typeface="Calibri" panose="020F0502020204030204" pitchFamily="34" charset="0"/>
              </a:rPr>
              <a:t>Social </a:t>
            </a:r>
            <a:r>
              <a:rPr lang="en-US" dirty="0">
                <a:latin typeface="Calibri" panose="020F0502020204030204" pitchFamily="34" charset="0"/>
              </a:rPr>
              <a:t>networking may be done for business purposes, social purposes, or both</a:t>
            </a:r>
            <a:r>
              <a:rPr lang="en-US" dirty="0" smtClean="0">
                <a:latin typeface="Calibri" panose="020F0502020204030204" pitchFamily="34" charset="0"/>
              </a:rPr>
              <a:t>.</a:t>
            </a:r>
          </a:p>
          <a:p>
            <a:r>
              <a:rPr lang="en-US" dirty="0">
                <a:latin typeface="Calibri" panose="020F0502020204030204" pitchFamily="34" charset="0"/>
              </a:rPr>
              <a:t>Examples of </a:t>
            </a:r>
            <a:r>
              <a:rPr lang="en-US" dirty="0" smtClean="0">
                <a:latin typeface="Calibri" panose="020F0502020204030204" pitchFamily="34" charset="0"/>
              </a:rPr>
              <a:t>social networking </a:t>
            </a:r>
            <a:r>
              <a:rPr lang="en-US" dirty="0">
                <a:latin typeface="Calibri" panose="020F0502020204030204" pitchFamily="34" charset="0"/>
              </a:rPr>
              <a:t>include LinkedIn, Facebook, etc</a:t>
            </a:r>
            <a:r>
              <a:rPr lang="en-US" dirty="0" smtClean="0">
                <a:latin typeface="Calibri" panose="020F0502020204030204" pitchFamily="34" charset="0"/>
              </a:rPr>
              <a:t>..</a:t>
            </a:r>
          </a:p>
          <a:p>
            <a:r>
              <a:rPr lang="en-US" dirty="0">
                <a:latin typeface="Calibri" panose="020F0502020204030204" pitchFamily="34" charset="0"/>
              </a:rPr>
              <a:t>A social networking website is an online podium </a:t>
            </a:r>
            <a:r>
              <a:rPr lang="en-US" dirty="0" smtClean="0">
                <a:latin typeface="Calibri" panose="020F0502020204030204" pitchFamily="34" charset="0"/>
              </a:rPr>
              <a:t>which permits </a:t>
            </a:r>
            <a:r>
              <a:rPr lang="en-US" dirty="0">
                <a:latin typeface="Calibri" panose="020F0502020204030204" pitchFamily="34" charset="0"/>
              </a:rPr>
              <a:t>customers to build a public profile and interact with other users on the </a:t>
            </a:r>
            <a:r>
              <a:rPr lang="en-US" dirty="0" smtClean="0">
                <a:latin typeface="Calibri" panose="020F0502020204030204" pitchFamily="34" charset="0"/>
              </a:rPr>
              <a:t>website.</a:t>
            </a:r>
          </a:p>
          <a:p>
            <a:r>
              <a:rPr lang="en-US" dirty="0">
                <a:latin typeface="Calibri" panose="020F0502020204030204" pitchFamily="34" charset="0"/>
              </a:rPr>
              <a:t>Some social networking websites like LinkedIn are used for creating </a:t>
            </a:r>
            <a:r>
              <a:rPr lang="en-US" dirty="0" smtClean="0">
                <a:latin typeface="Calibri" panose="020F0502020204030204" pitchFamily="34" charset="0"/>
              </a:rPr>
              <a:t>professional links</a:t>
            </a:r>
            <a:r>
              <a:rPr lang="en-US" dirty="0">
                <a:latin typeface="Calibri" panose="020F0502020204030204" pitchFamily="34" charset="0"/>
              </a:rPr>
              <a:t>, whereas sites such as Facebook are on both sides of the line (i.e., professional and private).</a:t>
            </a:r>
            <a:endParaRPr lang="en-US" dirty="0" smtClean="0">
              <a:latin typeface="Calibri" panose="020F0502020204030204" pitchFamily="34" charset="0"/>
            </a:endParaRPr>
          </a:p>
          <a:p>
            <a:endParaRPr lang="en-US" dirty="0" smtClean="0"/>
          </a:p>
        </p:txBody>
      </p:sp>
      <p:sp>
        <p:nvSpPr>
          <p:cNvPr id="5" name="Title 1"/>
          <p:cNvSpPr>
            <a:spLocks noGrp="1"/>
          </p:cNvSpPr>
          <p:nvPr>
            <p:ph type="title"/>
          </p:nvPr>
        </p:nvSpPr>
        <p:spPr>
          <a:xfrm>
            <a:off x="232229" y="365125"/>
            <a:ext cx="11684000" cy="1071789"/>
          </a:xfrm>
          <a:solidFill>
            <a:schemeClr val="bg1"/>
          </a:solidFill>
        </p:spPr>
        <p:txBody>
          <a:bodyPr>
            <a:normAutofit/>
          </a:bodyPr>
          <a:lstStyle/>
          <a:p>
            <a:pPr algn="ctr"/>
            <a:r>
              <a:rPr lang="en-US" dirty="0" smtClean="0">
                <a:solidFill>
                  <a:schemeClr val="tx1"/>
                </a:solidFill>
                <a:latin typeface="Calibri" panose="020F0502020204030204" pitchFamily="34" charset="0"/>
              </a:rPr>
              <a:t>Social Networking</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7524673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02" y="1671781"/>
            <a:ext cx="11910951" cy="4740893"/>
          </a:xfrm>
        </p:spPr>
        <p:txBody>
          <a:bodyPr>
            <a:normAutofit/>
          </a:bodyPr>
          <a:lstStyle/>
          <a:p>
            <a:pPr marL="0" indent="0">
              <a:buNone/>
            </a:pPr>
            <a:endParaRPr lang="en-US" dirty="0" smtClean="0">
              <a:latin typeface="Calibri" panose="020F0502020204030204" pitchFamily="34" charset="0"/>
            </a:endParaRPr>
          </a:p>
          <a:p>
            <a:pPr marL="0" indent="0">
              <a:buNone/>
            </a:pPr>
            <a:r>
              <a:rPr lang="en-US" dirty="0" smtClean="0">
                <a:latin typeface="Calibri" panose="020F0502020204030204" pitchFamily="34" charset="0"/>
              </a:rPr>
              <a:t>Enterprise </a:t>
            </a:r>
            <a:r>
              <a:rPr lang="en-US" dirty="0">
                <a:latin typeface="Calibri" panose="020F0502020204030204" pitchFamily="34" charset="0"/>
              </a:rPr>
              <a:t>cloud computing is the process of using cloud computing for saving cost and for </a:t>
            </a:r>
            <a:r>
              <a:rPr lang="en-US" dirty="0" smtClean="0">
                <a:latin typeface="Calibri" panose="020F0502020204030204" pitchFamily="34" charset="0"/>
              </a:rPr>
              <a:t>business innovation </a:t>
            </a:r>
            <a:r>
              <a:rPr lang="en-US" dirty="0">
                <a:latin typeface="Calibri" panose="020F0502020204030204" pitchFamily="34" charset="0"/>
              </a:rPr>
              <a:t>by getting extraordinary speed and agility, and improved </a:t>
            </a:r>
            <a:r>
              <a:rPr lang="en-US" dirty="0" smtClean="0">
                <a:latin typeface="Calibri" panose="020F0502020204030204" pitchFamily="34" charset="0"/>
              </a:rPr>
              <a:t>collaboration </a:t>
            </a:r>
            <a:r>
              <a:rPr lang="en-US" dirty="0">
                <a:latin typeface="Calibri" panose="020F0502020204030204" pitchFamily="34" charset="0"/>
              </a:rPr>
              <a:t>among customers </a:t>
            </a:r>
            <a:r>
              <a:rPr lang="en-US" dirty="0" smtClean="0">
                <a:latin typeface="Calibri" panose="020F0502020204030204" pitchFamily="34" charset="0"/>
              </a:rPr>
              <a:t>and business </a:t>
            </a:r>
            <a:r>
              <a:rPr lang="en-US" dirty="0">
                <a:latin typeface="Calibri" panose="020F0502020204030204" pitchFamily="34" charset="0"/>
              </a:rPr>
              <a:t>partners</a:t>
            </a:r>
            <a:r>
              <a:rPr lang="en-US" dirty="0" smtClean="0">
                <a:latin typeface="Calibri" panose="020F0502020204030204" pitchFamily="34" charset="0"/>
              </a:rPr>
              <a:t>. </a:t>
            </a:r>
            <a:r>
              <a:rPr lang="en-US" dirty="0">
                <a:latin typeface="Calibri" panose="020F0502020204030204" pitchFamily="34" charset="0"/>
              </a:rPr>
              <a:t>Enterprise cloud computing is important because</a:t>
            </a:r>
            <a:r>
              <a:rPr lang="en-US" dirty="0" smtClean="0">
                <a:latin typeface="Calibri" panose="020F0502020204030204" pitchFamily="34" charset="0"/>
              </a:rPr>
              <a:t>:</a:t>
            </a:r>
          </a:p>
          <a:p>
            <a:r>
              <a:rPr lang="en-US" dirty="0" smtClean="0">
                <a:latin typeface="Calibri" panose="020F0502020204030204" pitchFamily="34" charset="0"/>
              </a:rPr>
              <a:t>Cost </a:t>
            </a:r>
            <a:r>
              <a:rPr lang="en-US" dirty="0">
                <a:latin typeface="Calibri" panose="020F0502020204030204" pitchFamily="34" charset="0"/>
              </a:rPr>
              <a:t>of accessing data can be reduced to a great extent by linking it directly with the </a:t>
            </a:r>
            <a:r>
              <a:rPr lang="en-US" dirty="0" smtClean="0">
                <a:latin typeface="Calibri" panose="020F0502020204030204" pitchFamily="34" charset="0"/>
              </a:rPr>
              <a:t>usage. Customers </a:t>
            </a:r>
            <a:r>
              <a:rPr lang="en-US" dirty="0">
                <a:latin typeface="Calibri" panose="020F0502020204030204" pitchFamily="34" charset="0"/>
              </a:rPr>
              <a:t>are charged on a pay-per-use basis.</a:t>
            </a:r>
          </a:p>
          <a:p>
            <a:r>
              <a:rPr lang="en-US" dirty="0" smtClean="0">
                <a:latin typeface="Calibri" panose="020F0502020204030204" pitchFamily="34" charset="0"/>
              </a:rPr>
              <a:t>Start-ups </a:t>
            </a:r>
            <a:r>
              <a:rPr lang="en-US" dirty="0">
                <a:latin typeface="Calibri" panose="020F0502020204030204" pitchFamily="34" charset="0"/>
              </a:rPr>
              <a:t>can test out new business ideas risk-free and at low cost, due to enormous </a:t>
            </a:r>
            <a:r>
              <a:rPr lang="en-US" dirty="0" smtClean="0">
                <a:latin typeface="Calibri" panose="020F0502020204030204" pitchFamily="34" charset="0"/>
              </a:rPr>
              <a:t>scalability. Since </a:t>
            </a:r>
            <a:r>
              <a:rPr lang="en-US" dirty="0">
                <a:latin typeface="Calibri" panose="020F0502020204030204" pitchFamily="34" charset="0"/>
              </a:rPr>
              <a:t>there is no upfront capital expense involved, in case a new project takes off, it can be </a:t>
            </a:r>
            <a:r>
              <a:rPr lang="en-US" dirty="0" smtClean="0">
                <a:latin typeface="Calibri" panose="020F0502020204030204" pitchFamily="34" charset="0"/>
              </a:rPr>
              <a:t>scaled up </a:t>
            </a:r>
            <a:r>
              <a:rPr lang="en-US" dirty="0">
                <a:latin typeface="Calibri" panose="020F0502020204030204" pitchFamily="34" charset="0"/>
              </a:rPr>
              <a:t>instantly, and vice versa</a:t>
            </a:r>
            <a:r>
              <a:rPr lang="en-US" dirty="0" smtClean="0">
                <a:latin typeface="Calibri" panose="020F0502020204030204" pitchFamily="34" charset="0"/>
              </a:rPr>
              <a:t>.</a:t>
            </a:r>
            <a:endParaRPr lang="en-US" dirty="0">
              <a:latin typeface="Calibri" panose="020F0502020204030204" pitchFamily="34" charset="0"/>
            </a:endParaRPr>
          </a:p>
        </p:txBody>
      </p:sp>
      <p:sp>
        <p:nvSpPr>
          <p:cNvPr id="5" name="Title 1"/>
          <p:cNvSpPr>
            <a:spLocks noGrp="1"/>
          </p:cNvSpPr>
          <p:nvPr>
            <p:ph type="title"/>
          </p:nvPr>
        </p:nvSpPr>
        <p:spPr>
          <a:xfrm>
            <a:off x="232229" y="365125"/>
            <a:ext cx="11684000" cy="1071789"/>
          </a:xfrm>
          <a:solidFill>
            <a:schemeClr val="bg1"/>
          </a:solidFill>
        </p:spPr>
        <p:txBody>
          <a:bodyPr>
            <a:normAutofit/>
          </a:bodyPr>
          <a:lstStyle/>
          <a:p>
            <a:pPr algn="ctr"/>
            <a:r>
              <a:rPr lang="en-US" dirty="0" smtClean="0">
                <a:solidFill>
                  <a:schemeClr val="tx1"/>
                </a:solidFill>
                <a:latin typeface="Calibri" panose="020F0502020204030204" pitchFamily="34" charset="0"/>
              </a:rPr>
              <a:t>Enterprise Cloud Computing</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34190733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02" y="1671781"/>
            <a:ext cx="11910951" cy="4740893"/>
          </a:xfrm>
        </p:spPr>
        <p:txBody>
          <a:bodyPr>
            <a:normAutofit/>
          </a:bodyPr>
          <a:lstStyle/>
          <a:p>
            <a:r>
              <a:rPr lang="en-US" dirty="0" smtClean="0">
                <a:latin typeface="Calibri" panose="020F0502020204030204" pitchFamily="34" charset="0"/>
              </a:rPr>
              <a:t>Enterprise </a:t>
            </a:r>
            <a:r>
              <a:rPr lang="en-US" dirty="0">
                <a:latin typeface="Calibri" panose="020F0502020204030204" pitchFamily="34" charset="0"/>
              </a:rPr>
              <a:t>cloud computing allows a company to create a shared workspace in order to </a:t>
            </a:r>
            <a:r>
              <a:rPr lang="en-US" dirty="0" smtClean="0">
                <a:latin typeface="Calibri" panose="020F0502020204030204" pitchFamily="34" charset="0"/>
              </a:rPr>
              <a:t>collaborate with </a:t>
            </a:r>
            <a:r>
              <a:rPr lang="en-US" dirty="0">
                <a:latin typeface="Calibri" panose="020F0502020204030204" pitchFamily="34" charset="0"/>
              </a:rPr>
              <a:t>its trading partners and work together as a ‘virtual enterprise network’. In this way, they </a:t>
            </a:r>
            <a:r>
              <a:rPr lang="en-US" dirty="0" smtClean="0">
                <a:latin typeface="Calibri" panose="020F0502020204030204" pitchFamily="34" charset="0"/>
              </a:rPr>
              <a:t>can share </a:t>
            </a:r>
            <a:r>
              <a:rPr lang="en-US" dirty="0">
                <a:latin typeface="Calibri" panose="020F0502020204030204" pitchFamily="34" charset="0"/>
              </a:rPr>
              <a:t>the information and communication resources, without actually owning it all. This </a:t>
            </a:r>
            <a:r>
              <a:rPr lang="en-US" dirty="0" smtClean="0">
                <a:latin typeface="Calibri" panose="020F0502020204030204" pitchFamily="34" charset="0"/>
              </a:rPr>
              <a:t>also helps </a:t>
            </a:r>
            <a:r>
              <a:rPr lang="en-US" dirty="0">
                <a:latin typeface="Calibri" panose="020F0502020204030204" pitchFamily="34" charset="0"/>
              </a:rPr>
              <a:t>in lowering costs</a:t>
            </a:r>
            <a:r>
              <a:rPr lang="en-US" dirty="0" smtClean="0">
                <a:latin typeface="Calibri" panose="020F0502020204030204" pitchFamily="34" charset="0"/>
              </a:rPr>
              <a:t>.</a:t>
            </a:r>
            <a:r>
              <a:rPr lang="en-US" dirty="0"/>
              <a:t> </a:t>
            </a:r>
            <a:r>
              <a:rPr lang="en-US" dirty="0">
                <a:latin typeface="Calibri" panose="020F0502020204030204" pitchFamily="34" charset="0"/>
              </a:rPr>
              <a:t>As shown in Fig. 1.9, </a:t>
            </a:r>
            <a:r>
              <a:rPr lang="en-US" dirty="0" smtClean="0">
                <a:latin typeface="Calibri" panose="020F0502020204030204" pitchFamily="34" charset="0"/>
              </a:rPr>
              <a:t>an </a:t>
            </a:r>
          </a:p>
          <a:p>
            <a:pPr marL="0" indent="0">
              <a:buNone/>
            </a:pPr>
            <a:r>
              <a:rPr lang="en-US" dirty="0">
                <a:latin typeface="Calibri" panose="020F0502020204030204" pitchFamily="34" charset="0"/>
              </a:rPr>
              <a:t> </a:t>
            </a:r>
            <a:r>
              <a:rPr lang="en-US" dirty="0" smtClean="0">
                <a:latin typeface="Calibri" panose="020F0502020204030204" pitchFamily="34" charset="0"/>
              </a:rPr>
              <a:t>  enterprise </a:t>
            </a:r>
            <a:r>
              <a:rPr lang="en-US" dirty="0">
                <a:latin typeface="Calibri" panose="020F0502020204030204" pitchFamily="34" charset="0"/>
              </a:rPr>
              <a:t>with </a:t>
            </a:r>
            <a:r>
              <a:rPr lang="en-US" i="1" dirty="0">
                <a:latin typeface="Calibri" panose="020F0502020204030204" pitchFamily="34" charset="0"/>
              </a:rPr>
              <a:t>n </a:t>
            </a:r>
            <a:r>
              <a:rPr lang="en-US" dirty="0">
                <a:latin typeface="Calibri" panose="020F0502020204030204" pitchFamily="34" charset="0"/>
              </a:rPr>
              <a:t>numbers of </a:t>
            </a:r>
            <a:r>
              <a:rPr lang="en-US" dirty="0" smtClean="0">
                <a:latin typeface="Calibri" panose="020F0502020204030204" pitchFamily="34" charset="0"/>
              </a:rPr>
              <a:t>hosts can </a:t>
            </a:r>
            <a:r>
              <a:rPr lang="en-US" dirty="0">
                <a:latin typeface="Calibri" panose="020F0502020204030204" pitchFamily="34" charset="0"/>
              </a:rPr>
              <a:t>connect </a:t>
            </a:r>
            <a:endParaRPr lang="en-US" dirty="0" smtClean="0">
              <a:latin typeface="Calibri" panose="020F0502020204030204" pitchFamily="34" charset="0"/>
            </a:endParaRPr>
          </a:p>
          <a:p>
            <a:pPr marL="0" indent="0">
              <a:buNone/>
            </a:pPr>
            <a:r>
              <a:rPr lang="en-US" dirty="0">
                <a:latin typeface="Calibri" panose="020F0502020204030204" pitchFamily="34" charset="0"/>
              </a:rPr>
              <a:t> </a:t>
            </a:r>
            <a:r>
              <a:rPr lang="en-US" dirty="0" smtClean="0">
                <a:latin typeface="Calibri" panose="020F0502020204030204" pitchFamily="34" charset="0"/>
              </a:rPr>
              <a:t>  through </a:t>
            </a:r>
            <a:r>
              <a:rPr lang="en-US" dirty="0">
                <a:latin typeface="Calibri" panose="020F0502020204030204" pitchFamily="34" charset="0"/>
              </a:rPr>
              <a:t>cloud </a:t>
            </a:r>
            <a:r>
              <a:rPr lang="en-US" dirty="0" smtClean="0">
                <a:latin typeface="Calibri" panose="020F0502020204030204" pitchFamily="34" charset="0"/>
              </a:rPr>
              <a:t>services and </a:t>
            </a:r>
            <a:r>
              <a:rPr lang="en-US" dirty="0">
                <a:latin typeface="Calibri" panose="020F0502020204030204" pitchFamily="34" charset="0"/>
              </a:rPr>
              <a:t>different types of </a:t>
            </a:r>
            <a:endParaRPr lang="en-US" dirty="0" smtClean="0">
              <a:latin typeface="Calibri" panose="020F0502020204030204" pitchFamily="34" charset="0"/>
            </a:endParaRPr>
          </a:p>
          <a:p>
            <a:pPr marL="0" indent="0">
              <a:buNone/>
            </a:pPr>
            <a:r>
              <a:rPr lang="en-US" dirty="0">
                <a:latin typeface="Calibri" panose="020F0502020204030204" pitchFamily="34" charset="0"/>
              </a:rPr>
              <a:t> </a:t>
            </a:r>
            <a:r>
              <a:rPr lang="en-US" dirty="0" smtClean="0">
                <a:latin typeface="Calibri" panose="020F0502020204030204" pitchFamily="34" charset="0"/>
              </a:rPr>
              <a:t>  services supported by </a:t>
            </a:r>
            <a:r>
              <a:rPr lang="en-US" dirty="0">
                <a:latin typeface="Calibri" panose="020F0502020204030204" pitchFamily="34" charset="0"/>
              </a:rPr>
              <a:t>cloud network such as </a:t>
            </a:r>
            <a:endParaRPr lang="en-US" dirty="0" smtClean="0">
              <a:latin typeface="Calibri" panose="020F0502020204030204" pitchFamily="34" charset="0"/>
            </a:endParaRPr>
          </a:p>
          <a:p>
            <a:pPr marL="0" indent="0">
              <a:buNone/>
            </a:pPr>
            <a:r>
              <a:rPr lang="en-US" dirty="0">
                <a:latin typeface="Calibri" panose="020F0502020204030204" pitchFamily="34" charset="0"/>
              </a:rPr>
              <a:t> </a:t>
            </a:r>
            <a:r>
              <a:rPr lang="en-US" dirty="0" smtClean="0">
                <a:latin typeface="Calibri" panose="020F0502020204030204" pitchFamily="34" charset="0"/>
              </a:rPr>
              <a:t>  database</a:t>
            </a:r>
            <a:r>
              <a:rPr lang="en-US" dirty="0">
                <a:latin typeface="Calibri" panose="020F0502020204030204" pitchFamily="34" charset="0"/>
              </a:rPr>
              <a:t>, </a:t>
            </a:r>
            <a:r>
              <a:rPr lang="en-US" dirty="0" smtClean="0">
                <a:latin typeface="Calibri" panose="020F0502020204030204" pitchFamily="34" charset="0"/>
              </a:rPr>
              <a:t>servers, and various applications</a:t>
            </a:r>
            <a:r>
              <a:rPr lang="en-US" dirty="0">
                <a:latin typeface="Calibri" panose="020F0502020204030204" pitchFamily="34" charset="0"/>
              </a:rPr>
              <a:t>.</a:t>
            </a:r>
          </a:p>
        </p:txBody>
      </p:sp>
      <p:sp>
        <p:nvSpPr>
          <p:cNvPr id="5" name="Title 1"/>
          <p:cNvSpPr>
            <a:spLocks noGrp="1"/>
          </p:cNvSpPr>
          <p:nvPr>
            <p:ph type="title"/>
          </p:nvPr>
        </p:nvSpPr>
        <p:spPr>
          <a:xfrm>
            <a:off x="232229" y="365125"/>
            <a:ext cx="11684000" cy="1071789"/>
          </a:xfrm>
          <a:solidFill>
            <a:schemeClr val="bg1"/>
          </a:solidFill>
        </p:spPr>
        <p:txBody>
          <a:bodyPr>
            <a:normAutofit/>
          </a:bodyPr>
          <a:lstStyle/>
          <a:p>
            <a:pPr algn="ctr"/>
            <a:r>
              <a:rPr lang="en-US" dirty="0" smtClean="0">
                <a:solidFill>
                  <a:schemeClr val="tx1"/>
                </a:solidFill>
                <a:latin typeface="Calibri" panose="020F0502020204030204" pitchFamily="34" charset="0"/>
              </a:rPr>
              <a:t>Enterprise Cloud Computing</a:t>
            </a:r>
            <a:endParaRPr lang="en-US" dirty="0">
              <a:solidFill>
                <a:schemeClr val="tx1"/>
              </a:solidFill>
              <a:latin typeface="Calibri" panose="020F050202020403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328" y="3332514"/>
            <a:ext cx="433449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54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857792" y="333183"/>
            <a:ext cx="7900161" cy="702443"/>
          </a:xfrm>
          <a:prstGeom prst="rect">
            <a:avLst/>
          </a:prstGeom>
        </p:spPr>
        <p:txBody>
          <a:bodyPr vert="horz" wrap="square" lIns="0" tIns="25090" rIns="0" bIns="0" rtlCol="0" anchor="ctr">
            <a:spAutoFit/>
          </a:bodyPr>
          <a:lstStyle/>
          <a:p>
            <a:pPr marL="18585">
              <a:lnSpc>
                <a:spcPct val="100000"/>
              </a:lnSpc>
              <a:spcBef>
                <a:spcPts val="198"/>
              </a:spcBef>
            </a:pPr>
            <a:r>
              <a:rPr spc="29" dirty="0"/>
              <a:t>Cloud computing </a:t>
            </a:r>
            <a:r>
              <a:rPr spc="22" dirty="0"/>
              <a:t>business</a:t>
            </a:r>
            <a:r>
              <a:rPr spc="-66" dirty="0"/>
              <a:t> </a:t>
            </a:r>
            <a:r>
              <a:rPr spc="22" dirty="0"/>
              <a:t>value</a:t>
            </a:r>
          </a:p>
        </p:txBody>
      </p:sp>
      <p:sp>
        <p:nvSpPr>
          <p:cNvPr id="5" name="object 5"/>
          <p:cNvSpPr txBox="1"/>
          <p:nvPr/>
        </p:nvSpPr>
        <p:spPr>
          <a:xfrm>
            <a:off x="2117934" y="2139014"/>
            <a:ext cx="6972300" cy="3122222"/>
          </a:xfrm>
          <a:prstGeom prst="rect">
            <a:avLst/>
          </a:prstGeom>
        </p:spPr>
        <p:txBody>
          <a:bodyPr vert="horz" wrap="square" lIns="0" tIns="19515" rIns="0" bIns="0" rtlCol="0">
            <a:spAutoFit/>
          </a:bodyPr>
          <a:lstStyle/>
          <a:p>
            <a:pPr marL="236961" indent="-219305">
              <a:spcBef>
                <a:spcPts val="154"/>
              </a:spcBef>
              <a:buClr>
                <a:srgbClr val="0000FF"/>
              </a:buClr>
              <a:buSzPct val="120833"/>
              <a:buChar char="•"/>
              <a:tabLst>
                <a:tab pos="237890" algn="l"/>
              </a:tabLst>
            </a:pPr>
            <a:r>
              <a:rPr sz="1756" dirty="0">
                <a:latin typeface="Arial"/>
                <a:cs typeface="Arial"/>
              </a:rPr>
              <a:t>Provides creative ways for companies to address how they utilize</a:t>
            </a:r>
            <a:r>
              <a:rPr sz="1756" spc="-117" dirty="0">
                <a:latin typeface="Arial"/>
                <a:cs typeface="Arial"/>
              </a:rPr>
              <a:t> </a:t>
            </a:r>
            <a:r>
              <a:rPr sz="1756" dirty="0">
                <a:latin typeface="Arial"/>
                <a:cs typeface="Arial"/>
              </a:rPr>
              <a:t>IT</a:t>
            </a:r>
          </a:p>
          <a:p>
            <a:pPr>
              <a:spcBef>
                <a:spcPts val="73"/>
              </a:spcBef>
              <a:buClr>
                <a:srgbClr val="0000FF"/>
              </a:buClr>
              <a:buFont typeface="Arial"/>
              <a:buChar char="•"/>
            </a:pPr>
            <a:endParaRPr sz="2707" dirty="0">
              <a:latin typeface="Times New Roman"/>
              <a:cs typeface="Times New Roman"/>
            </a:endParaRPr>
          </a:p>
          <a:p>
            <a:pPr marL="236961" indent="-219305">
              <a:buClr>
                <a:srgbClr val="0000FF"/>
              </a:buClr>
              <a:buSzPct val="120833"/>
              <a:buChar char="•"/>
              <a:tabLst>
                <a:tab pos="237890" algn="l"/>
              </a:tabLst>
            </a:pPr>
            <a:r>
              <a:rPr sz="1756" dirty="0">
                <a:latin typeface="Arial"/>
                <a:cs typeface="Arial"/>
              </a:rPr>
              <a:t>Reduces capital expenses and operational</a:t>
            </a:r>
            <a:r>
              <a:rPr sz="1756" spc="-88" dirty="0">
                <a:latin typeface="Arial"/>
                <a:cs typeface="Arial"/>
              </a:rPr>
              <a:t> </a:t>
            </a:r>
            <a:r>
              <a:rPr sz="1756" dirty="0">
                <a:latin typeface="Arial"/>
                <a:cs typeface="Arial"/>
              </a:rPr>
              <a:t>costs</a:t>
            </a:r>
          </a:p>
          <a:p>
            <a:pPr>
              <a:spcBef>
                <a:spcPts val="66"/>
              </a:spcBef>
              <a:buClr>
                <a:srgbClr val="0000FF"/>
              </a:buClr>
              <a:buFont typeface="Arial"/>
              <a:buChar char="•"/>
            </a:pPr>
            <a:endParaRPr sz="2707" dirty="0">
              <a:latin typeface="Times New Roman"/>
              <a:cs typeface="Times New Roman"/>
            </a:endParaRPr>
          </a:p>
          <a:p>
            <a:pPr marL="236961" indent="-219305">
              <a:buClr>
                <a:srgbClr val="0000FF"/>
              </a:buClr>
              <a:buSzPct val="120833"/>
              <a:buChar char="•"/>
              <a:tabLst>
                <a:tab pos="237890" algn="l"/>
              </a:tabLst>
            </a:pPr>
            <a:r>
              <a:rPr sz="1756" dirty="0">
                <a:latin typeface="Arial"/>
                <a:cs typeface="Arial"/>
              </a:rPr>
              <a:t>Makes IT applications and infrastructure dynamically</a:t>
            </a:r>
            <a:r>
              <a:rPr sz="1756" spc="-139" dirty="0">
                <a:latin typeface="Arial"/>
                <a:cs typeface="Arial"/>
              </a:rPr>
              <a:t> </a:t>
            </a:r>
            <a:r>
              <a:rPr sz="1756" dirty="0">
                <a:latin typeface="Arial"/>
                <a:cs typeface="Arial"/>
              </a:rPr>
              <a:t>available</a:t>
            </a:r>
          </a:p>
          <a:p>
            <a:pPr>
              <a:spcBef>
                <a:spcPts val="73"/>
              </a:spcBef>
              <a:buClr>
                <a:srgbClr val="0000FF"/>
              </a:buClr>
              <a:buFont typeface="Arial"/>
              <a:buChar char="•"/>
            </a:pPr>
            <a:endParaRPr sz="2707" dirty="0">
              <a:latin typeface="Times New Roman"/>
              <a:cs typeface="Times New Roman"/>
            </a:endParaRPr>
          </a:p>
          <a:p>
            <a:pPr marL="236961" indent="-219305">
              <a:buClr>
                <a:srgbClr val="0000FF"/>
              </a:buClr>
              <a:buSzPct val="120833"/>
              <a:buChar char="•"/>
              <a:tabLst>
                <a:tab pos="237890" algn="l"/>
              </a:tabLst>
            </a:pPr>
            <a:r>
              <a:rPr sz="1756" dirty="0">
                <a:latin typeface="Arial"/>
                <a:cs typeface="Arial"/>
              </a:rPr>
              <a:t>Provides rapid service</a:t>
            </a:r>
            <a:r>
              <a:rPr sz="1756" spc="-66" dirty="0">
                <a:latin typeface="Arial"/>
                <a:cs typeface="Arial"/>
              </a:rPr>
              <a:t> </a:t>
            </a:r>
            <a:r>
              <a:rPr sz="1756" dirty="0">
                <a:latin typeface="Arial"/>
                <a:cs typeface="Arial"/>
              </a:rPr>
              <a:t>delivery</a:t>
            </a:r>
          </a:p>
          <a:p>
            <a:pPr>
              <a:spcBef>
                <a:spcPts val="73"/>
              </a:spcBef>
              <a:buClr>
                <a:srgbClr val="0000FF"/>
              </a:buClr>
              <a:buFont typeface="Arial"/>
              <a:buChar char="•"/>
            </a:pPr>
            <a:endParaRPr sz="2927" dirty="0">
              <a:latin typeface="Times New Roman"/>
              <a:cs typeface="Times New Roman"/>
            </a:endParaRPr>
          </a:p>
          <a:p>
            <a:pPr marL="236961" indent="-219305">
              <a:spcBef>
                <a:spcPts val="7"/>
              </a:spcBef>
              <a:buClr>
                <a:srgbClr val="0000FF"/>
              </a:buClr>
              <a:buSzPct val="120833"/>
              <a:buChar char="•"/>
              <a:tabLst>
                <a:tab pos="237890" algn="l"/>
              </a:tabLst>
            </a:pPr>
            <a:r>
              <a:rPr sz="1756" dirty="0">
                <a:latin typeface="Arial"/>
                <a:cs typeface="Arial"/>
              </a:rPr>
              <a:t>Provides ability to test new plans with little</a:t>
            </a:r>
            <a:r>
              <a:rPr sz="1756" spc="-117" dirty="0">
                <a:latin typeface="Arial"/>
                <a:cs typeface="Arial"/>
              </a:rPr>
              <a:t> </a:t>
            </a:r>
            <a:r>
              <a:rPr sz="1756" dirty="0">
                <a:latin typeface="Arial"/>
                <a:cs typeface="Arial"/>
              </a:rPr>
              <a:t>delay</a:t>
            </a:r>
          </a:p>
        </p:txBody>
      </p:sp>
    </p:spTree>
    <p:extLst>
      <p:ext uri="{BB962C8B-B14F-4D97-AF65-F5344CB8AC3E}">
        <p14:creationId xmlns:p14="http://schemas.microsoft.com/office/powerpoint/2010/main" val="30336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Examples:</a:t>
            </a:r>
            <a:endParaRPr lang="en-IN" dirty="0"/>
          </a:p>
        </p:txBody>
      </p:sp>
      <p:sp>
        <p:nvSpPr>
          <p:cNvPr id="3" name="Text Placeholder 2"/>
          <p:cNvSpPr>
            <a:spLocks noGrp="1"/>
          </p:cNvSpPr>
          <p:nvPr>
            <p:ph type="body" idx="1"/>
          </p:nvPr>
        </p:nvSpPr>
        <p:spPr>
          <a:xfrm>
            <a:off x="640485" y="1059518"/>
            <a:ext cx="10911027" cy="6278641"/>
          </a:xfrm>
        </p:spPr>
        <p:txBody>
          <a:bodyPr>
            <a:normAutofit fontScale="92500" lnSpcReduction="20000"/>
          </a:bodyPr>
          <a:lstStyle/>
          <a:p>
            <a:pPr algn="just"/>
            <a:r>
              <a:rPr lang="en-IN" b="1" u="sng" dirty="0" smtClean="0"/>
              <a:t>Cloud </a:t>
            </a:r>
            <a:r>
              <a:rPr lang="en-IN" b="1" u="sng" dirty="0"/>
              <a:t>computing with an example -</a:t>
            </a:r>
          </a:p>
          <a:p>
            <a:pPr marL="380990" indent="-380990" algn="just"/>
            <a:r>
              <a:rPr lang="en-IN" i="1" dirty="0">
                <a:solidFill>
                  <a:srgbClr val="FF0000"/>
                </a:solidFill>
              </a:rPr>
              <a:t>Whenever you travel through a bus or train, you take a ticket for your destination and hold back to your seat till you reach your destination. Likewise other passengers also takes ticket and travel in the same bus with you and it hardly bothers you where they go. When your stop comes you get off the </a:t>
            </a:r>
            <a:r>
              <a:rPr lang="en-IN" i="1" dirty="0" smtClean="0">
                <a:solidFill>
                  <a:srgbClr val="FF0000"/>
                </a:solidFill>
              </a:rPr>
              <a:t>bus. </a:t>
            </a:r>
            <a:r>
              <a:rPr lang="en-IN" i="1" dirty="0">
                <a:solidFill>
                  <a:srgbClr val="002060"/>
                </a:solidFill>
              </a:rPr>
              <a:t>Cloud computing is just like that bus, carrying data and information for different users and allows to use its service with minimal cost</a:t>
            </a:r>
            <a:r>
              <a:rPr lang="en-IN" i="1" dirty="0" smtClean="0">
                <a:solidFill>
                  <a:srgbClr val="002060"/>
                </a:solidFill>
              </a:rPr>
              <a:t>.</a:t>
            </a:r>
          </a:p>
          <a:p>
            <a:pPr marL="380990" indent="-380990" algn="just"/>
            <a:r>
              <a:rPr lang="en-IN" i="1" dirty="0" smtClean="0">
                <a:solidFill>
                  <a:srgbClr val="FF0000"/>
                </a:solidFill>
              </a:rPr>
              <a:t>Landline Phone Vs. Smart Phone</a:t>
            </a:r>
          </a:p>
          <a:p>
            <a:pPr marL="380990" indent="-380990" algn="just"/>
            <a:r>
              <a:rPr lang="en-IN" i="1" dirty="0" smtClean="0">
                <a:solidFill>
                  <a:srgbClr val="FF0000"/>
                </a:solidFill>
              </a:rPr>
              <a:t>Making of Websites</a:t>
            </a:r>
          </a:p>
          <a:p>
            <a:pPr marL="380990" indent="-380990" algn="just"/>
            <a:endParaRPr lang="en-IN" i="1" dirty="0">
              <a:solidFill>
                <a:srgbClr val="FF0000"/>
              </a:solidFill>
            </a:endParaRPr>
          </a:p>
          <a:p>
            <a:pPr algn="just"/>
            <a:r>
              <a:rPr lang="en-IN" b="1" dirty="0"/>
              <a:t>What is Cloud Computing</a:t>
            </a:r>
            <a:r>
              <a:rPr lang="en-IN" b="1" dirty="0" smtClean="0"/>
              <a:t>?</a:t>
            </a:r>
          </a:p>
          <a:p>
            <a:pPr algn="just"/>
            <a:r>
              <a:rPr lang="en-IN" b="1" dirty="0" smtClean="0"/>
              <a:t>It enable us to utilize high end resources so that we build great applications without worrying about infrastructure.</a:t>
            </a:r>
          </a:p>
          <a:p>
            <a:pPr algn="just"/>
            <a:r>
              <a:rPr lang="en-IN" b="1" dirty="0"/>
              <a:t> </a:t>
            </a:r>
            <a:r>
              <a:rPr lang="en-IN" b="1" dirty="0" err="1" smtClean="0"/>
              <a:t>i.e</a:t>
            </a:r>
            <a:r>
              <a:rPr lang="en-IN" b="1" dirty="0" smtClean="0"/>
              <a:t> you can create a application without worrying of hardware, software, security, backup.</a:t>
            </a:r>
            <a:endParaRPr lang="en-IN" b="1" dirty="0"/>
          </a:p>
          <a:p>
            <a:pPr algn="just"/>
            <a:endParaRPr lang="en-IN" dirty="0"/>
          </a:p>
          <a:p>
            <a:r>
              <a:rPr lang="en-IN" dirty="0" smtClean="0"/>
              <a:t> </a:t>
            </a:r>
            <a:endParaRPr lang="en-IN" dirty="0"/>
          </a:p>
        </p:txBody>
      </p:sp>
    </p:spTree>
    <p:extLst>
      <p:ext uri="{BB962C8B-B14F-4D97-AF65-F5344CB8AC3E}">
        <p14:creationId xmlns:p14="http://schemas.microsoft.com/office/powerpoint/2010/main" val="13251251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33496" y="37347"/>
            <a:ext cx="8814561" cy="702443"/>
          </a:xfrm>
          <a:prstGeom prst="rect">
            <a:avLst/>
          </a:prstGeom>
        </p:spPr>
        <p:txBody>
          <a:bodyPr vert="horz" wrap="square" lIns="0" tIns="25090" rIns="0" bIns="0" rtlCol="0" anchor="ctr">
            <a:spAutoFit/>
          </a:bodyPr>
          <a:lstStyle/>
          <a:p>
            <a:pPr marL="18585">
              <a:lnSpc>
                <a:spcPct val="100000"/>
              </a:lnSpc>
              <a:spcBef>
                <a:spcPts val="198"/>
              </a:spcBef>
            </a:pPr>
            <a:r>
              <a:rPr spc="22" dirty="0"/>
              <a:t>Business impact </a:t>
            </a:r>
            <a:r>
              <a:rPr spc="29" dirty="0"/>
              <a:t>when </a:t>
            </a:r>
            <a:r>
              <a:rPr spc="22" dirty="0"/>
              <a:t>using </a:t>
            </a:r>
            <a:r>
              <a:rPr spc="29" dirty="0"/>
              <a:t>a</a:t>
            </a:r>
            <a:r>
              <a:rPr spc="-15" dirty="0"/>
              <a:t> </a:t>
            </a:r>
            <a:r>
              <a:rPr spc="22" dirty="0"/>
              <a:t>cloud</a:t>
            </a:r>
          </a:p>
        </p:txBody>
      </p:sp>
      <p:sp>
        <p:nvSpPr>
          <p:cNvPr id="5" name="object 5"/>
          <p:cNvSpPr txBox="1"/>
          <p:nvPr/>
        </p:nvSpPr>
        <p:spPr>
          <a:xfrm>
            <a:off x="1856677" y="1080924"/>
            <a:ext cx="6812466" cy="4108440"/>
          </a:xfrm>
          <a:prstGeom prst="rect">
            <a:avLst/>
          </a:prstGeom>
        </p:spPr>
        <p:txBody>
          <a:bodyPr vert="horz" wrap="square" lIns="0" tIns="25090" rIns="0" bIns="0" rtlCol="0">
            <a:spAutoFit/>
          </a:bodyPr>
          <a:lstStyle/>
          <a:p>
            <a:pPr marL="236961" indent="-219305">
              <a:spcBef>
                <a:spcPts val="198"/>
              </a:spcBef>
              <a:buClr>
                <a:srgbClr val="0000FF"/>
              </a:buClr>
              <a:buSzPct val="122222"/>
              <a:buChar char="•"/>
              <a:tabLst>
                <a:tab pos="237890" algn="l"/>
              </a:tabLst>
            </a:pPr>
            <a:r>
              <a:rPr sz="1976" spc="22" dirty="0">
                <a:latin typeface="Arial"/>
                <a:cs typeface="Arial"/>
              </a:rPr>
              <a:t>Companies </a:t>
            </a:r>
            <a:r>
              <a:rPr sz="1976" spc="15" dirty="0">
                <a:latin typeface="Arial"/>
                <a:cs typeface="Arial"/>
              </a:rPr>
              <a:t>are improving their overall IT</a:t>
            </a:r>
            <a:r>
              <a:rPr sz="1976" spc="-73" dirty="0">
                <a:latin typeface="Arial"/>
                <a:cs typeface="Arial"/>
              </a:rPr>
              <a:t> </a:t>
            </a:r>
            <a:r>
              <a:rPr sz="1976" spc="7" dirty="0">
                <a:latin typeface="Arial"/>
                <a:cs typeface="Arial"/>
              </a:rPr>
              <a:t>quality</a:t>
            </a:r>
            <a:endParaRPr sz="1976">
              <a:latin typeface="Arial"/>
              <a:cs typeface="Arial"/>
            </a:endParaRPr>
          </a:p>
          <a:p>
            <a:pPr>
              <a:spcBef>
                <a:spcPts val="29"/>
              </a:spcBef>
              <a:buClr>
                <a:srgbClr val="0000FF"/>
              </a:buClr>
              <a:buFont typeface="Arial"/>
              <a:buChar char="•"/>
            </a:pPr>
            <a:endParaRPr sz="2854">
              <a:latin typeface="Times New Roman"/>
              <a:cs typeface="Times New Roman"/>
            </a:endParaRPr>
          </a:p>
          <a:p>
            <a:pPr marL="236961" indent="-219305">
              <a:buClr>
                <a:srgbClr val="0000FF"/>
              </a:buClr>
              <a:buSzPct val="122222"/>
              <a:buChar char="•"/>
              <a:tabLst>
                <a:tab pos="237890" algn="l"/>
              </a:tabLst>
            </a:pPr>
            <a:r>
              <a:rPr sz="1976" spc="15" dirty="0">
                <a:latin typeface="Arial"/>
                <a:cs typeface="Arial"/>
              </a:rPr>
              <a:t>Substantial</a:t>
            </a:r>
            <a:r>
              <a:rPr sz="1976" spc="7" dirty="0">
                <a:latin typeface="Arial"/>
                <a:cs typeface="Arial"/>
              </a:rPr>
              <a:t> </a:t>
            </a:r>
            <a:r>
              <a:rPr sz="1976" spc="15" dirty="0">
                <a:latin typeface="Arial"/>
                <a:cs typeface="Arial"/>
              </a:rPr>
              <a:t>savings</a:t>
            </a:r>
            <a:endParaRPr sz="1976">
              <a:latin typeface="Arial"/>
              <a:cs typeface="Arial"/>
            </a:endParaRPr>
          </a:p>
          <a:p>
            <a:pPr marL="236961" indent="-219305">
              <a:spcBef>
                <a:spcPts val="263"/>
              </a:spcBef>
              <a:buClr>
                <a:srgbClr val="0000FF"/>
              </a:buClr>
              <a:buSzPct val="112500"/>
              <a:buFont typeface="Wingdings"/>
              <a:buChar char=""/>
              <a:tabLst>
                <a:tab pos="237890" algn="l"/>
              </a:tabLst>
            </a:pPr>
            <a:r>
              <a:rPr sz="1756" spc="-15" dirty="0">
                <a:latin typeface="Arial"/>
                <a:cs typeface="Arial"/>
              </a:rPr>
              <a:t>Power, </a:t>
            </a:r>
            <a:r>
              <a:rPr sz="1756" dirty="0">
                <a:latin typeface="Arial"/>
                <a:cs typeface="Arial"/>
              </a:rPr>
              <a:t>operations, hardware</a:t>
            </a:r>
            <a:r>
              <a:rPr sz="1756" spc="-80" dirty="0">
                <a:latin typeface="Arial"/>
                <a:cs typeface="Arial"/>
              </a:rPr>
              <a:t> </a:t>
            </a:r>
            <a:r>
              <a:rPr sz="1756" dirty="0">
                <a:latin typeface="Arial"/>
                <a:cs typeface="Arial"/>
              </a:rPr>
              <a:t>purchase</a:t>
            </a:r>
            <a:endParaRPr sz="1756">
              <a:latin typeface="Arial"/>
              <a:cs typeface="Arial"/>
            </a:endParaRPr>
          </a:p>
          <a:p>
            <a:pPr marL="203508" marR="2547099" indent="-185852">
              <a:lnSpc>
                <a:spcPts val="2649"/>
              </a:lnSpc>
              <a:spcBef>
                <a:spcPts val="110"/>
              </a:spcBef>
              <a:buClr>
                <a:srgbClr val="0000FF"/>
              </a:buClr>
              <a:buSzPct val="112500"/>
              <a:buFont typeface="Wingdings"/>
              <a:buChar char=""/>
              <a:tabLst>
                <a:tab pos="237890" algn="l"/>
              </a:tabLst>
            </a:pPr>
            <a:r>
              <a:rPr sz="1756" spc="-7" dirty="0">
                <a:latin typeface="Arial"/>
                <a:cs typeface="Arial"/>
              </a:rPr>
              <a:t>Avoids </a:t>
            </a:r>
            <a:r>
              <a:rPr sz="1756" dirty="0">
                <a:latin typeface="Arial"/>
                <a:cs typeface="Arial"/>
              </a:rPr>
              <a:t>the cost impact associated with  over-provisioning and</a:t>
            </a:r>
            <a:r>
              <a:rPr sz="1756" spc="-44" dirty="0">
                <a:latin typeface="Arial"/>
                <a:cs typeface="Arial"/>
              </a:rPr>
              <a:t> </a:t>
            </a:r>
            <a:r>
              <a:rPr sz="1756" dirty="0">
                <a:latin typeface="Arial"/>
                <a:cs typeface="Arial"/>
              </a:rPr>
              <a:t>under-provisioning</a:t>
            </a:r>
            <a:endParaRPr sz="1756">
              <a:latin typeface="Arial"/>
              <a:cs typeface="Arial"/>
            </a:endParaRPr>
          </a:p>
          <a:p>
            <a:pPr>
              <a:spcBef>
                <a:spcPts val="7"/>
              </a:spcBef>
            </a:pPr>
            <a:endParaRPr sz="2634">
              <a:latin typeface="Times New Roman"/>
              <a:cs typeface="Times New Roman"/>
            </a:endParaRPr>
          </a:p>
          <a:p>
            <a:pPr marL="236961" indent="-219305">
              <a:buClr>
                <a:srgbClr val="0000FF"/>
              </a:buClr>
              <a:buSzPct val="122222"/>
              <a:buChar char="•"/>
              <a:tabLst>
                <a:tab pos="237890" algn="l"/>
              </a:tabLst>
            </a:pPr>
            <a:r>
              <a:rPr sz="1976" spc="29" dirty="0">
                <a:latin typeface="Arial"/>
                <a:cs typeface="Arial"/>
              </a:rPr>
              <a:t>New</a:t>
            </a:r>
            <a:r>
              <a:rPr sz="1976" dirty="0">
                <a:latin typeface="Arial"/>
                <a:cs typeface="Arial"/>
              </a:rPr>
              <a:t> </a:t>
            </a:r>
            <a:r>
              <a:rPr sz="1976" spc="15" dirty="0">
                <a:latin typeface="Arial"/>
                <a:cs typeface="Arial"/>
              </a:rPr>
              <a:t>opportunities</a:t>
            </a:r>
            <a:endParaRPr sz="1976">
              <a:latin typeface="Arial"/>
              <a:cs typeface="Arial"/>
            </a:endParaRPr>
          </a:p>
          <a:p>
            <a:pPr marL="236961" indent="-219305">
              <a:spcBef>
                <a:spcPts val="271"/>
              </a:spcBef>
              <a:buClr>
                <a:srgbClr val="0000FF"/>
              </a:buClr>
              <a:buSzPct val="112500"/>
              <a:buFont typeface="Wingdings"/>
              <a:buChar char=""/>
              <a:tabLst>
                <a:tab pos="237890" algn="l"/>
              </a:tabLst>
            </a:pPr>
            <a:r>
              <a:rPr sz="1756" dirty="0">
                <a:latin typeface="Arial"/>
                <a:cs typeface="Arial"/>
              </a:rPr>
              <a:t>Investment to support a new product is noticeably</a:t>
            </a:r>
            <a:r>
              <a:rPr sz="1756" spc="-146" dirty="0">
                <a:latin typeface="Arial"/>
                <a:cs typeface="Arial"/>
              </a:rPr>
              <a:t> </a:t>
            </a:r>
            <a:r>
              <a:rPr sz="1756" dirty="0">
                <a:latin typeface="Arial"/>
                <a:cs typeface="Arial"/>
              </a:rPr>
              <a:t>reduced</a:t>
            </a:r>
            <a:endParaRPr sz="1756">
              <a:latin typeface="Arial"/>
              <a:cs typeface="Arial"/>
            </a:endParaRPr>
          </a:p>
          <a:p>
            <a:pPr>
              <a:spcBef>
                <a:spcPts val="29"/>
              </a:spcBef>
            </a:pPr>
            <a:endParaRPr sz="2707">
              <a:latin typeface="Times New Roman"/>
              <a:cs typeface="Times New Roman"/>
            </a:endParaRPr>
          </a:p>
          <a:p>
            <a:pPr marL="236961" indent="-219305">
              <a:spcBef>
                <a:spcPts val="7"/>
              </a:spcBef>
              <a:buClr>
                <a:srgbClr val="0000FF"/>
              </a:buClr>
              <a:buSzPct val="122222"/>
              <a:buChar char="•"/>
              <a:tabLst>
                <a:tab pos="237890" algn="l"/>
              </a:tabLst>
            </a:pPr>
            <a:r>
              <a:rPr sz="1976" spc="15" dirty="0">
                <a:latin typeface="Arial"/>
                <a:cs typeface="Arial"/>
              </a:rPr>
              <a:t>Faster</a:t>
            </a:r>
            <a:r>
              <a:rPr sz="1976" spc="-7" dirty="0">
                <a:latin typeface="Arial"/>
                <a:cs typeface="Arial"/>
              </a:rPr>
              <a:t> </a:t>
            </a:r>
            <a:r>
              <a:rPr sz="1976" spc="15" dirty="0">
                <a:latin typeface="Arial"/>
                <a:cs typeface="Arial"/>
              </a:rPr>
              <a:t>start-up</a:t>
            </a:r>
            <a:endParaRPr sz="1976">
              <a:latin typeface="Arial"/>
              <a:cs typeface="Arial"/>
            </a:endParaRPr>
          </a:p>
          <a:p>
            <a:pPr marL="236961" indent="-219305">
              <a:spcBef>
                <a:spcPts val="263"/>
              </a:spcBef>
              <a:buClr>
                <a:srgbClr val="0000FF"/>
              </a:buClr>
              <a:buSzPct val="112500"/>
              <a:buFont typeface="Wingdings"/>
              <a:buChar char=""/>
              <a:tabLst>
                <a:tab pos="237890" algn="l"/>
              </a:tabLst>
            </a:pPr>
            <a:r>
              <a:rPr sz="1756" spc="-15" dirty="0">
                <a:latin typeface="Arial"/>
                <a:cs typeface="Arial"/>
              </a:rPr>
              <a:t>Time </a:t>
            </a:r>
            <a:r>
              <a:rPr sz="1756" dirty="0">
                <a:latin typeface="Arial"/>
                <a:cs typeface="Arial"/>
              </a:rPr>
              <a:t>between approval of a project and the start of work is</a:t>
            </a:r>
            <a:r>
              <a:rPr sz="1756" spc="-102" dirty="0">
                <a:latin typeface="Arial"/>
                <a:cs typeface="Arial"/>
              </a:rPr>
              <a:t> </a:t>
            </a:r>
            <a:r>
              <a:rPr sz="1756" dirty="0">
                <a:latin typeface="Arial"/>
                <a:cs typeface="Arial"/>
              </a:rPr>
              <a:t>shorter</a:t>
            </a:r>
            <a:endParaRPr sz="1756">
              <a:latin typeface="Arial"/>
              <a:cs typeface="Arial"/>
            </a:endParaRPr>
          </a:p>
        </p:txBody>
      </p:sp>
      <p:sp>
        <p:nvSpPr>
          <p:cNvPr id="6" name="object 6"/>
          <p:cNvSpPr/>
          <p:nvPr/>
        </p:nvSpPr>
        <p:spPr>
          <a:xfrm>
            <a:off x="6960973" y="1506529"/>
            <a:ext cx="3068409" cy="2044386"/>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42398523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51772" y="96060"/>
            <a:ext cx="9519956" cy="702443"/>
          </a:xfrm>
          <a:prstGeom prst="rect">
            <a:avLst/>
          </a:prstGeom>
        </p:spPr>
        <p:txBody>
          <a:bodyPr vert="horz" wrap="square" lIns="0" tIns="25090" rIns="0" bIns="0" rtlCol="0" anchor="ctr">
            <a:spAutoFit/>
          </a:bodyPr>
          <a:lstStyle/>
          <a:p>
            <a:pPr marL="18585">
              <a:lnSpc>
                <a:spcPct val="100000"/>
              </a:lnSpc>
              <a:spcBef>
                <a:spcPts val="198"/>
              </a:spcBef>
            </a:pPr>
            <a:r>
              <a:rPr spc="29" dirty="0"/>
              <a:t>Cloud computing </a:t>
            </a:r>
            <a:r>
              <a:rPr spc="22" dirty="0"/>
              <a:t>technological</a:t>
            </a:r>
            <a:r>
              <a:rPr spc="-51" dirty="0"/>
              <a:t> </a:t>
            </a:r>
            <a:r>
              <a:rPr spc="22" dirty="0"/>
              <a:t>value</a:t>
            </a:r>
          </a:p>
        </p:txBody>
      </p:sp>
      <p:sp>
        <p:nvSpPr>
          <p:cNvPr id="5" name="object 5"/>
          <p:cNvSpPr txBox="1"/>
          <p:nvPr/>
        </p:nvSpPr>
        <p:spPr>
          <a:xfrm>
            <a:off x="1856677" y="1853703"/>
            <a:ext cx="2955073" cy="289908"/>
          </a:xfrm>
          <a:prstGeom prst="rect">
            <a:avLst/>
          </a:prstGeom>
        </p:spPr>
        <p:txBody>
          <a:bodyPr vert="horz" wrap="square" lIns="0" tIns="19515" rIns="0" bIns="0" rtlCol="0">
            <a:spAutoFit/>
          </a:bodyPr>
          <a:lstStyle/>
          <a:p>
            <a:pPr marL="210942" indent="-193286">
              <a:spcBef>
                <a:spcPts val="154"/>
              </a:spcBef>
              <a:buClr>
                <a:srgbClr val="0000FF"/>
              </a:buClr>
              <a:buSzPct val="120833"/>
              <a:buChar char="•"/>
              <a:tabLst>
                <a:tab pos="211871" algn="l"/>
              </a:tabLst>
            </a:pPr>
            <a:r>
              <a:rPr sz="1756" dirty="0">
                <a:latin typeface="Arial"/>
                <a:cs typeface="Arial"/>
              </a:rPr>
              <a:t>Heritage of Grid</a:t>
            </a:r>
            <a:r>
              <a:rPr sz="1756" spc="-88" dirty="0">
                <a:latin typeface="Arial"/>
                <a:cs typeface="Arial"/>
              </a:rPr>
              <a:t> </a:t>
            </a:r>
            <a:r>
              <a:rPr sz="1756" dirty="0">
                <a:latin typeface="Arial"/>
                <a:cs typeface="Arial"/>
              </a:rPr>
              <a:t>Computing</a:t>
            </a:r>
            <a:endParaRPr sz="1756">
              <a:latin typeface="Arial"/>
              <a:cs typeface="Arial"/>
            </a:endParaRPr>
          </a:p>
        </p:txBody>
      </p:sp>
      <p:sp>
        <p:nvSpPr>
          <p:cNvPr id="6" name="object 6"/>
          <p:cNvSpPr txBox="1"/>
          <p:nvPr/>
        </p:nvSpPr>
        <p:spPr>
          <a:xfrm>
            <a:off x="1856677" y="2526122"/>
            <a:ext cx="2075056" cy="289908"/>
          </a:xfrm>
          <a:prstGeom prst="rect">
            <a:avLst/>
          </a:prstGeom>
        </p:spPr>
        <p:txBody>
          <a:bodyPr vert="horz" wrap="square" lIns="0" tIns="19515" rIns="0" bIns="0" rtlCol="0">
            <a:spAutoFit/>
          </a:bodyPr>
          <a:lstStyle/>
          <a:p>
            <a:pPr marL="210942" indent="-193286">
              <a:spcBef>
                <a:spcPts val="154"/>
              </a:spcBef>
              <a:buClr>
                <a:srgbClr val="0000FF"/>
              </a:buClr>
              <a:buSzPct val="120833"/>
              <a:buChar char="•"/>
              <a:tabLst>
                <a:tab pos="211871" algn="l"/>
              </a:tabLst>
            </a:pPr>
            <a:r>
              <a:rPr sz="1756" dirty="0">
                <a:latin typeface="Arial"/>
                <a:cs typeface="Arial"/>
              </a:rPr>
              <a:t>Resource</a:t>
            </a:r>
            <a:r>
              <a:rPr sz="1756" spc="-80" dirty="0">
                <a:latin typeface="Arial"/>
                <a:cs typeface="Arial"/>
              </a:rPr>
              <a:t> </a:t>
            </a:r>
            <a:r>
              <a:rPr sz="1756" dirty="0">
                <a:latin typeface="Arial"/>
                <a:cs typeface="Arial"/>
              </a:rPr>
              <a:t>capacity</a:t>
            </a:r>
            <a:endParaRPr sz="1756">
              <a:latin typeface="Arial"/>
              <a:cs typeface="Arial"/>
            </a:endParaRPr>
          </a:p>
        </p:txBody>
      </p:sp>
      <p:sp>
        <p:nvSpPr>
          <p:cNvPr id="7" name="object 7"/>
          <p:cNvSpPr txBox="1"/>
          <p:nvPr/>
        </p:nvSpPr>
        <p:spPr>
          <a:xfrm>
            <a:off x="1856677" y="3197427"/>
            <a:ext cx="3054505" cy="289908"/>
          </a:xfrm>
          <a:prstGeom prst="rect">
            <a:avLst/>
          </a:prstGeom>
        </p:spPr>
        <p:txBody>
          <a:bodyPr vert="horz" wrap="square" lIns="0" tIns="19515" rIns="0" bIns="0" rtlCol="0">
            <a:spAutoFit/>
          </a:bodyPr>
          <a:lstStyle/>
          <a:p>
            <a:pPr marL="210942" indent="-193286">
              <a:spcBef>
                <a:spcPts val="154"/>
              </a:spcBef>
              <a:buClr>
                <a:srgbClr val="0000FF"/>
              </a:buClr>
              <a:buSzPct val="120833"/>
              <a:buChar char="•"/>
              <a:tabLst>
                <a:tab pos="211871" algn="l"/>
              </a:tabLst>
            </a:pPr>
            <a:r>
              <a:rPr sz="1756" dirty="0">
                <a:latin typeface="Arial"/>
                <a:cs typeface="Arial"/>
              </a:rPr>
              <a:t>Virtualized pool of</a:t>
            </a:r>
            <a:r>
              <a:rPr sz="1756" spc="-117" dirty="0">
                <a:latin typeface="Arial"/>
                <a:cs typeface="Arial"/>
              </a:rPr>
              <a:t> </a:t>
            </a:r>
            <a:r>
              <a:rPr sz="1756" dirty="0">
                <a:latin typeface="Arial"/>
                <a:cs typeface="Arial"/>
              </a:rPr>
              <a:t>resources</a:t>
            </a:r>
            <a:endParaRPr sz="1756">
              <a:latin typeface="Arial"/>
              <a:cs typeface="Arial"/>
            </a:endParaRPr>
          </a:p>
        </p:txBody>
      </p:sp>
      <p:sp>
        <p:nvSpPr>
          <p:cNvPr id="8" name="object 8"/>
          <p:cNvSpPr txBox="1"/>
          <p:nvPr/>
        </p:nvSpPr>
        <p:spPr>
          <a:xfrm>
            <a:off x="1856677" y="3869845"/>
            <a:ext cx="1366024" cy="289908"/>
          </a:xfrm>
          <a:prstGeom prst="rect">
            <a:avLst/>
          </a:prstGeom>
        </p:spPr>
        <p:txBody>
          <a:bodyPr vert="horz" wrap="square" lIns="0" tIns="19515" rIns="0" bIns="0" rtlCol="0">
            <a:spAutoFit/>
          </a:bodyPr>
          <a:lstStyle/>
          <a:p>
            <a:pPr marL="210942" indent="-193286">
              <a:spcBef>
                <a:spcPts val="154"/>
              </a:spcBef>
              <a:buClr>
                <a:srgbClr val="0000FF"/>
              </a:buClr>
              <a:buSzPct val="120833"/>
              <a:buChar char="•"/>
              <a:tabLst>
                <a:tab pos="211871" algn="l"/>
              </a:tabLst>
            </a:pPr>
            <a:r>
              <a:rPr sz="1756" dirty="0">
                <a:latin typeface="Arial"/>
                <a:cs typeface="Arial"/>
              </a:rPr>
              <a:t>Automation</a:t>
            </a:r>
            <a:endParaRPr sz="1756">
              <a:latin typeface="Arial"/>
              <a:cs typeface="Arial"/>
            </a:endParaRPr>
          </a:p>
        </p:txBody>
      </p:sp>
      <p:sp>
        <p:nvSpPr>
          <p:cNvPr id="9" name="object 9"/>
          <p:cNvSpPr txBox="1"/>
          <p:nvPr/>
        </p:nvSpPr>
        <p:spPr>
          <a:xfrm>
            <a:off x="1856677" y="4541147"/>
            <a:ext cx="2649344" cy="289908"/>
          </a:xfrm>
          <a:prstGeom prst="rect">
            <a:avLst/>
          </a:prstGeom>
        </p:spPr>
        <p:txBody>
          <a:bodyPr vert="horz" wrap="square" lIns="0" tIns="19515" rIns="0" bIns="0" rtlCol="0">
            <a:spAutoFit/>
          </a:bodyPr>
          <a:lstStyle/>
          <a:p>
            <a:pPr marL="210942" indent="-193286">
              <a:spcBef>
                <a:spcPts val="154"/>
              </a:spcBef>
              <a:buClr>
                <a:srgbClr val="0000FF"/>
              </a:buClr>
              <a:buSzPct val="120833"/>
              <a:buChar char="•"/>
              <a:tabLst>
                <a:tab pos="211871" algn="l"/>
              </a:tabLst>
            </a:pPr>
            <a:r>
              <a:rPr sz="1756" dirty="0">
                <a:latin typeface="Arial"/>
                <a:cs typeface="Arial"/>
              </a:rPr>
              <a:t>Self service</a:t>
            </a:r>
            <a:r>
              <a:rPr sz="1756" spc="-88" dirty="0">
                <a:latin typeface="Arial"/>
                <a:cs typeface="Arial"/>
              </a:rPr>
              <a:t> </a:t>
            </a:r>
            <a:r>
              <a:rPr sz="1756" dirty="0">
                <a:latin typeface="Arial"/>
                <a:cs typeface="Arial"/>
              </a:rPr>
              <a:t>provisioning</a:t>
            </a:r>
            <a:endParaRPr sz="1756">
              <a:latin typeface="Arial"/>
              <a:cs typeface="Arial"/>
            </a:endParaRPr>
          </a:p>
        </p:txBody>
      </p:sp>
      <p:sp>
        <p:nvSpPr>
          <p:cNvPr id="10" name="object 10"/>
          <p:cNvSpPr txBox="1"/>
          <p:nvPr/>
        </p:nvSpPr>
        <p:spPr>
          <a:xfrm>
            <a:off x="1856677" y="5213566"/>
            <a:ext cx="1922656" cy="289908"/>
          </a:xfrm>
          <a:prstGeom prst="rect">
            <a:avLst/>
          </a:prstGeom>
        </p:spPr>
        <p:txBody>
          <a:bodyPr vert="horz" wrap="square" lIns="0" tIns="19515" rIns="0" bIns="0" rtlCol="0">
            <a:spAutoFit/>
          </a:bodyPr>
          <a:lstStyle/>
          <a:p>
            <a:pPr marL="210942" indent="-193286">
              <a:spcBef>
                <a:spcPts val="154"/>
              </a:spcBef>
              <a:buClr>
                <a:srgbClr val="0000FF"/>
              </a:buClr>
              <a:buSzPct val="120833"/>
              <a:buChar char="•"/>
              <a:tabLst>
                <a:tab pos="211871" algn="l"/>
              </a:tabLst>
            </a:pPr>
            <a:r>
              <a:rPr sz="1756" spc="-15" dirty="0">
                <a:latin typeface="Arial"/>
                <a:cs typeface="Arial"/>
              </a:rPr>
              <a:t>Scalability,</a:t>
            </a:r>
            <a:r>
              <a:rPr sz="1756" spc="-51" dirty="0">
                <a:latin typeface="Arial"/>
                <a:cs typeface="Arial"/>
              </a:rPr>
              <a:t> </a:t>
            </a:r>
            <a:r>
              <a:rPr sz="1756" dirty="0">
                <a:latin typeface="Arial"/>
                <a:cs typeface="Arial"/>
              </a:rPr>
              <a:t>agility</a:t>
            </a:r>
            <a:endParaRPr sz="1756">
              <a:latin typeface="Arial"/>
              <a:cs typeface="Arial"/>
            </a:endParaRPr>
          </a:p>
        </p:txBody>
      </p:sp>
      <p:sp>
        <p:nvSpPr>
          <p:cNvPr id="11" name="object 11"/>
          <p:cNvSpPr txBox="1"/>
          <p:nvPr/>
        </p:nvSpPr>
        <p:spPr>
          <a:xfrm>
            <a:off x="1856676" y="5884870"/>
            <a:ext cx="1564888" cy="289908"/>
          </a:xfrm>
          <a:prstGeom prst="rect">
            <a:avLst/>
          </a:prstGeom>
        </p:spPr>
        <p:txBody>
          <a:bodyPr vert="horz" wrap="square" lIns="0" tIns="19515" rIns="0" bIns="0" rtlCol="0">
            <a:spAutoFit/>
          </a:bodyPr>
          <a:lstStyle/>
          <a:p>
            <a:pPr marL="210942" indent="-193286">
              <a:spcBef>
                <a:spcPts val="154"/>
              </a:spcBef>
              <a:buClr>
                <a:srgbClr val="0000FF"/>
              </a:buClr>
              <a:buSzPct val="120833"/>
              <a:buChar char="•"/>
              <a:tabLst>
                <a:tab pos="211871" algn="l"/>
              </a:tabLst>
            </a:pPr>
            <a:r>
              <a:rPr sz="1756" dirty="0">
                <a:latin typeface="Arial"/>
                <a:cs typeface="Arial"/>
              </a:rPr>
              <a:t>Multi-tenancy</a:t>
            </a:r>
            <a:endParaRPr sz="1756">
              <a:latin typeface="Arial"/>
              <a:cs typeface="Arial"/>
            </a:endParaRPr>
          </a:p>
        </p:txBody>
      </p:sp>
      <p:sp>
        <p:nvSpPr>
          <p:cNvPr id="12" name="object 12"/>
          <p:cNvSpPr txBox="1"/>
          <p:nvPr/>
        </p:nvSpPr>
        <p:spPr>
          <a:xfrm>
            <a:off x="1856677" y="1080924"/>
            <a:ext cx="5068229" cy="329393"/>
          </a:xfrm>
          <a:prstGeom prst="rect">
            <a:avLst/>
          </a:prstGeom>
        </p:spPr>
        <p:txBody>
          <a:bodyPr vert="horz" wrap="square" lIns="0" tIns="25090" rIns="0" bIns="0" rtlCol="0">
            <a:spAutoFit/>
          </a:bodyPr>
          <a:lstStyle/>
          <a:p>
            <a:pPr marL="18585">
              <a:spcBef>
                <a:spcPts val="198"/>
              </a:spcBef>
              <a:tabLst>
                <a:tab pos="4376810" algn="l"/>
              </a:tabLst>
            </a:pPr>
            <a:r>
              <a:rPr sz="1976" b="1" spc="-124" dirty="0">
                <a:latin typeface="Arial"/>
                <a:cs typeface="Arial"/>
              </a:rPr>
              <a:t>T</a:t>
            </a:r>
            <a:r>
              <a:rPr sz="1976" b="1" spc="15" dirty="0">
                <a:latin typeface="Arial"/>
                <a:cs typeface="Arial"/>
              </a:rPr>
              <a:t>echnological</a:t>
            </a:r>
            <a:r>
              <a:rPr sz="1976" b="1" spc="-7" dirty="0">
                <a:latin typeface="Arial"/>
                <a:cs typeface="Arial"/>
              </a:rPr>
              <a:t> </a:t>
            </a:r>
            <a:r>
              <a:rPr sz="1976" b="1" spc="15" dirty="0">
                <a:latin typeface="Arial"/>
                <a:cs typeface="Arial"/>
              </a:rPr>
              <a:t>capabilitie</a:t>
            </a:r>
            <a:r>
              <a:rPr sz="1976" b="1" spc="29" dirty="0">
                <a:latin typeface="Arial"/>
                <a:cs typeface="Arial"/>
              </a:rPr>
              <a:t>s</a:t>
            </a:r>
            <a:r>
              <a:rPr sz="1976" b="1" dirty="0">
                <a:latin typeface="Arial"/>
                <a:cs typeface="Arial"/>
              </a:rPr>
              <a:t>	</a:t>
            </a:r>
            <a:r>
              <a:rPr sz="1976" b="1" spc="-88" dirty="0">
                <a:latin typeface="Arial"/>
                <a:cs typeface="Arial"/>
              </a:rPr>
              <a:t>V</a:t>
            </a:r>
            <a:r>
              <a:rPr sz="1976" b="1" spc="15" dirty="0">
                <a:latin typeface="Arial"/>
                <a:cs typeface="Arial"/>
              </a:rPr>
              <a:t>alu</a:t>
            </a:r>
            <a:r>
              <a:rPr sz="1976" b="1" spc="29" dirty="0">
                <a:latin typeface="Arial"/>
                <a:cs typeface="Arial"/>
              </a:rPr>
              <a:t>e</a:t>
            </a:r>
            <a:endParaRPr sz="1976">
              <a:latin typeface="Arial"/>
              <a:cs typeface="Arial"/>
            </a:endParaRPr>
          </a:p>
        </p:txBody>
      </p:sp>
      <p:sp>
        <p:nvSpPr>
          <p:cNvPr id="13" name="object 13"/>
          <p:cNvSpPr txBox="1"/>
          <p:nvPr/>
        </p:nvSpPr>
        <p:spPr>
          <a:xfrm>
            <a:off x="6215690" y="1787023"/>
            <a:ext cx="3612995" cy="1379740"/>
          </a:xfrm>
          <a:prstGeom prst="rect">
            <a:avLst/>
          </a:prstGeom>
        </p:spPr>
        <p:txBody>
          <a:bodyPr vert="horz" wrap="square" lIns="0" tIns="17656" rIns="0" bIns="0" rtlCol="0">
            <a:spAutoFit/>
          </a:bodyPr>
          <a:lstStyle/>
          <a:p>
            <a:pPr marL="203508" marR="7434" indent="-185852" algn="just">
              <a:lnSpc>
                <a:spcPct val="125600"/>
              </a:lnSpc>
              <a:spcBef>
                <a:spcPts val="139"/>
              </a:spcBef>
              <a:buClr>
                <a:srgbClr val="0000FF"/>
              </a:buClr>
              <a:buSzPct val="120833"/>
              <a:buChar char="•"/>
              <a:tabLst>
                <a:tab pos="211871" algn="l"/>
              </a:tabLst>
            </a:pPr>
            <a:r>
              <a:rPr sz="1756" dirty="0">
                <a:latin typeface="Arial"/>
                <a:cs typeface="Arial"/>
              </a:rPr>
              <a:t>Accelerate the deployment of new  applications by serving computing  resources for the enterprise’s</a:t>
            </a:r>
            <a:r>
              <a:rPr sz="1756" spc="-161" dirty="0">
                <a:latin typeface="Arial"/>
                <a:cs typeface="Arial"/>
              </a:rPr>
              <a:t> </a:t>
            </a:r>
            <a:r>
              <a:rPr sz="1756" dirty="0">
                <a:latin typeface="Arial"/>
                <a:cs typeface="Arial"/>
              </a:rPr>
              <a:t>core  business</a:t>
            </a:r>
            <a:endParaRPr sz="1756">
              <a:latin typeface="Arial"/>
              <a:cs typeface="Arial"/>
            </a:endParaRPr>
          </a:p>
        </p:txBody>
      </p:sp>
      <p:sp>
        <p:nvSpPr>
          <p:cNvPr id="14" name="object 14"/>
          <p:cNvSpPr txBox="1"/>
          <p:nvPr/>
        </p:nvSpPr>
        <p:spPr>
          <a:xfrm>
            <a:off x="6215691" y="3465276"/>
            <a:ext cx="3565602" cy="699722"/>
          </a:xfrm>
          <a:prstGeom prst="rect">
            <a:avLst/>
          </a:prstGeom>
        </p:spPr>
        <p:txBody>
          <a:bodyPr vert="horz" wrap="square" lIns="0" tIns="18585" rIns="0" bIns="0" rtlCol="0">
            <a:spAutoFit/>
          </a:bodyPr>
          <a:lstStyle/>
          <a:p>
            <a:pPr marL="203508" marR="7434" indent="-185852">
              <a:lnSpc>
                <a:spcPct val="125800"/>
              </a:lnSpc>
              <a:spcBef>
                <a:spcPts val="146"/>
              </a:spcBef>
              <a:buClr>
                <a:srgbClr val="0000FF"/>
              </a:buClr>
              <a:buSzPct val="120833"/>
              <a:buChar char="•"/>
              <a:tabLst>
                <a:tab pos="211871" algn="l"/>
              </a:tabLst>
            </a:pPr>
            <a:r>
              <a:rPr sz="1756" dirty="0">
                <a:latin typeface="Arial"/>
                <a:cs typeface="Arial"/>
              </a:rPr>
              <a:t>Gain flexibility to meet changes</a:t>
            </a:r>
            <a:r>
              <a:rPr sz="1756" spc="-110" dirty="0">
                <a:latin typeface="Arial"/>
                <a:cs typeface="Arial"/>
              </a:rPr>
              <a:t> </a:t>
            </a:r>
            <a:r>
              <a:rPr sz="1756" dirty="0">
                <a:latin typeface="Arial"/>
                <a:cs typeface="Arial"/>
              </a:rPr>
              <a:t>in  computing resource</a:t>
            </a:r>
            <a:r>
              <a:rPr sz="1756" spc="-73" dirty="0">
                <a:latin typeface="Arial"/>
                <a:cs typeface="Arial"/>
              </a:rPr>
              <a:t> </a:t>
            </a:r>
            <a:r>
              <a:rPr sz="1756" dirty="0">
                <a:latin typeface="Arial"/>
                <a:cs typeface="Arial"/>
              </a:rPr>
              <a:t>demands</a:t>
            </a:r>
            <a:endParaRPr sz="1756">
              <a:latin typeface="Arial"/>
              <a:cs typeface="Arial"/>
            </a:endParaRPr>
          </a:p>
        </p:txBody>
      </p:sp>
      <p:sp>
        <p:nvSpPr>
          <p:cNvPr id="15" name="object 15"/>
          <p:cNvSpPr txBox="1"/>
          <p:nvPr/>
        </p:nvSpPr>
        <p:spPr>
          <a:xfrm>
            <a:off x="6215690" y="4441360"/>
            <a:ext cx="4086922" cy="1807821"/>
          </a:xfrm>
          <a:prstGeom prst="rect">
            <a:avLst/>
          </a:prstGeom>
        </p:spPr>
        <p:txBody>
          <a:bodyPr vert="horz" wrap="square" lIns="0" tIns="116159" rIns="0" bIns="0" rtlCol="0">
            <a:spAutoFit/>
          </a:bodyPr>
          <a:lstStyle/>
          <a:p>
            <a:pPr marL="92926">
              <a:spcBef>
                <a:spcPts val="915"/>
              </a:spcBef>
            </a:pPr>
            <a:r>
              <a:rPr sz="2122" b="1" i="1" spc="-15" dirty="0">
                <a:latin typeface="Arial"/>
                <a:cs typeface="Arial"/>
              </a:rPr>
              <a:t>Potential</a:t>
            </a:r>
            <a:r>
              <a:rPr sz="2122" b="1" i="1" spc="-22" dirty="0">
                <a:latin typeface="Arial"/>
                <a:cs typeface="Arial"/>
              </a:rPr>
              <a:t> </a:t>
            </a:r>
            <a:r>
              <a:rPr sz="2122" b="1" i="1" spc="-15" dirty="0">
                <a:latin typeface="Arial"/>
                <a:cs typeface="Arial"/>
              </a:rPr>
              <a:t>inhibitors…</a:t>
            </a:r>
            <a:endParaRPr sz="2122">
              <a:latin typeface="Arial"/>
              <a:cs typeface="Arial"/>
            </a:endParaRPr>
          </a:p>
          <a:p>
            <a:pPr marL="18585" marR="7434">
              <a:lnSpc>
                <a:spcPct val="125400"/>
              </a:lnSpc>
              <a:spcBef>
                <a:spcPts val="124"/>
              </a:spcBef>
            </a:pPr>
            <a:r>
              <a:rPr sz="1756" i="1" dirty="0">
                <a:latin typeface="Arial"/>
                <a:cs typeface="Arial"/>
              </a:rPr>
              <a:t>Strong network management and high  bandwidth needed Performance of  applications Compliance with regulations  for data stored in the</a:t>
            </a:r>
            <a:r>
              <a:rPr sz="1756" i="1" spc="-102" dirty="0">
                <a:latin typeface="Arial"/>
                <a:cs typeface="Arial"/>
              </a:rPr>
              <a:t> </a:t>
            </a:r>
            <a:r>
              <a:rPr sz="1756" i="1" dirty="0">
                <a:latin typeface="Arial"/>
                <a:cs typeface="Arial"/>
              </a:rPr>
              <a:t>cloud</a:t>
            </a:r>
            <a:endParaRPr sz="1756">
              <a:latin typeface="Arial"/>
              <a:cs typeface="Arial"/>
            </a:endParaRPr>
          </a:p>
        </p:txBody>
      </p:sp>
    </p:spTree>
    <p:extLst>
      <p:ext uri="{BB962C8B-B14F-4D97-AF65-F5344CB8AC3E}">
        <p14:creationId xmlns:p14="http://schemas.microsoft.com/office/powerpoint/2010/main" val="129772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693766" y="111597"/>
            <a:ext cx="7495212" cy="702443"/>
          </a:xfrm>
          <a:prstGeom prst="rect">
            <a:avLst/>
          </a:prstGeom>
        </p:spPr>
        <p:txBody>
          <a:bodyPr vert="horz" wrap="square" lIns="0" tIns="25090" rIns="0" bIns="0" rtlCol="0" anchor="ctr">
            <a:spAutoFit/>
          </a:bodyPr>
          <a:lstStyle/>
          <a:p>
            <a:pPr marL="18585">
              <a:lnSpc>
                <a:spcPct val="100000"/>
              </a:lnSpc>
              <a:spcBef>
                <a:spcPts val="198"/>
              </a:spcBef>
            </a:pPr>
            <a:r>
              <a:rPr spc="29" dirty="0"/>
              <a:t>Cloud computing and end</a:t>
            </a:r>
            <a:r>
              <a:rPr spc="-132" dirty="0"/>
              <a:t> </a:t>
            </a:r>
            <a:r>
              <a:rPr spc="22" dirty="0"/>
              <a:t>user</a:t>
            </a:r>
          </a:p>
        </p:txBody>
      </p:sp>
      <p:sp>
        <p:nvSpPr>
          <p:cNvPr id="5" name="object 5"/>
          <p:cNvSpPr/>
          <p:nvPr/>
        </p:nvSpPr>
        <p:spPr>
          <a:xfrm>
            <a:off x="1865227" y="1147461"/>
            <a:ext cx="8408018" cy="3995480"/>
          </a:xfrm>
          <a:prstGeom prst="rect">
            <a:avLst/>
          </a:prstGeom>
          <a:blipFill>
            <a:blip r:embed="rId2" cstate="print"/>
            <a:stretch>
              <a:fillRect/>
            </a:stretch>
          </a:blipFill>
        </p:spPr>
        <p:txBody>
          <a:bodyPr wrap="square" lIns="0" tIns="0" rIns="0" bIns="0" rtlCol="0"/>
          <a:lstStyle/>
          <a:p>
            <a:endParaRPr sz="2634"/>
          </a:p>
        </p:txBody>
      </p:sp>
      <p:sp>
        <p:nvSpPr>
          <p:cNvPr id="6" name="object 6"/>
          <p:cNvSpPr txBox="1"/>
          <p:nvPr/>
        </p:nvSpPr>
        <p:spPr>
          <a:xfrm>
            <a:off x="5407226" y="4717337"/>
            <a:ext cx="1234068" cy="197068"/>
          </a:xfrm>
          <a:prstGeom prst="rect">
            <a:avLst/>
          </a:prstGeom>
        </p:spPr>
        <p:txBody>
          <a:bodyPr vert="horz" wrap="square" lIns="0" tIns="16727" rIns="0" bIns="0" rtlCol="0">
            <a:spAutoFit/>
          </a:bodyPr>
          <a:lstStyle/>
          <a:p>
            <a:pPr marL="18585">
              <a:spcBef>
                <a:spcPts val="132"/>
              </a:spcBef>
            </a:pPr>
            <a:r>
              <a:rPr sz="1171" i="1" spc="-15" dirty="0">
                <a:latin typeface="Arial"/>
                <a:cs typeface="Arial"/>
              </a:rPr>
              <a:t>self -service</a:t>
            </a:r>
            <a:r>
              <a:rPr sz="1171" i="1" spc="-37" dirty="0">
                <a:latin typeface="Arial"/>
                <a:cs typeface="Arial"/>
              </a:rPr>
              <a:t> </a:t>
            </a:r>
            <a:r>
              <a:rPr sz="1171" i="1" spc="-15" dirty="0">
                <a:latin typeface="Arial"/>
                <a:cs typeface="Arial"/>
              </a:rPr>
              <a:t>portal</a:t>
            </a:r>
            <a:endParaRPr sz="1171">
              <a:latin typeface="Arial"/>
              <a:cs typeface="Arial"/>
            </a:endParaRPr>
          </a:p>
        </p:txBody>
      </p:sp>
      <p:sp>
        <p:nvSpPr>
          <p:cNvPr id="7" name="object 7"/>
          <p:cNvSpPr/>
          <p:nvPr/>
        </p:nvSpPr>
        <p:spPr>
          <a:xfrm>
            <a:off x="2559948" y="5321408"/>
            <a:ext cx="1218828" cy="1359549"/>
          </a:xfrm>
          <a:prstGeom prst="rect">
            <a:avLst/>
          </a:prstGeom>
          <a:blipFill>
            <a:blip r:embed="rId3" cstate="print"/>
            <a:stretch>
              <a:fillRect/>
            </a:stretch>
          </a:blipFill>
        </p:spPr>
        <p:txBody>
          <a:bodyPr wrap="square" lIns="0" tIns="0" rIns="0" bIns="0" rtlCol="0"/>
          <a:lstStyle/>
          <a:p>
            <a:endParaRPr sz="2634"/>
          </a:p>
        </p:txBody>
      </p:sp>
      <p:sp>
        <p:nvSpPr>
          <p:cNvPr id="8" name="object 8"/>
          <p:cNvSpPr txBox="1"/>
          <p:nvPr/>
        </p:nvSpPr>
        <p:spPr>
          <a:xfrm>
            <a:off x="3873934" y="6037641"/>
            <a:ext cx="6088566" cy="177313"/>
          </a:xfrm>
          <a:prstGeom prst="rect">
            <a:avLst/>
          </a:prstGeom>
        </p:spPr>
        <p:txBody>
          <a:bodyPr vert="horz" wrap="square" lIns="0" tIns="19515" rIns="0" bIns="0" rtlCol="0">
            <a:spAutoFit/>
          </a:bodyPr>
          <a:lstStyle/>
          <a:p>
            <a:pPr marL="18585">
              <a:spcBef>
                <a:spcPts val="154"/>
              </a:spcBef>
            </a:pPr>
            <a:r>
              <a:rPr sz="1024" dirty="0">
                <a:latin typeface="Arial"/>
                <a:cs typeface="Arial"/>
              </a:rPr>
              <a:t>Similar to banking ATMs and retail point of sale, cloud is driven by self service technology advancement.</a:t>
            </a:r>
            <a:endParaRPr sz="1024">
              <a:latin typeface="Arial"/>
              <a:cs typeface="Arial"/>
            </a:endParaRPr>
          </a:p>
        </p:txBody>
      </p:sp>
    </p:spTree>
    <p:extLst>
      <p:ext uri="{BB962C8B-B14F-4D97-AF65-F5344CB8AC3E}">
        <p14:creationId xmlns:p14="http://schemas.microsoft.com/office/powerpoint/2010/main" val="22525183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3" y="100732"/>
            <a:ext cx="5423210" cy="774109"/>
          </a:xfrm>
          <a:prstGeom prst="rect">
            <a:avLst/>
          </a:prstGeom>
        </p:spPr>
        <p:txBody>
          <a:bodyPr vert="horz" wrap="square" lIns="0" tIns="15798" rIns="0" bIns="0" rtlCol="0">
            <a:spAutoFit/>
          </a:bodyPr>
          <a:lstStyle/>
          <a:p>
            <a:pPr marL="18585" marR="7434">
              <a:lnSpc>
                <a:spcPct val="102400"/>
              </a:lnSpc>
              <a:spcBef>
                <a:spcPts val="124"/>
              </a:spcBef>
            </a:pPr>
            <a:r>
              <a:rPr sz="2415" b="1" spc="29" dirty="0">
                <a:latin typeface="Arial"/>
                <a:cs typeface="Arial"/>
              </a:rPr>
              <a:t>What does </a:t>
            </a:r>
            <a:r>
              <a:rPr sz="2415" b="1" spc="22" dirty="0">
                <a:latin typeface="Arial"/>
                <a:cs typeface="Arial"/>
              </a:rPr>
              <a:t>cloud </a:t>
            </a:r>
            <a:r>
              <a:rPr sz="2415" b="1" spc="29" dirty="0">
                <a:latin typeface="Arial"/>
                <a:cs typeface="Arial"/>
              </a:rPr>
              <a:t>computing</a:t>
            </a:r>
            <a:r>
              <a:rPr sz="2415" b="1" spc="-95" dirty="0">
                <a:latin typeface="Arial"/>
                <a:cs typeface="Arial"/>
              </a:rPr>
              <a:t> </a:t>
            </a:r>
            <a:r>
              <a:rPr sz="2415" b="1" spc="29" dirty="0">
                <a:latin typeface="Arial"/>
                <a:cs typeface="Arial"/>
              </a:rPr>
              <a:t>change  </a:t>
            </a:r>
            <a:r>
              <a:rPr sz="2415" b="1" spc="22" dirty="0">
                <a:latin typeface="Arial"/>
                <a:cs typeface="Arial"/>
              </a:rPr>
              <a:t>for the</a:t>
            </a:r>
            <a:r>
              <a:rPr sz="2415" b="1" dirty="0">
                <a:latin typeface="Arial"/>
                <a:cs typeface="Arial"/>
              </a:rPr>
              <a:t> </a:t>
            </a:r>
            <a:r>
              <a:rPr sz="2415" b="1" spc="22" dirty="0">
                <a:latin typeface="Arial"/>
                <a:cs typeface="Arial"/>
              </a:rPr>
              <a:t>provider?</a:t>
            </a:r>
            <a:endParaRPr sz="2415">
              <a:latin typeface="Arial"/>
              <a:cs typeface="Arial"/>
            </a:endParaRPr>
          </a:p>
        </p:txBody>
      </p:sp>
      <p:sp>
        <p:nvSpPr>
          <p:cNvPr id="5" name="object 5"/>
          <p:cNvSpPr/>
          <p:nvPr/>
        </p:nvSpPr>
        <p:spPr>
          <a:xfrm>
            <a:off x="2941320" y="1416502"/>
            <a:ext cx="6318565" cy="4721128"/>
          </a:xfrm>
          <a:prstGeom prst="rect">
            <a:avLst/>
          </a:prstGeom>
          <a:blipFill>
            <a:blip r:embed="rId2" cstate="print"/>
            <a:stretch>
              <a:fillRect/>
            </a:stretch>
          </a:blipFill>
        </p:spPr>
        <p:txBody>
          <a:bodyPr wrap="square" lIns="0" tIns="0" rIns="0" bIns="0" rtlCol="0"/>
          <a:lstStyle/>
          <a:p>
            <a:endParaRPr sz="2634"/>
          </a:p>
        </p:txBody>
      </p:sp>
      <p:sp>
        <p:nvSpPr>
          <p:cNvPr id="6" name="object 6"/>
          <p:cNvSpPr/>
          <p:nvPr/>
        </p:nvSpPr>
        <p:spPr>
          <a:xfrm>
            <a:off x="2941320" y="1349296"/>
            <a:ext cx="3360234" cy="336395"/>
          </a:xfrm>
          <a:custGeom>
            <a:avLst/>
            <a:gdLst/>
            <a:ahLst/>
            <a:cxnLst/>
            <a:rect l="l" t="t" r="r" b="b"/>
            <a:pathLst>
              <a:path w="2296160" h="229869">
                <a:moveTo>
                  <a:pt x="0" y="0"/>
                </a:moveTo>
                <a:lnTo>
                  <a:pt x="0" y="229362"/>
                </a:lnTo>
                <a:lnTo>
                  <a:pt x="2295906" y="229362"/>
                </a:lnTo>
                <a:lnTo>
                  <a:pt x="2295906" y="0"/>
                </a:lnTo>
                <a:lnTo>
                  <a:pt x="0" y="0"/>
                </a:lnTo>
                <a:close/>
              </a:path>
            </a:pathLst>
          </a:custGeom>
          <a:solidFill>
            <a:srgbClr val="FCFCFC"/>
          </a:solidFill>
        </p:spPr>
        <p:txBody>
          <a:bodyPr wrap="square" lIns="0" tIns="0" rIns="0" bIns="0" rtlCol="0"/>
          <a:lstStyle/>
          <a:p>
            <a:endParaRPr sz="2634"/>
          </a:p>
        </p:txBody>
      </p:sp>
    </p:spTree>
    <p:extLst>
      <p:ext uri="{BB962C8B-B14F-4D97-AF65-F5344CB8AC3E}">
        <p14:creationId xmlns:p14="http://schemas.microsoft.com/office/powerpoint/2010/main" val="18322802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525381" y="278307"/>
            <a:ext cx="7704218" cy="702443"/>
          </a:xfrm>
          <a:prstGeom prst="rect">
            <a:avLst/>
          </a:prstGeom>
        </p:spPr>
        <p:txBody>
          <a:bodyPr vert="horz" wrap="square" lIns="0" tIns="25090" rIns="0" bIns="0" rtlCol="0" anchor="ctr">
            <a:spAutoFit/>
          </a:bodyPr>
          <a:lstStyle/>
          <a:p>
            <a:pPr marL="18585">
              <a:lnSpc>
                <a:spcPct val="100000"/>
              </a:lnSpc>
              <a:spcBef>
                <a:spcPts val="198"/>
              </a:spcBef>
            </a:pPr>
            <a:r>
              <a:rPr spc="29" dirty="0"/>
              <a:t>Pros and cons </a:t>
            </a:r>
            <a:r>
              <a:rPr spc="22" dirty="0"/>
              <a:t>of </a:t>
            </a:r>
            <a:r>
              <a:rPr spc="29" dirty="0"/>
              <a:t>a </a:t>
            </a:r>
            <a:r>
              <a:rPr spc="22" dirty="0"/>
              <a:t>cloud</a:t>
            </a:r>
            <a:r>
              <a:rPr spc="-132" dirty="0"/>
              <a:t> </a:t>
            </a:r>
            <a:r>
              <a:rPr spc="29" dirty="0"/>
              <a:t>model</a:t>
            </a:r>
          </a:p>
        </p:txBody>
      </p:sp>
      <p:sp>
        <p:nvSpPr>
          <p:cNvPr id="5" name="object 5"/>
          <p:cNvSpPr txBox="1"/>
          <p:nvPr/>
        </p:nvSpPr>
        <p:spPr>
          <a:xfrm>
            <a:off x="1856677" y="1049073"/>
            <a:ext cx="1878051" cy="3860972"/>
          </a:xfrm>
          <a:prstGeom prst="rect">
            <a:avLst/>
          </a:prstGeom>
        </p:spPr>
        <p:txBody>
          <a:bodyPr vert="horz" wrap="square" lIns="0" tIns="56685" rIns="0" bIns="0" rtlCol="0">
            <a:spAutoFit/>
          </a:bodyPr>
          <a:lstStyle/>
          <a:p>
            <a:pPr marL="236961" indent="-219305">
              <a:spcBef>
                <a:spcPts val="446"/>
              </a:spcBef>
              <a:buClr>
                <a:srgbClr val="0000FF"/>
              </a:buClr>
              <a:buSzPct val="122222"/>
              <a:buChar char="•"/>
              <a:tabLst>
                <a:tab pos="237890" algn="l"/>
              </a:tabLst>
            </a:pPr>
            <a:r>
              <a:rPr sz="1976" spc="22" dirty="0">
                <a:latin typeface="Arial"/>
                <a:cs typeface="Arial"/>
              </a:rPr>
              <a:t>Pros:</a:t>
            </a:r>
            <a:endParaRPr sz="1976">
              <a:latin typeface="Arial"/>
              <a:cs typeface="Arial"/>
            </a:endParaRPr>
          </a:p>
          <a:p>
            <a:pPr marL="298292" indent="-280636">
              <a:spcBef>
                <a:spcPts val="635"/>
              </a:spcBef>
              <a:buClr>
                <a:srgbClr val="0000FF"/>
              </a:buClr>
              <a:buSzPct val="120833"/>
              <a:buFont typeface="Wingdings"/>
              <a:buChar char=""/>
              <a:tabLst>
                <a:tab pos="299221" algn="l"/>
              </a:tabLst>
            </a:pPr>
            <a:r>
              <a:rPr sz="1756" dirty="0">
                <a:latin typeface="Arial"/>
                <a:cs typeface="Arial"/>
              </a:rPr>
              <a:t>Scalability</a:t>
            </a:r>
            <a:endParaRPr sz="1756">
              <a:latin typeface="Arial"/>
              <a:cs typeface="Arial"/>
            </a:endParaRPr>
          </a:p>
          <a:p>
            <a:pPr marL="298292" indent="-280636">
              <a:spcBef>
                <a:spcPts val="534"/>
              </a:spcBef>
              <a:buClr>
                <a:srgbClr val="0000FF"/>
              </a:buClr>
              <a:buSzPct val="120833"/>
              <a:buFont typeface="Wingdings"/>
              <a:buChar char=""/>
              <a:tabLst>
                <a:tab pos="299221" algn="l"/>
              </a:tabLst>
            </a:pPr>
            <a:r>
              <a:rPr sz="1756" dirty="0">
                <a:latin typeface="Arial"/>
                <a:cs typeface="Arial"/>
              </a:rPr>
              <a:t>Cost</a:t>
            </a:r>
            <a:endParaRPr sz="1756">
              <a:latin typeface="Arial"/>
              <a:cs typeface="Arial"/>
            </a:endParaRPr>
          </a:p>
          <a:p>
            <a:pPr marL="298292" indent="-280636">
              <a:spcBef>
                <a:spcPts val="534"/>
              </a:spcBef>
              <a:buClr>
                <a:srgbClr val="0000FF"/>
              </a:buClr>
              <a:buSzPct val="120833"/>
              <a:buFont typeface="Wingdings"/>
              <a:buChar char=""/>
              <a:tabLst>
                <a:tab pos="299221" algn="l"/>
              </a:tabLst>
            </a:pPr>
            <a:r>
              <a:rPr sz="1756" dirty="0">
                <a:latin typeface="Arial"/>
                <a:cs typeface="Arial"/>
              </a:rPr>
              <a:t>Flexibility</a:t>
            </a:r>
            <a:endParaRPr sz="1756">
              <a:latin typeface="Arial"/>
              <a:cs typeface="Arial"/>
            </a:endParaRPr>
          </a:p>
          <a:p>
            <a:pPr marL="286212" indent="-267627">
              <a:spcBef>
                <a:spcPts val="534"/>
              </a:spcBef>
              <a:buClr>
                <a:srgbClr val="0000FF"/>
              </a:buClr>
              <a:buSzPct val="120833"/>
              <a:buFont typeface="Wingdings"/>
              <a:buChar char=""/>
              <a:tabLst>
                <a:tab pos="286212" algn="l"/>
              </a:tabLst>
            </a:pPr>
            <a:r>
              <a:rPr sz="1756" dirty="0">
                <a:latin typeface="Arial"/>
                <a:cs typeface="Arial"/>
              </a:rPr>
              <a:t>Agility</a:t>
            </a:r>
            <a:endParaRPr sz="1756">
              <a:latin typeface="Arial"/>
              <a:cs typeface="Arial"/>
            </a:endParaRPr>
          </a:p>
          <a:p>
            <a:pPr marL="298292" indent="-280636">
              <a:spcBef>
                <a:spcPts val="549"/>
              </a:spcBef>
              <a:buClr>
                <a:srgbClr val="0000FF"/>
              </a:buClr>
              <a:buSzPct val="120833"/>
              <a:buFont typeface="Wingdings"/>
              <a:buChar char=""/>
              <a:tabLst>
                <a:tab pos="299221" algn="l"/>
              </a:tabLst>
            </a:pPr>
            <a:r>
              <a:rPr sz="1756" dirty="0">
                <a:latin typeface="Arial"/>
                <a:cs typeface="Arial"/>
              </a:rPr>
              <a:t>Elasticity</a:t>
            </a:r>
            <a:endParaRPr sz="1756">
              <a:latin typeface="Arial"/>
              <a:cs typeface="Arial"/>
            </a:endParaRPr>
          </a:p>
          <a:p>
            <a:pPr>
              <a:spcBef>
                <a:spcPts val="44"/>
              </a:spcBef>
              <a:buClr>
                <a:srgbClr val="0000FF"/>
              </a:buClr>
              <a:buFont typeface="Wingdings"/>
              <a:buChar char=""/>
            </a:pPr>
            <a:endParaRPr sz="3219">
              <a:latin typeface="Times New Roman"/>
              <a:cs typeface="Times New Roman"/>
            </a:endParaRPr>
          </a:p>
          <a:p>
            <a:pPr marL="18585"/>
            <a:r>
              <a:rPr sz="1976" spc="15" dirty="0">
                <a:latin typeface="Arial"/>
                <a:cs typeface="Arial"/>
              </a:rPr>
              <a:t>Cons:</a:t>
            </a:r>
            <a:endParaRPr sz="1976">
              <a:latin typeface="Arial"/>
              <a:cs typeface="Arial"/>
            </a:endParaRPr>
          </a:p>
          <a:p>
            <a:pPr marL="298292" indent="-280636">
              <a:spcBef>
                <a:spcPts val="629"/>
              </a:spcBef>
              <a:buClr>
                <a:srgbClr val="0000FF"/>
              </a:buClr>
              <a:buSzPct val="120833"/>
              <a:buFont typeface="Wingdings"/>
              <a:buChar char=""/>
              <a:tabLst>
                <a:tab pos="299221" algn="l"/>
              </a:tabLst>
            </a:pPr>
            <a:r>
              <a:rPr sz="1756" dirty="0">
                <a:latin typeface="Arial"/>
                <a:cs typeface="Arial"/>
              </a:rPr>
              <a:t>Security</a:t>
            </a:r>
            <a:endParaRPr sz="1756">
              <a:latin typeface="Arial"/>
              <a:cs typeface="Arial"/>
            </a:endParaRPr>
          </a:p>
          <a:p>
            <a:pPr marL="298292" indent="-280636">
              <a:spcBef>
                <a:spcPts val="541"/>
              </a:spcBef>
              <a:buClr>
                <a:srgbClr val="0000FF"/>
              </a:buClr>
              <a:buSzPct val="120833"/>
              <a:buFont typeface="Wingdings"/>
              <a:buChar char=""/>
              <a:tabLst>
                <a:tab pos="299221" algn="l"/>
              </a:tabLst>
            </a:pPr>
            <a:r>
              <a:rPr sz="1756" dirty="0">
                <a:latin typeface="Arial"/>
                <a:cs typeface="Arial"/>
              </a:rPr>
              <a:t>Lack of</a:t>
            </a:r>
            <a:r>
              <a:rPr sz="1756" spc="-80" dirty="0">
                <a:latin typeface="Arial"/>
                <a:cs typeface="Arial"/>
              </a:rPr>
              <a:t> </a:t>
            </a:r>
            <a:r>
              <a:rPr sz="1756" dirty="0">
                <a:latin typeface="Arial"/>
                <a:cs typeface="Arial"/>
              </a:rPr>
              <a:t>control</a:t>
            </a:r>
            <a:endParaRPr sz="1756">
              <a:latin typeface="Arial"/>
              <a:cs typeface="Arial"/>
            </a:endParaRPr>
          </a:p>
          <a:p>
            <a:pPr marL="298292" indent="-280636">
              <a:spcBef>
                <a:spcPts val="534"/>
              </a:spcBef>
              <a:buClr>
                <a:srgbClr val="0000FF"/>
              </a:buClr>
              <a:buSzPct val="120833"/>
              <a:buFont typeface="Wingdings"/>
              <a:buChar char=""/>
              <a:tabLst>
                <a:tab pos="299221" algn="l"/>
              </a:tabLst>
            </a:pPr>
            <a:r>
              <a:rPr sz="1756" dirty="0">
                <a:latin typeface="Arial"/>
                <a:cs typeface="Arial"/>
              </a:rPr>
              <a:t>Standardization</a:t>
            </a:r>
            <a:endParaRPr sz="1756">
              <a:latin typeface="Arial"/>
              <a:cs typeface="Arial"/>
            </a:endParaRPr>
          </a:p>
        </p:txBody>
      </p:sp>
      <p:sp>
        <p:nvSpPr>
          <p:cNvPr id="6" name="object 6"/>
          <p:cNvSpPr/>
          <p:nvPr/>
        </p:nvSpPr>
        <p:spPr>
          <a:xfrm>
            <a:off x="3898188" y="2046536"/>
            <a:ext cx="6279575" cy="2929705"/>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3877126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318151" y="228221"/>
            <a:ext cx="5392093" cy="702443"/>
          </a:xfrm>
          <a:prstGeom prst="rect">
            <a:avLst/>
          </a:prstGeom>
        </p:spPr>
        <p:txBody>
          <a:bodyPr vert="horz" wrap="square" lIns="0" tIns="25090" rIns="0" bIns="0" rtlCol="0" anchor="ctr">
            <a:spAutoFit/>
          </a:bodyPr>
          <a:lstStyle/>
          <a:p>
            <a:pPr marL="18585">
              <a:lnSpc>
                <a:spcPct val="100000"/>
              </a:lnSpc>
              <a:spcBef>
                <a:spcPts val="198"/>
              </a:spcBef>
            </a:pPr>
            <a:r>
              <a:rPr spc="22" dirty="0"/>
              <a:t>Anatomy of </a:t>
            </a:r>
            <a:r>
              <a:rPr spc="29" dirty="0"/>
              <a:t>a</a:t>
            </a:r>
            <a:r>
              <a:rPr spc="-73" dirty="0"/>
              <a:t> </a:t>
            </a:r>
            <a:r>
              <a:rPr spc="22" dirty="0"/>
              <a:t>cloud</a:t>
            </a:r>
          </a:p>
        </p:txBody>
      </p:sp>
      <p:sp>
        <p:nvSpPr>
          <p:cNvPr id="5" name="object 5"/>
          <p:cNvSpPr txBox="1"/>
          <p:nvPr/>
        </p:nvSpPr>
        <p:spPr>
          <a:xfrm>
            <a:off x="1856677" y="1080923"/>
            <a:ext cx="4853567" cy="4851028"/>
          </a:xfrm>
          <a:prstGeom prst="rect">
            <a:avLst/>
          </a:prstGeom>
        </p:spPr>
        <p:txBody>
          <a:bodyPr vert="horz" wrap="square" lIns="0" tIns="19515" rIns="0" bIns="0" rtlCol="0">
            <a:spAutoFit/>
          </a:bodyPr>
          <a:lstStyle/>
          <a:p>
            <a:pPr marL="18585">
              <a:spcBef>
                <a:spcPts val="154"/>
              </a:spcBef>
            </a:pPr>
            <a:r>
              <a:rPr sz="1756" dirty="0">
                <a:latin typeface="Arial"/>
                <a:cs typeface="Arial"/>
              </a:rPr>
              <a:t>A cloud is composed of eight major</a:t>
            </a:r>
            <a:r>
              <a:rPr sz="1756" spc="-167" dirty="0">
                <a:latin typeface="Arial"/>
                <a:cs typeface="Arial"/>
              </a:rPr>
              <a:t> </a:t>
            </a:r>
            <a:r>
              <a:rPr sz="1756" dirty="0">
                <a:latin typeface="Arial"/>
                <a:cs typeface="Arial"/>
              </a:rPr>
              <a:t>components.</a:t>
            </a:r>
            <a:endParaRPr sz="1756">
              <a:latin typeface="Arial"/>
              <a:cs typeface="Arial"/>
            </a:endParaRPr>
          </a:p>
          <a:p>
            <a:pPr>
              <a:lnSpc>
                <a:spcPct val="100000"/>
              </a:lnSpc>
            </a:pPr>
            <a:endParaRPr sz="2488">
              <a:latin typeface="Times New Roman"/>
              <a:cs typeface="Times New Roman"/>
            </a:endParaRPr>
          </a:p>
          <a:p>
            <a:pPr marL="320594" indent="-302938">
              <a:spcBef>
                <a:spcPts val="7"/>
              </a:spcBef>
              <a:buClr>
                <a:srgbClr val="0000FF"/>
              </a:buClr>
              <a:buSzPct val="123809"/>
              <a:buAutoNum type="arabicPeriod"/>
              <a:tabLst>
                <a:tab pos="321524" algn="l"/>
              </a:tabLst>
            </a:pPr>
            <a:r>
              <a:rPr sz="1537" spc="22" dirty="0">
                <a:latin typeface="Arial"/>
                <a:cs typeface="Arial"/>
              </a:rPr>
              <a:t>Provisioning </a:t>
            </a:r>
            <a:r>
              <a:rPr sz="1537" spc="29" dirty="0">
                <a:latin typeface="Arial"/>
                <a:cs typeface="Arial"/>
              </a:rPr>
              <a:t>and </a:t>
            </a:r>
            <a:r>
              <a:rPr sz="1537" spc="22" dirty="0">
                <a:latin typeface="Arial"/>
                <a:cs typeface="Arial"/>
              </a:rPr>
              <a:t>Configuration</a:t>
            </a:r>
            <a:r>
              <a:rPr sz="1537" spc="-102" dirty="0">
                <a:latin typeface="Arial"/>
                <a:cs typeface="Arial"/>
              </a:rPr>
              <a:t> </a:t>
            </a:r>
            <a:r>
              <a:rPr sz="1537" spc="22" dirty="0">
                <a:latin typeface="Arial"/>
                <a:cs typeface="Arial"/>
              </a:rPr>
              <a:t>Module</a:t>
            </a:r>
            <a:endParaRPr sz="1537">
              <a:latin typeface="Arial"/>
              <a:cs typeface="Arial"/>
            </a:endParaRPr>
          </a:p>
          <a:p>
            <a:pPr>
              <a:spcBef>
                <a:spcPts val="29"/>
              </a:spcBef>
              <a:buClr>
                <a:srgbClr val="0000FF"/>
              </a:buClr>
              <a:buFont typeface="Arial"/>
              <a:buAutoNum type="arabicPeriod"/>
            </a:pPr>
            <a:endParaRPr sz="2122">
              <a:latin typeface="Times New Roman"/>
              <a:cs typeface="Times New Roman"/>
            </a:endParaRPr>
          </a:p>
          <a:p>
            <a:pPr marL="320594" indent="-302938">
              <a:buClr>
                <a:srgbClr val="0000FF"/>
              </a:buClr>
              <a:buSzPct val="123809"/>
              <a:buAutoNum type="arabicPeriod"/>
              <a:tabLst>
                <a:tab pos="321524" algn="l"/>
              </a:tabLst>
            </a:pPr>
            <a:r>
              <a:rPr sz="1537" spc="22" dirty="0">
                <a:latin typeface="Arial"/>
                <a:cs typeface="Arial"/>
              </a:rPr>
              <a:t>Monitoring </a:t>
            </a:r>
            <a:r>
              <a:rPr sz="1537" spc="29" dirty="0">
                <a:latin typeface="Arial"/>
                <a:cs typeface="Arial"/>
              </a:rPr>
              <a:t>and</a:t>
            </a:r>
            <a:r>
              <a:rPr sz="1537" spc="-44" dirty="0">
                <a:latin typeface="Arial"/>
                <a:cs typeface="Arial"/>
              </a:rPr>
              <a:t> </a:t>
            </a:r>
            <a:r>
              <a:rPr sz="1537" spc="22" dirty="0">
                <a:latin typeface="Arial"/>
                <a:cs typeface="Arial"/>
              </a:rPr>
              <a:t>Optimization</a:t>
            </a:r>
            <a:endParaRPr sz="1537">
              <a:latin typeface="Arial"/>
              <a:cs typeface="Arial"/>
            </a:endParaRPr>
          </a:p>
          <a:p>
            <a:pPr>
              <a:spcBef>
                <a:spcPts val="44"/>
              </a:spcBef>
              <a:buClr>
                <a:srgbClr val="0000FF"/>
              </a:buClr>
              <a:buFont typeface="Arial"/>
              <a:buAutoNum type="arabicPeriod"/>
            </a:pPr>
            <a:endParaRPr sz="2122">
              <a:latin typeface="Times New Roman"/>
              <a:cs typeface="Times New Roman"/>
            </a:endParaRPr>
          </a:p>
          <a:p>
            <a:pPr marL="320594" indent="-302938">
              <a:spcBef>
                <a:spcPts val="7"/>
              </a:spcBef>
              <a:buClr>
                <a:srgbClr val="0000FF"/>
              </a:buClr>
              <a:buSzPct val="123809"/>
              <a:buAutoNum type="arabicPeriod"/>
              <a:tabLst>
                <a:tab pos="321524" algn="l"/>
              </a:tabLst>
            </a:pPr>
            <a:r>
              <a:rPr sz="1537" spc="22" dirty="0">
                <a:latin typeface="Arial"/>
                <a:cs typeface="Arial"/>
              </a:rPr>
              <a:t>Metering </a:t>
            </a:r>
            <a:r>
              <a:rPr sz="1537" spc="29" dirty="0">
                <a:latin typeface="Arial"/>
                <a:cs typeface="Arial"/>
              </a:rPr>
              <a:t>and</a:t>
            </a:r>
            <a:r>
              <a:rPr sz="1537" spc="-37" dirty="0">
                <a:latin typeface="Arial"/>
                <a:cs typeface="Arial"/>
              </a:rPr>
              <a:t> </a:t>
            </a:r>
            <a:r>
              <a:rPr sz="1537" spc="22" dirty="0">
                <a:latin typeface="Arial"/>
                <a:cs typeface="Arial"/>
              </a:rPr>
              <a:t>Chargeback</a:t>
            </a:r>
            <a:endParaRPr sz="1537">
              <a:latin typeface="Arial"/>
              <a:cs typeface="Arial"/>
            </a:endParaRPr>
          </a:p>
          <a:p>
            <a:pPr>
              <a:spcBef>
                <a:spcPts val="29"/>
              </a:spcBef>
              <a:buClr>
                <a:srgbClr val="0000FF"/>
              </a:buClr>
              <a:buFont typeface="Arial"/>
              <a:buAutoNum type="arabicPeriod"/>
            </a:pPr>
            <a:endParaRPr sz="2122">
              <a:latin typeface="Times New Roman"/>
              <a:cs typeface="Times New Roman"/>
            </a:endParaRPr>
          </a:p>
          <a:p>
            <a:pPr marL="320594" indent="-302938">
              <a:spcBef>
                <a:spcPts val="7"/>
              </a:spcBef>
              <a:buClr>
                <a:srgbClr val="0000FF"/>
              </a:buClr>
              <a:buSzPct val="123809"/>
              <a:buAutoNum type="arabicPeriod"/>
              <a:tabLst>
                <a:tab pos="321524" algn="l"/>
              </a:tabLst>
            </a:pPr>
            <a:r>
              <a:rPr sz="1537" spc="22" dirty="0">
                <a:latin typeface="Arial"/>
                <a:cs typeface="Arial"/>
              </a:rPr>
              <a:t>IT Service</a:t>
            </a:r>
            <a:r>
              <a:rPr sz="1537" spc="-59" dirty="0">
                <a:latin typeface="Arial"/>
                <a:cs typeface="Arial"/>
              </a:rPr>
              <a:t> </a:t>
            </a:r>
            <a:r>
              <a:rPr sz="1537" spc="29" dirty="0">
                <a:latin typeface="Arial"/>
                <a:cs typeface="Arial"/>
              </a:rPr>
              <a:t>Management</a:t>
            </a:r>
            <a:endParaRPr sz="1537">
              <a:latin typeface="Arial"/>
              <a:cs typeface="Arial"/>
            </a:endParaRPr>
          </a:p>
          <a:p>
            <a:pPr>
              <a:spcBef>
                <a:spcPts val="29"/>
              </a:spcBef>
              <a:buClr>
                <a:srgbClr val="0000FF"/>
              </a:buClr>
              <a:buFont typeface="Arial"/>
              <a:buAutoNum type="arabicPeriod"/>
            </a:pPr>
            <a:endParaRPr sz="2122">
              <a:latin typeface="Times New Roman"/>
              <a:cs typeface="Times New Roman"/>
            </a:endParaRPr>
          </a:p>
          <a:p>
            <a:pPr marL="320594" indent="-302938">
              <a:buClr>
                <a:srgbClr val="0000FF"/>
              </a:buClr>
              <a:buSzPct val="123809"/>
              <a:buAutoNum type="arabicPeriod"/>
              <a:tabLst>
                <a:tab pos="321524" algn="l"/>
              </a:tabLst>
            </a:pPr>
            <a:r>
              <a:rPr sz="1537" spc="22" dirty="0">
                <a:latin typeface="Arial"/>
                <a:cs typeface="Arial"/>
              </a:rPr>
              <a:t>Orchestration</a:t>
            </a:r>
            <a:endParaRPr sz="1537">
              <a:latin typeface="Arial"/>
              <a:cs typeface="Arial"/>
            </a:endParaRPr>
          </a:p>
          <a:p>
            <a:pPr>
              <a:spcBef>
                <a:spcPts val="37"/>
              </a:spcBef>
              <a:buClr>
                <a:srgbClr val="0000FF"/>
              </a:buClr>
              <a:buFont typeface="Arial"/>
              <a:buAutoNum type="arabicPeriod"/>
            </a:pPr>
            <a:endParaRPr sz="2122">
              <a:latin typeface="Times New Roman"/>
              <a:cs typeface="Times New Roman"/>
            </a:endParaRPr>
          </a:p>
          <a:p>
            <a:pPr marL="320594" indent="-302938">
              <a:buClr>
                <a:srgbClr val="0000FF"/>
              </a:buClr>
              <a:buSzPct val="123809"/>
              <a:buAutoNum type="arabicPeriod"/>
              <a:tabLst>
                <a:tab pos="321524" algn="l"/>
              </a:tabLst>
            </a:pPr>
            <a:r>
              <a:rPr sz="1537" spc="37" dirty="0">
                <a:latin typeface="Arial"/>
                <a:cs typeface="Arial"/>
              </a:rPr>
              <a:t>CMDB </a:t>
            </a:r>
            <a:r>
              <a:rPr sz="1537" spc="22" dirty="0">
                <a:latin typeface="Arial"/>
                <a:cs typeface="Arial"/>
              </a:rPr>
              <a:t>(Configuration </a:t>
            </a:r>
            <a:r>
              <a:rPr sz="1537" spc="29" dirty="0">
                <a:latin typeface="Arial"/>
                <a:cs typeface="Arial"/>
              </a:rPr>
              <a:t>Management</a:t>
            </a:r>
            <a:r>
              <a:rPr sz="1537" spc="-124" dirty="0">
                <a:latin typeface="Arial"/>
                <a:cs typeface="Arial"/>
              </a:rPr>
              <a:t> </a:t>
            </a:r>
            <a:r>
              <a:rPr sz="1537" spc="22" dirty="0">
                <a:latin typeface="Arial"/>
                <a:cs typeface="Arial"/>
              </a:rPr>
              <a:t>Database)</a:t>
            </a:r>
            <a:endParaRPr sz="1537">
              <a:latin typeface="Arial"/>
              <a:cs typeface="Arial"/>
            </a:endParaRPr>
          </a:p>
          <a:p>
            <a:pPr>
              <a:spcBef>
                <a:spcPts val="44"/>
              </a:spcBef>
              <a:buClr>
                <a:srgbClr val="0000FF"/>
              </a:buClr>
              <a:buFont typeface="Arial"/>
              <a:buAutoNum type="arabicPeriod"/>
            </a:pPr>
            <a:endParaRPr sz="2122">
              <a:latin typeface="Times New Roman"/>
              <a:cs typeface="Times New Roman"/>
            </a:endParaRPr>
          </a:p>
          <a:p>
            <a:pPr marL="320594" indent="-302938">
              <a:spcBef>
                <a:spcPts val="7"/>
              </a:spcBef>
              <a:buClr>
                <a:srgbClr val="0000FF"/>
              </a:buClr>
              <a:buSzPct val="123809"/>
              <a:buAutoNum type="arabicPeriod"/>
              <a:tabLst>
                <a:tab pos="321524" algn="l"/>
              </a:tabLst>
            </a:pPr>
            <a:r>
              <a:rPr sz="1537" spc="22" dirty="0">
                <a:latin typeface="Arial"/>
                <a:cs typeface="Arial"/>
              </a:rPr>
              <a:t>Cloud Lifecycle </a:t>
            </a:r>
            <a:r>
              <a:rPr sz="1537" spc="29" dirty="0">
                <a:latin typeface="Arial"/>
                <a:cs typeface="Arial"/>
              </a:rPr>
              <a:t>Management</a:t>
            </a:r>
            <a:r>
              <a:rPr sz="1537" spc="-88" dirty="0">
                <a:latin typeface="Arial"/>
                <a:cs typeface="Arial"/>
              </a:rPr>
              <a:t> </a:t>
            </a:r>
            <a:r>
              <a:rPr sz="1537" spc="22" dirty="0">
                <a:latin typeface="Arial"/>
                <a:cs typeface="Arial"/>
              </a:rPr>
              <a:t>Layer</a:t>
            </a:r>
            <a:endParaRPr sz="1537">
              <a:latin typeface="Arial"/>
              <a:cs typeface="Arial"/>
            </a:endParaRPr>
          </a:p>
          <a:p>
            <a:pPr>
              <a:spcBef>
                <a:spcPts val="29"/>
              </a:spcBef>
              <a:buClr>
                <a:srgbClr val="0000FF"/>
              </a:buClr>
              <a:buFont typeface="Arial"/>
              <a:buAutoNum type="arabicPeriod"/>
            </a:pPr>
            <a:endParaRPr sz="2122">
              <a:latin typeface="Times New Roman"/>
              <a:cs typeface="Times New Roman"/>
            </a:endParaRPr>
          </a:p>
          <a:p>
            <a:pPr marL="320594" indent="-302938">
              <a:buClr>
                <a:srgbClr val="0000FF"/>
              </a:buClr>
              <a:buSzPct val="123809"/>
              <a:buAutoNum type="arabicPeriod"/>
              <a:tabLst>
                <a:tab pos="321524" algn="l"/>
              </a:tabLst>
            </a:pPr>
            <a:r>
              <a:rPr sz="1537" spc="22" dirty="0">
                <a:latin typeface="Arial"/>
                <a:cs typeface="Arial"/>
              </a:rPr>
              <a:t>Service</a:t>
            </a:r>
            <a:r>
              <a:rPr sz="1537" spc="-15" dirty="0">
                <a:latin typeface="Arial"/>
                <a:cs typeface="Arial"/>
              </a:rPr>
              <a:t> </a:t>
            </a:r>
            <a:r>
              <a:rPr sz="1537" spc="22" dirty="0">
                <a:latin typeface="Arial"/>
                <a:cs typeface="Arial"/>
              </a:rPr>
              <a:t>Catalog</a:t>
            </a:r>
            <a:endParaRPr sz="1537">
              <a:latin typeface="Arial"/>
              <a:cs typeface="Arial"/>
            </a:endParaRPr>
          </a:p>
        </p:txBody>
      </p:sp>
    </p:spTree>
    <p:extLst>
      <p:ext uri="{BB962C8B-B14F-4D97-AF65-F5344CB8AC3E}">
        <p14:creationId xmlns:p14="http://schemas.microsoft.com/office/powerpoint/2010/main" val="35194118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46180" y="105048"/>
            <a:ext cx="9692640" cy="702443"/>
          </a:xfrm>
          <a:prstGeom prst="rect">
            <a:avLst/>
          </a:prstGeom>
        </p:spPr>
        <p:txBody>
          <a:bodyPr vert="horz" wrap="square" lIns="0" tIns="25090" rIns="0" bIns="0" rtlCol="0" anchor="ctr">
            <a:spAutoFit/>
          </a:bodyPr>
          <a:lstStyle/>
          <a:p>
            <a:pPr marL="18585">
              <a:lnSpc>
                <a:spcPct val="100000"/>
              </a:lnSpc>
              <a:spcBef>
                <a:spcPts val="198"/>
              </a:spcBef>
            </a:pPr>
            <a:r>
              <a:rPr spc="29" dirty="0"/>
              <a:t>Cloud computing </a:t>
            </a:r>
            <a:r>
              <a:rPr spc="22" dirty="0"/>
              <a:t>solution</a:t>
            </a:r>
            <a:r>
              <a:rPr spc="-95" dirty="0"/>
              <a:t> </a:t>
            </a:r>
            <a:r>
              <a:rPr spc="29" dirty="0"/>
              <a:t>components</a:t>
            </a:r>
          </a:p>
        </p:txBody>
      </p:sp>
      <p:sp>
        <p:nvSpPr>
          <p:cNvPr id="5" name="object 5"/>
          <p:cNvSpPr/>
          <p:nvPr/>
        </p:nvSpPr>
        <p:spPr>
          <a:xfrm>
            <a:off x="4125578" y="2352906"/>
            <a:ext cx="0" cy="3713356"/>
          </a:xfrm>
          <a:custGeom>
            <a:avLst/>
            <a:gdLst/>
            <a:ahLst/>
            <a:cxnLst/>
            <a:rect l="l" t="t" r="r" b="b"/>
            <a:pathLst>
              <a:path h="2537460">
                <a:moveTo>
                  <a:pt x="0" y="0"/>
                </a:moveTo>
                <a:lnTo>
                  <a:pt x="0" y="2537460"/>
                </a:lnTo>
              </a:path>
            </a:pathLst>
          </a:custGeom>
          <a:ln w="6096">
            <a:solidFill>
              <a:srgbClr val="000000"/>
            </a:solidFill>
          </a:ln>
        </p:spPr>
        <p:txBody>
          <a:bodyPr wrap="square" lIns="0" tIns="0" rIns="0" bIns="0" rtlCol="0"/>
          <a:lstStyle/>
          <a:p>
            <a:endParaRPr sz="2634"/>
          </a:p>
        </p:txBody>
      </p:sp>
      <p:sp>
        <p:nvSpPr>
          <p:cNvPr id="6" name="object 6"/>
          <p:cNvSpPr/>
          <p:nvPr/>
        </p:nvSpPr>
        <p:spPr>
          <a:xfrm>
            <a:off x="5842867" y="2356251"/>
            <a:ext cx="0" cy="3616712"/>
          </a:xfrm>
          <a:custGeom>
            <a:avLst/>
            <a:gdLst/>
            <a:ahLst/>
            <a:cxnLst/>
            <a:rect l="l" t="t" r="r" b="b"/>
            <a:pathLst>
              <a:path h="2471420">
                <a:moveTo>
                  <a:pt x="0" y="0"/>
                </a:moveTo>
                <a:lnTo>
                  <a:pt x="0" y="2471166"/>
                </a:lnTo>
              </a:path>
            </a:pathLst>
          </a:custGeom>
          <a:ln w="6095">
            <a:solidFill>
              <a:srgbClr val="000000"/>
            </a:solidFill>
          </a:ln>
        </p:spPr>
        <p:txBody>
          <a:bodyPr wrap="square" lIns="0" tIns="0" rIns="0" bIns="0" rtlCol="0"/>
          <a:lstStyle/>
          <a:p>
            <a:endParaRPr sz="2634"/>
          </a:p>
        </p:txBody>
      </p:sp>
      <p:sp>
        <p:nvSpPr>
          <p:cNvPr id="7" name="object 7"/>
          <p:cNvSpPr/>
          <p:nvPr/>
        </p:nvSpPr>
        <p:spPr>
          <a:xfrm>
            <a:off x="7600300" y="2375210"/>
            <a:ext cx="0" cy="3616712"/>
          </a:xfrm>
          <a:custGeom>
            <a:avLst/>
            <a:gdLst/>
            <a:ahLst/>
            <a:cxnLst/>
            <a:rect l="l" t="t" r="r" b="b"/>
            <a:pathLst>
              <a:path h="2471420">
                <a:moveTo>
                  <a:pt x="0" y="0"/>
                </a:moveTo>
                <a:lnTo>
                  <a:pt x="0" y="2471166"/>
                </a:lnTo>
              </a:path>
            </a:pathLst>
          </a:custGeom>
          <a:ln w="6096">
            <a:solidFill>
              <a:srgbClr val="000000"/>
            </a:solidFill>
          </a:ln>
        </p:spPr>
        <p:txBody>
          <a:bodyPr wrap="square" lIns="0" tIns="0" rIns="0" bIns="0" rtlCol="0"/>
          <a:lstStyle/>
          <a:p>
            <a:endParaRPr sz="2634"/>
          </a:p>
        </p:txBody>
      </p:sp>
      <p:sp>
        <p:nvSpPr>
          <p:cNvPr id="8" name="object 8"/>
          <p:cNvSpPr txBox="1"/>
          <p:nvPr/>
        </p:nvSpPr>
        <p:spPr>
          <a:xfrm>
            <a:off x="7800271" y="3849758"/>
            <a:ext cx="1537939" cy="910677"/>
          </a:xfrm>
          <a:prstGeom prst="rect">
            <a:avLst/>
          </a:prstGeom>
        </p:spPr>
        <p:txBody>
          <a:bodyPr vert="horz" wrap="square" lIns="0" tIns="18585" rIns="0" bIns="0" rtlCol="0">
            <a:spAutoFit/>
          </a:bodyPr>
          <a:lstStyle/>
          <a:p>
            <a:pPr marL="18585" marR="7434">
              <a:lnSpc>
                <a:spcPct val="99200"/>
              </a:lnSpc>
              <a:spcBef>
                <a:spcPts val="146"/>
              </a:spcBef>
            </a:pPr>
            <a:r>
              <a:rPr sz="1171" b="1" spc="-15" dirty="0">
                <a:latin typeface="Tahoma"/>
                <a:cs typeface="Tahoma"/>
              </a:rPr>
              <a:t>Improve server and  power utilization  </a:t>
            </a:r>
            <a:r>
              <a:rPr sz="1171" spc="-7" dirty="0">
                <a:latin typeface="Tahoma"/>
                <a:cs typeface="Tahoma"/>
              </a:rPr>
              <a:t>Cost </a:t>
            </a:r>
            <a:r>
              <a:rPr sz="1171" spc="-15" dirty="0">
                <a:latin typeface="Tahoma"/>
                <a:cs typeface="Tahoma"/>
              </a:rPr>
              <a:t>avoidance </a:t>
            </a:r>
            <a:r>
              <a:rPr sz="1171" spc="-7" dirty="0">
                <a:latin typeface="Tahoma"/>
                <a:cs typeface="Tahoma"/>
              </a:rPr>
              <a:t>on</a:t>
            </a:r>
            <a:r>
              <a:rPr sz="1171" spc="-73" dirty="0">
                <a:latin typeface="Tahoma"/>
                <a:cs typeface="Tahoma"/>
              </a:rPr>
              <a:t> </a:t>
            </a:r>
            <a:r>
              <a:rPr sz="1171" spc="-15" dirty="0">
                <a:latin typeface="Tahoma"/>
                <a:cs typeface="Tahoma"/>
              </a:rPr>
              <a:t>new  hardware, energy and  </a:t>
            </a:r>
            <a:r>
              <a:rPr sz="1171" spc="-7" dirty="0">
                <a:latin typeface="Tahoma"/>
                <a:cs typeface="Tahoma"/>
              </a:rPr>
              <a:t>cooling</a:t>
            </a:r>
            <a:r>
              <a:rPr sz="1171" spc="-22" dirty="0">
                <a:latin typeface="Tahoma"/>
                <a:cs typeface="Tahoma"/>
              </a:rPr>
              <a:t> </a:t>
            </a:r>
            <a:r>
              <a:rPr sz="1171" spc="-7" dirty="0">
                <a:latin typeface="Tahoma"/>
                <a:cs typeface="Tahoma"/>
              </a:rPr>
              <a:t>costs</a:t>
            </a:r>
            <a:endParaRPr sz="1171">
              <a:latin typeface="Tahoma"/>
              <a:cs typeface="Tahoma"/>
            </a:endParaRPr>
          </a:p>
        </p:txBody>
      </p:sp>
      <p:sp>
        <p:nvSpPr>
          <p:cNvPr id="9" name="object 9"/>
          <p:cNvSpPr txBox="1"/>
          <p:nvPr/>
        </p:nvSpPr>
        <p:spPr>
          <a:xfrm>
            <a:off x="2637251" y="3778368"/>
            <a:ext cx="1342793" cy="903030"/>
          </a:xfrm>
          <a:prstGeom prst="rect">
            <a:avLst/>
          </a:prstGeom>
        </p:spPr>
        <p:txBody>
          <a:bodyPr vert="horz" wrap="square" lIns="0" tIns="16727" rIns="0" bIns="0" rtlCol="0">
            <a:spAutoFit/>
          </a:bodyPr>
          <a:lstStyle/>
          <a:p>
            <a:pPr marL="18585" marR="421884">
              <a:spcBef>
                <a:spcPts val="132"/>
              </a:spcBef>
            </a:pPr>
            <a:r>
              <a:rPr sz="1171" b="1" spc="-7" dirty="0">
                <a:latin typeface="Tahoma"/>
                <a:cs typeface="Tahoma"/>
              </a:rPr>
              <a:t>User/IT</a:t>
            </a:r>
            <a:r>
              <a:rPr sz="1171" b="1" spc="-124" dirty="0">
                <a:latin typeface="Tahoma"/>
                <a:cs typeface="Tahoma"/>
              </a:rPr>
              <a:t> </a:t>
            </a:r>
            <a:r>
              <a:rPr sz="1171" b="1" spc="-7" dirty="0">
                <a:latin typeface="Tahoma"/>
                <a:cs typeface="Tahoma"/>
              </a:rPr>
              <a:t>self  </a:t>
            </a:r>
            <a:r>
              <a:rPr sz="1171" b="1" spc="-15" dirty="0">
                <a:latin typeface="Tahoma"/>
                <a:cs typeface="Tahoma"/>
              </a:rPr>
              <a:t>service</a:t>
            </a:r>
            <a:endParaRPr sz="1171">
              <a:latin typeface="Tahoma"/>
              <a:cs typeface="Tahoma"/>
            </a:endParaRPr>
          </a:p>
          <a:p>
            <a:pPr marL="18585" marR="7434">
              <a:lnSpc>
                <a:spcPts val="1390"/>
              </a:lnSpc>
              <a:spcBef>
                <a:spcPts val="44"/>
              </a:spcBef>
            </a:pPr>
            <a:r>
              <a:rPr sz="1171" spc="-15" dirty="0">
                <a:latin typeface="Tahoma"/>
                <a:cs typeface="Tahoma"/>
              </a:rPr>
              <a:t>Improving</a:t>
            </a:r>
            <a:r>
              <a:rPr sz="1171" spc="-80" dirty="0">
                <a:latin typeface="Tahoma"/>
                <a:cs typeface="Tahoma"/>
              </a:rPr>
              <a:t> </a:t>
            </a:r>
            <a:r>
              <a:rPr sz="1171" spc="-15" dirty="0">
                <a:latin typeface="Tahoma"/>
                <a:cs typeface="Tahoma"/>
              </a:rPr>
              <a:t>customer  satisfaction</a:t>
            </a:r>
            <a:r>
              <a:rPr sz="1171" spc="-7" dirty="0">
                <a:latin typeface="Tahoma"/>
                <a:cs typeface="Tahoma"/>
              </a:rPr>
              <a:t> and</a:t>
            </a:r>
            <a:endParaRPr sz="1171">
              <a:latin typeface="Tahoma"/>
              <a:cs typeface="Tahoma"/>
            </a:endParaRPr>
          </a:p>
          <a:p>
            <a:pPr marL="18585">
              <a:lnSpc>
                <a:spcPts val="1345"/>
              </a:lnSpc>
            </a:pPr>
            <a:r>
              <a:rPr sz="1171" spc="-15" dirty="0">
                <a:latin typeface="Tahoma"/>
                <a:cs typeface="Tahoma"/>
              </a:rPr>
              <a:t>responsiveness</a:t>
            </a:r>
            <a:endParaRPr sz="1171">
              <a:latin typeface="Tahoma"/>
              <a:cs typeface="Tahoma"/>
            </a:endParaRPr>
          </a:p>
        </p:txBody>
      </p:sp>
      <p:sp>
        <p:nvSpPr>
          <p:cNvPr id="10" name="object 10"/>
          <p:cNvSpPr txBox="1"/>
          <p:nvPr/>
        </p:nvSpPr>
        <p:spPr>
          <a:xfrm>
            <a:off x="6093017" y="3826355"/>
            <a:ext cx="1336288" cy="2249121"/>
          </a:xfrm>
          <a:prstGeom prst="rect">
            <a:avLst/>
          </a:prstGeom>
        </p:spPr>
        <p:txBody>
          <a:bodyPr vert="horz" wrap="square" lIns="0" tIns="18585" rIns="0" bIns="0" rtlCol="0">
            <a:spAutoFit/>
          </a:bodyPr>
          <a:lstStyle/>
          <a:p>
            <a:pPr marL="43675" marR="85490">
              <a:lnSpc>
                <a:spcPct val="99100"/>
              </a:lnSpc>
              <a:spcBef>
                <a:spcPts val="146"/>
              </a:spcBef>
            </a:pPr>
            <a:r>
              <a:rPr sz="1171" b="1" spc="-15" dirty="0">
                <a:latin typeface="Tahoma"/>
                <a:cs typeface="Tahoma"/>
              </a:rPr>
              <a:t>Low or no</a:t>
            </a:r>
            <a:r>
              <a:rPr sz="1171" b="1" spc="-66" dirty="0">
                <a:latin typeface="Tahoma"/>
                <a:cs typeface="Tahoma"/>
              </a:rPr>
              <a:t> </a:t>
            </a:r>
            <a:r>
              <a:rPr sz="1171" b="1" spc="-15" dirty="0">
                <a:latin typeface="Tahoma"/>
                <a:cs typeface="Tahoma"/>
              </a:rPr>
              <a:t>touch  deployment  </a:t>
            </a:r>
            <a:r>
              <a:rPr sz="1171" spc="-7" dirty="0">
                <a:latin typeface="Tahoma"/>
                <a:cs typeface="Tahoma"/>
              </a:rPr>
              <a:t>Drive down  </a:t>
            </a:r>
            <a:r>
              <a:rPr sz="1171" spc="-15" dirty="0">
                <a:latin typeface="Tahoma"/>
                <a:cs typeface="Tahoma"/>
              </a:rPr>
              <a:t>operational costs  </a:t>
            </a:r>
            <a:r>
              <a:rPr sz="1171" spc="-7" dirty="0">
                <a:latin typeface="Tahoma"/>
                <a:cs typeface="Tahoma"/>
              </a:rPr>
              <a:t>and manage </a:t>
            </a:r>
            <a:r>
              <a:rPr sz="1171" spc="-15" dirty="0">
                <a:latin typeface="Tahoma"/>
                <a:cs typeface="Tahoma"/>
              </a:rPr>
              <a:t>thru  full</a:t>
            </a:r>
            <a:r>
              <a:rPr sz="1171" spc="-7" dirty="0">
                <a:latin typeface="Tahoma"/>
                <a:cs typeface="Tahoma"/>
              </a:rPr>
              <a:t> </a:t>
            </a:r>
            <a:r>
              <a:rPr sz="1171" spc="-15" dirty="0">
                <a:latin typeface="Tahoma"/>
                <a:cs typeface="Tahoma"/>
              </a:rPr>
              <a:t>life-cycle</a:t>
            </a:r>
            <a:endParaRPr sz="1171">
              <a:latin typeface="Tahoma"/>
              <a:cs typeface="Tahoma"/>
            </a:endParaRPr>
          </a:p>
          <a:p>
            <a:pPr marL="18585" marR="7434">
              <a:lnSpc>
                <a:spcPct val="99100"/>
              </a:lnSpc>
              <a:spcBef>
                <a:spcPts val="651"/>
              </a:spcBef>
            </a:pPr>
            <a:r>
              <a:rPr sz="1171" b="1" spc="-15" dirty="0">
                <a:latin typeface="Tahoma"/>
                <a:cs typeface="Tahoma"/>
              </a:rPr>
              <a:t>Deploy </a:t>
            </a:r>
            <a:r>
              <a:rPr sz="1171" b="1" spc="-22" dirty="0">
                <a:latin typeface="Tahoma"/>
                <a:cs typeface="Tahoma"/>
              </a:rPr>
              <a:t>new  </a:t>
            </a:r>
            <a:r>
              <a:rPr sz="1171" b="1" spc="-7" dirty="0">
                <a:latin typeface="Tahoma"/>
                <a:cs typeface="Tahoma"/>
              </a:rPr>
              <a:t>systems </a:t>
            </a:r>
            <a:r>
              <a:rPr sz="1171" b="1" spc="-15" dirty="0">
                <a:latin typeface="Tahoma"/>
                <a:cs typeface="Tahoma"/>
              </a:rPr>
              <a:t>faster  </a:t>
            </a:r>
            <a:r>
              <a:rPr sz="1171" spc="-7" dirty="0">
                <a:latin typeface="Tahoma"/>
                <a:cs typeface="Tahoma"/>
              </a:rPr>
              <a:t>Shorter leads</a:t>
            </a:r>
            <a:r>
              <a:rPr sz="1171" spc="-110" dirty="0">
                <a:latin typeface="Tahoma"/>
                <a:cs typeface="Tahoma"/>
              </a:rPr>
              <a:t> </a:t>
            </a:r>
            <a:r>
              <a:rPr sz="1171" spc="-15" dirty="0">
                <a:latin typeface="Tahoma"/>
                <a:cs typeface="Tahoma"/>
              </a:rPr>
              <a:t>times,  quicker </a:t>
            </a:r>
            <a:r>
              <a:rPr sz="1171" spc="-7" dirty="0">
                <a:latin typeface="Tahoma"/>
                <a:cs typeface="Tahoma"/>
              </a:rPr>
              <a:t>to </a:t>
            </a:r>
            <a:r>
              <a:rPr sz="1171" spc="-15" dirty="0">
                <a:latin typeface="Tahoma"/>
                <a:cs typeface="Tahoma"/>
              </a:rPr>
              <a:t>market,  </a:t>
            </a:r>
            <a:r>
              <a:rPr sz="1171" spc="-29" dirty="0">
                <a:latin typeface="Tahoma"/>
                <a:cs typeface="Tahoma"/>
              </a:rPr>
              <a:t>agility, </a:t>
            </a:r>
            <a:r>
              <a:rPr sz="1171" spc="-15" dirty="0">
                <a:latin typeface="Tahoma"/>
                <a:cs typeface="Tahoma"/>
              </a:rPr>
              <a:t>competitive  </a:t>
            </a:r>
            <a:r>
              <a:rPr sz="1171" spc="-22" dirty="0">
                <a:latin typeface="Tahoma"/>
                <a:cs typeface="Tahoma"/>
              </a:rPr>
              <a:t>advantage</a:t>
            </a:r>
            <a:endParaRPr sz="1171">
              <a:latin typeface="Tahoma"/>
              <a:cs typeface="Tahoma"/>
            </a:endParaRPr>
          </a:p>
        </p:txBody>
      </p:sp>
      <p:sp>
        <p:nvSpPr>
          <p:cNvPr id="11" name="object 11"/>
          <p:cNvSpPr txBox="1"/>
          <p:nvPr/>
        </p:nvSpPr>
        <p:spPr>
          <a:xfrm>
            <a:off x="7833730" y="4907966"/>
            <a:ext cx="1738661" cy="903030"/>
          </a:xfrm>
          <a:prstGeom prst="rect">
            <a:avLst/>
          </a:prstGeom>
        </p:spPr>
        <p:txBody>
          <a:bodyPr vert="horz" wrap="square" lIns="0" tIns="16727" rIns="0" bIns="0" rtlCol="0">
            <a:spAutoFit/>
          </a:bodyPr>
          <a:lstStyle/>
          <a:p>
            <a:pPr marL="18585" marR="632824">
              <a:spcBef>
                <a:spcPts val="132"/>
              </a:spcBef>
            </a:pPr>
            <a:r>
              <a:rPr sz="1171" b="1" spc="-15" dirty="0">
                <a:latin typeface="Tahoma"/>
                <a:cs typeface="Tahoma"/>
              </a:rPr>
              <a:t>Consistency</a:t>
            </a:r>
            <a:r>
              <a:rPr sz="1171" b="1" spc="-73" dirty="0">
                <a:latin typeface="Tahoma"/>
                <a:cs typeface="Tahoma"/>
              </a:rPr>
              <a:t> </a:t>
            </a:r>
            <a:r>
              <a:rPr sz="1171" b="1" spc="-15" dirty="0">
                <a:latin typeface="Tahoma"/>
                <a:cs typeface="Tahoma"/>
              </a:rPr>
              <a:t>of  configuration</a:t>
            </a:r>
            <a:endParaRPr sz="1171">
              <a:latin typeface="Tahoma"/>
              <a:cs typeface="Tahoma"/>
            </a:endParaRPr>
          </a:p>
          <a:p>
            <a:pPr marL="18585" marR="7434">
              <a:lnSpc>
                <a:spcPts val="1390"/>
              </a:lnSpc>
              <a:spcBef>
                <a:spcPts val="44"/>
              </a:spcBef>
            </a:pPr>
            <a:r>
              <a:rPr sz="1171" spc="-15" dirty="0">
                <a:latin typeface="Tahoma"/>
                <a:cs typeface="Tahoma"/>
              </a:rPr>
              <a:t>Driving compliance, easier  </a:t>
            </a:r>
            <a:r>
              <a:rPr sz="1171" spc="-7" dirty="0">
                <a:latin typeface="Tahoma"/>
                <a:cs typeface="Tahoma"/>
              </a:rPr>
              <a:t>support and</a:t>
            </a:r>
            <a:r>
              <a:rPr sz="1171" spc="-37" dirty="0">
                <a:latin typeface="Tahoma"/>
                <a:cs typeface="Tahoma"/>
              </a:rPr>
              <a:t> </a:t>
            </a:r>
            <a:r>
              <a:rPr sz="1171" spc="-7" dirty="0">
                <a:latin typeface="Tahoma"/>
                <a:cs typeface="Tahoma"/>
              </a:rPr>
              <a:t>auditing,</a:t>
            </a:r>
            <a:endParaRPr sz="1171">
              <a:latin typeface="Tahoma"/>
              <a:cs typeface="Tahoma"/>
            </a:endParaRPr>
          </a:p>
          <a:p>
            <a:pPr marL="18585">
              <a:lnSpc>
                <a:spcPts val="1345"/>
              </a:lnSpc>
            </a:pPr>
            <a:r>
              <a:rPr sz="1171" spc="-15" dirty="0">
                <a:latin typeface="Tahoma"/>
                <a:cs typeface="Tahoma"/>
              </a:rPr>
              <a:t>consistent </a:t>
            </a:r>
            <a:r>
              <a:rPr sz="1171" spc="-22" dirty="0">
                <a:latin typeface="Tahoma"/>
                <a:cs typeface="Tahoma"/>
              </a:rPr>
              <a:t>security.</a:t>
            </a:r>
            <a:endParaRPr sz="1171">
              <a:latin typeface="Tahoma"/>
              <a:cs typeface="Tahoma"/>
            </a:endParaRPr>
          </a:p>
        </p:txBody>
      </p:sp>
      <p:sp>
        <p:nvSpPr>
          <p:cNvPr id="12" name="object 12"/>
          <p:cNvSpPr txBox="1"/>
          <p:nvPr/>
        </p:nvSpPr>
        <p:spPr>
          <a:xfrm>
            <a:off x="2641726" y="4900151"/>
            <a:ext cx="1289824" cy="910677"/>
          </a:xfrm>
          <a:prstGeom prst="rect">
            <a:avLst/>
          </a:prstGeom>
        </p:spPr>
        <p:txBody>
          <a:bodyPr vert="horz" wrap="square" lIns="0" tIns="18585" rIns="0" bIns="0" rtlCol="0">
            <a:spAutoFit/>
          </a:bodyPr>
          <a:lstStyle/>
          <a:p>
            <a:pPr marL="18585" marR="7434">
              <a:lnSpc>
                <a:spcPct val="99200"/>
              </a:lnSpc>
              <a:spcBef>
                <a:spcPts val="146"/>
              </a:spcBef>
            </a:pPr>
            <a:r>
              <a:rPr sz="1171" b="1" spc="-15" dirty="0">
                <a:latin typeface="Tahoma"/>
                <a:cs typeface="Tahoma"/>
              </a:rPr>
              <a:t>Standardized  delivery </a:t>
            </a:r>
            <a:r>
              <a:rPr sz="1171" b="1" spc="-7" dirty="0">
                <a:latin typeface="Tahoma"/>
                <a:cs typeface="Tahoma"/>
              </a:rPr>
              <a:t>models  </a:t>
            </a:r>
            <a:r>
              <a:rPr sz="1171" spc="-15" dirty="0">
                <a:latin typeface="Tahoma"/>
                <a:cs typeface="Tahoma"/>
              </a:rPr>
              <a:t>Utilize service  catalog </a:t>
            </a:r>
            <a:r>
              <a:rPr sz="1171" spc="-7" dirty="0">
                <a:latin typeface="Tahoma"/>
                <a:cs typeface="Tahoma"/>
              </a:rPr>
              <a:t>of </a:t>
            </a:r>
            <a:r>
              <a:rPr sz="1171" spc="-15" dirty="0">
                <a:latin typeface="Tahoma"/>
                <a:cs typeface="Tahoma"/>
              </a:rPr>
              <a:t>standard  </a:t>
            </a:r>
            <a:r>
              <a:rPr sz="1171" spc="-7" dirty="0">
                <a:latin typeface="Tahoma"/>
                <a:cs typeface="Tahoma"/>
              </a:rPr>
              <a:t>components.</a:t>
            </a:r>
            <a:endParaRPr sz="1171">
              <a:latin typeface="Tahoma"/>
              <a:cs typeface="Tahoma"/>
            </a:endParaRPr>
          </a:p>
        </p:txBody>
      </p:sp>
      <p:sp>
        <p:nvSpPr>
          <p:cNvPr id="13" name="object 13"/>
          <p:cNvSpPr txBox="1"/>
          <p:nvPr/>
        </p:nvSpPr>
        <p:spPr>
          <a:xfrm>
            <a:off x="4326680" y="3779429"/>
            <a:ext cx="1331641" cy="2287593"/>
          </a:xfrm>
          <a:prstGeom prst="rect">
            <a:avLst/>
          </a:prstGeom>
        </p:spPr>
        <p:txBody>
          <a:bodyPr vert="horz" wrap="square" lIns="0" tIns="18585" rIns="0" bIns="0" rtlCol="0">
            <a:spAutoFit/>
          </a:bodyPr>
          <a:lstStyle/>
          <a:p>
            <a:pPr marL="37170" marR="208154">
              <a:lnSpc>
                <a:spcPct val="99100"/>
              </a:lnSpc>
              <a:spcBef>
                <a:spcPts val="146"/>
              </a:spcBef>
            </a:pPr>
            <a:r>
              <a:rPr sz="1171" b="1" spc="-15" dirty="0">
                <a:latin typeface="Tahoma"/>
                <a:cs typeface="Tahoma"/>
              </a:rPr>
              <a:t>Capacity  </a:t>
            </a:r>
            <a:r>
              <a:rPr sz="1171" b="1" spc="-22" dirty="0">
                <a:latin typeface="Tahoma"/>
                <a:cs typeface="Tahoma"/>
              </a:rPr>
              <a:t>management  </a:t>
            </a:r>
            <a:r>
              <a:rPr sz="1171" spc="-15" dirty="0">
                <a:latin typeface="Tahoma"/>
                <a:cs typeface="Tahoma"/>
              </a:rPr>
              <a:t>Reservation</a:t>
            </a:r>
            <a:r>
              <a:rPr sz="1171" spc="-110" dirty="0">
                <a:latin typeface="Tahoma"/>
                <a:cs typeface="Tahoma"/>
              </a:rPr>
              <a:t> </a:t>
            </a:r>
            <a:r>
              <a:rPr sz="1171" spc="-15" dirty="0">
                <a:latin typeface="Tahoma"/>
                <a:cs typeface="Tahoma"/>
              </a:rPr>
              <a:t>with  </a:t>
            </a:r>
            <a:r>
              <a:rPr sz="1171" spc="-7" dirty="0">
                <a:latin typeface="Tahoma"/>
                <a:cs typeface="Tahoma"/>
              </a:rPr>
              <a:t>connection to  </a:t>
            </a:r>
            <a:r>
              <a:rPr sz="1171" spc="-15" dirty="0">
                <a:latin typeface="Tahoma"/>
                <a:cs typeface="Tahoma"/>
              </a:rPr>
              <a:t>platform  configuration</a:t>
            </a:r>
            <a:endParaRPr sz="1171">
              <a:latin typeface="Tahoma"/>
              <a:cs typeface="Tahoma"/>
            </a:endParaRPr>
          </a:p>
          <a:p>
            <a:pPr marL="18585" marR="7434">
              <a:lnSpc>
                <a:spcPct val="99100"/>
              </a:lnSpc>
              <a:spcBef>
                <a:spcPts val="1024"/>
              </a:spcBef>
            </a:pPr>
            <a:r>
              <a:rPr sz="1171" b="1" spc="-15" dirty="0">
                <a:latin typeface="Tahoma"/>
                <a:cs typeface="Tahoma"/>
              </a:rPr>
              <a:t>Controlled  </a:t>
            </a:r>
            <a:r>
              <a:rPr sz="1171" b="1" spc="-7" dirty="0">
                <a:latin typeface="Tahoma"/>
                <a:cs typeface="Tahoma"/>
              </a:rPr>
              <a:t>anticipation  </a:t>
            </a:r>
            <a:r>
              <a:rPr sz="1171" spc="-22" dirty="0">
                <a:latin typeface="Tahoma"/>
                <a:cs typeface="Tahoma"/>
              </a:rPr>
              <a:t>Validated </a:t>
            </a:r>
            <a:r>
              <a:rPr sz="1171" spc="-15" dirty="0">
                <a:latin typeface="Tahoma"/>
                <a:cs typeface="Tahoma"/>
              </a:rPr>
              <a:t>change  requests with  automated </a:t>
            </a:r>
            <a:r>
              <a:rPr sz="1171" spc="-22" dirty="0">
                <a:latin typeface="Tahoma"/>
                <a:cs typeface="Tahoma"/>
              </a:rPr>
              <a:t>approval  </a:t>
            </a:r>
            <a:r>
              <a:rPr sz="1171" spc="-7" dirty="0">
                <a:latin typeface="Tahoma"/>
                <a:cs typeface="Tahoma"/>
              </a:rPr>
              <a:t>workflow</a:t>
            </a:r>
            <a:r>
              <a:rPr sz="1171" spc="-37" dirty="0">
                <a:latin typeface="Tahoma"/>
                <a:cs typeface="Tahoma"/>
              </a:rPr>
              <a:t> </a:t>
            </a:r>
            <a:r>
              <a:rPr sz="1171" spc="-15" dirty="0">
                <a:latin typeface="Tahoma"/>
                <a:cs typeface="Tahoma"/>
              </a:rPr>
              <a:t>process</a:t>
            </a:r>
            <a:endParaRPr sz="1171">
              <a:latin typeface="Tahoma"/>
              <a:cs typeface="Tahoma"/>
            </a:endParaRPr>
          </a:p>
        </p:txBody>
      </p:sp>
      <p:sp>
        <p:nvSpPr>
          <p:cNvPr id="14" name="object 14"/>
          <p:cNvSpPr/>
          <p:nvPr/>
        </p:nvSpPr>
        <p:spPr>
          <a:xfrm>
            <a:off x="1663947" y="1025913"/>
            <a:ext cx="8795524" cy="2275962"/>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4557230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4" y="477643"/>
            <a:ext cx="2389149" cy="396975"/>
          </a:xfrm>
          <a:prstGeom prst="rect">
            <a:avLst/>
          </a:prstGeom>
        </p:spPr>
        <p:txBody>
          <a:bodyPr vert="horz" wrap="square" lIns="0" tIns="25090" rIns="0" bIns="0" rtlCol="0">
            <a:spAutoFit/>
          </a:bodyPr>
          <a:lstStyle/>
          <a:p>
            <a:pPr marL="18585">
              <a:spcBef>
                <a:spcPts val="198"/>
              </a:spcBef>
            </a:pPr>
            <a:r>
              <a:rPr sz="2415" b="1" spc="15" dirty="0">
                <a:latin typeface="Arial"/>
                <a:cs typeface="Arial"/>
              </a:rPr>
              <a:t>Service</a:t>
            </a:r>
            <a:r>
              <a:rPr sz="2415" b="1" spc="-15" dirty="0">
                <a:latin typeface="Arial"/>
                <a:cs typeface="Arial"/>
              </a:rPr>
              <a:t> </a:t>
            </a:r>
            <a:r>
              <a:rPr sz="2415" b="1" spc="15" dirty="0">
                <a:latin typeface="Arial"/>
                <a:cs typeface="Arial"/>
              </a:rPr>
              <a:t>Catalog</a:t>
            </a:r>
            <a:endParaRPr sz="2415">
              <a:latin typeface="Arial"/>
              <a:cs typeface="Arial"/>
            </a:endParaRPr>
          </a:p>
        </p:txBody>
      </p:sp>
      <p:sp>
        <p:nvSpPr>
          <p:cNvPr id="5" name="object 5"/>
          <p:cNvSpPr/>
          <p:nvPr/>
        </p:nvSpPr>
        <p:spPr>
          <a:xfrm>
            <a:off x="1839181" y="2419045"/>
            <a:ext cx="8614206" cy="2239300"/>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2424262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3" y="477643"/>
            <a:ext cx="3508917" cy="396975"/>
          </a:xfrm>
          <a:prstGeom prst="rect">
            <a:avLst/>
          </a:prstGeom>
        </p:spPr>
        <p:txBody>
          <a:bodyPr vert="horz" wrap="square" lIns="0" tIns="25090" rIns="0" bIns="0" rtlCol="0">
            <a:spAutoFit/>
          </a:bodyPr>
          <a:lstStyle/>
          <a:p>
            <a:pPr marL="18585">
              <a:spcBef>
                <a:spcPts val="198"/>
              </a:spcBef>
            </a:pPr>
            <a:r>
              <a:rPr sz="2415" b="1" spc="22" dirty="0">
                <a:latin typeface="Arial"/>
                <a:cs typeface="Arial"/>
              </a:rPr>
              <a:t>User </a:t>
            </a:r>
            <a:r>
              <a:rPr sz="2415" b="1" spc="15" dirty="0">
                <a:latin typeface="Arial"/>
                <a:cs typeface="Arial"/>
              </a:rPr>
              <a:t>self-service</a:t>
            </a:r>
            <a:r>
              <a:rPr sz="2415" b="1" spc="-29" dirty="0">
                <a:latin typeface="Arial"/>
                <a:cs typeface="Arial"/>
              </a:rPr>
              <a:t> </a:t>
            </a:r>
            <a:r>
              <a:rPr sz="2415" b="1" spc="22" dirty="0">
                <a:latin typeface="Arial"/>
                <a:cs typeface="Arial"/>
              </a:rPr>
              <a:t>portal</a:t>
            </a:r>
            <a:endParaRPr sz="2415">
              <a:latin typeface="Arial"/>
              <a:cs typeface="Arial"/>
            </a:endParaRPr>
          </a:p>
        </p:txBody>
      </p:sp>
      <p:sp>
        <p:nvSpPr>
          <p:cNvPr id="5" name="object 5"/>
          <p:cNvSpPr/>
          <p:nvPr/>
        </p:nvSpPr>
        <p:spPr>
          <a:xfrm>
            <a:off x="1712588" y="2266660"/>
            <a:ext cx="8755220" cy="2288072"/>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10533881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3" y="477643"/>
            <a:ext cx="4395439" cy="396975"/>
          </a:xfrm>
          <a:prstGeom prst="rect">
            <a:avLst/>
          </a:prstGeom>
        </p:spPr>
        <p:txBody>
          <a:bodyPr vert="horz" wrap="square" lIns="0" tIns="25090" rIns="0" bIns="0" rtlCol="0">
            <a:spAutoFit/>
          </a:bodyPr>
          <a:lstStyle/>
          <a:p>
            <a:pPr marL="18585">
              <a:spcBef>
                <a:spcPts val="198"/>
              </a:spcBef>
            </a:pPr>
            <a:r>
              <a:rPr sz="2415" b="1" spc="15" dirty="0">
                <a:latin typeface="Arial"/>
                <a:cs typeface="Arial"/>
              </a:rPr>
              <a:t>Service request</a:t>
            </a:r>
            <a:r>
              <a:rPr sz="2415" b="1" spc="29" dirty="0">
                <a:latin typeface="Arial"/>
                <a:cs typeface="Arial"/>
              </a:rPr>
              <a:t> </a:t>
            </a:r>
            <a:r>
              <a:rPr sz="2415" b="1" spc="22" dirty="0">
                <a:latin typeface="Arial"/>
                <a:cs typeface="Arial"/>
              </a:rPr>
              <a:t>management</a:t>
            </a:r>
            <a:endParaRPr sz="2415">
              <a:latin typeface="Arial"/>
              <a:cs typeface="Arial"/>
            </a:endParaRPr>
          </a:p>
        </p:txBody>
      </p:sp>
      <p:sp>
        <p:nvSpPr>
          <p:cNvPr id="5" name="object 5"/>
          <p:cNvSpPr/>
          <p:nvPr/>
        </p:nvSpPr>
        <p:spPr>
          <a:xfrm>
            <a:off x="1663947" y="2236533"/>
            <a:ext cx="8852501" cy="2335863"/>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102522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Before Cloud Computing: Disadvantage</a:t>
            </a:r>
            <a:endParaRPr lang="en-IN"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01701"/>
            <a:ext cx="11277600" cy="577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8700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4" y="477643"/>
            <a:ext cx="1935666" cy="396975"/>
          </a:xfrm>
          <a:prstGeom prst="rect">
            <a:avLst/>
          </a:prstGeom>
        </p:spPr>
        <p:txBody>
          <a:bodyPr vert="horz" wrap="square" lIns="0" tIns="25090" rIns="0" bIns="0" rtlCol="0">
            <a:spAutoFit/>
          </a:bodyPr>
          <a:lstStyle/>
          <a:p>
            <a:pPr marL="18585">
              <a:spcBef>
                <a:spcPts val="198"/>
              </a:spcBef>
            </a:pPr>
            <a:r>
              <a:rPr sz="2415" b="1" spc="22" dirty="0">
                <a:latin typeface="Arial"/>
                <a:cs typeface="Arial"/>
              </a:rPr>
              <a:t>Provisioning</a:t>
            </a:r>
            <a:endParaRPr sz="2415">
              <a:latin typeface="Arial"/>
              <a:cs typeface="Arial"/>
            </a:endParaRPr>
          </a:p>
        </p:txBody>
      </p:sp>
      <p:sp>
        <p:nvSpPr>
          <p:cNvPr id="5" name="object 5"/>
          <p:cNvSpPr/>
          <p:nvPr/>
        </p:nvSpPr>
        <p:spPr>
          <a:xfrm>
            <a:off x="1736908" y="2339651"/>
            <a:ext cx="8736980" cy="2227158"/>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15283983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3" y="477643"/>
            <a:ext cx="3679902" cy="396975"/>
          </a:xfrm>
          <a:prstGeom prst="rect">
            <a:avLst/>
          </a:prstGeom>
        </p:spPr>
        <p:txBody>
          <a:bodyPr vert="horz" wrap="square" lIns="0" tIns="25090" rIns="0" bIns="0" rtlCol="0">
            <a:spAutoFit/>
          </a:bodyPr>
          <a:lstStyle/>
          <a:p>
            <a:pPr marL="18585">
              <a:spcBef>
                <a:spcPts val="198"/>
              </a:spcBef>
            </a:pPr>
            <a:r>
              <a:rPr sz="2415" b="1" spc="22" dirty="0">
                <a:latin typeface="Arial"/>
                <a:cs typeface="Arial"/>
              </a:rPr>
              <a:t>Optimized</a:t>
            </a:r>
            <a:r>
              <a:rPr sz="2415" b="1" spc="-37" dirty="0">
                <a:latin typeface="Arial"/>
                <a:cs typeface="Arial"/>
              </a:rPr>
              <a:t> </a:t>
            </a:r>
            <a:r>
              <a:rPr sz="2415" b="1" spc="22" dirty="0">
                <a:latin typeface="Arial"/>
                <a:cs typeface="Arial"/>
              </a:rPr>
              <a:t>infrastructure</a:t>
            </a:r>
            <a:endParaRPr sz="2415">
              <a:latin typeface="Arial"/>
              <a:cs typeface="Arial"/>
            </a:endParaRPr>
          </a:p>
        </p:txBody>
      </p:sp>
      <p:sp>
        <p:nvSpPr>
          <p:cNvPr id="5" name="object 5"/>
          <p:cNvSpPr/>
          <p:nvPr/>
        </p:nvSpPr>
        <p:spPr>
          <a:xfrm>
            <a:off x="1809869" y="2394893"/>
            <a:ext cx="8657940" cy="2239118"/>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39238612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1857793" y="333183"/>
            <a:ext cx="4386253" cy="702443"/>
          </a:xfrm>
          <a:prstGeom prst="rect">
            <a:avLst/>
          </a:prstGeom>
        </p:spPr>
        <p:txBody>
          <a:bodyPr vert="horz" wrap="square" lIns="0" tIns="25090" rIns="0" bIns="0" rtlCol="0" anchor="ctr">
            <a:spAutoFit/>
          </a:bodyPr>
          <a:lstStyle/>
          <a:p>
            <a:pPr marL="18585">
              <a:lnSpc>
                <a:spcPct val="100000"/>
              </a:lnSpc>
              <a:spcBef>
                <a:spcPts val="198"/>
              </a:spcBef>
            </a:pPr>
            <a:r>
              <a:rPr spc="22" dirty="0"/>
              <a:t>Chargeback</a:t>
            </a:r>
          </a:p>
        </p:txBody>
      </p:sp>
      <p:sp>
        <p:nvSpPr>
          <p:cNvPr id="5" name="object 5"/>
          <p:cNvSpPr txBox="1"/>
          <p:nvPr/>
        </p:nvSpPr>
        <p:spPr>
          <a:xfrm>
            <a:off x="2041789" y="5784508"/>
            <a:ext cx="8063261" cy="289908"/>
          </a:xfrm>
          <a:prstGeom prst="rect">
            <a:avLst/>
          </a:prstGeom>
        </p:spPr>
        <p:txBody>
          <a:bodyPr vert="horz" wrap="square" lIns="0" tIns="19515" rIns="0" bIns="0" rtlCol="0">
            <a:spAutoFit/>
          </a:bodyPr>
          <a:lstStyle/>
          <a:p>
            <a:pPr marL="18585">
              <a:spcBef>
                <a:spcPts val="154"/>
              </a:spcBef>
            </a:pPr>
            <a:r>
              <a:rPr sz="1756" b="1" dirty="0">
                <a:latin typeface="Arial"/>
                <a:cs typeface="Arial"/>
              </a:rPr>
              <a:t>Chargeback model agreement between cloud provider and cloud consumer</a:t>
            </a:r>
            <a:endParaRPr sz="1756">
              <a:latin typeface="Arial"/>
              <a:cs typeface="Arial"/>
            </a:endParaRPr>
          </a:p>
        </p:txBody>
      </p:sp>
      <p:sp>
        <p:nvSpPr>
          <p:cNvPr id="6" name="object 6"/>
          <p:cNvSpPr/>
          <p:nvPr/>
        </p:nvSpPr>
        <p:spPr>
          <a:xfrm>
            <a:off x="1712588" y="2315326"/>
            <a:ext cx="8755220" cy="2287681"/>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102210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3" name="object 3"/>
          <p:cNvSpPr txBox="1">
            <a:spLocks noGrp="1"/>
          </p:cNvSpPr>
          <p:nvPr>
            <p:ph type="title"/>
          </p:nvPr>
        </p:nvSpPr>
        <p:spPr>
          <a:xfrm>
            <a:off x="209006" y="485881"/>
            <a:ext cx="10185976" cy="474176"/>
          </a:xfrm>
          <a:prstGeom prst="rect">
            <a:avLst/>
          </a:prstGeom>
        </p:spPr>
        <p:txBody>
          <a:bodyPr vert="horz" wrap="square" lIns="0" tIns="25090" rIns="0" bIns="0" rtlCol="0" anchor="ctr">
            <a:spAutoFit/>
          </a:bodyPr>
          <a:lstStyle/>
          <a:p>
            <a:pPr marL="18585">
              <a:lnSpc>
                <a:spcPts val="2671"/>
              </a:lnSpc>
              <a:spcBef>
                <a:spcPts val="198"/>
              </a:spcBef>
            </a:pPr>
            <a:r>
              <a:rPr spc="29" dirty="0"/>
              <a:t>What </a:t>
            </a:r>
            <a:r>
              <a:rPr spc="22" dirty="0"/>
              <a:t>is different about cloud</a:t>
            </a:r>
            <a:r>
              <a:rPr dirty="0"/>
              <a:t> </a:t>
            </a:r>
            <a:r>
              <a:rPr spc="29" dirty="0"/>
              <a:t>computing?</a:t>
            </a:r>
          </a:p>
          <a:p>
            <a:pPr marR="7434" algn="r">
              <a:lnSpc>
                <a:spcPts val="827"/>
              </a:lnSpc>
            </a:pPr>
            <a:r>
              <a:rPr sz="878" spc="7" dirty="0"/>
              <a:t>IBM ICE </a:t>
            </a:r>
            <a:r>
              <a:rPr sz="878" dirty="0"/>
              <a:t>(Innovation Centre for</a:t>
            </a:r>
            <a:r>
              <a:rPr sz="878" spc="-161" dirty="0"/>
              <a:t> </a:t>
            </a:r>
            <a:r>
              <a:rPr sz="878" dirty="0"/>
              <a:t>Education)</a:t>
            </a:r>
          </a:p>
        </p:txBody>
      </p:sp>
      <p:sp>
        <p:nvSpPr>
          <p:cNvPr id="4" name="object 4"/>
          <p:cNvSpPr/>
          <p:nvPr/>
        </p:nvSpPr>
        <p:spPr>
          <a:xfrm>
            <a:off x="2585596" y="4173902"/>
            <a:ext cx="1231280" cy="861432"/>
          </a:xfrm>
          <a:custGeom>
            <a:avLst/>
            <a:gdLst/>
            <a:ahLst/>
            <a:cxnLst/>
            <a:rect l="l" t="t" r="r" b="b"/>
            <a:pathLst>
              <a:path w="841375" h="588645">
                <a:moveTo>
                  <a:pt x="841247" y="586740"/>
                </a:moveTo>
                <a:lnTo>
                  <a:pt x="841247" y="762"/>
                </a:lnTo>
                <a:lnTo>
                  <a:pt x="839724" y="0"/>
                </a:lnTo>
                <a:lnTo>
                  <a:pt x="761" y="0"/>
                </a:lnTo>
                <a:lnTo>
                  <a:pt x="0" y="762"/>
                </a:lnTo>
                <a:lnTo>
                  <a:pt x="0" y="586740"/>
                </a:lnTo>
                <a:lnTo>
                  <a:pt x="762" y="588264"/>
                </a:lnTo>
                <a:lnTo>
                  <a:pt x="3047" y="588264"/>
                </a:lnTo>
                <a:lnTo>
                  <a:pt x="3048" y="5334"/>
                </a:lnTo>
                <a:lnTo>
                  <a:pt x="5334" y="3048"/>
                </a:lnTo>
                <a:lnTo>
                  <a:pt x="5334" y="5334"/>
                </a:lnTo>
                <a:lnTo>
                  <a:pt x="835152" y="5334"/>
                </a:lnTo>
                <a:lnTo>
                  <a:pt x="835152" y="3048"/>
                </a:lnTo>
                <a:lnTo>
                  <a:pt x="838200" y="5334"/>
                </a:lnTo>
                <a:lnTo>
                  <a:pt x="838200" y="588264"/>
                </a:lnTo>
                <a:lnTo>
                  <a:pt x="839724" y="588264"/>
                </a:lnTo>
                <a:lnTo>
                  <a:pt x="841247" y="586740"/>
                </a:lnTo>
                <a:close/>
              </a:path>
              <a:path w="841375" h="588645">
                <a:moveTo>
                  <a:pt x="5334" y="5334"/>
                </a:moveTo>
                <a:lnTo>
                  <a:pt x="5334" y="3048"/>
                </a:lnTo>
                <a:lnTo>
                  <a:pt x="3048" y="5334"/>
                </a:lnTo>
                <a:lnTo>
                  <a:pt x="5334" y="5334"/>
                </a:lnTo>
                <a:close/>
              </a:path>
              <a:path w="841375" h="588645">
                <a:moveTo>
                  <a:pt x="5334" y="582168"/>
                </a:moveTo>
                <a:lnTo>
                  <a:pt x="5334" y="5334"/>
                </a:lnTo>
                <a:lnTo>
                  <a:pt x="3048" y="5334"/>
                </a:lnTo>
                <a:lnTo>
                  <a:pt x="3048" y="582168"/>
                </a:lnTo>
                <a:lnTo>
                  <a:pt x="5334" y="582168"/>
                </a:lnTo>
                <a:close/>
              </a:path>
              <a:path w="841375" h="588645">
                <a:moveTo>
                  <a:pt x="838200" y="582168"/>
                </a:moveTo>
                <a:lnTo>
                  <a:pt x="3048" y="582168"/>
                </a:lnTo>
                <a:lnTo>
                  <a:pt x="5334" y="585216"/>
                </a:lnTo>
                <a:lnTo>
                  <a:pt x="5334" y="588264"/>
                </a:lnTo>
                <a:lnTo>
                  <a:pt x="835152" y="588264"/>
                </a:lnTo>
                <a:lnTo>
                  <a:pt x="835152" y="585216"/>
                </a:lnTo>
                <a:lnTo>
                  <a:pt x="838200" y="582168"/>
                </a:lnTo>
                <a:close/>
              </a:path>
              <a:path w="841375" h="588645">
                <a:moveTo>
                  <a:pt x="5334" y="588264"/>
                </a:moveTo>
                <a:lnTo>
                  <a:pt x="5334" y="585216"/>
                </a:lnTo>
                <a:lnTo>
                  <a:pt x="3048" y="582168"/>
                </a:lnTo>
                <a:lnTo>
                  <a:pt x="3047" y="588264"/>
                </a:lnTo>
                <a:lnTo>
                  <a:pt x="5334" y="588264"/>
                </a:lnTo>
                <a:close/>
              </a:path>
              <a:path w="841375" h="588645">
                <a:moveTo>
                  <a:pt x="838200" y="5334"/>
                </a:moveTo>
                <a:lnTo>
                  <a:pt x="835152" y="3048"/>
                </a:lnTo>
                <a:lnTo>
                  <a:pt x="835152" y="5334"/>
                </a:lnTo>
                <a:lnTo>
                  <a:pt x="838200" y="5334"/>
                </a:lnTo>
                <a:close/>
              </a:path>
              <a:path w="841375" h="588645">
                <a:moveTo>
                  <a:pt x="838200" y="582168"/>
                </a:moveTo>
                <a:lnTo>
                  <a:pt x="838200" y="5334"/>
                </a:lnTo>
                <a:lnTo>
                  <a:pt x="835152" y="5334"/>
                </a:lnTo>
                <a:lnTo>
                  <a:pt x="835152" y="582168"/>
                </a:lnTo>
                <a:lnTo>
                  <a:pt x="838200" y="582168"/>
                </a:lnTo>
                <a:close/>
              </a:path>
              <a:path w="841375" h="588645">
                <a:moveTo>
                  <a:pt x="838200" y="588264"/>
                </a:moveTo>
                <a:lnTo>
                  <a:pt x="838200" y="582168"/>
                </a:lnTo>
                <a:lnTo>
                  <a:pt x="835152" y="585216"/>
                </a:lnTo>
                <a:lnTo>
                  <a:pt x="835152" y="588264"/>
                </a:lnTo>
                <a:lnTo>
                  <a:pt x="838200" y="588264"/>
                </a:lnTo>
                <a:close/>
              </a:path>
            </a:pathLst>
          </a:custGeom>
          <a:solidFill>
            <a:srgbClr val="7F7F7F"/>
          </a:solidFill>
        </p:spPr>
        <p:txBody>
          <a:bodyPr wrap="square" lIns="0" tIns="0" rIns="0" bIns="0" rtlCol="0"/>
          <a:lstStyle/>
          <a:p>
            <a:endParaRPr sz="2634"/>
          </a:p>
        </p:txBody>
      </p:sp>
      <p:sp>
        <p:nvSpPr>
          <p:cNvPr id="5" name="object 5"/>
          <p:cNvSpPr/>
          <p:nvPr/>
        </p:nvSpPr>
        <p:spPr>
          <a:xfrm>
            <a:off x="2575560" y="5015819"/>
            <a:ext cx="1260088" cy="432667"/>
          </a:xfrm>
          <a:prstGeom prst="rect">
            <a:avLst/>
          </a:prstGeom>
          <a:blipFill>
            <a:blip r:embed="rId2" cstate="print"/>
            <a:stretch>
              <a:fillRect/>
            </a:stretch>
          </a:blipFill>
        </p:spPr>
        <p:txBody>
          <a:bodyPr wrap="square" lIns="0" tIns="0" rIns="0" bIns="0" rtlCol="0"/>
          <a:lstStyle/>
          <a:p>
            <a:endParaRPr sz="2634"/>
          </a:p>
        </p:txBody>
      </p:sp>
      <p:sp>
        <p:nvSpPr>
          <p:cNvPr id="6" name="object 6"/>
          <p:cNvSpPr/>
          <p:nvPr/>
        </p:nvSpPr>
        <p:spPr>
          <a:xfrm>
            <a:off x="5699016" y="3790300"/>
            <a:ext cx="3846241" cy="711818"/>
          </a:xfrm>
          <a:custGeom>
            <a:avLst/>
            <a:gdLst/>
            <a:ahLst/>
            <a:cxnLst/>
            <a:rect l="l" t="t" r="r" b="b"/>
            <a:pathLst>
              <a:path w="2628265" h="486410">
                <a:moveTo>
                  <a:pt x="2628138" y="484631"/>
                </a:moveTo>
                <a:lnTo>
                  <a:pt x="2628138" y="761"/>
                </a:lnTo>
                <a:lnTo>
                  <a:pt x="2626614" y="0"/>
                </a:lnTo>
                <a:lnTo>
                  <a:pt x="1523" y="0"/>
                </a:lnTo>
                <a:lnTo>
                  <a:pt x="0" y="762"/>
                </a:lnTo>
                <a:lnTo>
                  <a:pt x="0" y="484632"/>
                </a:lnTo>
                <a:lnTo>
                  <a:pt x="1524" y="486156"/>
                </a:lnTo>
                <a:lnTo>
                  <a:pt x="3048" y="486156"/>
                </a:lnTo>
                <a:lnTo>
                  <a:pt x="3048" y="5334"/>
                </a:lnTo>
                <a:lnTo>
                  <a:pt x="6095" y="2286"/>
                </a:lnTo>
                <a:lnTo>
                  <a:pt x="6095" y="5334"/>
                </a:lnTo>
                <a:lnTo>
                  <a:pt x="2622042" y="5333"/>
                </a:lnTo>
                <a:lnTo>
                  <a:pt x="2622042" y="2285"/>
                </a:lnTo>
                <a:lnTo>
                  <a:pt x="2625090" y="5333"/>
                </a:lnTo>
                <a:lnTo>
                  <a:pt x="2625090" y="486155"/>
                </a:lnTo>
                <a:lnTo>
                  <a:pt x="2626614" y="486155"/>
                </a:lnTo>
                <a:lnTo>
                  <a:pt x="2628138" y="484631"/>
                </a:lnTo>
                <a:close/>
              </a:path>
              <a:path w="2628265" h="486410">
                <a:moveTo>
                  <a:pt x="6095" y="5334"/>
                </a:moveTo>
                <a:lnTo>
                  <a:pt x="6095" y="2286"/>
                </a:lnTo>
                <a:lnTo>
                  <a:pt x="3048" y="5334"/>
                </a:lnTo>
                <a:lnTo>
                  <a:pt x="6095" y="5334"/>
                </a:lnTo>
                <a:close/>
              </a:path>
              <a:path w="2628265" h="486410">
                <a:moveTo>
                  <a:pt x="6095" y="480060"/>
                </a:moveTo>
                <a:lnTo>
                  <a:pt x="6095" y="5334"/>
                </a:lnTo>
                <a:lnTo>
                  <a:pt x="3048" y="5334"/>
                </a:lnTo>
                <a:lnTo>
                  <a:pt x="3048" y="480060"/>
                </a:lnTo>
                <a:lnTo>
                  <a:pt x="6095" y="480060"/>
                </a:lnTo>
                <a:close/>
              </a:path>
              <a:path w="2628265" h="486410">
                <a:moveTo>
                  <a:pt x="2625090" y="480059"/>
                </a:moveTo>
                <a:lnTo>
                  <a:pt x="3048" y="480060"/>
                </a:lnTo>
                <a:lnTo>
                  <a:pt x="6095" y="483108"/>
                </a:lnTo>
                <a:lnTo>
                  <a:pt x="6095" y="486156"/>
                </a:lnTo>
                <a:lnTo>
                  <a:pt x="2622042" y="486155"/>
                </a:lnTo>
                <a:lnTo>
                  <a:pt x="2622042" y="483107"/>
                </a:lnTo>
                <a:lnTo>
                  <a:pt x="2625090" y="480059"/>
                </a:lnTo>
                <a:close/>
              </a:path>
              <a:path w="2628265" h="486410">
                <a:moveTo>
                  <a:pt x="6095" y="486156"/>
                </a:moveTo>
                <a:lnTo>
                  <a:pt x="6095" y="483108"/>
                </a:lnTo>
                <a:lnTo>
                  <a:pt x="3048" y="480060"/>
                </a:lnTo>
                <a:lnTo>
                  <a:pt x="3048" y="486156"/>
                </a:lnTo>
                <a:lnTo>
                  <a:pt x="6095" y="486156"/>
                </a:lnTo>
                <a:close/>
              </a:path>
              <a:path w="2628265" h="486410">
                <a:moveTo>
                  <a:pt x="2625090" y="5333"/>
                </a:moveTo>
                <a:lnTo>
                  <a:pt x="2622042" y="2285"/>
                </a:lnTo>
                <a:lnTo>
                  <a:pt x="2622042" y="5333"/>
                </a:lnTo>
                <a:lnTo>
                  <a:pt x="2625090" y="5333"/>
                </a:lnTo>
                <a:close/>
              </a:path>
              <a:path w="2628265" h="486410">
                <a:moveTo>
                  <a:pt x="2625090" y="480059"/>
                </a:moveTo>
                <a:lnTo>
                  <a:pt x="2625090" y="5333"/>
                </a:lnTo>
                <a:lnTo>
                  <a:pt x="2622042" y="5333"/>
                </a:lnTo>
                <a:lnTo>
                  <a:pt x="2622042" y="480059"/>
                </a:lnTo>
                <a:lnTo>
                  <a:pt x="2625090" y="480059"/>
                </a:lnTo>
                <a:close/>
              </a:path>
              <a:path w="2628265" h="486410">
                <a:moveTo>
                  <a:pt x="2625090" y="486155"/>
                </a:moveTo>
                <a:lnTo>
                  <a:pt x="2625090" y="480059"/>
                </a:lnTo>
                <a:lnTo>
                  <a:pt x="2622042" y="483107"/>
                </a:lnTo>
                <a:lnTo>
                  <a:pt x="2622042" y="486155"/>
                </a:lnTo>
                <a:lnTo>
                  <a:pt x="2625090" y="486155"/>
                </a:lnTo>
                <a:close/>
              </a:path>
            </a:pathLst>
          </a:custGeom>
          <a:solidFill>
            <a:srgbClr val="BFBFBF"/>
          </a:solidFill>
        </p:spPr>
        <p:txBody>
          <a:bodyPr wrap="square" lIns="0" tIns="0" rIns="0" bIns="0" rtlCol="0"/>
          <a:lstStyle/>
          <a:p>
            <a:endParaRPr sz="2634"/>
          </a:p>
        </p:txBody>
      </p:sp>
      <p:sp>
        <p:nvSpPr>
          <p:cNvPr id="7" name="object 7"/>
          <p:cNvSpPr txBox="1"/>
          <p:nvPr/>
        </p:nvSpPr>
        <p:spPr>
          <a:xfrm>
            <a:off x="6626053" y="1826941"/>
            <a:ext cx="2102005" cy="256245"/>
          </a:xfrm>
          <a:prstGeom prst="rect">
            <a:avLst/>
          </a:prstGeom>
        </p:spPr>
        <p:txBody>
          <a:bodyPr vert="horz" wrap="square" lIns="0" tIns="19515" rIns="0" bIns="0" rtlCol="0">
            <a:spAutoFit/>
          </a:bodyPr>
          <a:lstStyle/>
          <a:p>
            <a:pPr marL="18585">
              <a:spcBef>
                <a:spcPts val="154"/>
              </a:spcBef>
            </a:pPr>
            <a:r>
              <a:rPr sz="1537" b="1" spc="-7" dirty="0">
                <a:solidFill>
                  <a:srgbClr val="00A4F0"/>
                </a:solidFill>
                <a:latin typeface="Arial"/>
                <a:cs typeface="Arial"/>
              </a:rPr>
              <a:t>With </a:t>
            </a:r>
            <a:r>
              <a:rPr sz="1537" b="1" dirty="0">
                <a:solidFill>
                  <a:srgbClr val="00A4F0"/>
                </a:solidFill>
                <a:latin typeface="Arial"/>
                <a:cs typeface="Arial"/>
              </a:rPr>
              <a:t>cloud</a:t>
            </a:r>
            <a:r>
              <a:rPr sz="1537" b="1" spc="-44" dirty="0">
                <a:solidFill>
                  <a:srgbClr val="00A4F0"/>
                </a:solidFill>
                <a:latin typeface="Arial"/>
                <a:cs typeface="Arial"/>
              </a:rPr>
              <a:t> </a:t>
            </a:r>
            <a:r>
              <a:rPr sz="1537" b="1" dirty="0">
                <a:solidFill>
                  <a:srgbClr val="00A4F0"/>
                </a:solidFill>
                <a:latin typeface="Arial"/>
                <a:cs typeface="Arial"/>
              </a:rPr>
              <a:t>computing</a:t>
            </a:r>
            <a:endParaRPr sz="1537">
              <a:latin typeface="Arial"/>
              <a:cs typeface="Arial"/>
            </a:endParaRPr>
          </a:p>
        </p:txBody>
      </p:sp>
      <p:sp>
        <p:nvSpPr>
          <p:cNvPr id="8" name="object 8"/>
          <p:cNvSpPr txBox="1"/>
          <p:nvPr/>
        </p:nvSpPr>
        <p:spPr>
          <a:xfrm>
            <a:off x="2705281" y="1826941"/>
            <a:ext cx="2407734" cy="256245"/>
          </a:xfrm>
          <a:prstGeom prst="rect">
            <a:avLst/>
          </a:prstGeom>
        </p:spPr>
        <p:txBody>
          <a:bodyPr vert="horz" wrap="square" lIns="0" tIns="19515" rIns="0" bIns="0" rtlCol="0">
            <a:spAutoFit/>
          </a:bodyPr>
          <a:lstStyle/>
          <a:p>
            <a:pPr marL="18585">
              <a:spcBef>
                <a:spcPts val="154"/>
              </a:spcBef>
            </a:pPr>
            <a:r>
              <a:rPr sz="1537" b="1" dirty="0">
                <a:solidFill>
                  <a:srgbClr val="00A4F0"/>
                </a:solidFill>
                <a:latin typeface="Arial"/>
                <a:cs typeface="Arial"/>
              </a:rPr>
              <a:t>Without cloud</a:t>
            </a:r>
            <a:r>
              <a:rPr sz="1537" b="1" spc="-66" dirty="0">
                <a:solidFill>
                  <a:srgbClr val="00A4F0"/>
                </a:solidFill>
                <a:latin typeface="Arial"/>
                <a:cs typeface="Arial"/>
              </a:rPr>
              <a:t> </a:t>
            </a:r>
            <a:r>
              <a:rPr sz="1537" b="1" dirty="0">
                <a:solidFill>
                  <a:srgbClr val="00A4F0"/>
                </a:solidFill>
                <a:latin typeface="Arial"/>
                <a:cs typeface="Arial"/>
              </a:rPr>
              <a:t>computing</a:t>
            </a:r>
            <a:endParaRPr sz="1537">
              <a:latin typeface="Arial"/>
              <a:cs typeface="Arial"/>
            </a:endParaRPr>
          </a:p>
        </p:txBody>
      </p:sp>
      <p:sp>
        <p:nvSpPr>
          <p:cNvPr id="9" name="object 9"/>
          <p:cNvSpPr txBox="1"/>
          <p:nvPr/>
        </p:nvSpPr>
        <p:spPr>
          <a:xfrm>
            <a:off x="5716108" y="2142530"/>
            <a:ext cx="2072268" cy="965862"/>
          </a:xfrm>
          <a:prstGeom prst="rect">
            <a:avLst/>
          </a:prstGeom>
        </p:spPr>
        <p:txBody>
          <a:bodyPr vert="horz" wrap="square" lIns="0" tIns="19515" rIns="0" bIns="0" rtlCol="0">
            <a:spAutoFit/>
          </a:bodyPr>
          <a:lstStyle/>
          <a:p>
            <a:pPr marL="120804" indent="-103148">
              <a:spcBef>
                <a:spcPts val="154"/>
              </a:spcBef>
              <a:buSzPct val="90476"/>
              <a:buFont typeface="Wingdings"/>
              <a:buChar char=""/>
              <a:tabLst>
                <a:tab pos="121733" algn="l"/>
              </a:tabLst>
            </a:pPr>
            <a:r>
              <a:rPr sz="1537" spc="-7" dirty="0">
                <a:solidFill>
                  <a:srgbClr val="0099FF"/>
                </a:solidFill>
                <a:latin typeface="Arial"/>
                <a:cs typeface="Arial"/>
              </a:rPr>
              <a:t>Virtualized</a:t>
            </a:r>
            <a:r>
              <a:rPr sz="1537" spc="-15" dirty="0">
                <a:solidFill>
                  <a:srgbClr val="0099FF"/>
                </a:solidFill>
                <a:latin typeface="Arial"/>
                <a:cs typeface="Arial"/>
              </a:rPr>
              <a:t> </a:t>
            </a:r>
            <a:r>
              <a:rPr sz="1537" dirty="0">
                <a:solidFill>
                  <a:srgbClr val="0099FF"/>
                </a:solidFill>
                <a:latin typeface="Arial"/>
                <a:cs typeface="Arial"/>
              </a:rPr>
              <a:t>resources</a:t>
            </a:r>
            <a:endParaRPr sz="1537">
              <a:latin typeface="Arial"/>
              <a:cs typeface="Arial"/>
            </a:endParaRPr>
          </a:p>
          <a:p>
            <a:pPr marL="120804" marR="312231" indent="-103148">
              <a:spcBef>
                <a:spcPts val="15"/>
              </a:spcBef>
              <a:buSzPct val="90476"/>
              <a:buFont typeface="Wingdings"/>
              <a:buChar char=""/>
              <a:tabLst>
                <a:tab pos="121733" algn="l"/>
              </a:tabLst>
            </a:pPr>
            <a:r>
              <a:rPr sz="1537" dirty="0">
                <a:solidFill>
                  <a:srgbClr val="0099FF"/>
                </a:solidFill>
                <a:latin typeface="Arial"/>
                <a:cs typeface="Arial"/>
              </a:rPr>
              <a:t>Automated</a:t>
            </a:r>
            <a:r>
              <a:rPr sz="1537" spc="-88" dirty="0">
                <a:solidFill>
                  <a:srgbClr val="0099FF"/>
                </a:solidFill>
                <a:latin typeface="Arial"/>
                <a:cs typeface="Arial"/>
              </a:rPr>
              <a:t> </a:t>
            </a:r>
            <a:r>
              <a:rPr sz="1537" dirty="0">
                <a:solidFill>
                  <a:srgbClr val="0099FF"/>
                </a:solidFill>
                <a:latin typeface="Arial"/>
                <a:cs typeface="Arial"/>
              </a:rPr>
              <a:t>service  management</a:t>
            </a:r>
            <a:endParaRPr sz="1537">
              <a:latin typeface="Arial"/>
              <a:cs typeface="Arial"/>
            </a:endParaRPr>
          </a:p>
          <a:p>
            <a:pPr marL="120804" indent="-103148">
              <a:spcBef>
                <a:spcPts val="22"/>
              </a:spcBef>
              <a:buSzPct val="90476"/>
              <a:buFont typeface="Wingdings"/>
              <a:buChar char=""/>
              <a:tabLst>
                <a:tab pos="121733" algn="l"/>
              </a:tabLst>
            </a:pPr>
            <a:r>
              <a:rPr sz="1537" dirty="0">
                <a:solidFill>
                  <a:srgbClr val="0099FF"/>
                </a:solidFill>
                <a:latin typeface="Arial"/>
                <a:cs typeface="Arial"/>
              </a:rPr>
              <a:t>Standardized</a:t>
            </a:r>
            <a:r>
              <a:rPr sz="1537" spc="-59" dirty="0">
                <a:solidFill>
                  <a:srgbClr val="0099FF"/>
                </a:solidFill>
                <a:latin typeface="Arial"/>
                <a:cs typeface="Arial"/>
              </a:rPr>
              <a:t> </a:t>
            </a:r>
            <a:r>
              <a:rPr sz="1537" dirty="0">
                <a:solidFill>
                  <a:srgbClr val="0099FF"/>
                </a:solidFill>
                <a:latin typeface="Arial"/>
                <a:cs typeface="Arial"/>
              </a:rPr>
              <a:t>services</a:t>
            </a:r>
            <a:endParaRPr sz="1537">
              <a:latin typeface="Arial"/>
              <a:cs typeface="Arial"/>
            </a:endParaRPr>
          </a:p>
        </p:txBody>
      </p:sp>
      <p:sp>
        <p:nvSpPr>
          <p:cNvPr id="10" name="object 10"/>
          <p:cNvSpPr txBox="1"/>
          <p:nvPr/>
        </p:nvSpPr>
        <p:spPr>
          <a:xfrm>
            <a:off x="8618081" y="2179707"/>
            <a:ext cx="262054" cy="218008"/>
          </a:xfrm>
          <a:prstGeom prst="rect">
            <a:avLst/>
          </a:prstGeom>
        </p:spPr>
        <p:txBody>
          <a:bodyPr vert="horz" wrap="square" lIns="0" tIns="0" rIns="0" bIns="0" rtlCol="0">
            <a:spAutoFit/>
          </a:bodyPr>
          <a:lstStyle/>
          <a:p>
            <a:pPr>
              <a:lnSpc>
                <a:spcPts val="1705"/>
              </a:lnSpc>
            </a:pPr>
            <a:r>
              <a:rPr sz="1537" dirty="0">
                <a:solidFill>
                  <a:srgbClr val="0099FF"/>
                </a:solidFill>
                <a:latin typeface="Arial"/>
                <a:cs typeface="Arial"/>
              </a:rPr>
              <a:t>ion</a:t>
            </a:r>
            <a:endParaRPr sz="1537">
              <a:latin typeface="Arial"/>
              <a:cs typeface="Arial"/>
            </a:endParaRPr>
          </a:p>
        </p:txBody>
      </p:sp>
      <p:sp>
        <p:nvSpPr>
          <p:cNvPr id="11" name="object 11"/>
          <p:cNvSpPr txBox="1"/>
          <p:nvPr/>
        </p:nvSpPr>
        <p:spPr>
          <a:xfrm>
            <a:off x="8016606" y="2142530"/>
            <a:ext cx="1557454" cy="968730"/>
          </a:xfrm>
          <a:prstGeom prst="rect">
            <a:avLst/>
          </a:prstGeom>
        </p:spPr>
        <p:txBody>
          <a:bodyPr vert="horz" wrap="square" lIns="0" tIns="17656" rIns="0" bIns="0" rtlCol="0">
            <a:spAutoFit/>
          </a:bodyPr>
          <a:lstStyle/>
          <a:p>
            <a:pPr marL="120804" marR="342897" indent="-103148">
              <a:lnSpc>
                <a:spcPct val="100899"/>
              </a:lnSpc>
              <a:spcBef>
                <a:spcPts val="139"/>
              </a:spcBef>
              <a:buSzPct val="90476"/>
              <a:buFont typeface="Wingdings"/>
              <a:buChar char=""/>
              <a:tabLst>
                <a:tab pos="121733" algn="l"/>
              </a:tabLst>
            </a:pPr>
            <a:r>
              <a:rPr sz="1537" dirty="0">
                <a:solidFill>
                  <a:srgbClr val="0099FF"/>
                </a:solidFill>
                <a:latin typeface="Arial"/>
                <a:cs typeface="Arial"/>
              </a:rPr>
              <a:t>Locat  independent</a:t>
            </a:r>
            <a:endParaRPr sz="1537">
              <a:latin typeface="Arial"/>
              <a:cs typeface="Arial"/>
            </a:endParaRPr>
          </a:p>
          <a:p>
            <a:pPr marL="120804" indent="-103148">
              <a:spcBef>
                <a:spcPts val="7"/>
              </a:spcBef>
              <a:buSzPct val="90476"/>
              <a:buFont typeface="Wingdings"/>
              <a:buChar char=""/>
              <a:tabLst>
                <a:tab pos="121733" algn="l"/>
              </a:tabLst>
            </a:pPr>
            <a:r>
              <a:rPr sz="1537" spc="-7" dirty="0">
                <a:solidFill>
                  <a:srgbClr val="0099FF"/>
                </a:solidFill>
                <a:latin typeface="Arial"/>
                <a:cs typeface="Arial"/>
              </a:rPr>
              <a:t>Rapid</a:t>
            </a:r>
            <a:r>
              <a:rPr sz="1537" spc="-66" dirty="0">
                <a:solidFill>
                  <a:srgbClr val="0099FF"/>
                </a:solidFill>
                <a:latin typeface="Arial"/>
                <a:cs typeface="Arial"/>
              </a:rPr>
              <a:t> </a:t>
            </a:r>
            <a:r>
              <a:rPr sz="1537" dirty="0">
                <a:solidFill>
                  <a:srgbClr val="0099FF"/>
                </a:solidFill>
                <a:latin typeface="Arial"/>
                <a:cs typeface="Arial"/>
              </a:rPr>
              <a:t>scalability</a:t>
            </a:r>
            <a:endParaRPr sz="1537">
              <a:latin typeface="Arial"/>
              <a:cs typeface="Arial"/>
            </a:endParaRPr>
          </a:p>
          <a:p>
            <a:pPr marL="120804" indent="-103148">
              <a:spcBef>
                <a:spcPts val="7"/>
              </a:spcBef>
              <a:buSzPct val="90476"/>
              <a:buFont typeface="Wingdings"/>
              <a:buChar char=""/>
              <a:tabLst>
                <a:tab pos="121733" algn="l"/>
              </a:tabLst>
            </a:pPr>
            <a:r>
              <a:rPr sz="1537" spc="-7" dirty="0">
                <a:solidFill>
                  <a:srgbClr val="0099FF"/>
                </a:solidFill>
                <a:latin typeface="Arial"/>
                <a:cs typeface="Arial"/>
              </a:rPr>
              <a:t>Self-service</a:t>
            </a:r>
            <a:endParaRPr sz="1537">
              <a:latin typeface="Arial"/>
              <a:cs typeface="Arial"/>
            </a:endParaRPr>
          </a:p>
        </p:txBody>
      </p:sp>
      <p:sp>
        <p:nvSpPr>
          <p:cNvPr id="12" name="object 12"/>
          <p:cNvSpPr/>
          <p:nvPr/>
        </p:nvSpPr>
        <p:spPr>
          <a:xfrm>
            <a:off x="5701245" y="4285414"/>
            <a:ext cx="3881740" cy="525222"/>
          </a:xfrm>
          <a:prstGeom prst="rect">
            <a:avLst/>
          </a:prstGeom>
          <a:blipFill>
            <a:blip r:embed="rId3" cstate="print"/>
            <a:stretch>
              <a:fillRect/>
            </a:stretch>
          </a:blipFill>
        </p:spPr>
        <p:txBody>
          <a:bodyPr wrap="square" lIns="0" tIns="0" rIns="0" bIns="0" rtlCol="0"/>
          <a:lstStyle/>
          <a:p>
            <a:endParaRPr sz="2634"/>
          </a:p>
        </p:txBody>
      </p:sp>
      <p:sp>
        <p:nvSpPr>
          <p:cNvPr id="13" name="object 13"/>
          <p:cNvSpPr/>
          <p:nvPr/>
        </p:nvSpPr>
        <p:spPr>
          <a:xfrm>
            <a:off x="7039393" y="3221586"/>
            <a:ext cx="1187605" cy="998034"/>
          </a:xfrm>
          <a:prstGeom prst="rect">
            <a:avLst/>
          </a:prstGeom>
          <a:blipFill>
            <a:blip r:embed="rId4" cstate="print"/>
            <a:stretch>
              <a:fillRect/>
            </a:stretch>
          </a:blipFill>
        </p:spPr>
        <p:txBody>
          <a:bodyPr wrap="square" lIns="0" tIns="0" rIns="0" bIns="0" rtlCol="0"/>
          <a:lstStyle/>
          <a:p>
            <a:endParaRPr sz="2634"/>
          </a:p>
        </p:txBody>
      </p:sp>
      <p:sp>
        <p:nvSpPr>
          <p:cNvPr id="14" name="object 14"/>
          <p:cNvSpPr/>
          <p:nvPr/>
        </p:nvSpPr>
        <p:spPr>
          <a:xfrm>
            <a:off x="8354123" y="3410041"/>
            <a:ext cx="1193179" cy="809579"/>
          </a:xfrm>
          <a:prstGeom prst="rect">
            <a:avLst/>
          </a:prstGeom>
          <a:blipFill>
            <a:blip r:embed="rId5" cstate="print"/>
            <a:stretch>
              <a:fillRect/>
            </a:stretch>
          </a:blipFill>
        </p:spPr>
        <p:txBody>
          <a:bodyPr wrap="square" lIns="0" tIns="0" rIns="0" bIns="0" rtlCol="0"/>
          <a:lstStyle/>
          <a:p>
            <a:endParaRPr sz="2634"/>
          </a:p>
        </p:txBody>
      </p:sp>
      <p:sp>
        <p:nvSpPr>
          <p:cNvPr id="15" name="object 15"/>
          <p:cNvSpPr/>
          <p:nvPr/>
        </p:nvSpPr>
        <p:spPr>
          <a:xfrm>
            <a:off x="5725779" y="3318602"/>
            <a:ext cx="1187605" cy="901017"/>
          </a:xfrm>
          <a:prstGeom prst="rect">
            <a:avLst/>
          </a:prstGeom>
          <a:blipFill>
            <a:blip r:embed="rId6" cstate="print"/>
            <a:stretch>
              <a:fillRect/>
            </a:stretch>
          </a:blipFill>
        </p:spPr>
        <p:txBody>
          <a:bodyPr wrap="square" lIns="0" tIns="0" rIns="0" bIns="0" rtlCol="0"/>
          <a:lstStyle/>
          <a:p>
            <a:endParaRPr sz="2634"/>
          </a:p>
        </p:txBody>
      </p:sp>
      <p:sp>
        <p:nvSpPr>
          <p:cNvPr id="16" name="object 16"/>
          <p:cNvSpPr/>
          <p:nvPr/>
        </p:nvSpPr>
        <p:spPr>
          <a:xfrm>
            <a:off x="2568869" y="3927458"/>
            <a:ext cx="1266779" cy="524107"/>
          </a:xfrm>
          <a:prstGeom prst="rect">
            <a:avLst/>
          </a:prstGeom>
          <a:blipFill>
            <a:blip r:embed="rId7" cstate="print"/>
            <a:stretch>
              <a:fillRect/>
            </a:stretch>
          </a:blipFill>
        </p:spPr>
        <p:txBody>
          <a:bodyPr wrap="square" lIns="0" tIns="0" rIns="0" bIns="0" rtlCol="0"/>
          <a:lstStyle/>
          <a:p>
            <a:endParaRPr sz="2634"/>
          </a:p>
        </p:txBody>
      </p:sp>
      <p:sp>
        <p:nvSpPr>
          <p:cNvPr id="17" name="object 17"/>
          <p:cNvSpPr/>
          <p:nvPr/>
        </p:nvSpPr>
        <p:spPr>
          <a:xfrm>
            <a:off x="2611244" y="2971799"/>
            <a:ext cx="1187605" cy="895443"/>
          </a:xfrm>
          <a:prstGeom prst="rect">
            <a:avLst/>
          </a:prstGeom>
          <a:blipFill>
            <a:blip r:embed="rId8" cstate="print"/>
            <a:stretch>
              <a:fillRect/>
            </a:stretch>
          </a:blipFill>
        </p:spPr>
        <p:txBody>
          <a:bodyPr wrap="square" lIns="0" tIns="0" rIns="0" bIns="0" rtlCol="0"/>
          <a:lstStyle/>
          <a:p>
            <a:endParaRPr sz="2634"/>
          </a:p>
        </p:txBody>
      </p:sp>
      <p:sp>
        <p:nvSpPr>
          <p:cNvPr id="18" name="object 18"/>
          <p:cNvSpPr txBox="1"/>
          <p:nvPr/>
        </p:nvSpPr>
        <p:spPr>
          <a:xfrm>
            <a:off x="6523464" y="4695034"/>
            <a:ext cx="744342" cy="375963"/>
          </a:xfrm>
          <a:prstGeom prst="rect">
            <a:avLst/>
          </a:prstGeom>
        </p:spPr>
        <p:txBody>
          <a:bodyPr vert="horz" wrap="square" lIns="0" tIns="16727" rIns="0" bIns="0" rtlCol="0">
            <a:spAutoFit/>
          </a:bodyPr>
          <a:lstStyle/>
          <a:p>
            <a:pPr marL="89209" indent="-71553">
              <a:lnSpc>
                <a:spcPts val="1398"/>
              </a:lnSpc>
              <a:spcBef>
                <a:spcPts val="132"/>
              </a:spcBef>
              <a:buChar char="•"/>
              <a:tabLst>
                <a:tab pos="90137" algn="l"/>
              </a:tabLst>
            </a:pPr>
            <a:r>
              <a:rPr sz="1171" spc="-15" dirty="0">
                <a:latin typeface="Arial"/>
                <a:cs typeface="Arial"/>
              </a:rPr>
              <a:t>Software</a:t>
            </a:r>
            <a:endParaRPr sz="1171">
              <a:latin typeface="Arial"/>
              <a:cs typeface="Arial"/>
            </a:endParaRPr>
          </a:p>
          <a:p>
            <a:pPr marL="89209" indent="-71553">
              <a:lnSpc>
                <a:spcPts val="1398"/>
              </a:lnSpc>
              <a:buChar char="•"/>
              <a:tabLst>
                <a:tab pos="90137" algn="l"/>
              </a:tabLst>
            </a:pPr>
            <a:r>
              <a:rPr sz="1171" spc="-15" dirty="0">
                <a:latin typeface="Arial"/>
                <a:cs typeface="Arial"/>
              </a:rPr>
              <a:t>Hardware</a:t>
            </a:r>
            <a:endParaRPr sz="1171">
              <a:latin typeface="Arial"/>
              <a:cs typeface="Arial"/>
            </a:endParaRPr>
          </a:p>
        </p:txBody>
      </p:sp>
      <p:sp>
        <p:nvSpPr>
          <p:cNvPr id="19" name="object 19"/>
          <p:cNvSpPr txBox="1"/>
          <p:nvPr/>
        </p:nvSpPr>
        <p:spPr>
          <a:xfrm>
            <a:off x="7842649" y="4695034"/>
            <a:ext cx="842846" cy="375963"/>
          </a:xfrm>
          <a:prstGeom prst="rect">
            <a:avLst/>
          </a:prstGeom>
        </p:spPr>
        <p:txBody>
          <a:bodyPr vert="horz" wrap="square" lIns="0" tIns="16727" rIns="0" bIns="0" rtlCol="0">
            <a:spAutoFit/>
          </a:bodyPr>
          <a:lstStyle/>
          <a:p>
            <a:pPr marL="89209" indent="-71553">
              <a:lnSpc>
                <a:spcPts val="1398"/>
              </a:lnSpc>
              <a:spcBef>
                <a:spcPts val="132"/>
              </a:spcBef>
              <a:buChar char="•"/>
              <a:tabLst>
                <a:tab pos="90137" algn="l"/>
              </a:tabLst>
            </a:pPr>
            <a:r>
              <a:rPr sz="1171" spc="-15" dirty="0">
                <a:latin typeface="Arial"/>
                <a:cs typeface="Arial"/>
              </a:rPr>
              <a:t>Storage</a:t>
            </a:r>
            <a:endParaRPr sz="1171">
              <a:latin typeface="Arial"/>
              <a:cs typeface="Arial"/>
            </a:endParaRPr>
          </a:p>
          <a:p>
            <a:pPr marL="89209" indent="-71553">
              <a:lnSpc>
                <a:spcPts val="1398"/>
              </a:lnSpc>
              <a:buChar char="•"/>
              <a:tabLst>
                <a:tab pos="90137" algn="l"/>
              </a:tabLst>
            </a:pPr>
            <a:r>
              <a:rPr sz="1171" spc="-15" dirty="0">
                <a:latin typeface="Arial"/>
                <a:cs typeface="Arial"/>
              </a:rPr>
              <a:t>Networking</a:t>
            </a:r>
            <a:endParaRPr sz="1171">
              <a:latin typeface="Arial"/>
              <a:cs typeface="Arial"/>
            </a:endParaRPr>
          </a:p>
        </p:txBody>
      </p:sp>
      <p:sp>
        <p:nvSpPr>
          <p:cNvPr id="20" name="object 20"/>
          <p:cNvSpPr/>
          <p:nvPr/>
        </p:nvSpPr>
        <p:spPr>
          <a:xfrm>
            <a:off x="5713416" y="5229325"/>
            <a:ext cx="3863486" cy="365634"/>
          </a:xfrm>
          <a:prstGeom prst="rect">
            <a:avLst/>
          </a:prstGeom>
          <a:blipFill>
            <a:blip r:embed="rId9" cstate="print"/>
            <a:stretch>
              <a:fillRect/>
            </a:stretch>
          </a:blipFill>
        </p:spPr>
        <p:txBody>
          <a:bodyPr wrap="square" lIns="0" tIns="0" rIns="0" bIns="0" rtlCol="0"/>
          <a:lstStyle/>
          <a:p>
            <a:endParaRPr sz="2634"/>
          </a:p>
        </p:txBody>
      </p:sp>
      <p:sp>
        <p:nvSpPr>
          <p:cNvPr id="21" name="object 21"/>
          <p:cNvSpPr/>
          <p:nvPr/>
        </p:nvSpPr>
        <p:spPr>
          <a:xfrm>
            <a:off x="4006260" y="3824869"/>
            <a:ext cx="1232210" cy="863290"/>
          </a:xfrm>
          <a:custGeom>
            <a:avLst/>
            <a:gdLst/>
            <a:ahLst/>
            <a:cxnLst/>
            <a:rect l="l" t="t" r="r" b="b"/>
            <a:pathLst>
              <a:path w="842010" h="589914">
                <a:moveTo>
                  <a:pt x="842010" y="588264"/>
                </a:moveTo>
                <a:lnTo>
                  <a:pt x="842010" y="1524"/>
                </a:lnTo>
                <a:lnTo>
                  <a:pt x="841247" y="0"/>
                </a:lnTo>
                <a:lnTo>
                  <a:pt x="1523" y="0"/>
                </a:lnTo>
                <a:lnTo>
                  <a:pt x="0" y="1524"/>
                </a:lnTo>
                <a:lnTo>
                  <a:pt x="0" y="588264"/>
                </a:lnTo>
                <a:lnTo>
                  <a:pt x="1524" y="589788"/>
                </a:lnTo>
                <a:lnTo>
                  <a:pt x="3047" y="589788"/>
                </a:lnTo>
                <a:lnTo>
                  <a:pt x="3048" y="6096"/>
                </a:lnTo>
                <a:lnTo>
                  <a:pt x="6096" y="3048"/>
                </a:lnTo>
                <a:lnTo>
                  <a:pt x="6096" y="6096"/>
                </a:lnTo>
                <a:lnTo>
                  <a:pt x="836676" y="6096"/>
                </a:lnTo>
                <a:lnTo>
                  <a:pt x="836676" y="3048"/>
                </a:lnTo>
                <a:lnTo>
                  <a:pt x="839724" y="6096"/>
                </a:lnTo>
                <a:lnTo>
                  <a:pt x="839724" y="589788"/>
                </a:lnTo>
                <a:lnTo>
                  <a:pt x="841247" y="589788"/>
                </a:lnTo>
                <a:lnTo>
                  <a:pt x="842010" y="588264"/>
                </a:lnTo>
                <a:close/>
              </a:path>
              <a:path w="842010" h="589914">
                <a:moveTo>
                  <a:pt x="6096" y="6096"/>
                </a:moveTo>
                <a:lnTo>
                  <a:pt x="6096" y="3048"/>
                </a:lnTo>
                <a:lnTo>
                  <a:pt x="3048" y="6096"/>
                </a:lnTo>
                <a:lnTo>
                  <a:pt x="6096" y="6096"/>
                </a:lnTo>
                <a:close/>
              </a:path>
              <a:path w="842010" h="589914">
                <a:moveTo>
                  <a:pt x="6096" y="583692"/>
                </a:moveTo>
                <a:lnTo>
                  <a:pt x="6096" y="6096"/>
                </a:lnTo>
                <a:lnTo>
                  <a:pt x="3048" y="6096"/>
                </a:lnTo>
                <a:lnTo>
                  <a:pt x="3048" y="583692"/>
                </a:lnTo>
                <a:lnTo>
                  <a:pt x="6096" y="583692"/>
                </a:lnTo>
                <a:close/>
              </a:path>
              <a:path w="842010" h="589914">
                <a:moveTo>
                  <a:pt x="839724" y="583692"/>
                </a:moveTo>
                <a:lnTo>
                  <a:pt x="3048" y="583692"/>
                </a:lnTo>
                <a:lnTo>
                  <a:pt x="6096" y="586740"/>
                </a:lnTo>
                <a:lnTo>
                  <a:pt x="6096" y="589788"/>
                </a:lnTo>
                <a:lnTo>
                  <a:pt x="836676" y="589788"/>
                </a:lnTo>
                <a:lnTo>
                  <a:pt x="836676" y="586740"/>
                </a:lnTo>
                <a:lnTo>
                  <a:pt x="839724" y="583692"/>
                </a:lnTo>
                <a:close/>
              </a:path>
              <a:path w="842010" h="589914">
                <a:moveTo>
                  <a:pt x="6096" y="589788"/>
                </a:moveTo>
                <a:lnTo>
                  <a:pt x="6096" y="586740"/>
                </a:lnTo>
                <a:lnTo>
                  <a:pt x="3048" y="583692"/>
                </a:lnTo>
                <a:lnTo>
                  <a:pt x="3047" y="589788"/>
                </a:lnTo>
                <a:lnTo>
                  <a:pt x="6096" y="589788"/>
                </a:lnTo>
                <a:close/>
              </a:path>
              <a:path w="842010" h="589914">
                <a:moveTo>
                  <a:pt x="839724" y="6096"/>
                </a:moveTo>
                <a:lnTo>
                  <a:pt x="836676" y="3048"/>
                </a:lnTo>
                <a:lnTo>
                  <a:pt x="836676" y="6096"/>
                </a:lnTo>
                <a:lnTo>
                  <a:pt x="839724" y="6096"/>
                </a:lnTo>
                <a:close/>
              </a:path>
              <a:path w="842010" h="589914">
                <a:moveTo>
                  <a:pt x="839724" y="583692"/>
                </a:moveTo>
                <a:lnTo>
                  <a:pt x="839724" y="6096"/>
                </a:lnTo>
                <a:lnTo>
                  <a:pt x="836676" y="6096"/>
                </a:lnTo>
                <a:lnTo>
                  <a:pt x="836676" y="583692"/>
                </a:lnTo>
                <a:lnTo>
                  <a:pt x="839724" y="583692"/>
                </a:lnTo>
                <a:close/>
              </a:path>
              <a:path w="842010" h="589914">
                <a:moveTo>
                  <a:pt x="839724" y="589788"/>
                </a:moveTo>
                <a:lnTo>
                  <a:pt x="839724" y="583692"/>
                </a:lnTo>
                <a:lnTo>
                  <a:pt x="836676" y="586740"/>
                </a:lnTo>
                <a:lnTo>
                  <a:pt x="836676" y="589788"/>
                </a:lnTo>
                <a:lnTo>
                  <a:pt x="839724" y="589788"/>
                </a:lnTo>
                <a:close/>
              </a:path>
            </a:pathLst>
          </a:custGeom>
          <a:solidFill>
            <a:srgbClr val="7F7F7F"/>
          </a:solidFill>
        </p:spPr>
        <p:txBody>
          <a:bodyPr wrap="square" lIns="0" tIns="0" rIns="0" bIns="0" rtlCol="0"/>
          <a:lstStyle/>
          <a:p>
            <a:endParaRPr sz="2634"/>
          </a:p>
        </p:txBody>
      </p:sp>
      <p:sp>
        <p:nvSpPr>
          <p:cNvPr id="22" name="object 22"/>
          <p:cNvSpPr/>
          <p:nvPr/>
        </p:nvSpPr>
        <p:spPr>
          <a:xfrm>
            <a:off x="3992878" y="3580657"/>
            <a:ext cx="1260088" cy="524107"/>
          </a:xfrm>
          <a:prstGeom prst="rect">
            <a:avLst/>
          </a:prstGeom>
          <a:blipFill>
            <a:blip r:embed="rId10" cstate="print"/>
            <a:stretch>
              <a:fillRect/>
            </a:stretch>
          </a:blipFill>
        </p:spPr>
        <p:txBody>
          <a:bodyPr wrap="square" lIns="0" tIns="0" rIns="0" bIns="0" rtlCol="0"/>
          <a:lstStyle/>
          <a:p>
            <a:endParaRPr sz="2634"/>
          </a:p>
        </p:txBody>
      </p:sp>
      <p:sp>
        <p:nvSpPr>
          <p:cNvPr id="23" name="object 23"/>
          <p:cNvSpPr/>
          <p:nvPr/>
        </p:nvSpPr>
        <p:spPr>
          <a:xfrm>
            <a:off x="4028564" y="2564781"/>
            <a:ext cx="1187605" cy="925040"/>
          </a:xfrm>
          <a:prstGeom prst="rect">
            <a:avLst/>
          </a:prstGeom>
          <a:blipFill>
            <a:blip r:embed="rId11" cstate="print"/>
            <a:stretch>
              <a:fillRect/>
            </a:stretch>
          </a:blipFill>
        </p:spPr>
        <p:txBody>
          <a:bodyPr wrap="square" lIns="0" tIns="0" rIns="0" bIns="0" rtlCol="0"/>
          <a:lstStyle/>
          <a:p>
            <a:endParaRPr sz="2634"/>
          </a:p>
        </p:txBody>
      </p:sp>
      <p:sp>
        <p:nvSpPr>
          <p:cNvPr id="24" name="object 24"/>
          <p:cNvSpPr txBox="1"/>
          <p:nvPr/>
        </p:nvSpPr>
        <p:spPr>
          <a:xfrm>
            <a:off x="4094729" y="3876535"/>
            <a:ext cx="842846" cy="735036"/>
          </a:xfrm>
          <a:prstGeom prst="rect">
            <a:avLst/>
          </a:prstGeom>
        </p:spPr>
        <p:txBody>
          <a:bodyPr vert="horz" wrap="square" lIns="0" tIns="16727" rIns="0" bIns="0" rtlCol="0">
            <a:spAutoFit/>
          </a:bodyPr>
          <a:lstStyle/>
          <a:p>
            <a:pPr marL="89209" indent="-71553">
              <a:lnSpc>
                <a:spcPts val="1398"/>
              </a:lnSpc>
              <a:spcBef>
                <a:spcPts val="132"/>
              </a:spcBef>
              <a:buChar char="•"/>
              <a:tabLst>
                <a:tab pos="90137" algn="l"/>
              </a:tabLst>
            </a:pPr>
            <a:r>
              <a:rPr sz="1171" spc="-15" dirty="0">
                <a:latin typeface="Arial"/>
                <a:cs typeface="Arial"/>
              </a:rPr>
              <a:t>Software</a:t>
            </a:r>
            <a:endParaRPr sz="1171">
              <a:latin typeface="Arial"/>
              <a:cs typeface="Arial"/>
            </a:endParaRPr>
          </a:p>
          <a:p>
            <a:pPr marL="89209" indent="-71553">
              <a:lnSpc>
                <a:spcPts val="1398"/>
              </a:lnSpc>
              <a:buChar char="•"/>
              <a:tabLst>
                <a:tab pos="90137" algn="l"/>
              </a:tabLst>
            </a:pPr>
            <a:r>
              <a:rPr sz="1171" spc="-15" dirty="0">
                <a:latin typeface="Arial"/>
                <a:cs typeface="Arial"/>
              </a:rPr>
              <a:t>Hardware</a:t>
            </a:r>
            <a:endParaRPr sz="1171">
              <a:latin typeface="Arial"/>
              <a:cs typeface="Arial"/>
            </a:endParaRPr>
          </a:p>
          <a:p>
            <a:pPr marL="89209" indent="-71553">
              <a:lnSpc>
                <a:spcPts val="1390"/>
              </a:lnSpc>
              <a:buChar char="•"/>
              <a:tabLst>
                <a:tab pos="90137" algn="l"/>
              </a:tabLst>
            </a:pPr>
            <a:r>
              <a:rPr sz="1171" spc="-15" dirty="0">
                <a:latin typeface="Arial"/>
                <a:cs typeface="Arial"/>
              </a:rPr>
              <a:t>Storage</a:t>
            </a:r>
            <a:endParaRPr sz="1171">
              <a:latin typeface="Arial"/>
              <a:cs typeface="Arial"/>
            </a:endParaRPr>
          </a:p>
          <a:p>
            <a:pPr marL="89209" indent="-71553">
              <a:lnSpc>
                <a:spcPts val="1398"/>
              </a:lnSpc>
              <a:buChar char="•"/>
              <a:tabLst>
                <a:tab pos="90137" algn="l"/>
              </a:tabLst>
            </a:pPr>
            <a:r>
              <a:rPr sz="1171" spc="-15" dirty="0">
                <a:latin typeface="Arial"/>
                <a:cs typeface="Arial"/>
              </a:rPr>
              <a:t>Networking</a:t>
            </a:r>
            <a:endParaRPr sz="1171">
              <a:latin typeface="Arial"/>
              <a:cs typeface="Arial"/>
            </a:endParaRPr>
          </a:p>
        </p:txBody>
      </p:sp>
      <p:sp>
        <p:nvSpPr>
          <p:cNvPr id="25" name="object 25"/>
          <p:cNvSpPr/>
          <p:nvPr/>
        </p:nvSpPr>
        <p:spPr>
          <a:xfrm>
            <a:off x="3986189" y="4669016"/>
            <a:ext cx="1260088" cy="439357"/>
          </a:xfrm>
          <a:prstGeom prst="rect">
            <a:avLst/>
          </a:prstGeom>
          <a:blipFill>
            <a:blip r:embed="rId12" cstate="print"/>
            <a:stretch>
              <a:fillRect/>
            </a:stretch>
          </a:blipFill>
        </p:spPr>
        <p:txBody>
          <a:bodyPr wrap="square" lIns="0" tIns="0" rIns="0" bIns="0" rtlCol="0"/>
          <a:lstStyle/>
          <a:p>
            <a:endParaRPr sz="2634"/>
          </a:p>
        </p:txBody>
      </p:sp>
      <p:sp>
        <p:nvSpPr>
          <p:cNvPr id="26" name="object 26"/>
          <p:cNvSpPr txBox="1"/>
          <p:nvPr/>
        </p:nvSpPr>
        <p:spPr>
          <a:xfrm>
            <a:off x="2671832" y="4197691"/>
            <a:ext cx="842846" cy="735036"/>
          </a:xfrm>
          <a:prstGeom prst="rect">
            <a:avLst/>
          </a:prstGeom>
        </p:spPr>
        <p:txBody>
          <a:bodyPr vert="horz" wrap="square" lIns="0" tIns="16727" rIns="0" bIns="0" rtlCol="0">
            <a:spAutoFit/>
          </a:bodyPr>
          <a:lstStyle/>
          <a:p>
            <a:pPr marL="89209" indent="-71553">
              <a:lnSpc>
                <a:spcPts val="1398"/>
              </a:lnSpc>
              <a:spcBef>
                <a:spcPts val="132"/>
              </a:spcBef>
              <a:buChar char="•"/>
              <a:tabLst>
                <a:tab pos="90137" algn="l"/>
              </a:tabLst>
            </a:pPr>
            <a:r>
              <a:rPr sz="1171" spc="-15" dirty="0">
                <a:latin typeface="Arial"/>
                <a:cs typeface="Arial"/>
              </a:rPr>
              <a:t>Software</a:t>
            </a:r>
            <a:endParaRPr sz="1171">
              <a:latin typeface="Arial"/>
              <a:cs typeface="Arial"/>
            </a:endParaRPr>
          </a:p>
          <a:p>
            <a:pPr marL="89209" indent="-71553">
              <a:lnSpc>
                <a:spcPts val="1398"/>
              </a:lnSpc>
              <a:buChar char="•"/>
              <a:tabLst>
                <a:tab pos="90137" algn="l"/>
              </a:tabLst>
            </a:pPr>
            <a:r>
              <a:rPr sz="1171" spc="-15" dirty="0">
                <a:latin typeface="Arial"/>
                <a:cs typeface="Arial"/>
              </a:rPr>
              <a:t>Hardware</a:t>
            </a:r>
            <a:endParaRPr sz="1171">
              <a:latin typeface="Arial"/>
              <a:cs typeface="Arial"/>
            </a:endParaRPr>
          </a:p>
          <a:p>
            <a:pPr marL="89209" indent="-71553">
              <a:lnSpc>
                <a:spcPts val="1390"/>
              </a:lnSpc>
              <a:buChar char="•"/>
              <a:tabLst>
                <a:tab pos="90137" algn="l"/>
              </a:tabLst>
            </a:pPr>
            <a:r>
              <a:rPr sz="1171" spc="-15" dirty="0">
                <a:latin typeface="Arial"/>
                <a:cs typeface="Arial"/>
              </a:rPr>
              <a:t>Storage</a:t>
            </a:r>
            <a:endParaRPr sz="1171">
              <a:latin typeface="Arial"/>
              <a:cs typeface="Arial"/>
            </a:endParaRPr>
          </a:p>
          <a:p>
            <a:pPr marL="89209" indent="-71553">
              <a:lnSpc>
                <a:spcPts val="1398"/>
              </a:lnSpc>
              <a:buChar char="•"/>
              <a:tabLst>
                <a:tab pos="90137" algn="l"/>
              </a:tabLst>
            </a:pPr>
            <a:r>
              <a:rPr sz="1171" spc="-15" dirty="0">
                <a:latin typeface="Arial"/>
                <a:cs typeface="Arial"/>
              </a:rPr>
              <a:t>Networking</a:t>
            </a:r>
            <a:endParaRPr sz="1171">
              <a:latin typeface="Arial"/>
              <a:cs typeface="Arial"/>
            </a:endParaRPr>
          </a:p>
        </p:txBody>
      </p:sp>
      <p:sp>
        <p:nvSpPr>
          <p:cNvPr id="27" name="object 27"/>
          <p:cNvSpPr/>
          <p:nvPr/>
        </p:nvSpPr>
        <p:spPr>
          <a:xfrm>
            <a:off x="8694232" y="1445198"/>
            <a:ext cx="1175339" cy="853068"/>
          </a:xfrm>
          <a:prstGeom prst="rect">
            <a:avLst/>
          </a:prstGeom>
          <a:blipFill>
            <a:blip r:embed="rId13"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38193052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p:nvPr/>
        </p:nvSpPr>
        <p:spPr>
          <a:xfrm>
            <a:off x="1857793" y="477643"/>
            <a:ext cx="2583366" cy="396975"/>
          </a:xfrm>
          <a:prstGeom prst="rect">
            <a:avLst/>
          </a:prstGeom>
        </p:spPr>
        <p:txBody>
          <a:bodyPr vert="horz" wrap="square" lIns="0" tIns="25090" rIns="0" bIns="0" rtlCol="0">
            <a:spAutoFit/>
          </a:bodyPr>
          <a:lstStyle/>
          <a:p>
            <a:pPr marL="18585">
              <a:spcBef>
                <a:spcPts val="198"/>
              </a:spcBef>
            </a:pPr>
            <a:r>
              <a:rPr sz="2415" b="1" spc="22" dirty="0">
                <a:latin typeface="Arial"/>
                <a:cs typeface="Arial"/>
              </a:rPr>
              <a:t>Benefits of</a:t>
            </a:r>
            <a:r>
              <a:rPr sz="2415" b="1" spc="-44" dirty="0">
                <a:latin typeface="Arial"/>
                <a:cs typeface="Arial"/>
              </a:rPr>
              <a:t> </a:t>
            </a:r>
            <a:r>
              <a:rPr sz="2415" b="1" spc="22" dirty="0">
                <a:latin typeface="Arial"/>
                <a:cs typeface="Arial"/>
              </a:rPr>
              <a:t>cloud</a:t>
            </a:r>
            <a:endParaRPr sz="2415">
              <a:latin typeface="Arial"/>
              <a:cs typeface="Arial"/>
            </a:endParaRPr>
          </a:p>
        </p:txBody>
      </p:sp>
      <p:sp>
        <p:nvSpPr>
          <p:cNvPr id="5" name="object 5"/>
          <p:cNvSpPr/>
          <p:nvPr/>
        </p:nvSpPr>
        <p:spPr>
          <a:xfrm>
            <a:off x="2654734" y="1318075"/>
            <a:ext cx="7008032" cy="4811750"/>
          </a:xfrm>
          <a:prstGeom prst="rect">
            <a:avLst/>
          </a:prstGeom>
          <a:blipFill>
            <a:blip r:embed="rId2" cstate="print"/>
            <a:stretch>
              <a:fillRect/>
            </a:stretch>
          </a:blipFill>
        </p:spPr>
        <p:txBody>
          <a:bodyPr wrap="square" lIns="0" tIns="0" rIns="0" bIns="0" rtlCol="0"/>
          <a:lstStyle/>
          <a:p>
            <a:endParaRPr sz="2634"/>
          </a:p>
        </p:txBody>
      </p:sp>
    </p:spTree>
    <p:extLst>
      <p:ext uri="{BB962C8B-B14F-4D97-AF65-F5344CB8AC3E}">
        <p14:creationId xmlns:p14="http://schemas.microsoft.com/office/powerpoint/2010/main" val="286769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Solution</a:t>
            </a:r>
            <a:endParaRPr lang="en-IN"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1" y="1193800"/>
            <a:ext cx="10883900" cy="535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05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t-01.potx" id="{4653264C-0813-47D6-90D3-7BA68A2691A0}" vid="{E597AC78-AAA3-4D71-B367-A94259896A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TotalTime>
  <Words>4747</Words>
  <Application>Microsoft Office PowerPoint</Application>
  <PresentationFormat>Widescreen</PresentationFormat>
  <Paragraphs>530</Paragraphs>
  <Slides>84</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Calibri</vt:lpstr>
      <vt:lpstr>Calibri Light</vt:lpstr>
      <vt:lpstr>Symbol</vt:lpstr>
      <vt:lpstr>Tahoma</vt:lpstr>
      <vt:lpstr>Times New Roman</vt:lpstr>
      <vt:lpstr>Wingdings</vt:lpstr>
      <vt:lpstr>Office Theme</vt:lpstr>
      <vt:lpstr>PowerPoint Presentation</vt:lpstr>
      <vt:lpstr>Unit-3 Lecture-1-2</vt:lpstr>
      <vt:lpstr> Learning Outcomes</vt:lpstr>
      <vt:lpstr>PowerPoint Presentation</vt:lpstr>
      <vt:lpstr>PowerPoint Presentation</vt:lpstr>
      <vt:lpstr>Introduction</vt:lpstr>
      <vt:lpstr>Examples:</vt:lpstr>
      <vt:lpstr>Before Cloud Computing: Disadvantage</vt:lpstr>
      <vt:lpstr>Solution</vt:lpstr>
      <vt:lpstr>Definition's: Cloud Computing</vt:lpstr>
      <vt:lpstr>Cloud Introduction</vt:lpstr>
      <vt:lpstr>Definition of Cloud Computing</vt:lpstr>
      <vt:lpstr>Why do we need cloud computing?</vt:lpstr>
      <vt:lpstr>Why do we need cloud computing?</vt:lpstr>
      <vt:lpstr>Advantages of Cloud Computing </vt:lpstr>
      <vt:lpstr>Advantages of Cloud Computing </vt:lpstr>
      <vt:lpstr>Disadvantages of Cloud Computing </vt:lpstr>
      <vt:lpstr>Defining cloud computing</vt:lpstr>
      <vt:lpstr>How does cloud computing work </vt:lpstr>
      <vt:lpstr>History of Cloud Computing </vt:lpstr>
      <vt:lpstr>Overlapping of virtualization and cloud</vt:lpstr>
      <vt:lpstr>PowerPoint Presentation</vt:lpstr>
      <vt:lpstr>PowerPoint Presentation</vt:lpstr>
      <vt:lpstr>PowerPoint Presentation</vt:lpstr>
      <vt:lpstr>A service driven model</vt:lpstr>
      <vt:lpstr>PowerPoint Presentation</vt:lpstr>
      <vt:lpstr>Basic Structure of Cloud Computing</vt:lpstr>
      <vt:lpstr>Basic Structure of Cloud Computing</vt:lpstr>
      <vt:lpstr>Cloud Resource Management</vt:lpstr>
      <vt:lpstr>Terminology used in Cloud Computing</vt:lpstr>
      <vt:lpstr>Need of Cloud Computing</vt:lpstr>
      <vt:lpstr>History of Cloud Computing</vt:lpstr>
      <vt:lpstr>Client-Server Technology</vt:lpstr>
      <vt:lpstr>Peer to Peer Approach</vt:lpstr>
      <vt:lpstr>Distributed Computing</vt:lpstr>
      <vt:lpstr>PowerPoint Presentation</vt:lpstr>
      <vt:lpstr>PowerPoint Presentation</vt:lpstr>
      <vt:lpstr>Grid Framework</vt:lpstr>
      <vt:lpstr>Grid Framework</vt:lpstr>
      <vt:lpstr>Grid Framework</vt:lpstr>
      <vt:lpstr>Grid Framework</vt:lpstr>
      <vt:lpstr>Grid Architecture</vt:lpstr>
      <vt:lpstr>Grid Architecture</vt:lpstr>
      <vt:lpstr>Challenges of Grid Computing </vt:lpstr>
      <vt:lpstr>Cloud Computing Architecture</vt:lpstr>
      <vt:lpstr>Cloud Computing Architecture</vt:lpstr>
      <vt:lpstr>Cloud Computing Architecture</vt:lpstr>
      <vt:lpstr>Key Design Aspects of Cloud Architecture, Cloud Services and Cloud Applications</vt:lpstr>
      <vt:lpstr>Similarities and Differences between Grid and Cloud Computing</vt:lpstr>
      <vt:lpstr>PowerPoint Presentation</vt:lpstr>
      <vt:lpstr>PowerPoint Presentation</vt:lpstr>
      <vt:lpstr>PowerPoint Presentation</vt:lpstr>
      <vt:lpstr>PowerPoint Presentation</vt:lpstr>
      <vt:lpstr>Evolution of Cloud Computing from Grid Computing</vt:lpstr>
      <vt:lpstr>PowerPoint Presentation</vt:lpstr>
      <vt:lpstr>Web 2.0</vt:lpstr>
      <vt:lpstr>Parallel Computing</vt:lpstr>
      <vt:lpstr>Services Provided by Cloud Computing</vt:lpstr>
      <vt:lpstr>News on Cloud Computing</vt:lpstr>
      <vt:lpstr>Benefits of Cloud Computing</vt:lpstr>
      <vt:lpstr>Limitations of Cloud Computing</vt:lpstr>
      <vt:lpstr>How to develop Cloud Computing</vt:lpstr>
      <vt:lpstr>Core Components of Traditional Data Centers</vt:lpstr>
      <vt:lpstr>Vendors of Cloud Computing</vt:lpstr>
      <vt:lpstr>Elastic Computing</vt:lpstr>
      <vt:lpstr>Social Networking</vt:lpstr>
      <vt:lpstr>Enterprise Cloud Computing</vt:lpstr>
      <vt:lpstr>Enterprise Cloud Computing</vt:lpstr>
      <vt:lpstr>Cloud computing business value</vt:lpstr>
      <vt:lpstr>Business impact when using a cloud</vt:lpstr>
      <vt:lpstr>Cloud computing technological value</vt:lpstr>
      <vt:lpstr>Cloud computing and end user</vt:lpstr>
      <vt:lpstr>PowerPoint Presentation</vt:lpstr>
      <vt:lpstr>Pros and cons of a cloud model</vt:lpstr>
      <vt:lpstr>Anatomy of a cloud</vt:lpstr>
      <vt:lpstr>Cloud computing solution components</vt:lpstr>
      <vt:lpstr>PowerPoint Presentation</vt:lpstr>
      <vt:lpstr>PowerPoint Presentation</vt:lpstr>
      <vt:lpstr>PowerPoint Presentation</vt:lpstr>
      <vt:lpstr>PowerPoint Presentation</vt:lpstr>
      <vt:lpstr>PowerPoint Presentation</vt:lpstr>
      <vt:lpstr>Chargeback</vt:lpstr>
      <vt:lpstr>What is different about cloud computing? IBM ICE (Innovation Centre for Education)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UI-UX</dc:title>
  <dc:creator>DR. LALIT KANE</dc:creator>
  <cp:lastModifiedBy>Dr. Sunil Gupta</cp:lastModifiedBy>
  <cp:revision>353</cp:revision>
  <dcterms:created xsi:type="dcterms:W3CDTF">2020-01-20T09:03:17Z</dcterms:created>
  <dcterms:modified xsi:type="dcterms:W3CDTF">2020-10-20T05:10:22Z</dcterms:modified>
</cp:coreProperties>
</file>