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0083800" cy="7562850"/>
  <p:notesSz cx="10083800" cy="7562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2344483"/>
            <a:ext cx="857123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5196"/>
            <a:ext cx="705866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4190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93157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6675" y="109536"/>
            <a:ext cx="10014584" cy="7449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9617" y="553034"/>
            <a:ext cx="8684564" cy="132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1876" y="2369642"/>
            <a:ext cx="9220047" cy="28740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28492" y="7033450"/>
            <a:ext cx="3226816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4190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60336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3582" y="2140077"/>
            <a:ext cx="5506720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5" b="0">
                <a:solidFill>
                  <a:srgbClr val="DC2200"/>
                </a:solidFill>
                <a:latin typeface="Lucida Bright"/>
                <a:cs typeface="Lucida Bright"/>
              </a:rPr>
              <a:t>Compiler</a:t>
            </a:r>
            <a:r>
              <a:rPr dirty="0" sz="5400" spc="-610" b="0">
                <a:solidFill>
                  <a:srgbClr val="DC2200"/>
                </a:solidFill>
                <a:latin typeface="Lucida Bright"/>
                <a:cs typeface="Lucida Bright"/>
              </a:rPr>
              <a:t> </a:t>
            </a:r>
            <a:r>
              <a:rPr dirty="0" sz="5400" spc="-5" b="0">
                <a:solidFill>
                  <a:srgbClr val="DC2200"/>
                </a:solidFill>
                <a:latin typeface="Lucida Bright"/>
                <a:cs typeface="Lucida Bright"/>
              </a:rPr>
              <a:t>Design</a:t>
            </a:r>
            <a:endParaRPr sz="5400">
              <a:latin typeface="Lucida Bright"/>
              <a:cs typeface="Lucida Br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31517" y="3405073"/>
            <a:ext cx="4967605" cy="94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>
                <a:solidFill>
                  <a:srgbClr val="004585"/>
                </a:solidFill>
                <a:latin typeface="Arial"/>
                <a:cs typeface="Arial"/>
              </a:rPr>
              <a:t>Symbol</a:t>
            </a:r>
            <a:r>
              <a:rPr dirty="0" sz="6000" spc="-185">
                <a:solidFill>
                  <a:srgbClr val="004585"/>
                </a:solidFill>
                <a:latin typeface="Arial"/>
                <a:cs typeface="Arial"/>
              </a:rPr>
              <a:t> </a:t>
            </a:r>
            <a:r>
              <a:rPr dirty="0" sz="6000" spc="-114">
                <a:solidFill>
                  <a:srgbClr val="004585"/>
                </a:solidFill>
                <a:latin typeface="Arial"/>
                <a:cs typeface="Arial"/>
              </a:rPr>
              <a:t>Tables</a:t>
            </a:r>
            <a:endParaRPr sz="6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96078" y="5597144"/>
            <a:ext cx="390461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1">
                <a:solidFill>
                  <a:srgbClr val="21218A"/>
                </a:solidFill>
                <a:latin typeface="Arial"/>
                <a:cs typeface="Arial"/>
              </a:rPr>
              <a:t>Nadar Mispa</a:t>
            </a:r>
            <a:r>
              <a:rPr dirty="0" sz="3200" spc="-100" b="1">
                <a:solidFill>
                  <a:srgbClr val="21218A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21218A"/>
                </a:solidFill>
                <a:latin typeface="Arial"/>
                <a:cs typeface="Arial"/>
              </a:rPr>
              <a:t>Paulraj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312" y="1341437"/>
            <a:ext cx="8610600" cy="510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5512" y="1341374"/>
            <a:ext cx="8305800" cy="464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312" y="1112837"/>
            <a:ext cx="8686800" cy="563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8447" y="3609594"/>
            <a:ext cx="5169535" cy="2040255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 marR="5080">
              <a:lnSpc>
                <a:spcPts val="3120"/>
              </a:lnSpc>
              <a:spcBef>
                <a:spcPts val="400"/>
              </a:spcBef>
              <a:buClr>
                <a:srgbClr val="000000"/>
              </a:buClr>
              <a:buSzPct val="44642"/>
              <a:buFont typeface="Wingdings"/>
              <a:buChar char=""/>
              <a:tabLst>
                <a:tab pos="335915" algn="l"/>
                <a:tab pos="336550" algn="l"/>
              </a:tabLst>
            </a:pPr>
            <a:r>
              <a:rPr dirty="0" sz="2800" spc="-5">
                <a:solidFill>
                  <a:srgbClr val="6F2F9F"/>
                </a:solidFill>
                <a:latin typeface="Arial"/>
                <a:cs typeface="Arial"/>
              </a:rPr>
              <a:t>How </a:t>
            </a:r>
            <a:r>
              <a:rPr dirty="0" sz="2800">
                <a:solidFill>
                  <a:srgbClr val="6F2F9F"/>
                </a:solidFill>
                <a:latin typeface="Arial"/>
                <a:cs typeface="Arial"/>
              </a:rPr>
              <a:t>far </a:t>
            </a:r>
            <a:r>
              <a:rPr dirty="0" sz="2800" spc="-5">
                <a:solidFill>
                  <a:srgbClr val="6F2F9F"/>
                </a:solidFill>
                <a:latin typeface="Arial"/>
                <a:cs typeface="Arial"/>
              </a:rPr>
              <a:t>the given </a:t>
            </a:r>
            <a:r>
              <a:rPr dirty="0" sz="2800">
                <a:solidFill>
                  <a:srgbClr val="6F2F9F"/>
                </a:solidFill>
                <a:latin typeface="Arial"/>
                <a:cs typeface="Arial"/>
              </a:rPr>
              <a:t>program </a:t>
            </a:r>
            <a:r>
              <a:rPr dirty="0" sz="2800" spc="-5">
                <a:solidFill>
                  <a:srgbClr val="6F2F9F"/>
                </a:solidFill>
                <a:latin typeface="Arial"/>
                <a:cs typeface="Arial"/>
              </a:rPr>
              <a:t>is  compiled </a:t>
            </a:r>
            <a:r>
              <a:rPr dirty="0" sz="2800">
                <a:solidFill>
                  <a:srgbClr val="6F2F9F"/>
                </a:solidFill>
                <a:latin typeface="Arial"/>
                <a:cs typeface="Arial"/>
              </a:rPr>
              <a:t>and stored </a:t>
            </a:r>
            <a:r>
              <a:rPr dirty="0" sz="2800" spc="-5">
                <a:solidFill>
                  <a:srgbClr val="6F2F9F"/>
                </a:solidFill>
                <a:latin typeface="Arial"/>
                <a:cs typeface="Arial"/>
              </a:rPr>
              <a:t>in the</a:t>
            </a:r>
            <a:r>
              <a:rPr dirty="0" sz="2800" spc="5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6F2F9F"/>
                </a:solidFill>
                <a:latin typeface="Arial"/>
                <a:cs typeface="Arial"/>
              </a:rPr>
              <a:t>table.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"/>
            </a:pPr>
            <a:endParaRPr sz="2700">
              <a:latin typeface="Times New Roman"/>
              <a:cs typeface="Times New Roman"/>
            </a:endParaRPr>
          </a:p>
          <a:p>
            <a:pPr marL="335915" marR="118110" indent="-323850">
              <a:lnSpc>
                <a:spcPts val="3130"/>
              </a:lnSpc>
              <a:buClr>
                <a:srgbClr val="000000"/>
              </a:buClr>
              <a:buSzPct val="44642"/>
              <a:buFont typeface="Wingdings"/>
              <a:buChar char=""/>
              <a:tabLst>
                <a:tab pos="335915" algn="l"/>
                <a:tab pos="336550" algn="l"/>
              </a:tabLst>
            </a:pPr>
            <a:r>
              <a:rPr dirty="0" sz="2800" spc="-5">
                <a:solidFill>
                  <a:srgbClr val="6F2F9F"/>
                </a:solidFill>
                <a:latin typeface="Arial"/>
                <a:cs typeface="Arial"/>
              </a:rPr>
              <a:t>Entire </a:t>
            </a:r>
            <a:r>
              <a:rPr dirty="0" sz="2800">
                <a:solidFill>
                  <a:srgbClr val="6F2F9F"/>
                </a:solidFill>
                <a:latin typeface="Arial"/>
                <a:cs typeface="Arial"/>
              </a:rPr>
              <a:t>program </a:t>
            </a:r>
            <a:r>
              <a:rPr dirty="0" sz="2800" spc="-5">
                <a:solidFill>
                  <a:srgbClr val="6F2F9F"/>
                </a:solidFill>
                <a:latin typeface="Arial"/>
                <a:cs typeface="Arial"/>
              </a:rPr>
              <a:t>is</a:t>
            </a:r>
            <a:r>
              <a:rPr dirty="0" sz="2800" spc="-45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6F2F9F"/>
                </a:solidFill>
                <a:latin typeface="Arial"/>
                <a:cs typeface="Arial"/>
              </a:rPr>
              <a:t>transformed  </a:t>
            </a:r>
            <a:r>
              <a:rPr dirty="0" sz="2800" spc="-5">
                <a:solidFill>
                  <a:srgbClr val="6F2F9F"/>
                </a:solidFill>
                <a:latin typeface="Arial"/>
                <a:cs typeface="Arial"/>
              </a:rPr>
              <a:t>into a</a:t>
            </a:r>
            <a:r>
              <a:rPr dirty="0" sz="2800" spc="-1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6F2F9F"/>
                </a:solidFill>
                <a:latin typeface="Arial"/>
                <a:cs typeface="Arial"/>
              </a:rPr>
              <a:t>table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37842" y="1162939"/>
            <a:ext cx="6750050" cy="132080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5095"/>
              </a:lnSpc>
              <a:spcBef>
                <a:spcPts val="105"/>
              </a:spcBef>
            </a:pPr>
            <a:r>
              <a:rPr dirty="0" sz="4400" b="0">
                <a:latin typeface="Lucida Bright"/>
                <a:cs typeface="Lucida Bright"/>
              </a:rPr>
              <a:t>Thus</a:t>
            </a:r>
            <a:r>
              <a:rPr dirty="0" sz="4400" spc="-25" b="0">
                <a:latin typeface="Lucida Bright"/>
                <a:cs typeface="Lucida Bright"/>
              </a:rPr>
              <a:t> </a:t>
            </a:r>
            <a:r>
              <a:rPr dirty="0" sz="4400" b="0">
                <a:latin typeface="Lucida Bright"/>
                <a:cs typeface="Lucida Bright"/>
              </a:rPr>
              <a:t>,</a:t>
            </a:r>
            <a:endParaRPr sz="4400">
              <a:latin typeface="Lucida Bright"/>
              <a:cs typeface="Lucida Bright"/>
            </a:endParaRPr>
          </a:p>
          <a:p>
            <a:pPr marL="12700">
              <a:lnSpc>
                <a:spcPts val="5095"/>
              </a:lnSpc>
            </a:pPr>
            <a:r>
              <a:rPr dirty="0" sz="4400" b="0">
                <a:latin typeface="Lucida Bright"/>
                <a:cs typeface="Lucida Bright"/>
              </a:rPr>
              <a:t>The Symbol </a:t>
            </a:r>
            <a:r>
              <a:rPr dirty="0" sz="4400" spc="-5" b="0">
                <a:latin typeface="Lucida Bright"/>
                <a:cs typeface="Lucida Bright"/>
              </a:rPr>
              <a:t>Table</a:t>
            </a:r>
            <a:r>
              <a:rPr dirty="0" sz="4400" spc="-125" b="0">
                <a:latin typeface="Lucida Bright"/>
                <a:cs typeface="Lucida Bright"/>
              </a:rPr>
              <a:t> </a:t>
            </a:r>
            <a:r>
              <a:rPr dirty="0" sz="4400" b="0">
                <a:latin typeface="Lucida Bright"/>
                <a:cs typeface="Lucida Bright"/>
              </a:rPr>
              <a:t>Shows</a:t>
            </a:r>
            <a:endParaRPr sz="4400">
              <a:latin typeface="Lucida Bright"/>
              <a:cs typeface="Lucida Br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0242" y="2580208"/>
            <a:ext cx="5944235" cy="12458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0" i="1">
                <a:solidFill>
                  <a:srgbClr val="009973"/>
                </a:solidFill>
                <a:latin typeface="Magneto"/>
                <a:cs typeface="Magneto"/>
              </a:rPr>
              <a:t>Thank</a:t>
            </a:r>
            <a:r>
              <a:rPr dirty="0" sz="8000" spc="-120" i="1">
                <a:solidFill>
                  <a:srgbClr val="009973"/>
                </a:solidFill>
                <a:latin typeface="Magneto"/>
                <a:cs typeface="Magneto"/>
              </a:rPr>
              <a:t> </a:t>
            </a:r>
            <a:r>
              <a:rPr dirty="0" sz="8000" i="1">
                <a:solidFill>
                  <a:srgbClr val="009973"/>
                </a:solidFill>
                <a:latin typeface="Magneto"/>
                <a:cs typeface="Magneto"/>
              </a:rPr>
              <a:t>You</a:t>
            </a:r>
            <a:endParaRPr sz="8000">
              <a:latin typeface="Magneto"/>
              <a:cs typeface="Magne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8217" y="2165985"/>
            <a:ext cx="7814309" cy="3467735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 marR="163195">
              <a:lnSpc>
                <a:spcPct val="94800"/>
              </a:lnSpc>
              <a:spcBef>
                <a:spcPts val="250"/>
              </a:spcBef>
              <a:buFont typeface="Wingdings"/>
              <a:buChar char=""/>
              <a:tabLst>
                <a:tab pos="334645" algn="l"/>
                <a:tab pos="2992120" algn="l"/>
              </a:tabLst>
            </a:pPr>
            <a:r>
              <a:rPr dirty="0" sz="2400" spc="-5" b="1">
                <a:latin typeface="Arial"/>
                <a:cs typeface="Arial"/>
              </a:rPr>
              <a:t>The</a:t>
            </a:r>
            <a:r>
              <a:rPr dirty="0" sz="2400" spc="25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symbol</a:t>
            </a:r>
            <a:r>
              <a:rPr dirty="0" sz="2400" spc="4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table	is used throughout the</a:t>
            </a:r>
            <a:r>
              <a:rPr dirty="0" sz="2400" spc="-6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compiler  to hold information </a:t>
            </a:r>
            <a:r>
              <a:rPr dirty="0" sz="2400" spc="-5" b="1">
                <a:latin typeface="Arial"/>
                <a:cs typeface="Arial"/>
              </a:rPr>
              <a:t>about the various </a:t>
            </a:r>
            <a:r>
              <a:rPr dirty="0" sz="2400" b="1" i="1">
                <a:latin typeface="Arial"/>
                <a:cs typeface="Arial"/>
              </a:rPr>
              <a:t>entities </a:t>
            </a:r>
            <a:r>
              <a:rPr dirty="0" sz="2400" b="1">
                <a:latin typeface="Arial"/>
                <a:cs typeface="Arial"/>
              </a:rPr>
              <a:t>in </a:t>
            </a:r>
            <a:r>
              <a:rPr dirty="0" sz="2400" spc="-5" b="1">
                <a:latin typeface="Arial"/>
                <a:cs typeface="Arial"/>
              </a:rPr>
              <a:t>the  source program</a:t>
            </a:r>
            <a:r>
              <a:rPr dirty="0" sz="2400" spc="-1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"/>
            </a:pPr>
            <a:endParaRPr sz="2350">
              <a:latin typeface="Times New Roman"/>
              <a:cs typeface="Times New Roman"/>
            </a:endParaRPr>
          </a:p>
          <a:p>
            <a:pPr marL="12700" marR="5080">
              <a:lnSpc>
                <a:spcPts val="2680"/>
              </a:lnSpc>
            </a:pPr>
            <a:r>
              <a:rPr dirty="0" sz="2400" spc="-5" b="1">
                <a:latin typeface="Arial"/>
                <a:cs typeface="Arial"/>
              </a:rPr>
              <a:t>(classes, instances, methods, variables </a:t>
            </a:r>
            <a:r>
              <a:rPr dirty="0" sz="2400" b="1">
                <a:latin typeface="Arial"/>
                <a:cs typeface="Arial"/>
              </a:rPr>
              <a:t>etc.) </a:t>
            </a:r>
            <a:r>
              <a:rPr dirty="0" sz="2400" spc="-5" b="1">
                <a:latin typeface="Arial"/>
                <a:cs typeface="Arial"/>
              </a:rPr>
              <a:t>and </a:t>
            </a:r>
            <a:r>
              <a:rPr dirty="0" sz="2400" b="1">
                <a:latin typeface="Arial"/>
                <a:cs typeface="Arial"/>
              </a:rPr>
              <a:t>their  </a:t>
            </a:r>
            <a:r>
              <a:rPr dirty="0" sz="2400" spc="-5" b="1">
                <a:latin typeface="Arial"/>
                <a:cs typeface="Arial"/>
              </a:rPr>
              <a:t>properties </a:t>
            </a:r>
            <a:r>
              <a:rPr dirty="0" sz="2400" spc="-10" b="1">
                <a:latin typeface="Arial"/>
                <a:cs typeface="Arial"/>
              </a:rPr>
              <a:t>(types, </a:t>
            </a:r>
            <a:r>
              <a:rPr dirty="0" sz="2400" spc="-5" b="1">
                <a:latin typeface="Arial"/>
                <a:cs typeface="Arial"/>
              </a:rPr>
              <a:t>arguments, </a:t>
            </a:r>
            <a:r>
              <a:rPr dirty="0" sz="2400" spc="-20" b="1">
                <a:latin typeface="Arial"/>
                <a:cs typeface="Arial"/>
              </a:rPr>
              <a:t>visibility, </a:t>
            </a:r>
            <a:r>
              <a:rPr dirty="0" sz="2400" spc="-5" b="1">
                <a:latin typeface="Arial"/>
                <a:cs typeface="Arial"/>
              </a:rPr>
              <a:t>memory  requirement</a:t>
            </a:r>
            <a:r>
              <a:rPr dirty="0" sz="2400" spc="-2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etc.).</a:t>
            </a:r>
            <a:endParaRPr sz="2400">
              <a:latin typeface="Arial"/>
              <a:cs typeface="Arial"/>
            </a:endParaRPr>
          </a:p>
          <a:p>
            <a:pPr marL="337185" indent="-325120">
              <a:lnSpc>
                <a:spcPts val="2785"/>
              </a:lnSpc>
              <a:spcBef>
                <a:spcPts val="2410"/>
              </a:spcBef>
              <a:buFont typeface="Wingdings"/>
              <a:buChar char=""/>
              <a:tabLst>
                <a:tab pos="337820" algn="l"/>
              </a:tabLst>
            </a:pPr>
            <a:r>
              <a:rPr dirty="0" sz="2400" spc="-5">
                <a:latin typeface="Arial"/>
                <a:cs typeface="Arial"/>
              </a:rPr>
              <a:t>This information </a:t>
            </a:r>
            <a:r>
              <a:rPr dirty="0" sz="2400">
                <a:latin typeface="Arial"/>
                <a:cs typeface="Arial"/>
              </a:rPr>
              <a:t>is </a:t>
            </a:r>
            <a:r>
              <a:rPr dirty="0" sz="2400" spc="-5">
                <a:latin typeface="Arial"/>
                <a:cs typeface="Arial"/>
              </a:rPr>
              <a:t>collected </a:t>
            </a:r>
            <a:r>
              <a:rPr dirty="0" sz="2400" b="1">
                <a:latin typeface="Arial"/>
                <a:cs typeface="Arial"/>
              </a:rPr>
              <a:t>incrementally </a:t>
            </a:r>
            <a:r>
              <a:rPr dirty="0" sz="2400" spc="-5">
                <a:latin typeface="Arial"/>
                <a:cs typeface="Arial"/>
              </a:rPr>
              <a:t>and</a:t>
            </a:r>
            <a:r>
              <a:rPr dirty="0" sz="2400" spc="6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used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85"/>
              </a:lnSpc>
            </a:pPr>
            <a:r>
              <a:rPr dirty="0" sz="2400" spc="-5">
                <a:latin typeface="Arial"/>
                <a:cs typeface="Arial"/>
              </a:rPr>
              <a:t>by various phases </a:t>
            </a:r>
            <a:r>
              <a:rPr dirty="0" sz="2400">
                <a:latin typeface="Arial"/>
                <a:cs typeface="Arial"/>
              </a:rPr>
              <a:t>of the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compiler.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27529" y="1086739"/>
            <a:ext cx="352552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b="0">
                <a:latin typeface="Lucida Bright"/>
                <a:cs typeface="Lucida Bright"/>
              </a:rPr>
              <a:t>Symbol</a:t>
            </a:r>
            <a:r>
              <a:rPr dirty="0" sz="4400" spc="-95" b="0">
                <a:latin typeface="Lucida Bright"/>
                <a:cs typeface="Lucida Bright"/>
              </a:rPr>
              <a:t> </a:t>
            </a:r>
            <a:r>
              <a:rPr dirty="0" sz="4400" b="0">
                <a:latin typeface="Lucida Bright"/>
                <a:cs typeface="Lucida Bright"/>
              </a:rPr>
              <a:t>table</a:t>
            </a:r>
            <a:endParaRPr sz="4400">
              <a:latin typeface="Lucida Bright"/>
              <a:cs typeface="Lucida Br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6817" y="1493647"/>
            <a:ext cx="6719570" cy="2092325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12700" marR="5080">
              <a:lnSpc>
                <a:spcPts val="2680"/>
              </a:lnSpc>
              <a:spcBef>
                <a:spcPts val="355"/>
              </a:spcBef>
            </a:pPr>
            <a:r>
              <a:rPr dirty="0" sz="2400" spc="-5">
                <a:latin typeface="Arial"/>
                <a:cs typeface="Arial"/>
              </a:rPr>
              <a:t>The symbol table you will build will have </a:t>
            </a:r>
            <a:r>
              <a:rPr dirty="0" sz="2400">
                <a:latin typeface="Arial"/>
                <a:cs typeface="Arial"/>
              </a:rPr>
              <a:t>two </a:t>
            </a:r>
            <a:r>
              <a:rPr dirty="0" sz="2400" spc="-5">
                <a:latin typeface="Arial"/>
                <a:cs typeface="Arial"/>
              </a:rPr>
              <a:t>main  components</a:t>
            </a:r>
            <a:endParaRPr sz="2400">
              <a:latin typeface="Arial"/>
              <a:cs typeface="Arial"/>
            </a:endParaRPr>
          </a:p>
          <a:p>
            <a:pPr marL="1690370" indent="-306705">
              <a:lnSpc>
                <a:spcPct val="100000"/>
              </a:lnSpc>
              <a:spcBef>
                <a:spcPts val="2415"/>
              </a:spcBef>
              <a:buFont typeface="Wingdings"/>
              <a:buChar char=""/>
              <a:tabLst>
                <a:tab pos="1690370" algn="l"/>
                <a:tab pos="1691005" algn="l"/>
              </a:tabLst>
            </a:pPr>
            <a:r>
              <a:rPr dirty="0" sz="2400" spc="-5">
                <a:latin typeface="Arial"/>
                <a:cs typeface="Arial"/>
              </a:rPr>
              <a:t>The </a:t>
            </a:r>
            <a:r>
              <a:rPr dirty="0" sz="2400" spc="-10" i="1">
                <a:latin typeface="Arial"/>
                <a:cs typeface="Arial"/>
              </a:rPr>
              <a:t>Name</a:t>
            </a:r>
            <a:r>
              <a:rPr dirty="0" sz="2400" spc="20" i="1">
                <a:latin typeface="Arial"/>
                <a:cs typeface="Arial"/>
              </a:rPr>
              <a:t> </a:t>
            </a:r>
            <a:r>
              <a:rPr dirty="0" sz="2400" spc="-50" i="1">
                <a:latin typeface="Arial"/>
                <a:cs typeface="Arial"/>
              </a:rPr>
              <a:t>Table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"/>
            </a:pPr>
            <a:endParaRPr sz="2150">
              <a:latin typeface="Times New Roman"/>
              <a:cs typeface="Times New Roman"/>
            </a:endParaRPr>
          </a:p>
          <a:p>
            <a:pPr marL="1690370" indent="-306705">
              <a:lnSpc>
                <a:spcPct val="100000"/>
              </a:lnSpc>
              <a:buFont typeface="Wingdings"/>
              <a:buChar char=""/>
              <a:tabLst>
                <a:tab pos="1690370" algn="l"/>
                <a:tab pos="1691005" algn="l"/>
              </a:tabLst>
            </a:pPr>
            <a:r>
              <a:rPr dirty="0" sz="2400" spc="-5">
                <a:latin typeface="Arial"/>
                <a:cs typeface="Arial"/>
              </a:rPr>
              <a:t>The </a:t>
            </a:r>
            <a:r>
              <a:rPr dirty="0" sz="2400" spc="-5" i="1">
                <a:latin typeface="Arial"/>
                <a:cs typeface="Arial"/>
              </a:rPr>
              <a:t>Entity</a:t>
            </a:r>
            <a:r>
              <a:rPr dirty="0" sz="2400" i="1">
                <a:latin typeface="Arial"/>
                <a:cs typeface="Arial"/>
              </a:rPr>
              <a:t> </a:t>
            </a:r>
            <a:r>
              <a:rPr dirty="0" sz="2400" spc="-50" i="1">
                <a:latin typeface="Arial"/>
                <a:cs typeface="Arial"/>
              </a:rPr>
              <a:t>Table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8217" y="476834"/>
            <a:ext cx="802640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 b="0">
                <a:latin typeface="Lucida Bright"/>
                <a:cs typeface="Lucida Bright"/>
              </a:rPr>
              <a:t>Components </a:t>
            </a:r>
            <a:r>
              <a:rPr dirty="0" sz="4400" b="0">
                <a:latin typeface="Lucida Bright"/>
                <a:cs typeface="Lucida Bright"/>
              </a:rPr>
              <a:t>of Symbol</a:t>
            </a:r>
            <a:r>
              <a:rPr dirty="0" sz="4400" spc="-100" b="0">
                <a:latin typeface="Lucida Bright"/>
                <a:cs typeface="Lucida Bright"/>
              </a:rPr>
              <a:t> </a:t>
            </a:r>
            <a:r>
              <a:rPr dirty="0" sz="4400" spc="-5" b="0">
                <a:latin typeface="Lucida Bright"/>
                <a:cs typeface="Lucida Bright"/>
              </a:rPr>
              <a:t>Table</a:t>
            </a:r>
            <a:endParaRPr sz="4400">
              <a:latin typeface="Lucida Bright"/>
              <a:cs typeface="Lucida Br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1712" y="4541786"/>
            <a:ext cx="2743200" cy="2496820"/>
          </a:xfrm>
          <a:prstGeom prst="rect">
            <a:avLst/>
          </a:prstGeom>
          <a:ln w="12700">
            <a:solidFill>
              <a:srgbClr val="00AF50"/>
            </a:solidFill>
          </a:ln>
        </p:spPr>
        <p:txBody>
          <a:bodyPr wrap="square" lIns="0" tIns="41910" rIns="0" bIns="0" rtlCol="0" vert="horz">
            <a:spAutoFit/>
          </a:bodyPr>
          <a:lstStyle/>
          <a:p>
            <a:pPr marL="91440" marR="101600">
              <a:lnSpc>
                <a:spcPct val="93000"/>
              </a:lnSpc>
              <a:spcBef>
                <a:spcPts val="330"/>
              </a:spcBef>
            </a:pPr>
            <a:r>
              <a:rPr dirty="0" sz="2400" b="1">
                <a:latin typeface="Lucida Bright"/>
                <a:cs typeface="Lucida Bright"/>
              </a:rPr>
              <a:t>The </a:t>
            </a:r>
            <a:r>
              <a:rPr dirty="0" sz="2400" spc="10" b="1">
                <a:latin typeface="Lucida Bright"/>
                <a:cs typeface="Lucida Bright"/>
              </a:rPr>
              <a:t>name </a:t>
            </a:r>
            <a:r>
              <a:rPr dirty="0" sz="2400" b="1">
                <a:latin typeface="Lucida Bright"/>
                <a:cs typeface="Lucida Bright"/>
              </a:rPr>
              <a:t>table  </a:t>
            </a:r>
            <a:r>
              <a:rPr dirty="0" sz="2400" b="1">
                <a:solidFill>
                  <a:srgbClr val="FF0000"/>
                </a:solidFill>
                <a:latin typeface="Lucida Bright"/>
                <a:cs typeface="Lucida Bright"/>
              </a:rPr>
              <a:t>is </a:t>
            </a:r>
            <a:r>
              <a:rPr dirty="0" sz="2400" spc="-5" b="1">
                <a:solidFill>
                  <a:srgbClr val="FF0000"/>
                </a:solidFill>
                <a:latin typeface="Lucida Bright"/>
                <a:cs typeface="Lucida Bright"/>
              </a:rPr>
              <a:t>used </a:t>
            </a:r>
            <a:r>
              <a:rPr dirty="0" sz="2400" spc="5" b="1">
                <a:solidFill>
                  <a:srgbClr val="FF0000"/>
                </a:solidFill>
                <a:latin typeface="Lucida Bright"/>
                <a:cs typeface="Lucida Bright"/>
              </a:rPr>
              <a:t>to  </a:t>
            </a:r>
            <a:r>
              <a:rPr dirty="0" sz="2400" b="1">
                <a:solidFill>
                  <a:srgbClr val="FF0000"/>
                </a:solidFill>
                <a:latin typeface="Lucida Bright"/>
                <a:cs typeface="Lucida Bright"/>
              </a:rPr>
              <a:t>uniquely  identify  </a:t>
            </a:r>
            <a:r>
              <a:rPr dirty="0" sz="2400" spc="-5" b="1">
                <a:solidFill>
                  <a:srgbClr val="FF0000"/>
                </a:solidFill>
                <a:latin typeface="Lucida Bright"/>
                <a:cs typeface="Lucida Bright"/>
              </a:rPr>
              <a:t>different </a:t>
            </a:r>
            <a:r>
              <a:rPr dirty="0" sz="2400" spc="5" b="1">
                <a:solidFill>
                  <a:srgbClr val="FF0000"/>
                </a:solidFill>
                <a:latin typeface="Lucida Bright"/>
                <a:cs typeface="Lucida Bright"/>
              </a:rPr>
              <a:t>names  that </a:t>
            </a:r>
            <a:r>
              <a:rPr dirty="0" sz="2400" b="1">
                <a:solidFill>
                  <a:srgbClr val="FF0000"/>
                </a:solidFill>
                <a:latin typeface="Lucida Bright"/>
                <a:cs typeface="Lucida Bright"/>
              </a:rPr>
              <a:t>occur in</a:t>
            </a:r>
            <a:r>
              <a:rPr dirty="0" sz="2400" spc="-125" b="1">
                <a:solidFill>
                  <a:srgbClr val="FF0000"/>
                </a:solidFill>
                <a:latin typeface="Lucida Bright"/>
                <a:cs typeface="Lucida Bright"/>
              </a:rPr>
              <a:t> </a:t>
            </a:r>
            <a:r>
              <a:rPr dirty="0" sz="2400" spc="5" b="1">
                <a:solidFill>
                  <a:srgbClr val="FF0000"/>
                </a:solidFill>
                <a:latin typeface="Lucida Bright"/>
                <a:cs typeface="Lucida Bright"/>
              </a:rPr>
              <a:t>the  </a:t>
            </a:r>
            <a:r>
              <a:rPr dirty="0" sz="2400" spc="-5" b="1">
                <a:solidFill>
                  <a:srgbClr val="FF0000"/>
                </a:solidFill>
                <a:latin typeface="Lucida Bright"/>
                <a:cs typeface="Lucida Bright"/>
              </a:rPr>
              <a:t>program.</a:t>
            </a:r>
            <a:endParaRPr sz="2400">
              <a:latin typeface="Lucida Bright"/>
              <a:cs typeface="Lucida Br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05578" y="4392930"/>
            <a:ext cx="3693795" cy="1410970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50800" marR="30480">
              <a:lnSpc>
                <a:spcPct val="92900"/>
              </a:lnSpc>
              <a:spcBef>
                <a:spcPts val="305"/>
              </a:spcBef>
              <a:tabLst>
                <a:tab pos="850265" algn="l"/>
              </a:tabLst>
            </a:pPr>
            <a:r>
              <a:rPr dirty="0" sz="2400" spc="-270" b="1">
                <a:latin typeface="Lucida Bright"/>
                <a:cs typeface="Lucida Bright"/>
              </a:rPr>
              <a:t>each</a:t>
            </a:r>
            <a:r>
              <a:rPr dirty="0" baseline="-20061" sz="2700" spc="-405">
                <a:latin typeface="Arial"/>
                <a:cs typeface="Arial"/>
              </a:rPr>
              <a:t>,	</a:t>
            </a:r>
            <a:r>
              <a:rPr dirty="0" sz="2400" spc="5" b="1">
                <a:latin typeface="Lucida Bright"/>
                <a:cs typeface="Lucida Bright"/>
              </a:rPr>
              <a:t>entity </a:t>
            </a:r>
            <a:r>
              <a:rPr dirty="0" sz="2400" b="1">
                <a:latin typeface="Lucida Bright"/>
                <a:cs typeface="Lucida Bright"/>
              </a:rPr>
              <a:t>in </a:t>
            </a:r>
            <a:r>
              <a:rPr dirty="0" sz="2400" spc="5" b="1">
                <a:latin typeface="Lucida Bright"/>
                <a:cs typeface="Lucida Bright"/>
              </a:rPr>
              <a:t>the  </a:t>
            </a:r>
            <a:r>
              <a:rPr dirty="0" sz="2400" spc="-10" b="1">
                <a:latin typeface="Lucida Bright"/>
                <a:cs typeface="Lucida Bright"/>
              </a:rPr>
              <a:t>program </a:t>
            </a:r>
            <a:r>
              <a:rPr dirty="0" sz="2400" b="1">
                <a:latin typeface="Lucida Bright"/>
                <a:cs typeface="Lucida Bright"/>
              </a:rPr>
              <a:t>is </a:t>
            </a:r>
            <a:r>
              <a:rPr dirty="0" sz="2400" spc="-5" b="1">
                <a:latin typeface="Lucida Bright"/>
                <a:cs typeface="Lucida Bright"/>
              </a:rPr>
              <a:t>represented  </a:t>
            </a:r>
            <a:r>
              <a:rPr dirty="0" sz="2400" spc="-5" b="1">
                <a:solidFill>
                  <a:srgbClr val="FF0000"/>
                </a:solidFill>
                <a:latin typeface="Lucida Bright"/>
                <a:cs typeface="Lucida Bright"/>
              </a:rPr>
              <a:t>by </a:t>
            </a:r>
            <a:r>
              <a:rPr dirty="0" sz="2400" b="1">
                <a:solidFill>
                  <a:srgbClr val="FF0000"/>
                </a:solidFill>
                <a:latin typeface="Lucida Bright"/>
                <a:cs typeface="Lucida Bright"/>
              </a:rPr>
              <a:t>a unique entry in  </a:t>
            </a:r>
            <a:r>
              <a:rPr dirty="0" sz="2400" spc="5" b="1">
                <a:solidFill>
                  <a:srgbClr val="FF0000"/>
                </a:solidFill>
                <a:latin typeface="Lucida Bright"/>
                <a:cs typeface="Lucida Bright"/>
              </a:rPr>
              <a:t>the entity</a:t>
            </a:r>
            <a:r>
              <a:rPr dirty="0" sz="2400" spc="-80" b="1">
                <a:solidFill>
                  <a:srgbClr val="FF0000"/>
                </a:solidFill>
                <a:latin typeface="Lucida Bright"/>
                <a:cs typeface="Lucida Bright"/>
              </a:rPr>
              <a:t> </a:t>
            </a:r>
            <a:r>
              <a:rPr dirty="0" sz="2400" b="1">
                <a:solidFill>
                  <a:srgbClr val="FF0000"/>
                </a:solidFill>
                <a:latin typeface="Lucida Bright"/>
                <a:cs typeface="Lucida Bright"/>
              </a:rPr>
              <a:t>table.</a:t>
            </a:r>
            <a:endParaRPr sz="2400">
              <a:latin typeface="Lucida Bright"/>
              <a:cs typeface="Lucida Brigh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35448" y="4236974"/>
            <a:ext cx="0" cy="2058035"/>
          </a:xfrm>
          <a:custGeom>
            <a:avLst/>
            <a:gdLst/>
            <a:ahLst/>
            <a:cxnLst/>
            <a:rect l="l" t="t" r="r" b="b"/>
            <a:pathLst>
              <a:path w="0" h="2058035">
                <a:moveTo>
                  <a:pt x="0" y="0"/>
                </a:moveTo>
                <a:lnTo>
                  <a:pt x="0" y="2057463"/>
                </a:lnTo>
              </a:path>
            </a:pathLst>
          </a:custGeom>
          <a:ln w="12700">
            <a:solidFill>
              <a:srgbClr val="00CC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735448" y="4236974"/>
            <a:ext cx="3962400" cy="0"/>
          </a:xfrm>
          <a:custGeom>
            <a:avLst/>
            <a:gdLst/>
            <a:ahLst/>
            <a:cxnLst/>
            <a:rect l="l" t="t" r="r" b="b"/>
            <a:pathLst>
              <a:path w="3962400" h="0">
                <a:moveTo>
                  <a:pt x="0" y="0"/>
                </a:moveTo>
                <a:lnTo>
                  <a:pt x="3962400" y="0"/>
                </a:lnTo>
              </a:path>
            </a:pathLst>
          </a:custGeom>
          <a:ln w="12700">
            <a:solidFill>
              <a:srgbClr val="00CC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697848" y="4236974"/>
            <a:ext cx="0" cy="2058035"/>
          </a:xfrm>
          <a:custGeom>
            <a:avLst/>
            <a:gdLst/>
            <a:ahLst/>
            <a:cxnLst/>
            <a:rect l="l" t="t" r="r" b="b"/>
            <a:pathLst>
              <a:path w="0" h="2058035">
                <a:moveTo>
                  <a:pt x="0" y="0"/>
                </a:moveTo>
                <a:lnTo>
                  <a:pt x="0" y="2057463"/>
                </a:lnTo>
              </a:path>
            </a:pathLst>
          </a:custGeom>
          <a:ln w="12700">
            <a:solidFill>
              <a:srgbClr val="00CC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811648" y="6294437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 h="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2700">
            <a:solidFill>
              <a:srgbClr val="00CC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11249" y="2636774"/>
            <a:ext cx="762000" cy="1524000"/>
          </a:xfrm>
          <a:custGeom>
            <a:avLst/>
            <a:gdLst/>
            <a:ahLst/>
            <a:cxnLst/>
            <a:rect l="l" t="t" r="r" b="b"/>
            <a:pathLst>
              <a:path w="762000" h="1524000">
                <a:moveTo>
                  <a:pt x="571500" y="0"/>
                </a:moveTo>
                <a:lnTo>
                  <a:pt x="571500" y="95250"/>
                </a:lnTo>
                <a:lnTo>
                  <a:pt x="333375" y="95250"/>
                </a:lnTo>
                <a:lnTo>
                  <a:pt x="284132" y="98866"/>
                </a:lnTo>
                <a:lnTo>
                  <a:pt x="237126" y="109372"/>
                </a:lnTo>
                <a:lnTo>
                  <a:pt x="192873" y="126250"/>
                </a:lnTo>
                <a:lnTo>
                  <a:pt x="151890" y="148982"/>
                </a:lnTo>
                <a:lnTo>
                  <a:pt x="114695" y="177053"/>
                </a:lnTo>
                <a:lnTo>
                  <a:pt x="81803" y="209945"/>
                </a:lnTo>
                <a:lnTo>
                  <a:pt x="53732" y="247140"/>
                </a:lnTo>
                <a:lnTo>
                  <a:pt x="31000" y="288123"/>
                </a:lnTo>
                <a:lnTo>
                  <a:pt x="14122" y="332376"/>
                </a:lnTo>
                <a:lnTo>
                  <a:pt x="3616" y="379382"/>
                </a:lnTo>
                <a:lnTo>
                  <a:pt x="0" y="428625"/>
                </a:lnTo>
                <a:lnTo>
                  <a:pt x="0" y="1524000"/>
                </a:lnTo>
                <a:lnTo>
                  <a:pt x="190500" y="1524000"/>
                </a:lnTo>
                <a:lnTo>
                  <a:pt x="190500" y="428625"/>
                </a:lnTo>
                <a:lnTo>
                  <a:pt x="197787" y="383481"/>
                </a:lnTo>
                <a:lnTo>
                  <a:pt x="218078" y="344262"/>
                </a:lnTo>
                <a:lnTo>
                  <a:pt x="249012" y="313328"/>
                </a:lnTo>
                <a:lnTo>
                  <a:pt x="288231" y="293037"/>
                </a:lnTo>
                <a:lnTo>
                  <a:pt x="333375" y="285750"/>
                </a:lnTo>
                <a:lnTo>
                  <a:pt x="666750" y="285750"/>
                </a:lnTo>
                <a:lnTo>
                  <a:pt x="762000" y="190500"/>
                </a:lnTo>
                <a:lnTo>
                  <a:pt x="571500" y="0"/>
                </a:lnTo>
                <a:close/>
              </a:path>
              <a:path w="762000" h="1524000">
                <a:moveTo>
                  <a:pt x="666750" y="285750"/>
                </a:moveTo>
                <a:lnTo>
                  <a:pt x="571500" y="285750"/>
                </a:lnTo>
                <a:lnTo>
                  <a:pt x="571500" y="381000"/>
                </a:lnTo>
                <a:lnTo>
                  <a:pt x="666750" y="2857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11249" y="2636774"/>
            <a:ext cx="762000" cy="1524000"/>
          </a:xfrm>
          <a:custGeom>
            <a:avLst/>
            <a:gdLst/>
            <a:ahLst/>
            <a:cxnLst/>
            <a:rect l="l" t="t" r="r" b="b"/>
            <a:pathLst>
              <a:path w="762000" h="1524000">
                <a:moveTo>
                  <a:pt x="0" y="1524000"/>
                </a:moveTo>
                <a:lnTo>
                  <a:pt x="0" y="428625"/>
                </a:lnTo>
                <a:lnTo>
                  <a:pt x="3616" y="379382"/>
                </a:lnTo>
                <a:lnTo>
                  <a:pt x="14122" y="332376"/>
                </a:lnTo>
                <a:lnTo>
                  <a:pt x="31000" y="288123"/>
                </a:lnTo>
                <a:lnTo>
                  <a:pt x="53732" y="247140"/>
                </a:lnTo>
                <a:lnTo>
                  <a:pt x="81803" y="209945"/>
                </a:lnTo>
                <a:lnTo>
                  <a:pt x="114695" y="177053"/>
                </a:lnTo>
                <a:lnTo>
                  <a:pt x="151890" y="148982"/>
                </a:lnTo>
                <a:lnTo>
                  <a:pt x="192873" y="126250"/>
                </a:lnTo>
                <a:lnTo>
                  <a:pt x="237126" y="109372"/>
                </a:lnTo>
                <a:lnTo>
                  <a:pt x="284132" y="98866"/>
                </a:lnTo>
                <a:lnTo>
                  <a:pt x="333375" y="95250"/>
                </a:lnTo>
                <a:lnTo>
                  <a:pt x="571500" y="95250"/>
                </a:lnTo>
                <a:lnTo>
                  <a:pt x="571500" y="0"/>
                </a:lnTo>
                <a:lnTo>
                  <a:pt x="762000" y="190500"/>
                </a:lnTo>
                <a:lnTo>
                  <a:pt x="571500" y="381000"/>
                </a:lnTo>
                <a:lnTo>
                  <a:pt x="571500" y="285750"/>
                </a:lnTo>
                <a:lnTo>
                  <a:pt x="333375" y="285750"/>
                </a:lnTo>
                <a:lnTo>
                  <a:pt x="288231" y="293037"/>
                </a:lnTo>
                <a:lnTo>
                  <a:pt x="249012" y="313328"/>
                </a:lnTo>
                <a:lnTo>
                  <a:pt x="218078" y="344262"/>
                </a:lnTo>
                <a:lnTo>
                  <a:pt x="197787" y="383481"/>
                </a:lnTo>
                <a:lnTo>
                  <a:pt x="190500" y="428625"/>
                </a:lnTo>
                <a:lnTo>
                  <a:pt x="190500" y="1524000"/>
                </a:lnTo>
                <a:lnTo>
                  <a:pt x="0" y="1524000"/>
                </a:lnTo>
                <a:close/>
              </a:path>
            </a:pathLst>
          </a:custGeom>
          <a:ln w="25400">
            <a:solidFill>
              <a:srgbClr val="00CC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268848" y="3246374"/>
            <a:ext cx="990600" cy="838200"/>
          </a:xfrm>
          <a:custGeom>
            <a:avLst/>
            <a:gdLst/>
            <a:ahLst/>
            <a:cxnLst/>
            <a:rect l="l" t="t" r="r" b="b"/>
            <a:pathLst>
              <a:path w="990600" h="838200">
                <a:moveTo>
                  <a:pt x="954669" y="291591"/>
                </a:moveTo>
                <a:lnTo>
                  <a:pt x="623951" y="291591"/>
                </a:lnTo>
                <a:lnTo>
                  <a:pt x="673597" y="299603"/>
                </a:lnTo>
                <a:lnTo>
                  <a:pt x="716721" y="321909"/>
                </a:lnTo>
                <a:lnTo>
                  <a:pt x="750732" y="355920"/>
                </a:lnTo>
                <a:lnTo>
                  <a:pt x="773038" y="399044"/>
                </a:lnTo>
                <a:lnTo>
                  <a:pt x="781050" y="448690"/>
                </a:lnTo>
                <a:lnTo>
                  <a:pt x="781050" y="838200"/>
                </a:lnTo>
                <a:lnTo>
                  <a:pt x="990600" y="838200"/>
                </a:lnTo>
                <a:lnTo>
                  <a:pt x="990600" y="448690"/>
                </a:lnTo>
                <a:lnTo>
                  <a:pt x="987744" y="402685"/>
                </a:lnTo>
                <a:lnTo>
                  <a:pt x="979406" y="358389"/>
                </a:lnTo>
                <a:lnTo>
                  <a:pt x="965928" y="316145"/>
                </a:lnTo>
                <a:lnTo>
                  <a:pt x="954669" y="291591"/>
                </a:lnTo>
                <a:close/>
              </a:path>
              <a:path w="990600" h="838200">
                <a:moveTo>
                  <a:pt x="209550" y="0"/>
                </a:moveTo>
                <a:lnTo>
                  <a:pt x="0" y="186816"/>
                </a:lnTo>
                <a:lnTo>
                  <a:pt x="209550" y="373506"/>
                </a:lnTo>
                <a:lnTo>
                  <a:pt x="209550" y="291591"/>
                </a:lnTo>
                <a:lnTo>
                  <a:pt x="954669" y="291591"/>
                </a:lnTo>
                <a:lnTo>
                  <a:pt x="924927" y="239185"/>
                </a:lnTo>
                <a:lnTo>
                  <a:pt x="898090" y="205156"/>
                </a:lnTo>
                <a:lnTo>
                  <a:pt x="867485" y="174551"/>
                </a:lnTo>
                <a:lnTo>
                  <a:pt x="833456" y="147714"/>
                </a:lnTo>
                <a:lnTo>
                  <a:pt x="796345" y="124986"/>
                </a:lnTo>
                <a:lnTo>
                  <a:pt x="756496" y="106713"/>
                </a:lnTo>
                <a:lnTo>
                  <a:pt x="714252" y="93235"/>
                </a:lnTo>
                <a:lnTo>
                  <a:pt x="669956" y="84897"/>
                </a:lnTo>
                <a:lnTo>
                  <a:pt x="623951" y="82041"/>
                </a:lnTo>
                <a:lnTo>
                  <a:pt x="209550" y="82041"/>
                </a:lnTo>
                <a:lnTo>
                  <a:pt x="2095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268848" y="3246374"/>
            <a:ext cx="990600" cy="838200"/>
          </a:xfrm>
          <a:custGeom>
            <a:avLst/>
            <a:gdLst/>
            <a:ahLst/>
            <a:cxnLst/>
            <a:rect l="l" t="t" r="r" b="b"/>
            <a:pathLst>
              <a:path w="990600" h="838200">
                <a:moveTo>
                  <a:pt x="990600" y="838200"/>
                </a:moveTo>
                <a:lnTo>
                  <a:pt x="990600" y="448690"/>
                </a:lnTo>
                <a:lnTo>
                  <a:pt x="987744" y="402685"/>
                </a:lnTo>
                <a:lnTo>
                  <a:pt x="979406" y="358389"/>
                </a:lnTo>
                <a:lnTo>
                  <a:pt x="965928" y="316145"/>
                </a:lnTo>
                <a:lnTo>
                  <a:pt x="947655" y="276296"/>
                </a:lnTo>
                <a:lnTo>
                  <a:pt x="924927" y="239185"/>
                </a:lnTo>
                <a:lnTo>
                  <a:pt x="898090" y="205156"/>
                </a:lnTo>
                <a:lnTo>
                  <a:pt x="867485" y="174551"/>
                </a:lnTo>
                <a:lnTo>
                  <a:pt x="833456" y="147714"/>
                </a:lnTo>
                <a:lnTo>
                  <a:pt x="796345" y="124986"/>
                </a:lnTo>
                <a:lnTo>
                  <a:pt x="756496" y="106713"/>
                </a:lnTo>
                <a:lnTo>
                  <a:pt x="714252" y="93235"/>
                </a:lnTo>
                <a:lnTo>
                  <a:pt x="669956" y="84897"/>
                </a:lnTo>
                <a:lnTo>
                  <a:pt x="623951" y="82041"/>
                </a:lnTo>
                <a:lnTo>
                  <a:pt x="209550" y="82041"/>
                </a:lnTo>
                <a:lnTo>
                  <a:pt x="209550" y="0"/>
                </a:lnTo>
                <a:lnTo>
                  <a:pt x="0" y="186816"/>
                </a:lnTo>
                <a:lnTo>
                  <a:pt x="209550" y="373506"/>
                </a:lnTo>
                <a:lnTo>
                  <a:pt x="209550" y="291591"/>
                </a:lnTo>
                <a:lnTo>
                  <a:pt x="623951" y="291591"/>
                </a:lnTo>
                <a:lnTo>
                  <a:pt x="673597" y="299603"/>
                </a:lnTo>
                <a:lnTo>
                  <a:pt x="716721" y="321909"/>
                </a:lnTo>
                <a:lnTo>
                  <a:pt x="750732" y="355920"/>
                </a:lnTo>
                <a:lnTo>
                  <a:pt x="773038" y="399044"/>
                </a:lnTo>
                <a:lnTo>
                  <a:pt x="781050" y="448690"/>
                </a:lnTo>
                <a:lnTo>
                  <a:pt x="781050" y="838200"/>
                </a:lnTo>
                <a:lnTo>
                  <a:pt x="990600" y="838200"/>
                </a:lnTo>
                <a:close/>
              </a:path>
            </a:pathLst>
          </a:custGeom>
          <a:ln w="25400">
            <a:solidFill>
              <a:srgbClr val="00CC99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5666" y="549910"/>
            <a:ext cx="684403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0">
                <a:latin typeface="Lucida Bright"/>
                <a:cs typeface="Lucida Bright"/>
              </a:rPr>
              <a:t>Symbol Table</a:t>
            </a:r>
            <a:r>
              <a:rPr dirty="0" sz="4400" spc="-130" b="0">
                <a:latin typeface="Lucida Bright"/>
                <a:cs typeface="Lucida Bright"/>
              </a:rPr>
              <a:t> </a:t>
            </a:r>
            <a:r>
              <a:rPr dirty="0" sz="4400" b="0">
                <a:latin typeface="Lucida Bright"/>
                <a:cs typeface="Lucida Bright"/>
              </a:rPr>
              <a:t>Operations</a:t>
            </a:r>
            <a:endParaRPr sz="4400">
              <a:latin typeface="Lucida Bright"/>
              <a:cs typeface="Lucida Br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5381" y="2058517"/>
            <a:ext cx="9279890" cy="2927985"/>
          </a:xfrm>
          <a:prstGeom prst="rect">
            <a:avLst/>
          </a:prstGeom>
        </p:spPr>
        <p:txBody>
          <a:bodyPr wrap="square" lIns="0" tIns="156210" rIns="0" bIns="0" rtlCol="0" vert="horz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1230"/>
              </a:spcBef>
              <a:buSzPct val="45312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dirty="0" sz="3200">
                <a:latin typeface="Arial"/>
                <a:cs typeface="Arial"/>
              </a:rPr>
              <a:t>The two </a:t>
            </a:r>
            <a:r>
              <a:rPr dirty="0" sz="3200" spc="-5">
                <a:latin typeface="Arial"/>
                <a:cs typeface="Arial"/>
              </a:rPr>
              <a:t>main operations</a:t>
            </a:r>
            <a:r>
              <a:rPr dirty="0" sz="3200" spc="-70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are</a:t>
            </a:r>
            <a:endParaRPr sz="3200">
              <a:latin typeface="Arial"/>
              <a:cs typeface="Arial"/>
            </a:endParaRPr>
          </a:p>
          <a:p>
            <a:pPr lvl="1" marL="768350" indent="-325120">
              <a:lnSpc>
                <a:spcPct val="100000"/>
              </a:lnSpc>
              <a:spcBef>
                <a:spcPts val="1130"/>
              </a:spcBef>
              <a:buSzPct val="45312"/>
              <a:buFont typeface="Wingdings"/>
              <a:buChar char=""/>
              <a:tabLst>
                <a:tab pos="768350" algn="l"/>
                <a:tab pos="768985" algn="l"/>
              </a:tabLst>
            </a:pPr>
            <a:r>
              <a:rPr dirty="0" sz="3200" spc="-5" b="1">
                <a:latin typeface="Arial"/>
                <a:cs typeface="Arial"/>
              </a:rPr>
              <a:t>insert </a:t>
            </a:r>
            <a:r>
              <a:rPr dirty="0" sz="3200" spc="-5">
                <a:latin typeface="Arial"/>
                <a:cs typeface="Arial"/>
              </a:rPr>
              <a:t>(name) </a:t>
            </a:r>
            <a:r>
              <a:rPr dirty="0" sz="3200">
                <a:latin typeface="Arial"/>
                <a:cs typeface="Arial"/>
              </a:rPr>
              <a:t>makes an </a:t>
            </a:r>
            <a:r>
              <a:rPr dirty="0" sz="3200" spc="-5">
                <a:latin typeface="Arial"/>
                <a:cs typeface="Arial"/>
              </a:rPr>
              <a:t>entry </a:t>
            </a:r>
            <a:r>
              <a:rPr dirty="0" sz="3200">
                <a:latin typeface="Arial"/>
                <a:cs typeface="Arial"/>
              </a:rPr>
              <a:t>for </a:t>
            </a:r>
            <a:r>
              <a:rPr dirty="0" sz="3200" spc="-5">
                <a:latin typeface="Arial"/>
                <a:cs typeface="Arial"/>
              </a:rPr>
              <a:t>this</a:t>
            </a:r>
            <a:r>
              <a:rPr dirty="0" sz="3200" spc="-10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name</a:t>
            </a:r>
            <a:endParaRPr sz="3200">
              <a:latin typeface="Arial"/>
              <a:cs typeface="Arial"/>
            </a:endParaRPr>
          </a:p>
          <a:p>
            <a:pPr lvl="1" marL="768350" marR="5080" indent="-325120">
              <a:lnSpc>
                <a:spcPts val="3560"/>
              </a:lnSpc>
              <a:spcBef>
                <a:spcPts val="1190"/>
              </a:spcBef>
              <a:buSzPct val="45312"/>
              <a:buFont typeface="Wingdings"/>
              <a:buChar char=""/>
              <a:tabLst>
                <a:tab pos="768350" algn="l"/>
                <a:tab pos="768985" algn="l"/>
              </a:tabLst>
            </a:pPr>
            <a:r>
              <a:rPr dirty="0" sz="3200" spc="-5" b="1">
                <a:latin typeface="Arial"/>
                <a:cs typeface="Arial"/>
              </a:rPr>
              <a:t>lookup </a:t>
            </a:r>
            <a:r>
              <a:rPr dirty="0" sz="3200" spc="-5">
                <a:latin typeface="Arial"/>
                <a:cs typeface="Arial"/>
              </a:rPr>
              <a:t>(name) finds </a:t>
            </a:r>
            <a:r>
              <a:rPr dirty="0" sz="3200">
                <a:latin typeface="Arial"/>
                <a:cs typeface="Arial"/>
              </a:rPr>
              <a:t>the </a:t>
            </a:r>
            <a:r>
              <a:rPr dirty="0" sz="3200" spc="-5">
                <a:latin typeface="Arial"/>
                <a:cs typeface="Arial"/>
              </a:rPr>
              <a:t>relevant </a:t>
            </a:r>
            <a:r>
              <a:rPr dirty="0" sz="3200">
                <a:latin typeface="Arial"/>
                <a:cs typeface="Arial"/>
              </a:rPr>
              <a:t>occurrence</a:t>
            </a:r>
            <a:r>
              <a:rPr dirty="0" sz="3200" spc="-120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of  </a:t>
            </a:r>
            <a:r>
              <a:rPr dirty="0" sz="3200" spc="-5">
                <a:latin typeface="Arial"/>
                <a:cs typeface="Arial"/>
              </a:rPr>
              <a:t>the name </a:t>
            </a:r>
            <a:r>
              <a:rPr dirty="0" sz="3200">
                <a:latin typeface="Arial"/>
                <a:cs typeface="Arial"/>
              </a:rPr>
              <a:t>by </a:t>
            </a:r>
            <a:r>
              <a:rPr dirty="0" sz="3200" spc="-5">
                <a:latin typeface="Arial"/>
                <a:cs typeface="Arial"/>
              </a:rPr>
              <a:t>searching the</a:t>
            </a:r>
            <a:r>
              <a:rPr dirty="0" sz="3200" spc="-10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table</a:t>
            </a:r>
            <a:endParaRPr sz="3200">
              <a:latin typeface="Arial"/>
              <a:cs typeface="Arial"/>
            </a:endParaRPr>
          </a:p>
          <a:p>
            <a:pPr marL="335280" indent="-323215">
              <a:lnSpc>
                <a:spcPct val="100000"/>
              </a:lnSpc>
              <a:spcBef>
                <a:spcPts val="760"/>
              </a:spcBef>
              <a:buSzPct val="45312"/>
              <a:buFont typeface="Wingdings"/>
              <a:buChar char=""/>
              <a:tabLst>
                <a:tab pos="335280" algn="l"/>
                <a:tab pos="335915" algn="l"/>
              </a:tabLst>
            </a:pPr>
            <a:r>
              <a:rPr dirty="0" sz="3200" spc="-5">
                <a:latin typeface="Arial"/>
                <a:cs typeface="Arial"/>
              </a:rPr>
              <a:t>Lookups </a:t>
            </a:r>
            <a:r>
              <a:rPr dirty="0" sz="3200">
                <a:latin typeface="Arial"/>
                <a:cs typeface="Arial"/>
              </a:rPr>
              <a:t>occur </a:t>
            </a:r>
            <a:r>
              <a:rPr dirty="0" sz="3200" b="1">
                <a:latin typeface="Arial"/>
                <a:cs typeface="Arial"/>
              </a:rPr>
              <a:t>a </a:t>
            </a:r>
            <a:r>
              <a:rPr dirty="0" sz="3200" spc="-5" b="1">
                <a:latin typeface="Arial"/>
                <a:cs typeface="Arial"/>
              </a:rPr>
              <a:t>lot </a:t>
            </a:r>
            <a:r>
              <a:rPr dirty="0" sz="3200" b="1">
                <a:latin typeface="Arial"/>
                <a:cs typeface="Arial"/>
              </a:rPr>
              <a:t>more often than</a:t>
            </a:r>
            <a:r>
              <a:rPr dirty="0" sz="3200" spc="-140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insert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2705" y="567385"/>
            <a:ext cx="803592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b="0">
                <a:latin typeface="Lucida Bright"/>
                <a:cs typeface="Lucida Bright"/>
              </a:rPr>
              <a:t>More Symbol </a:t>
            </a:r>
            <a:r>
              <a:rPr dirty="0" sz="4400" spc="-5" b="0">
                <a:latin typeface="Lucida Bright"/>
                <a:cs typeface="Lucida Bright"/>
              </a:rPr>
              <a:t>Table</a:t>
            </a:r>
            <a:r>
              <a:rPr dirty="0" sz="4400" spc="-105" b="0">
                <a:latin typeface="Lucida Bright"/>
                <a:cs typeface="Lucida Bright"/>
              </a:rPr>
              <a:t> </a:t>
            </a:r>
            <a:r>
              <a:rPr dirty="0" sz="4400" b="0">
                <a:latin typeface="Lucida Bright"/>
                <a:cs typeface="Lucida Bright"/>
              </a:rPr>
              <a:t>Functions</a:t>
            </a:r>
            <a:endParaRPr sz="4400">
              <a:latin typeface="Lucida Bright"/>
              <a:cs typeface="Lucida Br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5880" rIns="0" bIns="0" rtlCol="0" vert="horz">
            <a:spAutoFit/>
          </a:bodyPr>
          <a:lstStyle/>
          <a:p>
            <a:pPr marL="502284" marR="5080" indent="-323850">
              <a:lnSpc>
                <a:spcPts val="3579"/>
              </a:lnSpc>
              <a:spcBef>
                <a:spcPts val="440"/>
              </a:spcBef>
              <a:buSzPct val="45312"/>
              <a:buFont typeface="Wingdings"/>
              <a:buChar char=""/>
              <a:tabLst>
                <a:tab pos="502920" algn="l"/>
                <a:tab pos="503555" algn="l"/>
              </a:tabLst>
            </a:pPr>
            <a:r>
              <a:rPr dirty="0"/>
              <a:t>In </a:t>
            </a:r>
            <a:r>
              <a:rPr dirty="0" spc="-5"/>
              <a:t>addition </a:t>
            </a:r>
            <a:r>
              <a:rPr dirty="0"/>
              <a:t>to lookup </a:t>
            </a:r>
            <a:r>
              <a:rPr dirty="0" spc="-5"/>
              <a:t>and </a:t>
            </a:r>
            <a:r>
              <a:rPr dirty="0"/>
              <a:t>insert, </a:t>
            </a:r>
            <a:r>
              <a:rPr dirty="0" spc="-5"/>
              <a:t>the </a:t>
            </a:r>
            <a:r>
              <a:rPr dirty="0"/>
              <a:t>symbol</a:t>
            </a:r>
            <a:r>
              <a:rPr dirty="0" spc="-150"/>
              <a:t> </a:t>
            </a:r>
            <a:r>
              <a:rPr dirty="0" spc="-5"/>
              <a:t>table  </a:t>
            </a:r>
            <a:r>
              <a:rPr dirty="0"/>
              <a:t>will also</a:t>
            </a:r>
            <a:r>
              <a:rPr dirty="0" spc="-40"/>
              <a:t> </a:t>
            </a:r>
            <a:r>
              <a:rPr dirty="0" spc="-5"/>
              <a:t>need</a:t>
            </a:r>
          </a:p>
          <a:p>
            <a:pPr lvl="1" marL="934719" marR="6350" indent="-325120">
              <a:lnSpc>
                <a:spcPts val="3130"/>
              </a:lnSpc>
              <a:spcBef>
                <a:spcPts val="1385"/>
              </a:spcBef>
              <a:buSzPct val="44642"/>
              <a:buFont typeface="Wingdings"/>
              <a:buChar char=""/>
              <a:tabLst>
                <a:tab pos="935355" algn="l"/>
                <a:tab pos="935990" algn="l"/>
              </a:tabLst>
            </a:pPr>
            <a:r>
              <a:rPr dirty="0" sz="2800" spc="-5" b="1">
                <a:latin typeface="Arial"/>
                <a:cs typeface="Arial"/>
              </a:rPr>
              <a:t>initializeScope </a:t>
            </a:r>
            <a:r>
              <a:rPr dirty="0" sz="2800">
                <a:latin typeface="Arial"/>
                <a:cs typeface="Arial"/>
              </a:rPr>
              <a:t>(level) </a:t>
            </a:r>
            <a:r>
              <a:rPr dirty="0" sz="2800" spc="-5">
                <a:latin typeface="Arial"/>
                <a:cs typeface="Arial"/>
              </a:rPr>
              <a:t>, when a block is </a:t>
            </a:r>
            <a:r>
              <a:rPr dirty="0" sz="2800">
                <a:latin typeface="Arial"/>
                <a:cs typeface="Arial"/>
              </a:rPr>
              <a:t>entered </a:t>
            </a:r>
            <a:r>
              <a:rPr dirty="0" sz="2800" spc="-5">
                <a:latin typeface="Arial"/>
                <a:cs typeface="Arial"/>
              </a:rPr>
              <a:t>to  </a:t>
            </a:r>
            <a:r>
              <a:rPr dirty="0" sz="2800">
                <a:latin typeface="Arial"/>
                <a:cs typeface="Arial"/>
              </a:rPr>
              <a:t>create </a:t>
            </a:r>
            <a:r>
              <a:rPr dirty="0" sz="2800" spc="-5">
                <a:latin typeface="Arial"/>
                <a:cs typeface="Arial"/>
              </a:rPr>
              <a:t>a new </a:t>
            </a:r>
            <a:r>
              <a:rPr dirty="0" sz="2800">
                <a:latin typeface="Arial"/>
                <a:cs typeface="Arial"/>
              </a:rPr>
              <a:t>hash table entry </a:t>
            </a:r>
            <a:r>
              <a:rPr dirty="0" sz="2800" spc="-5">
                <a:latin typeface="Arial"/>
                <a:cs typeface="Arial"/>
              </a:rPr>
              <a:t>in the symbol </a:t>
            </a:r>
            <a:r>
              <a:rPr dirty="0" sz="2800">
                <a:latin typeface="Arial"/>
                <a:cs typeface="Arial"/>
              </a:rPr>
              <a:t>table</a:t>
            </a:r>
            <a:r>
              <a:rPr dirty="0" sz="2800" spc="1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list</a:t>
            </a:r>
            <a:endParaRPr sz="2800">
              <a:latin typeface="Arial"/>
              <a:cs typeface="Arial"/>
            </a:endParaRPr>
          </a:p>
          <a:p>
            <a:pPr lvl="1" marL="934719" marR="267335" indent="-325120">
              <a:lnSpc>
                <a:spcPts val="3120"/>
              </a:lnSpc>
              <a:spcBef>
                <a:spcPts val="1105"/>
              </a:spcBef>
              <a:buSzPct val="44642"/>
              <a:buFont typeface="Wingdings"/>
              <a:buChar char=""/>
              <a:tabLst>
                <a:tab pos="935355" algn="l"/>
                <a:tab pos="935990" algn="l"/>
              </a:tabLst>
            </a:pPr>
            <a:r>
              <a:rPr dirty="0" sz="2800" spc="-5" b="1">
                <a:latin typeface="Arial"/>
                <a:cs typeface="Arial"/>
              </a:rPr>
              <a:t>finializeScope </a:t>
            </a:r>
            <a:r>
              <a:rPr dirty="0" sz="2800">
                <a:latin typeface="Arial"/>
                <a:cs typeface="Arial"/>
              </a:rPr>
              <a:t>(level), </a:t>
            </a:r>
            <a:r>
              <a:rPr dirty="0" sz="2800" spc="-5">
                <a:latin typeface="Arial"/>
                <a:cs typeface="Arial"/>
              </a:rPr>
              <a:t>on block exit put the </a:t>
            </a:r>
            <a:r>
              <a:rPr dirty="0" sz="2800">
                <a:latin typeface="Arial"/>
                <a:cs typeface="Arial"/>
              </a:rPr>
              <a:t>current  </a:t>
            </a:r>
            <a:r>
              <a:rPr dirty="0" sz="2800" spc="-5">
                <a:latin typeface="Arial"/>
                <a:cs typeface="Arial"/>
              </a:rPr>
              <a:t>hash </a:t>
            </a:r>
            <a:r>
              <a:rPr dirty="0" sz="2800">
                <a:latin typeface="Arial"/>
                <a:cs typeface="Arial"/>
              </a:rPr>
              <a:t>table </a:t>
            </a:r>
            <a:r>
              <a:rPr dirty="0" sz="2800" spc="-5">
                <a:latin typeface="Arial"/>
                <a:cs typeface="Arial"/>
              </a:rPr>
              <a:t>into a </a:t>
            </a:r>
            <a:r>
              <a:rPr dirty="0" sz="2800">
                <a:latin typeface="Arial"/>
                <a:cs typeface="Arial"/>
              </a:rPr>
              <a:t>background</a:t>
            </a:r>
            <a:r>
              <a:rPr dirty="0" sz="2800" spc="1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list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7912" y="2484437"/>
            <a:ext cx="7315200" cy="44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3025" rIns="0" bIns="0" rtlCol="0" vert="horz">
            <a:spAutoFit/>
          </a:bodyPr>
          <a:lstStyle/>
          <a:p>
            <a:pPr marL="12700" marR="5080">
              <a:lnSpc>
                <a:spcPts val="4910"/>
              </a:lnSpc>
              <a:spcBef>
                <a:spcPts val="575"/>
              </a:spcBef>
            </a:pPr>
            <a:r>
              <a:rPr dirty="0" sz="4400" b="0">
                <a:latin typeface="Lucida Bright"/>
                <a:cs typeface="Lucida Bright"/>
              </a:rPr>
              <a:t>Given </a:t>
            </a:r>
            <a:r>
              <a:rPr dirty="0" sz="4400" spc="-5" b="0">
                <a:latin typeface="Lucida Bright"/>
                <a:cs typeface="Lucida Bright"/>
              </a:rPr>
              <a:t>sample program </a:t>
            </a:r>
            <a:r>
              <a:rPr dirty="0" sz="4400" b="0">
                <a:latin typeface="Lucida Bright"/>
                <a:cs typeface="Lucida Bright"/>
              </a:rPr>
              <a:t>to  compile: </a:t>
            </a:r>
            <a:r>
              <a:rPr dirty="0" spc="-5"/>
              <a:t>lets see </a:t>
            </a:r>
            <a:r>
              <a:rPr dirty="0"/>
              <a:t>how </a:t>
            </a:r>
            <a:r>
              <a:rPr dirty="0" spc="-10"/>
              <a:t>symbol </a:t>
            </a:r>
            <a:r>
              <a:rPr dirty="0" spc="-5"/>
              <a:t>table is</a:t>
            </a:r>
            <a:r>
              <a:rPr dirty="0" spc="-10"/>
              <a:t> </a:t>
            </a:r>
            <a:r>
              <a:rPr dirty="0" spc="-5"/>
              <a:t>generated</a:t>
            </a:r>
            <a:endParaRPr sz="4400">
              <a:latin typeface="Lucida Bright"/>
              <a:cs typeface="Lucida Br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312" y="1341437"/>
            <a:ext cx="9067800" cy="563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3112" y="960437"/>
            <a:ext cx="8763000" cy="541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312" y="1341437"/>
            <a:ext cx="8305800" cy="5305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2020-04-09T04:29:04Z</dcterms:created>
  <dcterms:modified xsi:type="dcterms:W3CDTF">2020-04-09T04:29:04Z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2012-10-02T00:00:00Z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2020-04-09T00:00:00Z</vt:filetime>
  </property>
</Properties>
</file>