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5"/>
            <a:ext cx="4046854" cy="0"/>
          </a:xfrm>
          <a:custGeom>
            <a:avLst/>
            <a:gdLst/>
            <a:ahLst/>
            <a:cxnLst/>
            <a:rect l="l" t="t" r="r" b="b"/>
            <a:pathLst>
              <a:path w="4046854">
                <a:moveTo>
                  <a:pt x="0" y="0"/>
                </a:moveTo>
                <a:lnTo>
                  <a:pt x="4046415" y="0"/>
                </a:lnTo>
              </a:path>
            </a:pathLst>
          </a:custGeom>
          <a:ln w="3175">
            <a:solidFill>
              <a:srgbClr val="00E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5080"/>
            <a:ext cx="4067175" cy="0"/>
          </a:xfrm>
          <a:custGeom>
            <a:avLst/>
            <a:gdLst/>
            <a:ahLst/>
            <a:cxnLst/>
            <a:rect l="l" t="t" r="r" b="b"/>
            <a:pathLst>
              <a:path w="4067175">
                <a:moveTo>
                  <a:pt x="0" y="0"/>
                </a:moveTo>
                <a:lnTo>
                  <a:pt x="4066930" y="0"/>
                </a:lnTo>
              </a:path>
            </a:pathLst>
          </a:custGeom>
          <a:ln w="10159">
            <a:solidFill>
              <a:srgbClr val="00E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3970"/>
            <a:ext cx="4087495" cy="0"/>
          </a:xfrm>
          <a:custGeom>
            <a:avLst/>
            <a:gdLst/>
            <a:ahLst/>
            <a:cxnLst/>
            <a:rect l="l" t="t" r="r" b="b"/>
            <a:pathLst>
              <a:path w="4087495">
                <a:moveTo>
                  <a:pt x="0" y="0"/>
                </a:moveTo>
                <a:lnTo>
                  <a:pt x="4087446" y="0"/>
                </a:lnTo>
              </a:path>
            </a:pathLst>
          </a:custGeom>
          <a:ln w="10159">
            <a:solidFill>
              <a:srgbClr val="00E9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26669"/>
            <a:ext cx="4105910" cy="0"/>
          </a:xfrm>
          <a:custGeom>
            <a:avLst/>
            <a:gdLst/>
            <a:ahLst/>
            <a:cxnLst/>
            <a:rect l="l" t="t" r="r" b="b"/>
            <a:pathLst>
              <a:path w="4105910">
                <a:moveTo>
                  <a:pt x="0" y="0"/>
                </a:moveTo>
                <a:lnTo>
                  <a:pt x="4105613" y="0"/>
                </a:lnTo>
              </a:path>
            </a:pathLst>
          </a:custGeom>
          <a:ln w="3175">
            <a:solidFill>
              <a:srgbClr val="00E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21590"/>
            <a:ext cx="4093845" cy="0"/>
          </a:xfrm>
          <a:custGeom>
            <a:avLst/>
            <a:gdLst/>
            <a:ahLst/>
            <a:cxnLst/>
            <a:rect l="l" t="t" r="r" b="b"/>
            <a:pathLst>
              <a:path w="4093845">
                <a:moveTo>
                  <a:pt x="0" y="0"/>
                </a:moveTo>
                <a:lnTo>
                  <a:pt x="4093307" y="0"/>
                </a:lnTo>
              </a:path>
            </a:pathLst>
          </a:custGeom>
          <a:ln w="7620">
            <a:solidFill>
              <a:srgbClr val="00E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32384"/>
            <a:ext cx="4133850" cy="0"/>
          </a:xfrm>
          <a:custGeom>
            <a:avLst/>
            <a:gdLst/>
            <a:ahLst/>
            <a:cxnLst/>
            <a:rect l="l" t="t" r="r" b="b"/>
            <a:pathLst>
              <a:path w="4133850">
                <a:moveTo>
                  <a:pt x="0" y="0"/>
                </a:moveTo>
                <a:lnTo>
                  <a:pt x="4133722" y="0"/>
                </a:lnTo>
              </a:path>
            </a:pathLst>
          </a:custGeom>
          <a:ln w="8889">
            <a:solidFill>
              <a:srgbClr val="00E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41909"/>
            <a:ext cx="4162425" cy="0"/>
          </a:xfrm>
          <a:custGeom>
            <a:avLst/>
            <a:gdLst/>
            <a:ahLst/>
            <a:cxnLst/>
            <a:rect l="l" t="t" r="r" b="b"/>
            <a:pathLst>
              <a:path w="4162425">
                <a:moveTo>
                  <a:pt x="0" y="0"/>
                </a:moveTo>
                <a:lnTo>
                  <a:pt x="4161832" y="0"/>
                </a:lnTo>
              </a:path>
            </a:pathLst>
          </a:custGeom>
          <a:ln w="10160">
            <a:solidFill>
              <a:srgbClr val="00E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0" y="50800"/>
            <a:ext cx="4186554" cy="0"/>
          </a:xfrm>
          <a:custGeom>
            <a:avLst/>
            <a:gdLst/>
            <a:ahLst/>
            <a:cxnLst/>
            <a:rect l="l" t="t" r="r" b="b"/>
            <a:pathLst>
              <a:path w="4186554">
                <a:moveTo>
                  <a:pt x="0" y="0"/>
                </a:moveTo>
                <a:lnTo>
                  <a:pt x="4186428" y="0"/>
                </a:lnTo>
              </a:path>
            </a:pathLst>
          </a:custGeom>
          <a:ln w="10159">
            <a:solidFill>
              <a:srgbClr val="00E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64135"/>
            <a:ext cx="4210050" cy="0"/>
          </a:xfrm>
          <a:custGeom>
            <a:avLst/>
            <a:gdLst/>
            <a:ahLst/>
            <a:cxnLst/>
            <a:rect l="l" t="t" r="r" b="b"/>
            <a:pathLst>
              <a:path w="4210050">
                <a:moveTo>
                  <a:pt x="0" y="0"/>
                </a:moveTo>
                <a:lnTo>
                  <a:pt x="4209599" y="0"/>
                </a:lnTo>
              </a:path>
            </a:pathLst>
          </a:custGeom>
          <a:ln w="3175">
            <a:solidFill>
              <a:srgbClr val="00E4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0" y="59055"/>
            <a:ext cx="4195445" cy="0"/>
          </a:xfrm>
          <a:custGeom>
            <a:avLst/>
            <a:gdLst/>
            <a:ahLst/>
            <a:cxnLst/>
            <a:rect l="l" t="t" r="r" b="b"/>
            <a:pathLst>
              <a:path w="4195445">
                <a:moveTo>
                  <a:pt x="0" y="0"/>
                </a:moveTo>
                <a:lnTo>
                  <a:pt x="4195212" y="0"/>
                </a:lnTo>
              </a:path>
            </a:pathLst>
          </a:custGeom>
          <a:ln w="8890">
            <a:solidFill>
              <a:srgbClr val="00E4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0" y="68580"/>
            <a:ext cx="4241165" cy="0"/>
          </a:xfrm>
          <a:custGeom>
            <a:avLst/>
            <a:gdLst/>
            <a:ahLst/>
            <a:cxnLst/>
            <a:rect l="l" t="t" r="r" b="b"/>
            <a:pathLst>
              <a:path w="4241165">
                <a:moveTo>
                  <a:pt x="0" y="0"/>
                </a:moveTo>
                <a:lnTo>
                  <a:pt x="4240934" y="0"/>
                </a:lnTo>
              </a:path>
            </a:pathLst>
          </a:custGeom>
          <a:ln w="10159">
            <a:solidFill>
              <a:srgbClr val="00E3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0" y="78105"/>
            <a:ext cx="4270375" cy="0"/>
          </a:xfrm>
          <a:custGeom>
            <a:avLst/>
            <a:gdLst/>
            <a:ahLst/>
            <a:cxnLst/>
            <a:rect l="l" t="t" r="r" b="b"/>
            <a:pathLst>
              <a:path w="4270375">
                <a:moveTo>
                  <a:pt x="0" y="0"/>
                </a:moveTo>
                <a:lnTo>
                  <a:pt x="4270181" y="0"/>
                </a:lnTo>
              </a:path>
            </a:pathLst>
          </a:custGeom>
          <a:ln w="8890">
            <a:solidFill>
              <a:srgbClr val="00E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0" y="87630"/>
            <a:ext cx="4304030" cy="0"/>
          </a:xfrm>
          <a:custGeom>
            <a:avLst/>
            <a:gdLst/>
            <a:ahLst/>
            <a:cxnLst/>
            <a:rect l="l" t="t" r="r" b="b"/>
            <a:pathLst>
              <a:path w="4304030">
                <a:moveTo>
                  <a:pt x="0" y="0"/>
                </a:moveTo>
                <a:lnTo>
                  <a:pt x="4303606" y="0"/>
                </a:lnTo>
              </a:path>
            </a:pathLst>
          </a:custGeom>
          <a:ln w="10159">
            <a:solidFill>
              <a:srgbClr val="00E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9109641" y="82550"/>
            <a:ext cx="34925" cy="10160"/>
          </a:xfrm>
          <a:custGeom>
            <a:avLst/>
            <a:gdLst/>
            <a:ahLst/>
            <a:cxnLst/>
            <a:rect l="l" t="t" r="r" b="b"/>
            <a:pathLst>
              <a:path w="34925" h="10159">
                <a:moveTo>
                  <a:pt x="34358" y="0"/>
                </a:moveTo>
                <a:lnTo>
                  <a:pt x="27486" y="0"/>
                </a:lnTo>
                <a:lnTo>
                  <a:pt x="0" y="10159"/>
                </a:lnTo>
                <a:lnTo>
                  <a:pt x="34358" y="10159"/>
                </a:lnTo>
                <a:lnTo>
                  <a:pt x="34358" y="0"/>
                </a:lnTo>
                <a:close/>
              </a:path>
            </a:pathLst>
          </a:custGeom>
          <a:solidFill>
            <a:srgbClr val="00E1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0" y="96519"/>
            <a:ext cx="4333240" cy="0"/>
          </a:xfrm>
          <a:custGeom>
            <a:avLst/>
            <a:gdLst/>
            <a:ahLst/>
            <a:cxnLst/>
            <a:rect l="l" t="t" r="r" b="b"/>
            <a:pathLst>
              <a:path w="4333240">
                <a:moveTo>
                  <a:pt x="0" y="0"/>
                </a:moveTo>
                <a:lnTo>
                  <a:pt x="4332853" y="0"/>
                </a:lnTo>
              </a:path>
            </a:pathLst>
          </a:custGeom>
          <a:ln w="10159">
            <a:solidFill>
              <a:srgbClr val="00E0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9085591" y="91439"/>
            <a:ext cx="58419" cy="10160"/>
          </a:xfrm>
          <a:custGeom>
            <a:avLst/>
            <a:gdLst/>
            <a:ahLst/>
            <a:cxnLst/>
            <a:rect l="l" t="t" r="r" b="b"/>
            <a:pathLst>
              <a:path w="58420" h="10159">
                <a:moveTo>
                  <a:pt x="58408" y="0"/>
                </a:moveTo>
                <a:lnTo>
                  <a:pt x="27486" y="0"/>
                </a:lnTo>
                <a:lnTo>
                  <a:pt x="0" y="10159"/>
                </a:lnTo>
                <a:lnTo>
                  <a:pt x="58408" y="10159"/>
                </a:lnTo>
                <a:lnTo>
                  <a:pt x="58408" y="0"/>
                </a:lnTo>
                <a:close/>
              </a:path>
            </a:pathLst>
          </a:custGeom>
          <a:solidFill>
            <a:srgbClr val="00E0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0" y="105410"/>
            <a:ext cx="4362450" cy="0"/>
          </a:xfrm>
          <a:custGeom>
            <a:avLst/>
            <a:gdLst/>
            <a:ahLst/>
            <a:cxnLst/>
            <a:rect l="l" t="t" r="r" b="b"/>
            <a:pathLst>
              <a:path w="4362450">
                <a:moveTo>
                  <a:pt x="0" y="0"/>
                </a:moveTo>
                <a:lnTo>
                  <a:pt x="4362100" y="0"/>
                </a:lnTo>
              </a:path>
            </a:pathLst>
          </a:custGeom>
          <a:ln w="10160">
            <a:solidFill>
              <a:srgbClr val="00D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9061540" y="100330"/>
            <a:ext cx="82550" cy="10160"/>
          </a:xfrm>
          <a:custGeom>
            <a:avLst/>
            <a:gdLst/>
            <a:ahLst/>
            <a:cxnLst/>
            <a:rect l="l" t="t" r="r" b="b"/>
            <a:pathLst>
              <a:path w="82550" h="10160">
                <a:moveTo>
                  <a:pt x="82459" y="0"/>
                </a:moveTo>
                <a:lnTo>
                  <a:pt x="27486" y="0"/>
                </a:lnTo>
                <a:lnTo>
                  <a:pt x="0" y="10160"/>
                </a:lnTo>
                <a:lnTo>
                  <a:pt x="82459" y="10160"/>
                </a:lnTo>
                <a:lnTo>
                  <a:pt x="82459" y="0"/>
                </a:lnTo>
                <a:close/>
              </a:path>
            </a:pathLst>
          </a:custGeom>
          <a:solidFill>
            <a:srgbClr val="00DFF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0" y="114300"/>
            <a:ext cx="4391660" cy="0"/>
          </a:xfrm>
          <a:custGeom>
            <a:avLst/>
            <a:gdLst/>
            <a:ahLst/>
            <a:cxnLst/>
            <a:rect l="l" t="t" r="r" b="b"/>
            <a:pathLst>
              <a:path w="4391660">
                <a:moveTo>
                  <a:pt x="0" y="0"/>
                </a:moveTo>
                <a:lnTo>
                  <a:pt x="4391347" y="0"/>
                </a:lnTo>
              </a:path>
            </a:pathLst>
          </a:custGeom>
          <a:ln w="10159">
            <a:solidFill>
              <a:srgbClr val="00D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9037490" y="11430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509" y="0"/>
                </a:lnTo>
              </a:path>
            </a:pathLst>
          </a:custGeom>
          <a:ln w="10159">
            <a:solidFill>
              <a:srgbClr val="00D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0" y="123825"/>
            <a:ext cx="4420870" cy="0"/>
          </a:xfrm>
          <a:custGeom>
            <a:avLst/>
            <a:gdLst/>
            <a:ahLst/>
            <a:cxnLst/>
            <a:rect l="l" t="t" r="r" b="b"/>
            <a:pathLst>
              <a:path w="4420870">
                <a:moveTo>
                  <a:pt x="0" y="0"/>
                </a:moveTo>
                <a:lnTo>
                  <a:pt x="4420593" y="0"/>
                </a:lnTo>
              </a:path>
            </a:pathLst>
          </a:custGeom>
          <a:ln w="8890">
            <a:solidFill>
              <a:srgbClr val="00DD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9013439" y="123825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560" y="0"/>
                </a:lnTo>
              </a:path>
            </a:pathLst>
          </a:custGeom>
          <a:ln w="8890">
            <a:solidFill>
              <a:srgbClr val="00DD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0" y="133350"/>
            <a:ext cx="4454525" cy="0"/>
          </a:xfrm>
          <a:custGeom>
            <a:avLst/>
            <a:gdLst/>
            <a:ahLst/>
            <a:cxnLst/>
            <a:rect l="l" t="t" r="r" b="b"/>
            <a:pathLst>
              <a:path w="4454525">
                <a:moveTo>
                  <a:pt x="0" y="0"/>
                </a:moveTo>
                <a:lnTo>
                  <a:pt x="4454018" y="0"/>
                </a:lnTo>
              </a:path>
            </a:pathLst>
          </a:custGeom>
          <a:ln w="10159">
            <a:solidFill>
              <a:srgbClr val="00D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985953" y="133350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5">
                <a:moveTo>
                  <a:pt x="0" y="0"/>
                </a:moveTo>
                <a:lnTo>
                  <a:pt x="158046" y="0"/>
                </a:lnTo>
              </a:path>
            </a:pathLst>
          </a:custGeom>
          <a:ln w="10159">
            <a:solidFill>
              <a:srgbClr val="00D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0" y="142239"/>
            <a:ext cx="4483735" cy="0"/>
          </a:xfrm>
          <a:custGeom>
            <a:avLst/>
            <a:gdLst/>
            <a:ahLst/>
            <a:cxnLst/>
            <a:rect l="l" t="t" r="r" b="b"/>
            <a:pathLst>
              <a:path w="4483735">
                <a:moveTo>
                  <a:pt x="0" y="0"/>
                </a:moveTo>
                <a:lnTo>
                  <a:pt x="4483265" y="0"/>
                </a:lnTo>
              </a:path>
            </a:pathLst>
          </a:custGeom>
          <a:ln w="10160">
            <a:solidFill>
              <a:srgbClr val="0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8961902" y="142239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0" y="0"/>
                </a:moveTo>
                <a:lnTo>
                  <a:pt x="182097" y="0"/>
                </a:lnTo>
              </a:path>
            </a:pathLst>
          </a:custGeom>
          <a:ln w="10160">
            <a:solidFill>
              <a:srgbClr val="0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0" y="153670"/>
            <a:ext cx="4506595" cy="0"/>
          </a:xfrm>
          <a:custGeom>
            <a:avLst/>
            <a:gdLst/>
            <a:ahLst/>
            <a:cxnLst/>
            <a:rect l="l" t="t" r="r" b="b"/>
            <a:pathLst>
              <a:path w="4506595">
                <a:moveTo>
                  <a:pt x="0" y="0"/>
                </a:moveTo>
                <a:lnTo>
                  <a:pt x="4506128" y="0"/>
                </a:lnTo>
              </a:path>
            </a:pathLst>
          </a:custGeom>
          <a:ln w="507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0" y="148589"/>
            <a:ext cx="4487545" cy="0"/>
          </a:xfrm>
          <a:custGeom>
            <a:avLst/>
            <a:gdLst/>
            <a:ahLst/>
            <a:cxnLst/>
            <a:rect l="l" t="t" r="r" b="b"/>
            <a:pathLst>
              <a:path w="4487545">
                <a:moveTo>
                  <a:pt x="0" y="0"/>
                </a:moveTo>
                <a:lnTo>
                  <a:pt x="4487443" y="0"/>
                </a:lnTo>
              </a:path>
            </a:pathLst>
          </a:custGeom>
          <a:ln w="507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8937852" y="151129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6148" y="0"/>
                </a:lnTo>
              </a:path>
            </a:pathLst>
          </a:custGeom>
          <a:ln w="1015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0" y="160020"/>
            <a:ext cx="4552950" cy="0"/>
          </a:xfrm>
          <a:custGeom>
            <a:avLst/>
            <a:gdLst/>
            <a:ahLst/>
            <a:cxnLst/>
            <a:rect l="l" t="t" r="r" b="b"/>
            <a:pathLst>
              <a:path w="4552950">
                <a:moveTo>
                  <a:pt x="0" y="0"/>
                </a:moveTo>
                <a:lnTo>
                  <a:pt x="4552605" y="0"/>
                </a:lnTo>
              </a:path>
            </a:pathLst>
          </a:custGeom>
          <a:ln w="10159">
            <a:solidFill>
              <a:srgbClr val="00D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8913800" y="160020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4">
                <a:moveTo>
                  <a:pt x="0" y="0"/>
                </a:moveTo>
                <a:lnTo>
                  <a:pt x="230198" y="0"/>
                </a:lnTo>
              </a:path>
            </a:pathLst>
          </a:custGeom>
          <a:ln w="10159">
            <a:solidFill>
              <a:srgbClr val="00D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0" y="169545"/>
            <a:ext cx="4589145" cy="0"/>
          </a:xfrm>
          <a:custGeom>
            <a:avLst/>
            <a:gdLst/>
            <a:ahLst/>
            <a:cxnLst/>
            <a:rect l="l" t="t" r="r" b="b"/>
            <a:pathLst>
              <a:path w="4589145">
                <a:moveTo>
                  <a:pt x="0" y="0"/>
                </a:moveTo>
                <a:lnTo>
                  <a:pt x="4588753" y="0"/>
                </a:lnTo>
              </a:path>
            </a:pathLst>
          </a:custGeom>
          <a:ln w="8890">
            <a:solidFill>
              <a:srgbClr val="00D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8889750" y="169545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4">
                <a:moveTo>
                  <a:pt x="0" y="0"/>
                </a:moveTo>
                <a:lnTo>
                  <a:pt x="254249" y="0"/>
                </a:lnTo>
              </a:path>
            </a:pathLst>
          </a:custGeom>
          <a:ln w="8890">
            <a:solidFill>
              <a:srgbClr val="00D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0" y="179070"/>
            <a:ext cx="4630420" cy="0"/>
          </a:xfrm>
          <a:custGeom>
            <a:avLst/>
            <a:gdLst/>
            <a:ahLst/>
            <a:cxnLst/>
            <a:rect l="l" t="t" r="r" b="b"/>
            <a:pathLst>
              <a:path w="4630420">
                <a:moveTo>
                  <a:pt x="0" y="0"/>
                </a:moveTo>
                <a:lnTo>
                  <a:pt x="4630066" y="0"/>
                </a:lnTo>
              </a:path>
            </a:pathLst>
          </a:custGeom>
          <a:ln w="10159">
            <a:solidFill>
              <a:srgbClr val="00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862264" y="179070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735" y="0"/>
                </a:lnTo>
              </a:path>
            </a:pathLst>
          </a:custGeom>
          <a:ln w="10159">
            <a:solidFill>
              <a:srgbClr val="00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187960"/>
            <a:ext cx="4666615" cy="0"/>
          </a:xfrm>
          <a:custGeom>
            <a:avLst/>
            <a:gdLst/>
            <a:ahLst/>
            <a:cxnLst/>
            <a:rect l="l" t="t" r="r" b="b"/>
            <a:pathLst>
              <a:path w="4666615">
                <a:moveTo>
                  <a:pt x="0" y="0"/>
                </a:moveTo>
                <a:lnTo>
                  <a:pt x="4666215" y="0"/>
                </a:lnTo>
              </a:path>
            </a:pathLst>
          </a:custGeom>
          <a:ln w="10160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838213" y="187960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5786" y="0"/>
                </a:lnTo>
              </a:path>
            </a:pathLst>
          </a:custGeom>
          <a:ln w="10160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0" y="196850"/>
            <a:ext cx="4702810" cy="0"/>
          </a:xfrm>
          <a:custGeom>
            <a:avLst/>
            <a:gdLst/>
            <a:ahLst/>
            <a:cxnLst/>
            <a:rect l="l" t="t" r="r" b="b"/>
            <a:pathLst>
              <a:path w="4702810">
                <a:moveTo>
                  <a:pt x="0" y="0"/>
                </a:moveTo>
                <a:lnTo>
                  <a:pt x="4702364" y="0"/>
                </a:lnTo>
              </a:path>
            </a:pathLst>
          </a:custGeom>
          <a:ln w="10159">
            <a:solidFill>
              <a:srgbClr val="00D5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8814162" y="196850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29837" y="0"/>
                </a:lnTo>
              </a:path>
            </a:pathLst>
          </a:custGeom>
          <a:ln w="10159">
            <a:solidFill>
              <a:srgbClr val="00D5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0" y="205740"/>
            <a:ext cx="4739005" cy="0"/>
          </a:xfrm>
          <a:custGeom>
            <a:avLst/>
            <a:gdLst/>
            <a:ahLst/>
            <a:cxnLst/>
            <a:rect l="l" t="t" r="r" b="b"/>
            <a:pathLst>
              <a:path w="4739005">
                <a:moveTo>
                  <a:pt x="0" y="0"/>
                </a:moveTo>
                <a:lnTo>
                  <a:pt x="4738512" y="0"/>
                </a:lnTo>
              </a:path>
            </a:pathLst>
          </a:custGeom>
          <a:ln w="10160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8790112" y="205740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3887" y="0"/>
                </a:lnTo>
              </a:path>
            </a:pathLst>
          </a:custGeom>
          <a:ln w="10160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0" y="215265"/>
            <a:ext cx="4775200" cy="0"/>
          </a:xfrm>
          <a:custGeom>
            <a:avLst/>
            <a:gdLst/>
            <a:ahLst/>
            <a:cxnLst/>
            <a:rect l="l" t="t" r="r" b="b"/>
            <a:pathLst>
              <a:path w="4775200">
                <a:moveTo>
                  <a:pt x="0" y="0"/>
                </a:moveTo>
                <a:lnTo>
                  <a:pt x="4774661" y="0"/>
                </a:lnTo>
              </a:path>
            </a:pathLst>
          </a:custGeom>
          <a:ln w="8889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8766061" y="21526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59">
                <a:moveTo>
                  <a:pt x="0" y="0"/>
                </a:moveTo>
                <a:lnTo>
                  <a:pt x="377938" y="0"/>
                </a:lnTo>
              </a:path>
            </a:pathLst>
          </a:custGeom>
          <a:ln w="8889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0" y="224790"/>
            <a:ext cx="4816475" cy="0"/>
          </a:xfrm>
          <a:custGeom>
            <a:avLst/>
            <a:gdLst/>
            <a:ahLst/>
            <a:cxnLst/>
            <a:rect l="l" t="t" r="r" b="b"/>
            <a:pathLst>
              <a:path w="4816475">
                <a:moveTo>
                  <a:pt x="0" y="0"/>
                </a:moveTo>
                <a:lnTo>
                  <a:pt x="4815974" y="0"/>
                </a:lnTo>
              </a:path>
            </a:pathLst>
          </a:custGeom>
          <a:ln w="10160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8747283" y="226059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716" y="0"/>
                </a:lnTo>
              </a:path>
            </a:pathLst>
          </a:custGeom>
          <a:ln w="7620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8762625" y="220979"/>
            <a:ext cx="381635" cy="0"/>
          </a:xfrm>
          <a:custGeom>
            <a:avLst/>
            <a:gdLst/>
            <a:ahLst/>
            <a:cxnLst/>
            <a:rect l="l" t="t" r="r" b="b"/>
            <a:pathLst>
              <a:path w="381634">
                <a:moveTo>
                  <a:pt x="0" y="0"/>
                </a:moveTo>
                <a:lnTo>
                  <a:pt x="381374" y="0"/>
                </a:lnTo>
              </a:path>
            </a:pathLst>
          </a:custGeom>
          <a:ln w="3175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0" y="233679"/>
            <a:ext cx="4852670" cy="0"/>
          </a:xfrm>
          <a:custGeom>
            <a:avLst/>
            <a:gdLst/>
            <a:ahLst/>
            <a:cxnLst/>
            <a:rect l="l" t="t" r="r" b="b"/>
            <a:pathLst>
              <a:path w="4852670">
                <a:moveTo>
                  <a:pt x="0" y="0"/>
                </a:moveTo>
                <a:lnTo>
                  <a:pt x="4852123" y="0"/>
                </a:lnTo>
              </a:path>
            </a:pathLst>
          </a:custGeom>
          <a:ln w="10159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8707596" y="233679"/>
            <a:ext cx="436880" cy="0"/>
          </a:xfrm>
          <a:custGeom>
            <a:avLst/>
            <a:gdLst/>
            <a:ahLst/>
            <a:cxnLst/>
            <a:rect l="l" t="t" r="r" b="b"/>
            <a:pathLst>
              <a:path w="436879">
                <a:moveTo>
                  <a:pt x="0" y="0"/>
                </a:moveTo>
                <a:lnTo>
                  <a:pt x="436403" y="0"/>
                </a:lnTo>
              </a:path>
            </a:pathLst>
          </a:custGeom>
          <a:ln w="10159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0" y="242570"/>
            <a:ext cx="4888865" cy="0"/>
          </a:xfrm>
          <a:custGeom>
            <a:avLst/>
            <a:gdLst/>
            <a:ahLst/>
            <a:cxnLst/>
            <a:rect l="l" t="t" r="r" b="b"/>
            <a:pathLst>
              <a:path w="4888865">
                <a:moveTo>
                  <a:pt x="0" y="0"/>
                </a:moveTo>
                <a:lnTo>
                  <a:pt x="4888272" y="0"/>
                </a:lnTo>
              </a:path>
            </a:pathLst>
          </a:custGeom>
          <a:ln w="10159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8679815" y="242570"/>
            <a:ext cx="464184" cy="0"/>
          </a:xfrm>
          <a:custGeom>
            <a:avLst/>
            <a:gdLst/>
            <a:ahLst/>
            <a:cxnLst/>
            <a:rect l="l" t="t" r="r" b="b"/>
            <a:pathLst>
              <a:path w="464184">
                <a:moveTo>
                  <a:pt x="0" y="0"/>
                </a:moveTo>
                <a:lnTo>
                  <a:pt x="464184" y="0"/>
                </a:lnTo>
              </a:path>
            </a:pathLst>
          </a:custGeom>
          <a:ln w="10159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0" y="251459"/>
            <a:ext cx="4924425" cy="0"/>
          </a:xfrm>
          <a:custGeom>
            <a:avLst/>
            <a:gdLst/>
            <a:ahLst/>
            <a:cxnLst/>
            <a:rect l="l" t="t" r="r" b="b"/>
            <a:pathLst>
              <a:path w="4924425">
                <a:moveTo>
                  <a:pt x="0" y="0"/>
                </a:moveTo>
                <a:lnTo>
                  <a:pt x="4924420" y="0"/>
                </a:lnTo>
              </a:path>
            </a:pathLst>
          </a:custGeom>
          <a:ln w="10160">
            <a:solidFill>
              <a:srgbClr val="00C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8652033" y="251459"/>
            <a:ext cx="492125" cy="0"/>
          </a:xfrm>
          <a:custGeom>
            <a:avLst/>
            <a:gdLst/>
            <a:ahLst/>
            <a:cxnLst/>
            <a:rect l="l" t="t" r="r" b="b"/>
            <a:pathLst>
              <a:path w="492125">
                <a:moveTo>
                  <a:pt x="0" y="0"/>
                </a:moveTo>
                <a:lnTo>
                  <a:pt x="491966" y="0"/>
                </a:lnTo>
              </a:path>
            </a:pathLst>
          </a:custGeom>
          <a:ln w="10160">
            <a:solidFill>
              <a:srgbClr val="00C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0" y="260984"/>
            <a:ext cx="4960620" cy="0"/>
          </a:xfrm>
          <a:custGeom>
            <a:avLst/>
            <a:gdLst/>
            <a:ahLst/>
            <a:cxnLst/>
            <a:rect l="l" t="t" r="r" b="b"/>
            <a:pathLst>
              <a:path w="4960620">
                <a:moveTo>
                  <a:pt x="0" y="0"/>
                </a:moveTo>
                <a:lnTo>
                  <a:pt x="4960569" y="0"/>
                </a:lnTo>
              </a:path>
            </a:pathLst>
          </a:custGeom>
          <a:ln w="8889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8624252" y="260984"/>
            <a:ext cx="520065" cy="0"/>
          </a:xfrm>
          <a:custGeom>
            <a:avLst/>
            <a:gdLst/>
            <a:ahLst/>
            <a:cxnLst/>
            <a:rect l="l" t="t" r="r" b="b"/>
            <a:pathLst>
              <a:path w="520065">
                <a:moveTo>
                  <a:pt x="0" y="0"/>
                </a:moveTo>
                <a:lnTo>
                  <a:pt x="519747" y="0"/>
                </a:lnTo>
              </a:path>
            </a:pathLst>
          </a:custGeom>
          <a:ln w="8889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0" y="270509"/>
            <a:ext cx="5001895" cy="0"/>
          </a:xfrm>
          <a:custGeom>
            <a:avLst/>
            <a:gdLst/>
            <a:ahLst/>
            <a:cxnLst/>
            <a:rect l="l" t="t" r="r" b="b"/>
            <a:pathLst>
              <a:path w="5001895">
                <a:moveTo>
                  <a:pt x="0" y="0"/>
                </a:moveTo>
                <a:lnTo>
                  <a:pt x="5001882" y="0"/>
                </a:lnTo>
              </a:path>
            </a:pathLst>
          </a:custGeom>
          <a:ln w="10160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8592502" y="270509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5">
                <a:moveTo>
                  <a:pt x="0" y="0"/>
                </a:moveTo>
                <a:lnTo>
                  <a:pt x="551497" y="0"/>
                </a:lnTo>
              </a:path>
            </a:pathLst>
          </a:custGeom>
          <a:ln w="10160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0" y="279400"/>
            <a:ext cx="5038090" cy="0"/>
          </a:xfrm>
          <a:custGeom>
            <a:avLst/>
            <a:gdLst/>
            <a:ahLst/>
            <a:cxnLst/>
            <a:rect l="l" t="t" r="r" b="b"/>
            <a:pathLst>
              <a:path w="5038090">
                <a:moveTo>
                  <a:pt x="0" y="0"/>
                </a:moveTo>
                <a:lnTo>
                  <a:pt x="5038031" y="0"/>
                </a:lnTo>
              </a:path>
            </a:pathLst>
          </a:custGeom>
          <a:ln w="10159">
            <a:solidFill>
              <a:srgbClr val="00C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8564721" y="279400"/>
            <a:ext cx="579755" cy="0"/>
          </a:xfrm>
          <a:custGeom>
            <a:avLst/>
            <a:gdLst/>
            <a:ahLst/>
            <a:cxnLst/>
            <a:rect l="l" t="t" r="r" b="b"/>
            <a:pathLst>
              <a:path w="579754">
                <a:moveTo>
                  <a:pt x="0" y="0"/>
                </a:moveTo>
                <a:lnTo>
                  <a:pt x="579278" y="0"/>
                </a:lnTo>
              </a:path>
            </a:pathLst>
          </a:custGeom>
          <a:ln w="10159">
            <a:solidFill>
              <a:srgbClr val="00C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0" y="288290"/>
            <a:ext cx="5074285" cy="0"/>
          </a:xfrm>
          <a:custGeom>
            <a:avLst/>
            <a:gdLst/>
            <a:ahLst/>
            <a:cxnLst/>
            <a:rect l="l" t="t" r="r" b="b"/>
            <a:pathLst>
              <a:path w="5074285">
                <a:moveTo>
                  <a:pt x="0" y="0"/>
                </a:moveTo>
                <a:lnTo>
                  <a:pt x="5074179" y="0"/>
                </a:lnTo>
              </a:path>
            </a:pathLst>
          </a:custGeom>
          <a:ln w="10160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8536940" y="288290"/>
            <a:ext cx="607060" cy="0"/>
          </a:xfrm>
          <a:custGeom>
            <a:avLst/>
            <a:gdLst/>
            <a:ahLst/>
            <a:cxnLst/>
            <a:rect l="l" t="t" r="r" b="b"/>
            <a:pathLst>
              <a:path w="607059">
                <a:moveTo>
                  <a:pt x="0" y="0"/>
                </a:moveTo>
                <a:lnTo>
                  <a:pt x="607060" y="0"/>
                </a:lnTo>
              </a:path>
            </a:pathLst>
          </a:custGeom>
          <a:ln w="10160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0" y="297179"/>
            <a:ext cx="5110480" cy="0"/>
          </a:xfrm>
          <a:custGeom>
            <a:avLst/>
            <a:gdLst/>
            <a:ahLst/>
            <a:cxnLst/>
            <a:rect l="l" t="t" r="r" b="b"/>
            <a:pathLst>
              <a:path w="5110480">
                <a:moveTo>
                  <a:pt x="0" y="0"/>
                </a:moveTo>
                <a:lnTo>
                  <a:pt x="5110328" y="0"/>
                </a:lnTo>
              </a:path>
            </a:pathLst>
          </a:custGeom>
          <a:ln w="10159">
            <a:solidFill>
              <a:srgbClr val="00C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8509158" y="297179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4841" y="0"/>
                </a:lnTo>
              </a:path>
            </a:pathLst>
          </a:custGeom>
          <a:ln w="10159">
            <a:solidFill>
              <a:srgbClr val="00C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0" y="306704"/>
            <a:ext cx="5146675" cy="0"/>
          </a:xfrm>
          <a:custGeom>
            <a:avLst/>
            <a:gdLst/>
            <a:ahLst/>
            <a:cxnLst/>
            <a:rect l="l" t="t" r="r" b="b"/>
            <a:pathLst>
              <a:path w="5146675">
                <a:moveTo>
                  <a:pt x="0" y="0"/>
                </a:moveTo>
                <a:lnTo>
                  <a:pt x="5146477" y="0"/>
                </a:lnTo>
              </a:path>
            </a:pathLst>
          </a:custGeom>
          <a:ln w="8890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8491855" y="307340"/>
            <a:ext cx="652145" cy="0"/>
          </a:xfrm>
          <a:custGeom>
            <a:avLst/>
            <a:gdLst/>
            <a:ahLst/>
            <a:cxnLst/>
            <a:rect l="l" t="t" r="r" b="b"/>
            <a:pathLst>
              <a:path w="652145">
                <a:moveTo>
                  <a:pt x="0" y="0"/>
                </a:moveTo>
                <a:lnTo>
                  <a:pt x="652145" y="0"/>
                </a:lnTo>
              </a:path>
            </a:pathLst>
          </a:custGeom>
          <a:ln w="7620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8507174" y="302895"/>
            <a:ext cx="636905" cy="0"/>
          </a:xfrm>
          <a:custGeom>
            <a:avLst/>
            <a:gdLst/>
            <a:ahLst/>
            <a:cxnLst/>
            <a:rect l="l" t="t" r="r" b="b"/>
            <a:pathLst>
              <a:path w="636904">
                <a:moveTo>
                  <a:pt x="0" y="0"/>
                </a:moveTo>
                <a:lnTo>
                  <a:pt x="636825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0" y="316229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>
                <a:moveTo>
                  <a:pt x="0" y="0"/>
                </a:moveTo>
                <a:lnTo>
                  <a:pt x="2352040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2824479" y="316229"/>
            <a:ext cx="2363470" cy="0"/>
          </a:xfrm>
          <a:custGeom>
            <a:avLst/>
            <a:gdLst/>
            <a:ahLst/>
            <a:cxnLst/>
            <a:rect l="l" t="t" r="r" b="b"/>
            <a:pathLst>
              <a:path w="2363470">
                <a:moveTo>
                  <a:pt x="0" y="0"/>
                </a:moveTo>
                <a:lnTo>
                  <a:pt x="2363310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8442959" y="316229"/>
            <a:ext cx="701040" cy="0"/>
          </a:xfrm>
          <a:custGeom>
            <a:avLst/>
            <a:gdLst/>
            <a:ahLst/>
            <a:cxnLst/>
            <a:rect l="l" t="t" r="r" b="b"/>
            <a:pathLst>
              <a:path w="701040">
                <a:moveTo>
                  <a:pt x="0" y="0"/>
                </a:moveTo>
                <a:lnTo>
                  <a:pt x="701039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0" y="325120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5">
                <a:moveTo>
                  <a:pt x="0" y="0"/>
                </a:moveTo>
                <a:lnTo>
                  <a:pt x="2197166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2966061" y="325120"/>
            <a:ext cx="2258060" cy="0"/>
          </a:xfrm>
          <a:custGeom>
            <a:avLst/>
            <a:gdLst/>
            <a:ahLst/>
            <a:cxnLst/>
            <a:rect l="l" t="t" r="r" b="b"/>
            <a:pathLst>
              <a:path w="2258060">
                <a:moveTo>
                  <a:pt x="0" y="0"/>
                </a:moveTo>
                <a:lnTo>
                  <a:pt x="2257877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8411844" y="325120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4">
                <a:moveTo>
                  <a:pt x="0" y="0"/>
                </a:moveTo>
                <a:lnTo>
                  <a:pt x="732154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0" y="337184"/>
            <a:ext cx="1918970" cy="0"/>
          </a:xfrm>
          <a:custGeom>
            <a:avLst/>
            <a:gdLst/>
            <a:ahLst/>
            <a:cxnLst/>
            <a:rect l="l" t="t" r="r" b="b"/>
            <a:pathLst>
              <a:path w="1918970">
                <a:moveTo>
                  <a:pt x="0" y="0"/>
                </a:moveTo>
                <a:lnTo>
                  <a:pt x="1918638" y="0"/>
                </a:lnTo>
              </a:path>
            </a:pathLst>
          </a:custGeom>
          <a:ln w="3809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0" y="332104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6981" y="0"/>
                </a:lnTo>
              </a:path>
            </a:pathLst>
          </a:custGeom>
          <a:ln w="635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3107642" y="334009"/>
            <a:ext cx="2152650" cy="0"/>
          </a:xfrm>
          <a:custGeom>
            <a:avLst/>
            <a:gdLst/>
            <a:ahLst/>
            <a:cxnLst/>
            <a:rect l="l" t="t" r="r" b="b"/>
            <a:pathLst>
              <a:path w="2152650">
                <a:moveTo>
                  <a:pt x="0" y="0"/>
                </a:moveTo>
                <a:lnTo>
                  <a:pt x="2152444" y="0"/>
                </a:lnTo>
              </a:path>
            </a:pathLst>
          </a:custGeom>
          <a:ln w="1016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8391842" y="335915"/>
            <a:ext cx="745490" cy="0"/>
          </a:xfrm>
          <a:custGeom>
            <a:avLst/>
            <a:gdLst/>
            <a:ahLst/>
            <a:cxnLst/>
            <a:rect l="l" t="t" r="r" b="b"/>
            <a:pathLst>
              <a:path w="745490">
                <a:moveTo>
                  <a:pt x="0" y="0"/>
                </a:moveTo>
                <a:lnTo>
                  <a:pt x="744923" y="0"/>
                </a:lnTo>
              </a:path>
            </a:pathLst>
          </a:custGeom>
          <a:ln w="635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8409622" y="330834"/>
            <a:ext cx="734695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377" y="0"/>
                </a:lnTo>
              </a:path>
            </a:pathLst>
          </a:custGeom>
          <a:ln w="3809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0" y="339090"/>
            <a:ext cx="9128125" cy="8890"/>
          </a:xfrm>
          <a:custGeom>
            <a:avLst/>
            <a:gdLst/>
            <a:ahLst/>
            <a:cxnLst/>
            <a:rect l="l" t="t" r="r" b="b"/>
            <a:pathLst>
              <a:path w="9128125" h="8889">
                <a:moveTo>
                  <a:pt x="1905606" y="0"/>
                </a:moveTo>
                <a:lnTo>
                  <a:pt x="0" y="0"/>
                </a:lnTo>
                <a:lnTo>
                  <a:pt x="0" y="8889"/>
                </a:lnTo>
                <a:lnTo>
                  <a:pt x="1844790" y="8889"/>
                </a:lnTo>
                <a:lnTo>
                  <a:pt x="1905606" y="0"/>
                </a:lnTo>
                <a:close/>
              </a:path>
              <a:path w="9128125" h="8889">
                <a:moveTo>
                  <a:pt x="5260087" y="0"/>
                </a:moveTo>
                <a:lnTo>
                  <a:pt x="3269450" y="0"/>
                </a:lnTo>
                <a:lnTo>
                  <a:pt x="3370579" y="6350"/>
                </a:lnTo>
                <a:lnTo>
                  <a:pt x="3393006" y="8889"/>
                </a:lnTo>
                <a:lnTo>
                  <a:pt x="5300834" y="8889"/>
                </a:lnTo>
                <a:lnTo>
                  <a:pt x="5275580" y="3809"/>
                </a:lnTo>
                <a:lnTo>
                  <a:pt x="5260087" y="0"/>
                </a:lnTo>
                <a:close/>
              </a:path>
              <a:path w="9128125" h="8889">
                <a:moveTo>
                  <a:pt x="9127807" y="0"/>
                </a:moveTo>
                <a:lnTo>
                  <a:pt x="8380729" y="0"/>
                </a:lnTo>
                <a:lnTo>
                  <a:pt x="8349615" y="8889"/>
                </a:lnTo>
                <a:lnTo>
                  <a:pt x="9102725" y="8889"/>
                </a:lnTo>
                <a:lnTo>
                  <a:pt x="9127807" y="0"/>
                </a:lnTo>
                <a:close/>
              </a:path>
            </a:pathLst>
          </a:custGeom>
          <a:solidFill>
            <a:srgbClr val="00C5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0" y="352425"/>
            <a:ext cx="1845310" cy="0"/>
          </a:xfrm>
          <a:custGeom>
            <a:avLst/>
            <a:gdLst/>
            <a:ahLst/>
            <a:cxnLst/>
            <a:rect l="l" t="t" r="r" b="b"/>
            <a:pathLst>
              <a:path w="1845310">
                <a:moveTo>
                  <a:pt x="0" y="0"/>
                </a:moveTo>
                <a:lnTo>
                  <a:pt x="1844790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3393006" y="352425"/>
            <a:ext cx="1952625" cy="0"/>
          </a:xfrm>
          <a:custGeom>
            <a:avLst/>
            <a:gdLst/>
            <a:ahLst/>
            <a:cxnLst/>
            <a:rect l="l" t="t" r="r" b="b"/>
            <a:pathLst>
              <a:path w="1952625">
                <a:moveTo>
                  <a:pt x="0" y="0"/>
                </a:moveTo>
                <a:lnTo>
                  <a:pt x="1952023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8318500" y="352425"/>
            <a:ext cx="784225" cy="0"/>
          </a:xfrm>
          <a:custGeom>
            <a:avLst/>
            <a:gdLst/>
            <a:ahLst/>
            <a:cxnLst/>
            <a:rect l="l" t="t" r="r" b="b"/>
            <a:pathLst>
              <a:path w="784225">
                <a:moveTo>
                  <a:pt x="0" y="0"/>
                </a:moveTo>
                <a:lnTo>
                  <a:pt x="784225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0" y="361950"/>
            <a:ext cx="1784350" cy="0"/>
          </a:xfrm>
          <a:custGeom>
            <a:avLst/>
            <a:gdLst/>
            <a:ahLst/>
            <a:cxnLst/>
            <a:rect l="l" t="t" r="r" b="b"/>
            <a:pathLst>
              <a:path w="1784350">
                <a:moveTo>
                  <a:pt x="0" y="0"/>
                </a:moveTo>
                <a:lnTo>
                  <a:pt x="1783974" y="0"/>
                </a:lnTo>
              </a:path>
            </a:pathLst>
          </a:custGeom>
          <a:ln w="1015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3471501" y="361950"/>
            <a:ext cx="1924050" cy="0"/>
          </a:xfrm>
          <a:custGeom>
            <a:avLst/>
            <a:gdLst/>
            <a:ahLst/>
            <a:cxnLst/>
            <a:rect l="l" t="t" r="r" b="b"/>
            <a:pathLst>
              <a:path w="1924050">
                <a:moveTo>
                  <a:pt x="0" y="0"/>
                </a:moveTo>
                <a:lnTo>
                  <a:pt x="1924039" y="0"/>
                </a:lnTo>
              </a:path>
            </a:pathLst>
          </a:custGeom>
          <a:ln w="1015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8285162" y="366395"/>
            <a:ext cx="765810" cy="0"/>
          </a:xfrm>
          <a:custGeom>
            <a:avLst/>
            <a:gdLst/>
            <a:ahLst/>
            <a:cxnLst/>
            <a:rect l="l" t="t" r="r" b="b"/>
            <a:pathLst>
              <a:path w="765809">
                <a:moveTo>
                  <a:pt x="0" y="0"/>
                </a:moveTo>
                <a:lnTo>
                  <a:pt x="765238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8302942" y="361315"/>
            <a:ext cx="762635" cy="0"/>
          </a:xfrm>
          <a:custGeom>
            <a:avLst/>
            <a:gdLst/>
            <a:ahLst/>
            <a:cxnLst/>
            <a:rect l="l" t="t" r="r" b="b"/>
            <a:pathLst>
              <a:path w="762634">
                <a:moveTo>
                  <a:pt x="0" y="0"/>
                </a:moveTo>
                <a:lnTo>
                  <a:pt x="762158" y="0"/>
                </a:lnTo>
              </a:path>
            </a:pathLst>
          </a:custGeom>
          <a:ln w="888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0" y="370840"/>
            <a:ext cx="1723389" cy="0"/>
          </a:xfrm>
          <a:custGeom>
            <a:avLst/>
            <a:gdLst/>
            <a:ahLst/>
            <a:cxnLst/>
            <a:rect l="l" t="t" r="r" b="b"/>
            <a:pathLst>
              <a:path w="1723389">
                <a:moveTo>
                  <a:pt x="0" y="0"/>
                </a:moveTo>
                <a:lnTo>
                  <a:pt x="1723159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3549995" y="370840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60">
                <a:moveTo>
                  <a:pt x="0" y="0"/>
                </a:moveTo>
                <a:lnTo>
                  <a:pt x="1889741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8251825" y="370840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735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0" y="379729"/>
            <a:ext cx="1662430" cy="0"/>
          </a:xfrm>
          <a:custGeom>
            <a:avLst/>
            <a:gdLst/>
            <a:ahLst/>
            <a:cxnLst/>
            <a:rect l="l" t="t" r="r" b="b"/>
            <a:pathLst>
              <a:path w="1662430">
                <a:moveTo>
                  <a:pt x="0" y="0"/>
                </a:moveTo>
                <a:lnTo>
                  <a:pt x="1662343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3628489" y="379729"/>
            <a:ext cx="1855470" cy="0"/>
          </a:xfrm>
          <a:custGeom>
            <a:avLst/>
            <a:gdLst/>
            <a:ahLst/>
            <a:cxnLst/>
            <a:rect l="l" t="t" r="r" b="b"/>
            <a:pathLst>
              <a:path w="1855470">
                <a:moveTo>
                  <a:pt x="0" y="0"/>
                </a:moveTo>
                <a:lnTo>
                  <a:pt x="1855443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8220709" y="379729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624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0" y="392429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3982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0" y="387984"/>
            <a:ext cx="1571625" cy="0"/>
          </a:xfrm>
          <a:custGeom>
            <a:avLst/>
            <a:gdLst/>
            <a:ahLst/>
            <a:cxnLst/>
            <a:rect l="l" t="t" r="r" b="b"/>
            <a:pathLst>
              <a:path w="1571625">
                <a:moveTo>
                  <a:pt x="0" y="0"/>
                </a:moveTo>
                <a:lnTo>
                  <a:pt x="1571119" y="0"/>
                </a:lnTo>
              </a:path>
            </a:pathLst>
          </a:custGeom>
          <a:ln w="6350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3718197" y="389254"/>
            <a:ext cx="1810385" cy="0"/>
          </a:xfrm>
          <a:custGeom>
            <a:avLst/>
            <a:gdLst/>
            <a:ahLst/>
            <a:cxnLst/>
            <a:rect l="l" t="t" r="r" b="b"/>
            <a:pathLst>
              <a:path w="1810385">
                <a:moveTo>
                  <a:pt x="0" y="0"/>
                </a:moveTo>
                <a:lnTo>
                  <a:pt x="1809931" y="0"/>
                </a:lnTo>
              </a:path>
            </a:pathLst>
          </a:custGeom>
          <a:ln w="8889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8182966" y="389254"/>
            <a:ext cx="805180" cy="0"/>
          </a:xfrm>
          <a:custGeom>
            <a:avLst/>
            <a:gdLst/>
            <a:ahLst/>
            <a:cxnLst/>
            <a:rect l="l" t="t" r="r" b="b"/>
            <a:pathLst>
              <a:path w="805179">
                <a:moveTo>
                  <a:pt x="0" y="0"/>
                </a:moveTo>
                <a:lnTo>
                  <a:pt x="804823" y="0"/>
                </a:lnTo>
              </a:path>
            </a:pathLst>
          </a:custGeom>
          <a:ln w="8889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0" y="398145"/>
            <a:ext cx="1538605" cy="0"/>
          </a:xfrm>
          <a:custGeom>
            <a:avLst/>
            <a:gdLst/>
            <a:ahLst/>
            <a:cxnLst/>
            <a:rect l="l" t="t" r="r" b="b"/>
            <a:pathLst>
              <a:path w="1538605">
                <a:moveTo>
                  <a:pt x="0" y="0"/>
                </a:moveTo>
                <a:lnTo>
                  <a:pt x="1538565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3796691" y="398145"/>
            <a:ext cx="1776095" cy="0"/>
          </a:xfrm>
          <a:custGeom>
            <a:avLst/>
            <a:gdLst/>
            <a:ahLst/>
            <a:cxnLst/>
            <a:rect l="l" t="t" r="r" b="b"/>
            <a:pathLst>
              <a:path w="1776095">
                <a:moveTo>
                  <a:pt x="0" y="0"/>
                </a:moveTo>
                <a:lnTo>
                  <a:pt x="1775633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8145222" y="398145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341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0" y="407669"/>
            <a:ext cx="1501140" cy="0"/>
          </a:xfrm>
          <a:custGeom>
            <a:avLst/>
            <a:gdLst/>
            <a:ahLst/>
            <a:cxnLst/>
            <a:rect l="l" t="t" r="r" b="b"/>
            <a:pathLst>
              <a:path w="1501140">
                <a:moveTo>
                  <a:pt x="0" y="0"/>
                </a:moveTo>
                <a:lnTo>
                  <a:pt x="1500643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3875185" y="407669"/>
            <a:ext cx="1748155" cy="0"/>
          </a:xfrm>
          <a:custGeom>
            <a:avLst/>
            <a:gdLst/>
            <a:ahLst/>
            <a:cxnLst/>
            <a:rect l="l" t="t" r="r" b="b"/>
            <a:pathLst>
              <a:path w="1748154">
                <a:moveTo>
                  <a:pt x="0" y="0"/>
                </a:moveTo>
                <a:lnTo>
                  <a:pt x="1747648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8102087" y="407669"/>
            <a:ext cx="82550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250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0" y="416559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40">
                <a:moveTo>
                  <a:pt x="0" y="0"/>
                </a:moveTo>
                <a:lnTo>
                  <a:pt x="1462722" y="0"/>
                </a:lnTo>
              </a:path>
            </a:pathLst>
          </a:custGeom>
          <a:ln w="1016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3953679" y="416559"/>
            <a:ext cx="1713864" cy="0"/>
          </a:xfrm>
          <a:custGeom>
            <a:avLst/>
            <a:gdLst/>
            <a:ahLst/>
            <a:cxnLst/>
            <a:rect l="l" t="t" r="r" b="b"/>
            <a:pathLst>
              <a:path w="1713864">
                <a:moveTo>
                  <a:pt x="0" y="0"/>
                </a:moveTo>
                <a:lnTo>
                  <a:pt x="1713350" y="0"/>
                </a:lnTo>
              </a:path>
            </a:pathLst>
          </a:custGeom>
          <a:ln w="1016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8075128" y="419100"/>
            <a:ext cx="794385" cy="0"/>
          </a:xfrm>
          <a:custGeom>
            <a:avLst/>
            <a:gdLst/>
            <a:ahLst/>
            <a:cxnLst/>
            <a:rect l="l" t="t" r="r" b="b"/>
            <a:pathLst>
              <a:path w="794384">
                <a:moveTo>
                  <a:pt x="0" y="0"/>
                </a:moveTo>
                <a:lnTo>
                  <a:pt x="794386" y="0"/>
                </a:lnTo>
              </a:path>
            </a:pathLst>
          </a:custGeom>
          <a:ln w="508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8096695" y="414019"/>
            <a:ext cx="791845" cy="0"/>
          </a:xfrm>
          <a:custGeom>
            <a:avLst/>
            <a:gdLst/>
            <a:ahLst/>
            <a:cxnLst/>
            <a:rect l="l" t="t" r="r" b="b"/>
            <a:pathLst>
              <a:path w="791845">
                <a:moveTo>
                  <a:pt x="0" y="0"/>
                </a:moveTo>
                <a:lnTo>
                  <a:pt x="791780" y="0"/>
                </a:lnTo>
              </a:path>
            </a:pathLst>
          </a:custGeom>
          <a:ln w="5079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0" y="425450"/>
            <a:ext cx="1424940" cy="0"/>
          </a:xfrm>
          <a:custGeom>
            <a:avLst/>
            <a:gdLst/>
            <a:ahLst/>
            <a:cxnLst/>
            <a:rect l="l" t="t" r="r" b="b"/>
            <a:pathLst>
              <a:path w="1424940">
                <a:moveTo>
                  <a:pt x="0" y="0"/>
                </a:moveTo>
                <a:lnTo>
                  <a:pt x="1424801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4032174" y="425450"/>
            <a:ext cx="1679575" cy="0"/>
          </a:xfrm>
          <a:custGeom>
            <a:avLst/>
            <a:gdLst/>
            <a:ahLst/>
            <a:cxnLst/>
            <a:rect l="l" t="t" r="r" b="b"/>
            <a:pathLst>
              <a:path w="1679575">
                <a:moveTo>
                  <a:pt x="0" y="0"/>
                </a:moveTo>
                <a:lnTo>
                  <a:pt x="1679052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8026600" y="42545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7750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0" y="434975"/>
            <a:ext cx="1381760" cy="0"/>
          </a:xfrm>
          <a:custGeom>
            <a:avLst/>
            <a:gdLst/>
            <a:ahLst/>
            <a:cxnLst/>
            <a:rect l="l" t="t" r="r" b="b"/>
            <a:pathLst>
              <a:path w="1381760">
                <a:moveTo>
                  <a:pt x="0" y="0"/>
                </a:moveTo>
                <a:lnTo>
                  <a:pt x="1381462" y="0"/>
                </a:lnTo>
              </a:path>
            </a:pathLst>
          </a:custGeom>
          <a:ln w="8890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4166735" y="435609"/>
            <a:ext cx="1573530" cy="0"/>
          </a:xfrm>
          <a:custGeom>
            <a:avLst/>
            <a:gdLst/>
            <a:ahLst/>
            <a:cxnLst/>
            <a:rect l="l" t="t" r="r" b="b"/>
            <a:pathLst>
              <a:path w="1573529">
                <a:moveTo>
                  <a:pt x="0" y="0"/>
                </a:moveTo>
                <a:lnTo>
                  <a:pt x="1573277" y="0"/>
                </a:lnTo>
              </a:path>
            </a:pathLst>
          </a:custGeom>
          <a:ln w="7619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4127488" y="431165"/>
            <a:ext cx="1587500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6894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7988857" y="434975"/>
            <a:ext cx="834390" cy="0"/>
          </a:xfrm>
          <a:custGeom>
            <a:avLst/>
            <a:gdLst/>
            <a:ahLst/>
            <a:cxnLst/>
            <a:rect l="l" t="t" r="r" b="b"/>
            <a:pathLst>
              <a:path w="834390">
                <a:moveTo>
                  <a:pt x="0" y="0"/>
                </a:moveTo>
                <a:lnTo>
                  <a:pt x="834191" y="0"/>
                </a:lnTo>
              </a:path>
            </a:pathLst>
          </a:custGeom>
          <a:ln w="8890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0" y="44450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60">
                <a:moveTo>
                  <a:pt x="0" y="0"/>
                </a:moveTo>
                <a:lnTo>
                  <a:pt x="1343540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4200375" y="444500"/>
            <a:ext cx="1622425" cy="0"/>
          </a:xfrm>
          <a:custGeom>
            <a:avLst/>
            <a:gdLst/>
            <a:ahLst/>
            <a:cxnLst/>
            <a:rect l="l" t="t" r="r" b="b"/>
            <a:pathLst>
              <a:path w="1622425">
                <a:moveTo>
                  <a:pt x="0" y="0"/>
                </a:moveTo>
                <a:lnTo>
                  <a:pt x="1622036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7945721" y="444500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187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0" y="453390"/>
            <a:ext cx="1306195" cy="0"/>
          </a:xfrm>
          <a:custGeom>
            <a:avLst/>
            <a:gdLst/>
            <a:ahLst/>
            <a:cxnLst/>
            <a:rect l="l" t="t" r="r" b="b"/>
            <a:pathLst>
              <a:path w="1306195">
                <a:moveTo>
                  <a:pt x="0" y="0"/>
                </a:moveTo>
                <a:lnTo>
                  <a:pt x="1305619" y="0"/>
                </a:lnTo>
              </a:path>
            </a:pathLst>
          </a:custGeom>
          <a:ln w="1016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4278869" y="453390"/>
            <a:ext cx="1596390" cy="0"/>
          </a:xfrm>
          <a:custGeom>
            <a:avLst/>
            <a:gdLst/>
            <a:ahLst/>
            <a:cxnLst/>
            <a:rect l="l" t="t" r="r" b="b"/>
            <a:pathLst>
              <a:path w="1596389">
                <a:moveTo>
                  <a:pt x="0" y="0"/>
                </a:moveTo>
                <a:lnTo>
                  <a:pt x="1595977" y="0"/>
                </a:lnTo>
              </a:path>
            </a:pathLst>
          </a:custGeom>
          <a:ln w="1016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7910078" y="457834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969" y="0"/>
                </a:lnTo>
              </a:path>
            </a:pathLst>
          </a:custGeom>
          <a:ln w="3175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7932241" y="452755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457" y="0"/>
                </a:lnTo>
              </a:path>
            </a:pathLst>
          </a:custGeom>
          <a:ln w="889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0" y="462280"/>
            <a:ext cx="1268095" cy="0"/>
          </a:xfrm>
          <a:custGeom>
            <a:avLst/>
            <a:gdLst/>
            <a:ahLst/>
            <a:cxnLst/>
            <a:rect l="l" t="t" r="r" b="b"/>
            <a:pathLst>
              <a:path w="1268095">
                <a:moveTo>
                  <a:pt x="0" y="0"/>
                </a:moveTo>
                <a:lnTo>
                  <a:pt x="1267698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4357364" y="462280"/>
            <a:ext cx="1570355" cy="0"/>
          </a:xfrm>
          <a:custGeom>
            <a:avLst/>
            <a:gdLst/>
            <a:ahLst/>
            <a:cxnLst/>
            <a:rect l="l" t="t" r="r" b="b"/>
            <a:pathLst>
              <a:path w="1570354">
                <a:moveTo>
                  <a:pt x="0" y="0"/>
                </a:moveTo>
                <a:lnTo>
                  <a:pt x="1569919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7860703" y="462280"/>
            <a:ext cx="854075" cy="0"/>
          </a:xfrm>
          <a:custGeom>
            <a:avLst/>
            <a:gdLst/>
            <a:ahLst/>
            <a:cxnLst/>
            <a:rect l="l" t="t" r="r" b="b"/>
            <a:pathLst>
              <a:path w="854075">
                <a:moveTo>
                  <a:pt x="0" y="0"/>
                </a:moveTo>
                <a:lnTo>
                  <a:pt x="853925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0" y="474344"/>
            <a:ext cx="1196975" cy="0"/>
          </a:xfrm>
          <a:custGeom>
            <a:avLst/>
            <a:gdLst/>
            <a:ahLst/>
            <a:cxnLst/>
            <a:rect l="l" t="t" r="r" b="b"/>
            <a:pathLst>
              <a:path w="1196975">
                <a:moveTo>
                  <a:pt x="0" y="0"/>
                </a:moveTo>
                <a:lnTo>
                  <a:pt x="1196879" y="0"/>
                </a:lnTo>
              </a:path>
            </a:pathLst>
          </a:custGeom>
          <a:ln w="381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0" y="469265"/>
            <a:ext cx="1216660" cy="0"/>
          </a:xfrm>
          <a:custGeom>
            <a:avLst/>
            <a:gdLst/>
            <a:ahLst/>
            <a:cxnLst/>
            <a:rect l="l" t="t" r="r" b="b"/>
            <a:pathLst>
              <a:path w="1216660">
                <a:moveTo>
                  <a:pt x="0" y="0"/>
                </a:moveTo>
                <a:lnTo>
                  <a:pt x="1216233" y="0"/>
                </a:lnTo>
              </a:path>
            </a:pathLst>
          </a:custGeom>
          <a:ln w="635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4435858" y="471169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3861" y="0"/>
                </a:lnTo>
              </a:path>
            </a:pathLst>
          </a:custGeom>
          <a:ln w="1016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7817912" y="475615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456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7844246" y="470534"/>
            <a:ext cx="816610" cy="0"/>
          </a:xfrm>
          <a:custGeom>
            <a:avLst/>
            <a:gdLst/>
            <a:ahLst/>
            <a:cxnLst/>
            <a:rect l="l" t="t" r="r" b="b"/>
            <a:pathLst>
              <a:path w="816609">
                <a:moveTo>
                  <a:pt x="0" y="0"/>
                </a:moveTo>
                <a:lnTo>
                  <a:pt x="816174" y="0"/>
                </a:lnTo>
              </a:path>
            </a:pathLst>
          </a:custGeom>
          <a:ln w="8889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0" y="480694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1069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4525566" y="480694"/>
            <a:ext cx="1506855" cy="0"/>
          </a:xfrm>
          <a:custGeom>
            <a:avLst/>
            <a:gdLst/>
            <a:ahLst/>
            <a:cxnLst/>
            <a:rect l="l" t="t" r="r" b="b"/>
            <a:pathLst>
              <a:path w="1506854">
                <a:moveTo>
                  <a:pt x="0" y="0"/>
                </a:moveTo>
                <a:lnTo>
                  <a:pt x="1506589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7768538" y="480694"/>
            <a:ext cx="868044" cy="0"/>
          </a:xfrm>
          <a:custGeom>
            <a:avLst/>
            <a:gdLst/>
            <a:ahLst/>
            <a:cxnLst/>
            <a:rect l="l" t="t" r="r" b="b"/>
            <a:pathLst>
              <a:path w="868045">
                <a:moveTo>
                  <a:pt x="0" y="0"/>
                </a:moveTo>
                <a:lnTo>
                  <a:pt x="867850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0" y="490219"/>
            <a:ext cx="1163955" cy="0"/>
          </a:xfrm>
          <a:custGeom>
            <a:avLst/>
            <a:gdLst/>
            <a:ahLst/>
            <a:cxnLst/>
            <a:rect l="l" t="t" r="r" b="b"/>
            <a:pathLst>
              <a:path w="1163955">
                <a:moveTo>
                  <a:pt x="0" y="0"/>
                </a:moveTo>
                <a:lnTo>
                  <a:pt x="1163955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4604060" y="490219"/>
            <a:ext cx="1488440" cy="0"/>
          </a:xfrm>
          <a:custGeom>
            <a:avLst/>
            <a:gdLst/>
            <a:ahLst/>
            <a:cxnLst/>
            <a:rect l="l" t="t" r="r" b="b"/>
            <a:pathLst>
              <a:path w="1488439">
                <a:moveTo>
                  <a:pt x="0" y="0"/>
                </a:moveTo>
                <a:lnTo>
                  <a:pt x="1488022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7715871" y="490219"/>
            <a:ext cx="878840" cy="0"/>
          </a:xfrm>
          <a:custGeom>
            <a:avLst/>
            <a:gdLst/>
            <a:ahLst/>
            <a:cxnLst/>
            <a:rect l="l" t="t" r="r" b="b"/>
            <a:pathLst>
              <a:path w="878840">
                <a:moveTo>
                  <a:pt x="0" y="0"/>
                </a:moveTo>
                <a:lnTo>
                  <a:pt x="878788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0" y="499109"/>
            <a:ext cx="1137285" cy="0"/>
          </a:xfrm>
          <a:custGeom>
            <a:avLst/>
            <a:gdLst/>
            <a:ahLst/>
            <a:cxnLst/>
            <a:rect l="l" t="t" r="r" b="b"/>
            <a:pathLst>
              <a:path w="1137285">
                <a:moveTo>
                  <a:pt x="0" y="0"/>
                </a:moveTo>
                <a:lnTo>
                  <a:pt x="1136840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4682554" y="499109"/>
            <a:ext cx="1462405" cy="0"/>
          </a:xfrm>
          <a:custGeom>
            <a:avLst/>
            <a:gdLst/>
            <a:ahLst/>
            <a:cxnLst/>
            <a:rect l="l" t="t" r="r" b="b"/>
            <a:pathLst>
              <a:path w="1462404">
                <a:moveTo>
                  <a:pt x="0" y="0"/>
                </a:moveTo>
                <a:lnTo>
                  <a:pt x="1461963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7669789" y="499109"/>
            <a:ext cx="883285" cy="0"/>
          </a:xfrm>
          <a:custGeom>
            <a:avLst/>
            <a:gdLst/>
            <a:ahLst/>
            <a:cxnLst/>
            <a:rect l="l" t="t" r="r" b="b"/>
            <a:pathLst>
              <a:path w="883284">
                <a:moveTo>
                  <a:pt x="0" y="0"/>
                </a:moveTo>
                <a:lnTo>
                  <a:pt x="883142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0" y="508000"/>
            <a:ext cx="1109980" cy="0"/>
          </a:xfrm>
          <a:custGeom>
            <a:avLst/>
            <a:gdLst/>
            <a:ahLst/>
            <a:cxnLst/>
            <a:rect l="l" t="t" r="r" b="b"/>
            <a:pathLst>
              <a:path w="1109980">
                <a:moveTo>
                  <a:pt x="0" y="0"/>
                </a:moveTo>
                <a:lnTo>
                  <a:pt x="1109725" y="0"/>
                </a:lnTo>
              </a:path>
            </a:pathLst>
          </a:custGeom>
          <a:ln w="10159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4822722" y="509905"/>
            <a:ext cx="1363345" cy="0"/>
          </a:xfrm>
          <a:custGeom>
            <a:avLst/>
            <a:gdLst/>
            <a:ahLst/>
            <a:cxnLst/>
            <a:rect l="l" t="t" r="r" b="b"/>
            <a:pathLst>
              <a:path w="1363345">
                <a:moveTo>
                  <a:pt x="0" y="0"/>
                </a:moveTo>
                <a:lnTo>
                  <a:pt x="1363317" y="0"/>
                </a:lnTo>
              </a:path>
            </a:pathLst>
          </a:custGeom>
          <a:ln w="6350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4777868" y="504825"/>
            <a:ext cx="1370965" cy="0"/>
          </a:xfrm>
          <a:custGeom>
            <a:avLst/>
            <a:gdLst/>
            <a:ahLst/>
            <a:cxnLst/>
            <a:rect l="l" t="t" r="r" b="b"/>
            <a:pathLst>
              <a:path w="1370964">
                <a:moveTo>
                  <a:pt x="0" y="0"/>
                </a:moveTo>
                <a:lnTo>
                  <a:pt x="1370394" y="0"/>
                </a:lnTo>
              </a:path>
            </a:pathLst>
          </a:custGeom>
          <a:ln w="3810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7623705" y="508000"/>
            <a:ext cx="887730" cy="0"/>
          </a:xfrm>
          <a:custGeom>
            <a:avLst/>
            <a:gdLst/>
            <a:ahLst/>
            <a:cxnLst/>
            <a:rect l="l" t="t" r="r" b="b"/>
            <a:pathLst>
              <a:path w="887729">
                <a:moveTo>
                  <a:pt x="0" y="0"/>
                </a:moveTo>
                <a:lnTo>
                  <a:pt x="887496" y="0"/>
                </a:lnTo>
              </a:path>
            </a:pathLst>
          </a:custGeom>
          <a:ln w="10159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0" y="517525"/>
            <a:ext cx="1078865" cy="0"/>
          </a:xfrm>
          <a:custGeom>
            <a:avLst/>
            <a:gdLst/>
            <a:ahLst/>
            <a:cxnLst/>
            <a:rect l="l" t="t" r="r" b="b"/>
            <a:pathLst>
              <a:path w="1078865">
                <a:moveTo>
                  <a:pt x="0" y="0"/>
                </a:moveTo>
                <a:lnTo>
                  <a:pt x="1078738" y="0"/>
                </a:lnTo>
              </a:path>
            </a:pathLst>
          </a:custGeom>
          <a:ln w="889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4850756" y="517525"/>
            <a:ext cx="1436370" cy="0"/>
          </a:xfrm>
          <a:custGeom>
            <a:avLst/>
            <a:gdLst/>
            <a:ahLst/>
            <a:cxnLst/>
            <a:rect l="l" t="t" r="r" b="b"/>
            <a:pathLst>
              <a:path w="1436370">
                <a:moveTo>
                  <a:pt x="0" y="0"/>
                </a:moveTo>
                <a:lnTo>
                  <a:pt x="1436134" y="0"/>
                </a:lnTo>
              </a:path>
            </a:pathLst>
          </a:custGeom>
          <a:ln w="889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7580179" y="520700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566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7607248" y="516255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362" y="0"/>
                </a:lnTo>
              </a:path>
            </a:pathLst>
          </a:custGeom>
          <a:ln w="635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0" y="526415"/>
            <a:ext cx="1052195" cy="0"/>
          </a:xfrm>
          <a:custGeom>
            <a:avLst/>
            <a:gdLst/>
            <a:ahLst/>
            <a:cxnLst/>
            <a:rect l="l" t="t" r="r" b="b"/>
            <a:pathLst>
              <a:path w="1052195">
                <a:moveTo>
                  <a:pt x="0" y="0"/>
                </a:moveTo>
                <a:lnTo>
                  <a:pt x="1051623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4929250" y="526415"/>
            <a:ext cx="1432560" cy="0"/>
          </a:xfrm>
          <a:custGeom>
            <a:avLst/>
            <a:gdLst/>
            <a:ahLst/>
            <a:cxnLst/>
            <a:rect l="l" t="t" r="r" b="b"/>
            <a:pathLst>
              <a:path w="1432560">
                <a:moveTo>
                  <a:pt x="0" y="0"/>
                </a:moveTo>
                <a:lnTo>
                  <a:pt x="1431951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7495294" y="526415"/>
            <a:ext cx="927100" cy="0"/>
          </a:xfrm>
          <a:custGeom>
            <a:avLst/>
            <a:gdLst/>
            <a:ahLst/>
            <a:cxnLst/>
            <a:rect l="l" t="t" r="r" b="b"/>
            <a:pathLst>
              <a:path w="927100">
                <a:moveTo>
                  <a:pt x="0" y="0"/>
                </a:moveTo>
                <a:lnTo>
                  <a:pt x="926490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0" y="535940"/>
            <a:ext cx="1024890" cy="0"/>
          </a:xfrm>
          <a:custGeom>
            <a:avLst/>
            <a:gdLst/>
            <a:ahLst/>
            <a:cxnLst/>
            <a:rect l="l" t="t" r="r" b="b"/>
            <a:pathLst>
              <a:path w="1024890">
                <a:moveTo>
                  <a:pt x="0" y="0"/>
                </a:moveTo>
                <a:lnTo>
                  <a:pt x="1024508" y="0"/>
                </a:lnTo>
              </a:path>
            </a:pathLst>
          </a:custGeom>
          <a:ln w="1016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5007744" y="535940"/>
            <a:ext cx="1438910" cy="0"/>
          </a:xfrm>
          <a:custGeom>
            <a:avLst/>
            <a:gdLst/>
            <a:ahLst/>
            <a:cxnLst/>
            <a:rect l="l" t="t" r="r" b="b"/>
            <a:pathLst>
              <a:path w="1438910">
                <a:moveTo>
                  <a:pt x="0" y="0"/>
                </a:moveTo>
                <a:lnTo>
                  <a:pt x="1438384" y="0"/>
                </a:lnTo>
              </a:path>
            </a:pathLst>
          </a:custGeom>
          <a:ln w="1016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7426325" y="539115"/>
            <a:ext cx="913130" cy="0"/>
          </a:xfrm>
          <a:custGeom>
            <a:avLst/>
            <a:gdLst/>
            <a:ahLst/>
            <a:cxnLst/>
            <a:rect l="l" t="t" r="r" b="b"/>
            <a:pathLst>
              <a:path w="913129">
                <a:moveTo>
                  <a:pt x="0" y="0"/>
                </a:moveTo>
                <a:lnTo>
                  <a:pt x="912950" y="0"/>
                </a:lnTo>
              </a:path>
            </a:pathLst>
          </a:custGeom>
          <a:ln w="381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7468767" y="534034"/>
            <a:ext cx="896619" cy="0"/>
          </a:xfrm>
          <a:custGeom>
            <a:avLst/>
            <a:gdLst/>
            <a:ahLst/>
            <a:cxnLst/>
            <a:rect l="l" t="t" r="r" b="b"/>
            <a:pathLst>
              <a:path w="896620">
                <a:moveTo>
                  <a:pt x="0" y="0"/>
                </a:moveTo>
                <a:lnTo>
                  <a:pt x="896385" y="0"/>
                </a:lnTo>
              </a:path>
            </a:pathLst>
          </a:custGeom>
          <a:ln w="635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0" y="544830"/>
            <a:ext cx="997585" cy="0"/>
          </a:xfrm>
          <a:custGeom>
            <a:avLst/>
            <a:gdLst/>
            <a:ahLst/>
            <a:cxnLst/>
            <a:rect l="l" t="t" r="r" b="b"/>
            <a:pathLst>
              <a:path w="997585">
                <a:moveTo>
                  <a:pt x="0" y="0"/>
                </a:moveTo>
                <a:lnTo>
                  <a:pt x="997394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5086238" y="544830"/>
            <a:ext cx="1434465" cy="0"/>
          </a:xfrm>
          <a:custGeom>
            <a:avLst/>
            <a:gdLst/>
            <a:ahLst/>
            <a:cxnLst/>
            <a:rect l="l" t="t" r="r" b="b"/>
            <a:pathLst>
              <a:path w="1434465">
                <a:moveTo>
                  <a:pt x="0" y="0"/>
                </a:moveTo>
                <a:lnTo>
                  <a:pt x="1434201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7336134" y="544830"/>
            <a:ext cx="999490" cy="0"/>
          </a:xfrm>
          <a:custGeom>
            <a:avLst/>
            <a:gdLst/>
            <a:ahLst/>
            <a:cxnLst/>
            <a:rect l="l" t="t" r="r" b="b"/>
            <a:pathLst>
              <a:path w="999490">
                <a:moveTo>
                  <a:pt x="0" y="0"/>
                </a:moveTo>
                <a:lnTo>
                  <a:pt x="999482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0" y="553719"/>
            <a:ext cx="970280" cy="0"/>
          </a:xfrm>
          <a:custGeom>
            <a:avLst/>
            <a:gdLst/>
            <a:ahLst/>
            <a:cxnLst/>
            <a:rect l="l" t="t" r="r" b="b"/>
            <a:pathLst>
              <a:path w="970280">
                <a:moveTo>
                  <a:pt x="0" y="0"/>
                </a:moveTo>
                <a:lnTo>
                  <a:pt x="970279" y="0"/>
                </a:lnTo>
              </a:path>
            </a:pathLst>
          </a:custGeom>
          <a:ln w="10160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5243227" y="557530"/>
            <a:ext cx="1354455" cy="0"/>
          </a:xfrm>
          <a:custGeom>
            <a:avLst/>
            <a:gdLst/>
            <a:ahLst/>
            <a:cxnLst/>
            <a:rect l="l" t="t" r="r" b="b"/>
            <a:pathLst>
              <a:path w="1354454">
                <a:moveTo>
                  <a:pt x="0" y="0"/>
                </a:moveTo>
                <a:lnTo>
                  <a:pt x="1354338" y="0"/>
                </a:lnTo>
              </a:path>
            </a:pathLst>
          </a:custGeom>
          <a:ln w="3175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5198373" y="55245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59">
                <a:moveTo>
                  <a:pt x="0" y="0"/>
                </a:moveTo>
                <a:lnTo>
                  <a:pt x="1343298" y="0"/>
                </a:lnTo>
              </a:path>
            </a:pathLst>
          </a:custGeom>
          <a:ln w="7619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7261859" y="553719"/>
            <a:ext cx="1022985" cy="0"/>
          </a:xfrm>
          <a:custGeom>
            <a:avLst/>
            <a:gdLst/>
            <a:ahLst/>
            <a:cxnLst/>
            <a:rect l="l" t="t" r="r" b="b"/>
            <a:pathLst>
              <a:path w="1022984">
                <a:moveTo>
                  <a:pt x="0" y="0"/>
                </a:moveTo>
                <a:lnTo>
                  <a:pt x="1022543" y="0"/>
                </a:lnTo>
              </a:path>
            </a:pathLst>
          </a:custGeom>
          <a:ln w="10160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0" y="563244"/>
            <a:ext cx="939800" cy="0"/>
          </a:xfrm>
          <a:custGeom>
            <a:avLst/>
            <a:gdLst/>
            <a:ahLst/>
            <a:cxnLst/>
            <a:rect l="l" t="t" r="r" b="b"/>
            <a:pathLst>
              <a:path w="939800">
                <a:moveTo>
                  <a:pt x="0" y="0"/>
                </a:moveTo>
                <a:lnTo>
                  <a:pt x="939291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5254440" y="563244"/>
            <a:ext cx="1536065" cy="0"/>
          </a:xfrm>
          <a:custGeom>
            <a:avLst/>
            <a:gdLst/>
            <a:ahLst/>
            <a:cxnLst/>
            <a:rect l="l" t="t" r="r" b="b"/>
            <a:pathLst>
              <a:path w="1536065">
                <a:moveTo>
                  <a:pt x="0" y="0"/>
                </a:moveTo>
                <a:lnTo>
                  <a:pt x="1535487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7085427" y="563244"/>
            <a:ext cx="1140460" cy="0"/>
          </a:xfrm>
          <a:custGeom>
            <a:avLst/>
            <a:gdLst/>
            <a:ahLst/>
            <a:cxnLst/>
            <a:rect l="l" t="t" r="r" b="b"/>
            <a:pathLst>
              <a:path w="1140459">
                <a:moveTo>
                  <a:pt x="0" y="0"/>
                </a:moveTo>
                <a:lnTo>
                  <a:pt x="1140445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0" y="567690"/>
            <a:ext cx="8174990" cy="8890"/>
          </a:xfrm>
          <a:custGeom>
            <a:avLst/>
            <a:gdLst/>
            <a:ahLst/>
            <a:cxnLst/>
            <a:rect l="l" t="t" r="r" b="b"/>
            <a:pathLst>
              <a:path w="8174990" h="8890">
                <a:moveTo>
                  <a:pt x="912177" y="0"/>
                </a:moveTo>
                <a:lnTo>
                  <a:pt x="0" y="0"/>
                </a:lnTo>
                <a:lnTo>
                  <a:pt x="0" y="8889"/>
                </a:lnTo>
                <a:lnTo>
                  <a:pt x="886546" y="8889"/>
                </a:lnTo>
                <a:lnTo>
                  <a:pt x="892810" y="6350"/>
                </a:lnTo>
                <a:lnTo>
                  <a:pt x="912177" y="0"/>
                </a:lnTo>
                <a:close/>
              </a:path>
              <a:path w="8174990" h="8890">
                <a:moveTo>
                  <a:pt x="6789927" y="0"/>
                </a:moveTo>
                <a:lnTo>
                  <a:pt x="5332934" y="0"/>
                </a:lnTo>
                <a:lnTo>
                  <a:pt x="5411429" y="8889"/>
                </a:lnTo>
                <a:lnTo>
                  <a:pt x="8123444" y="8889"/>
                </a:lnTo>
                <a:lnTo>
                  <a:pt x="8130760" y="7620"/>
                </a:lnTo>
                <a:lnTo>
                  <a:pt x="6934200" y="7620"/>
                </a:lnTo>
                <a:lnTo>
                  <a:pt x="6789927" y="0"/>
                </a:lnTo>
                <a:close/>
              </a:path>
              <a:path w="8174990" h="8890">
                <a:moveTo>
                  <a:pt x="8174658" y="0"/>
                </a:moveTo>
                <a:lnTo>
                  <a:pt x="7085427" y="0"/>
                </a:lnTo>
                <a:lnTo>
                  <a:pt x="6934200" y="7620"/>
                </a:lnTo>
                <a:lnTo>
                  <a:pt x="8130760" y="7620"/>
                </a:lnTo>
                <a:lnTo>
                  <a:pt x="8174658" y="0"/>
                </a:lnTo>
                <a:close/>
              </a:path>
            </a:pathLst>
          </a:custGeom>
          <a:solidFill>
            <a:srgbClr val="00AC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0" y="581659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4">
                <a:moveTo>
                  <a:pt x="0" y="0"/>
                </a:moveTo>
                <a:lnTo>
                  <a:pt x="886546" y="0"/>
                </a:lnTo>
              </a:path>
            </a:pathLst>
          </a:custGeom>
          <a:ln w="10160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5411428" y="581659"/>
            <a:ext cx="2712085" cy="0"/>
          </a:xfrm>
          <a:custGeom>
            <a:avLst/>
            <a:gdLst/>
            <a:ahLst/>
            <a:cxnLst/>
            <a:rect l="l" t="t" r="r" b="b"/>
            <a:pathLst>
              <a:path w="2712084">
                <a:moveTo>
                  <a:pt x="0" y="0"/>
                </a:moveTo>
                <a:lnTo>
                  <a:pt x="2712015" y="0"/>
                </a:lnTo>
              </a:path>
            </a:pathLst>
          </a:custGeom>
          <a:ln w="10160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0" y="590550"/>
            <a:ext cx="864869" cy="0"/>
          </a:xfrm>
          <a:custGeom>
            <a:avLst/>
            <a:gdLst/>
            <a:ahLst/>
            <a:cxnLst/>
            <a:rect l="l" t="t" r="r" b="b"/>
            <a:pathLst>
              <a:path w="864869">
                <a:moveTo>
                  <a:pt x="0" y="0"/>
                </a:moveTo>
                <a:lnTo>
                  <a:pt x="864624" y="0"/>
                </a:lnTo>
              </a:path>
            </a:pathLst>
          </a:custGeom>
          <a:ln w="10159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5489923" y="590550"/>
            <a:ext cx="2582545" cy="0"/>
          </a:xfrm>
          <a:custGeom>
            <a:avLst/>
            <a:gdLst/>
            <a:ahLst/>
            <a:cxnLst/>
            <a:rect l="l" t="t" r="r" b="b"/>
            <a:pathLst>
              <a:path w="2582545">
                <a:moveTo>
                  <a:pt x="0" y="0"/>
                </a:moveTo>
                <a:lnTo>
                  <a:pt x="2582307" y="0"/>
                </a:lnTo>
              </a:path>
            </a:pathLst>
          </a:custGeom>
          <a:ln w="10159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0" y="599440"/>
            <a:ext cx="843280" cy="0"/>
          </a:xfrm>
          <a:custGeom>
            <a:avLst/>
            <a:gdLst/>
            <a:ahLst/>
            <a:cxnLst/>
            <a:rect l="l" t="t" r="r" b="b"/>
            <a:pathLst>
              <a:path w="843280">
                <a:moveTo>
                  <a:pt x="0" y="0"/>
                </a:moveTo>
                <a:lnTo>
                  <a:pt x="842702" y="0"/>
                </a:lnTo>
              </a:path>
            </a:pathLst>
          </a:custGeom>
          <a:ln w="10160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5618877" y="600075"/>
            <a:ext cx="2360930" cy="0"/>
          </a:xfrm>
          <a:custGeom>
            <a:avLst/>
            <a:gdLst/>
            <a:ahLst/>
            <a:cxnLst/>
            <a:rect l="l" t="t" r="r" b="b"/>
            <a:pathLst>
              <a:path w="2360929">
                <a:moveTo>
                  <a:pt x="0" y="0"/>
                </a:moveTo>
                <a:lnTo>
                  <a:pt x="2360314" y="0"/>
                </a:lnTo>
              </a:path>
            </a:pathLst>
          </a:custGeom>
          <a:ln w="8889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5574024" y="594994"/>
            <a:ext cx="2443480" cy="0"/>
          </a:xfrm>
          <a:custGeom>
            <a:avLst/>
            <a:gdLst/>
            <a:ahLst/>
            <a:cxnLst/>
            <a:rect l="l" t="t" r="r" b="b"/>
            <a:pathLst>
              <a:path w="2443479">
                <a:moveTo>
                  <a:pt x="0" y="0"/>
                </a:moveTo>
                <a:lnTo>
                  <a:pt x="2443334" y="0"/>
                </a:lnTo>
              </a:path>
            </a:pathLst>
          </a:custGeom>
          <a:ln w="3175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0" y="608965"/>
            <a:ext cx="817880" cy="0"/>
          </a:xfrm>
          <a:custGeom>
            <a:avLst/>
            <a:gdLst/>
            <a:ahLst/>
            <a:cxnLst/>
            <a:rect l="l" t="t" r="r" b="b"/>
            <a:pathLst>
              <a:path w="817880">
                <a:moveTo>
                  <a:pt x="0" y="0"/>
                </a:moveTo>
                <a:lnTo>
                  <a:pt x="817649" y="0"/>
                </a:lnTo>
              </a:path>
            </a:pathLst>
          </a:custGeom>
          <a:ln w="8889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5658125" y="608965"/>
            <a:ext cx="2286635" cy="0"/>
          </a:xfrm>
          <a:custGeom>
            <a:avLst/>
            <a:gdLst/>
            <a:ahLst/>
            <a:cxnLst/>
            <a:rect l="l" t="t" r="r" b="b"/>
            <a:pathLst>
              <a:path w="2286634">
                <a:moveTo>
                  <a:pt x="0" y="0"/>
                </a:moveTo>
                <a:lnTo>
                  <a:pt x="2286560" y="0"/>
                </a:lnTo>
              </a:path>
            </a:pathLst>
          </a:custGeom>
          <a:ln w="8889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0" y="618490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5727" y="0"/>
                </a:lnTo>
              </a:path>
            </a:pathLst>
          </a:custGeom>
          <a:ln w="10160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5818271" y="622300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385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5770259" y="617219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5833" y="0"/>
                </a:lnTo>
              </a:path>
            </a:pathLst>
          </a:custGeom>
          <a:ln w="7620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0" y="627380"/>
            <a:ext cx="774065" cy="0"/>
          </a:xfrm>
          <a:custGeom>
            <a:avLst/>
            <a:gdLst/>
            <a:ahLst/>
            <a:cxnLst/>
            <a:rect l="l" t="t" r="r" b="b"/>
            <a:pathLst>
              <a:path w="774065">
                <a:moveTo>
                  <a:pt x="0" y="0"/>
                </a:moveTo>
                <a:lnTo>
                  <a:pt x="773805" y="0"/>
                </a:lnTo>
              </a:path>
            </a:pathLst>
          </a:custGeom>
          <a:ln w="10160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5818271" y="627380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385" y="0"/>
                </a:lnTo>
              </a:path>
            </a:pathLst>
          </a:custGeom>
          <a:ln w="10160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0" y="636269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1883" y="0"/>
                </a:lnTo>
              </a:path>
            </a:pathLst>
          </a:custGeom>
          <a:ln w="10160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5918868" y="636269"/>
            <a:ext cx="1819275" cy="0"/>
          </a:xfrm>
          <a:custGeom>
            <a:avLst/>
            <a:gdLst/>
            <a:ahLst/>
            <a:cxnLst/>
            <a:rect l="l" t="t" r="r" b="b"/>
            <a:pathLst>
              <a:path w="1819275">
                <a:moveTo>
                  <a:pt x="0" y="0"/>
                </a:moveTo>
                <a:lnTo>
                  <a:pt x="1818773" y="0"/>
                </a:lnTo>
              </a:path>
            </a:pathLst>
          </a:custGeom>
          <a:ln w="10160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0" y="645159"/>
            <a:ext cx="730250" cy="0"/>
          </a:xfrm>
          <a:custGeom>
            <a:avLst/>
            <a:gdLst/>
            <a:ahLst/>
            <a:cxnLst/>
            <a:rect l="l" t="t" r="r" b="b"/>
            <a:pathLst>
              <a:path w="730250">
                <a:moveTo>
                  <a:pt x="0" y="0"/>
                </a:moveTo>
                <a:lnTo>
                  <a:pt x="729961" y="0"/>
                </a:lnTo>
              </a:path>
            </a:pathLst>
          </a:custGeom>
          <a:ln w="1016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6098506" y="647065"/>
            <a:ext cx="1503680" cy="0"/>
          </a:xfrm>
          <a:custGeom>
            <a:avLst/>
            <a:gdLst/>
            <a:ahLst/>
            <a:cxnLst/>
            <a:rect l="l" t="t" r="r" b="b"/>
            <a:pathLst>
              <a:path w="1503679">
                <a:moveTo>
                  <a:pt x="0" y="0"/>
                </a:moveTo>
                <a:lnTo>
                  <a:pt x="1503501" y="0"/>
                </a:lnTo>
              </a:path>
            </a:pathLst>
          </a:custGeom>
          <a:ln w="635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6041022" y="641984"/>
            <a:ext cx="1612900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816" y="0"/>
                </a:lnTo>
              </a:path>
            </a:pathLst>
          </a:custGeom>
          <a:ln w="381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0" y="654684"/>
            <a:ext cx="705485" cy="0"/>
          </a:xfrm>
          <a:custGeom>
            <a:avLst/>
            <a:gdLst/>
            <a:ahLst/>
            <a:cxnLst/>
            <a:rect l="l" t="t" r="r" b="b"/>
            <a:pathLst>
              <a:path w="705485">
                <a:moveTo>
                  <a:pt x="0" y="0"/>
                </a:moveTo>
                <a:lnTo>
                  <a:pt x="704907" y="0"/>
                </a:lnTo>
              </a:path>
            </a:pathLst>
          </a:custGeom>
          <a:ln w="8889">
            <a:solidFill>
              <a:srgbClr val="00A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6134434" y="654684"/>
            <a:ext cx="1430655" cy="0"/>
          </a:xfrm>
          <a:custGeom>
            <a:avLst/>
            <a:gdLst/>
            <a:ahLst/>
            <a:cxnLst/>
            <a:rect l="l" t="t" r="r" b="b"/>
            <a:pathLst>
              <a:path w="1430654">
                <a:moveTo>
                  <a:pt x="0" y="0"/>
                </a:moveTo>
                <a:lnTo>
                  <a:pt x="1430532" y="0"/>
                </a:lnTo>
              </a:path>
            </a:pathLst>
          </a:custGeom>
          <a:ln w="8889">
            <a:solidFill>
              <a:srgbClr val="00A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0" y="664209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2985" y="0"/>
                </a:lnTo>
              </a:path>
            </a:pathLst>
          </a:custGeom>
          <a:ln w="10160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k object 200"/>
          <p:cNvSpPr/>
          <p:nvPr/>
        </p:nvSpPr>
        <p:spPr>
          <a:xfrm>
            <a:off x="6235031" y="664209"/>
            <a:ext cx="1226820" cy="0"/>
          </a:xfrm>
          <a:custGeom>
            <a:avLst/>
            <a:gdLst/>
            <a:ahLst/>
            <a:cxnLst/>
            <a:rect l="l" t="t" r="r" b="b"/>
            <a:pathLst>
              <a:path w="1226820">
                <a:moveTo>
                  <a:pt x="0" y="0"/>
                </a:moveTo>
                <a:lnTo>
                  <a:pt x="1226218" y="0"/>
                </a:lnTo>
              </a:path>
            </a:pathLst>
          </a:custGeom>
          <a:ln w="10160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k object 201"/>
          <p:cNvSpPr/>
          <p:nvPr/>
        </p:nvSpPr>
        <p:spPr>
          <a:xfrm>
            <a:off x="0" y="673100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063" y="0"/>
                </a:lnTo>
              </a:path>
            </a:pathLst>
          </a:custGeom>
          <a:ln w="10159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k object 202"/>
          <p:cNvSpPr/>
          <p:nvPr/>
        </p:nvSpPr>
        <p:spPr>
          <a:xfrm>
            <a:off x="6452790" y="673734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067" y="0"/>
                </a:lnTo>
              </a:path>
            </a:pathLst>
          </a:custGeom>
          <a:ln w="8889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k object 203"/>
          <p:cNvSpPr/>
          <p:nvPr/>
        </p:nvSpPr>
        <p:spPr>
          <a:xfrm>
            <a:off x="6342814" y="668655"/>
            <a:ext cx="1007744" cy="0"/>
          </a:xfrm>
          <a:custGeom>
            <a:avLst/>
            <a:gdLst/>
            <a:ahLst/>
            <a:cxnLst/>
            <a:rect l="l" t="t" r="r" b="b"/>
            <a:pathLst>
              <a:path w="1007745">
                <a:moveTo>
                  <a:pt x="0" y="0"/>
                </a:moveTo>
                <a:lnTo>
                  <a:pt x="1007310" y="0"/>
                </a:lnTo>
              </a:path>
            </a:pathLst>
          </a:custGeom>
          <a:ln w="3175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k object 204"/>
          <p:cNvSpPr/>
          <p:nvPr/>
        </p:nvSpPr>
        <p:spPr>
          <a:xfrm>
            <a:off x="0" y="686434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43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k object 205"/>
          <p:cNvSpPr/>
          <p:nvPr/>
        </p:nvSpPr>
        <p:spPr>
          <a:xfrm>
            <a:off x="0" y="681355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180" y="0"/>
                </a:lnTo>
              </a:path>
            </a:pathLst>
          </a:custGeom>
          <a:ln w="889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k object 206"/>
          <p:cNvSpPr/>
          <p:nvPr/>
        </p:nvSpPr>
        <p:spPr>
          <a:xfrm>
            <a:off x="6658371" y="68262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644" y="0"/>
                </a:lnTo>
              </a:path>
            </a:pathLst>
          </a:custGeom>
          <a:ln w="8889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k object 207"/>
          <p:cNvSpPr/>
          <p:nvPr/>
        </p:nvSpPr>
        <p:spPr>
          <a:xfrm>
            <a:off x="6540896" y="677544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5511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k object 208"/>
          <p:cNvSpPr/>
          <p:nvPr/>
        </p:nvSpPr>
        <p:spPr>
          <a:xfrm>
            <a:off x="0" y="691515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666" y="0"/>
                </a:lnTo>
              </a:path>
            </a:pathLst>
          </a:custGeom>
          <a:ln w="8889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k object 209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k object 210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k object 211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k object 212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k object 213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k object 214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k object 215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k object 216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k object 217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k object 218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k object 219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k object 220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k object 221"/>
          <p:cNvSpPr/>
          <p:nvPr/>
        </p:nvSpPr>
        <p:spPr>
          <a:xfrm>
            <a:off x="0" y="810894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6811" y="0"/>
                </a:lnTo>
              </a:path>
            </a:pathLst>
          </a:custGeom>
          <a:ln w="8889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k object 222"/>
          <p:cNvSpPr/>
          <p:nvPr/>
        </p:nvSpPr>
        <p:spPr>
          <a:xfrm>
            <a:off x="0" y="805815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5926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k object 223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k object 224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k object 225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k object 226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k object 227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k object 228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k object 229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k object 230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k object 231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k object 232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k object 233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k object 234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k object 235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k object 236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k object 237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k object 238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k object 239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k object 240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k object 241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k object 242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k object 243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k object 244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k object 245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k object 246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k object 247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k object 248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k object 249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k object 250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k object 251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k object 252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k object 253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k object 254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k object 255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k object 256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k object 257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k object 258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k object 259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k object 260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k object 261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k object 262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k object 263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k object 264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k object 265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k object 266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k object 267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k object 268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k object 269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k object 270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k object 271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k object 272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k object 273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k object 274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k object 275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k object 276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k object 277"/>
          <p:cNvSpPr/>
          <p:nvPr/>
        </p:nvSpPr>
        <p:spPr>
          <a:xfrm>
            <a:off x="7014421" y="595630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14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k object 278"/>
          <p:cNvSpPr/>
          <p:nvPr/>
        </p:nvSpPr>
        <p:spPr>
          <a:xfrm>
            <a:off x="6959388" y="59055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82" y="0"/>
                </a:lnTo>
              </a:path>
            </a:pathLst>
          </a:custGeom>
          <a:ln w="7619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k object 279"/>
          <p:cNvSpPr/>
          <p:nvPr/>
        </p:nvSpPr>
        <p:spPr>
          <a:xfrm>
            <a:off x="3810" y="203200"/>
            <a:ext cx="9133840" cy="647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k object 280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k object 281"/>
          <p:cNvSpPr/>
          <p:nvPr/>
        </p:nvSpPr>
        <p:spPr>
          <a:xfrm>
            <a:off x="1295400" y="2171700"/>
            <a:ext cx="1174750" cy="1431290"/>
          </a:xfrm>
          <a:custGeom>
            <a:avLst/>
            <a:gdLst/>
            <a:ahLst/>
            <a:cxnLst/>
            <a:rect l="l" t="t" r="r" b="b"/>
            <a:pathLst>
              <a:path w="1174750" h="1431289">
                <a:moveTo>
                  <a:pt x="0" y="0"/>
                </a:moveTo>
                <a:lnTo>
                  <a:pt x="1174750" y="1431289"/>
                </a:lnTo>
              </a:path>
            </a:pathLst>
          </a:custGeom>
          <a:ln w="88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5"/>
            <a:ext cx="4046854" cy="0"/>
          </a:xfrm>
          <a:custGeom>
            <a:avLst/>
            <a:gdLst/>
            <a:ahLst/>
            <a:cxnLst/>
            <a:rect l="l" t="t" r="r" b="b"/>
            <a:pathLst>
              <a:path w="4046854">
                <a:moveTo>
                  <a:pt x="0" y="0"/>
                </a:moveTo>
                <a:lnTo>
                  <a:pt x="4046415" y="0"/>
                </a:lnTo>
              </a:path>
            </a:pathLst>
          </a:custGeom>
          <a:ln w="3175">
            <a:solidFill>
              <a:srgbClr val="00E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5080"/>
            <a:ext cx="4067175" cy="0"/>
          </a:xfrm>
          <a:custGeom>
            <a:avLst/>
            <a:gdLst/>
            <a:ahLst/>
            <a:cxnLst/>
            <a:rect l="l" t="t" r="r" b="b"/>
            <a:pathLst>
              <a:path w="4067175">
                <a:moveTo>
                  <a:pt x="0" y="0"/>
                </a:moveTo>
                <a:lnTo>
                  <a:pt x="4066930" y="0"/>
                </a:lnTo>
              </a:path>
            </a:pathLst>
          </a:custGeom>
          <a:ln w="10159">
            <a:solidFill>
              <a:srgbClr val="00E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3970"/>
            <a:ext cx="4087495" cy="0"/>
          </a:xfrm>
          <a:custGeom>
            <a:avLst/>
            <a:gdLst/>
            <a:ahLst/>
            <a:cxnLst/>
            <a:rect l="l" t="t" r="r" b="b"/>
            <a:pathLst>
              <a:path w="4087495">
                <a:moveTo>
                  <a:pt x="0" y="0"/>
                </a:moveTo>
                <a:lnTo>
                  <a:pt x="4087446" y="0"/>
                </a:lnTo>
              </a:path>
            </a:pathLst>
          </a:custGeom>
          <a:ln w="10159">
            <a:solidFill>
              <a:srgbClr val="00E9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26669"/>
            <a:ext cx="4105910" cy="0"/>
          </a:xfrm>
          <a:custGeom>
            <a:avLst/>
            <a:gdLst/>
            <a:ahLst/>
            <a:cxnLst/>
            <a:rect l="l" t="t" r="r" b="b"/>
            <a:pathLst>
              <a:path w="4105910">
                <a:moveTo>
                  <a:pt x="0" y="0"/>
                </a:moveTo>
                <a:lnTo>
                  <a:pt x="4105613" y="0"/>
                </a:lnTo>
              </a:path>
            </a:pathLst>
          </a:custGeom>
          <a:ln w="3175">
            <a:solidFill>
              <a:srgbClr val="00E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21590"/>
            <a:ext cx="4093845" cy="0"/>
          </a:xfrm>
          <a:custGeom>
            <a:avLst/>
            <a:gdLst/>
            <a:ahLst/>
            <a:cxnLst/>
            <a:rect l="l" t="t" r="r" b="b"/>
            <a:pathLst>
              <a:path w="4093845">
                <a:moveTo>
                  <a:pt x="0" y="0"/>
                </a:moveTo>
                <a:lnTo>
                  <a:pt x="4093307" y="0"/>
                </a:lnTo>
              </a:path>
            </a:pathLst>
          </a:custGeom>
          <a:ln w="7620">
            <a:solidFill>
              <a:srgbClr val="00E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32384"/>
            <a:ext cx="4133850" cy="0"/>
          </a:xfrm>
          <a:custGeom>
            <a:avLst/>
            <a:gdLst/>
            <a:ahLst/>
            <a:cxnLst/>
            <a:rect l="l" t="t" r="r" b="b"/>
            <a:pathLst>
              <a:path w="4133850">
                <a:moveTo>
                  <a:pt x="0" y="0"/>
                </a:moveTo>
                <a:lnTo>
                  <a:pt x="4133722" y="0"/>
                </a:lnTo>
              </a:path>
            </a:pathLst>
          </a:custGeom>
          <a:ln w="8889">
            <a:solidFill>
              <a:srgbClr val="00E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41909"/>
            <a:ext cx="4162425" cy="0"/>
          </a:xfrm>
          <a:custGeom>
            <a:avLst/>
            <a:gdLst/>
            <a:ahLst/>
            <a:cxnLst/>
            <a:rect l="l" t="t" r="r" b="b"/>
            <a:pathLst>
              <a:path w="4162425">
                <a:moveTo>
                  <a:pt x="0" y="0"/>
                </a:moveTo>
                <a:lnTo>
                  <a:pt x="4161832" y="0"/>
                </a:lnTo>
              </a:path>
            </a:pathLst>
          </a:custGeom>
          <a:ln w="10160">
            <a:solidFill>
              <a:srgbClr val="00E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0" y="50800"/>
            <a:ext cx="4186554" cy="0"/>
          </a:xfrm>
          <a:custGeom>
            <a:avLst/>
            <a:gdLst/>
            <a:ahLst/>
            <a:cxnLst/>
            <a:rect l="l" t="t" r="r" b="b"/>
            <a:pathLst>
              <a:path w="4186554">
                <a:moveTo>
                  <a:pt x="0" y="0"/>
                </a:moveTo>
                <a:lnTo>
                  <a:pt x="4186428" y="0"/>
                </a:lnTo>
              </a:path>
            </a:pathLst>
          </a:custGeom>
          <a:ln w="10159">
            <a:solidFill>
              <a:srgbClr val="00E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64135"/>
            <a:ext cx="4210050" cy="0"/>
          </a:xfrm>
          <a:custGeom>
            <a:avLst/>
            <a:gdLst/>
            <a:ahLst/>
            <a:cxnLst/>
            <a:rect l="l" t="t" r="r" b="b"/>
            <a:pathLst>
              <a:path w="4210050">
                <a:moveTo>
                  <a:pt x="0" y="0"/>
                </a:moveTo>
                <a:lnTo>
                  <a:pt x="4209599" y="0"/>
                </a:lnTo>
              </a:path>
            </a:pathLst>
          </a:custGeom>
          <a:ln w="3175">
            <a:solidFill>
              <a:srgbClr val="00E4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0" y="59055"/>
            <a:ext cx="4195445" cy="0"/>
          </a:xfrm>
          <a:custGeom>
            <a:avLst/>
            <a:gdLst/>
            <a:ahLst/>
            <a:cxnLst/>
            <a:rect l="l" t="t" r="r" b="b"/>
            <a:pathLst>
              <a:path w="4195445">
                <a:moveTo>
                  <a:pt x="0" y="0"/>
                </a:moveTo>
                <a:lnTo>
                  <a:pt x="4195212" y="0"/>
                </a:lnTo>
              </a:path>
            </a:pathLst>
          </a:custGeom>
          <a:ln w="8890">
            <a:solidFill>
              <a:srgbClr val="00E4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0" y="68580"/>
            <a:ext cx="4241165" cy="0"/>
          </a:xfrm>
          <a:custGeom>
            <a:avLst/>
            <a:gdLst/>
            <a:ahLst/>
            <a:cxnLst/>
            <a:rect l="l" t="t" r="r" b="b"/>
            <a:pathLst>
              <a:path w="4241165">
                <a:moveTo>
                  <a:pt x="0" y="0"/>
                </a:moveTo>
                <a:lnTo>
                  <a:pt x="4240934" y="0"/>
                </a:lnTo>
              </a:path>
            </a:pathLst>
          </a:custGeom>
          <a:ln w="10159">
            <a:solidFill>
              <a:srgbClr val="00E3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0" y="78105"/>
            <a:ext cx="4270375" cy="0"/>
          </a:xfrm>
          <a:custGeom>
            <a:avLst/>
            <a:gdLst/>
            <a:ahLst/>
            <a:cxnLst/>
            <a:rect l="l" t="t" r="r" b="b"/>
            <a:pathLst>
              <a:path w="4270375">
                <a:moveTo>
                  <a:pt x="0" y="0"/>
                </a:moveTo>
                <a:lnTo>
                  <a:pt x="4270181" y="0"/>
                </a:lnTo>
              </a:path>
            </a:pathLst>
          </a:custGeom>
          <a:ln w="8890">
            <a:solidFill>
              <a:srgbClr val="00E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0" y="87630"/>
            <a:ext cx="4304030" cy="0"/>
          </a:xfrm>
          <a:custGeom>
            <a:avLst/>
            <a:gdLst/>
            <a:ahLst/>
            <a:cxnLst/>
            <a:rect l="l" t="t" r="r" b="b"/>
            <a:pathLst>
              <a:path w="4304030">
                <a:moveTo>
                  <a:pt x="0" y="0"/>
                </a:moveTo>
                <a:lnTo>
                  <a:pt x="4303606" y="0"/>
                </a:lnTo>
              </a:path>
            </a:pathLst>
          </a:custGeom>
          <a:ln w="10159">
            <a:solidFill>
              <a:srgbClr val="00E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9109641" y="82550"/>
            <a:ext cx="34925" cy="10160"/>
          </a:xfrm>
          <a:custGeom>
            <a:avLst/>
            <a:gdLst/>
            <a:ahLst/>
            <a:cxnLst/>
            <a:rect l="l" t="t" r="r" b="b"/>
            <a:pathLst>
              <a:path w="34925" h="10159">
                <a:moveTo>
                  <a:pt x="34358" y="0"/>
                </a:moveTo>
                <a:lnTo>
                  <a:pt x="27486" y="0"/>
                </a:lnTo>
                <a:lnTo>
                  <a:pt x="0" y="10159"/>
                </a:lnTo>
                <a:lnTo>
                  <a:pt x="34358" y="10159"/>
                </a:lnTo>
                <a:lnTo>
                  <a:pt x="34358" y="0"/>
                </a:lnTo>
                <a:close/>
              </a:path>
            </a:pathLst>
          </a:custGeom>
          <a:solidFill>
            <a:srgbClr val="00E1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0" y="96519"/>
            <a:ext cx="4333240" cy="0"/>
          </a:xfrm>
          <a:custGeom>
            <a:avLst/>
            <a:gdLst/>
            <a:ahLst/>
            <a:cxnLst/>
            <a:rect l="l" t="t" r="r" b="b"/>
            <a:pathLst>
              <a:path w="4333240">
                <a:moveTo>
                  <a:pt x="0" y="0"/>
                </a:moveTo>
                <a:lnTo>
                  <a:pt x="4332853" y="0"/>
                </a:lnTo>
              </a:path>
            </a:pathLst>
          </a:custGeom>
          <a:ln w="10159">
            <a:solidFill>
              <a:srgbClr val="00E0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9085591" y="91439"/>
            <a:ext cx="58419" cy="10160"/>
          </a:xfrm>
          <a:custGeom>
            <a:avLst/>
            <a:gdLst/>
            <a:ahLst/>
            <a:cxnLst/>
            <a:rect l="l" t="t" r="r" b="b"/>
            <a:pathLst>
              <a:path w="58420" h="10159">
                <a:moveTo>
                  <a:pt x="58408" y="0"/>
                </a:moveTo>
                <a:lnTo>
                  <a:pt x="27486" y="0"/>
                </a:lnTo>
                <a:lnTo>
                  <a:pt x="0" y="10159"/>
                </a:lnTo>
                <a:lnTo>
                  <a:pt x="58408" y="10159"/>
                </a:lnTo>
                <a:lnTo>
                  <a:pt x="58408" y="0"/>
                </a:lnTo>
                <a:close/>
              </a:path>
            </a:pathLst>
          </a:custGeom>
          <a:solidFill>
            <a:srgbClr val="00E0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0" y="105410"/>
            <a:ext cx="4362450" cy="0"/>
          </a:xfrm>
          <a:custGeom>
            <a:avLst/>
            <a:gdLst/>
            <a:ahLst/>
            <a:cxnLst/>
            <a:rect l="l" t="t" r="r" b="b"/>
            <a:pathLst>
              <a:path w="4362450">
                <a:moveTo>
                  <a:pt x="0" y="0"/>
                </a:moveTo>
                <a:lnTo>
                  <a:pt x="4362100" y="0"/>
                </a:lnTo>
              </a:path>
            </a:pathLst>
          </a:custGeom>
          <a:ln w="10160">
            <a:solidFill>
              <a:srgbClr val="00D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9061540" y="100330"/>
            <a:ext cx="82550" cy="10160"/>
          </a:xfrm>
          <a:custGeom>
            <a:avLst/>
            <a:gdLst/>
            <a:ahLst/>
            <a:cxnLst/>
            <a:rect l="l" t="t" r="r" b="b"/>
            <a:pathLst>
              <a:path w="82550" h="10160">
                <a:moveTo>
                  <a:pt x="82459" y="0"/>
                </a:moveTo>
                <a:lnTo>
                  <a:pt x="27486" y="0"/>
                </a:lnTo>
                <a:lnTo>
                  <a:pt x="0" y="10160"/>
                </a:lnTo>
                <a:lnTo>
                  <a:pt x="82459" y="10160"/>
                </a:lnTo>
                <a:lnTo>
                  <a:pt x="82459" y="0"/>
                </a:lnTo>
                <a:close/>
              </a:path>
            </a:pathLst>
          </a:custGeom>
          <a:solidFill>
            <a:srgbClr val="00DFF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0" y="114300"/>
            <a:ext cx="4391660" cy="0"/>
          </a:xfrm>
          <a:custGeom>
            <a:avLst/>
            <a:gdLst/>
            <a:ahLst/>
            <a:cxnLst/>
            <a:rect l="l" t="t" r="r" b="b"/>
            <a:pathLst>
              <a:path w="4391660">
                <a:moveTo>
                  <a:pt x="0" y="0"/>
                </a:moveTo>
                <a:lnTo>
                  <a:pt x="4391347" y="0"/>
                </a:lnTo>
              </a:path>
            </a:pathLst>
          </a:custGeom>
          <a:ln w="10159">
            <a:solidFill>
              <a:srgbClr val="00D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9037490" y="11430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509" y="0"/>
                </a:lnTo>
              </a:path>
            </a:pathLst>
          </a:custGeom>
          <a:ln w="10159">
            <a:solidFill>
              <a:srgbClr val="00D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0" y="123825"/>
            <a:ext cx="4420870" cy="0"/>
          </a:xfrm>
          <a:custGeom>
            <a:avLst/>
            <a:gdLst/>
            <a:ahLst/>
            <a:cxnLst/>
            <a:rect l="l" t="t" r="r" b="b"/>
            <a:pathLst>
              <a:path w="4420870">
                <a:moveTo>
                  <a:pt x="0" y="0"/>
                </a:moveTo>
                <a:lnTo>
                  <a:pt x="4420593" y="0"/>
                </a:lnTo>
              </a:path>
            </a:pathLst>
          </a:custGeom>
          <a:ln w="8890">
            <a:solidFill>
              <a:srgbClr val="00DD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9013439" y="123825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560" y="0"/>
                </a:lnTo>
              </a:path>
            </a:pathLst>
          </a:custGeom>
          <a:ln w="8890">
            <a:solidFill>
              <a:srgbClr val="00DD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0" y="133350"/>
            <a:ext cx="4454525" cy="0"/>
          </a:xfrm>
          <a:custGeom>
            <a:avLst/>
            <a:gdLst/>
            <a:ahLst/>
            <a:cxnLst/>
            <a:rect l="l" t="t" r="r" b="b"/>
            <a:pathLst>
              <a:path w="4454525">
                <a:moveTo>
                  <a:pt x="0" y="0"/>
                </a:moveTo>
                <a:lnTo>
                  <a:pt x="4454018" y="0"/>
                </a:lnTo>
              </a:path>
            </a:pathLst>
          </a:custGeom>
          <a:ln w="10159">
            <a:solidFill>
              <a:srgbClr val="00D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985953" y="133350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5">
                <a:moveTo>
                  <a:pt x="0" y="0"/>
                </a:moveTo>
                <a:lnTo>
                  <a:pt x="158046" y="0"/>
                </a:lnTo>
              </a:path>
            </a:pathLst>
          </a:custGeom>
          <a:ln w="10159">
            <a:solidFill>
              <a:srgbClr val="00D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0" y="142239"/>
            <a:ext cx="4483735" cy="0"/>
          </a:xfrm>
          <a:custGeom>
            <a:avLst/>
            <a:gdLst/>
            <a:ahLst/>
            <a:cxnLst/>
            <a:rect l="l" t="t" r="r" b="b"/>
            <a:pathLst>
              <a:path w="4483735">
                <a:moveTo>
                  <a:pt x="0" y="0"/>
                </a:moveTo>
                <a:lnTo>
                  <a:pt x="4483265" y="0"/>
                </a:lnTo>
              </a:path>
            </a:pathLst>
          </a:custGeom>
          <a:ln w="10160">
            <a:solidFill>
              <a:srgbClr val="0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8961902" y="142239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0" y="0"/>
                </a:moveTo>
                <a:lnTo>
                  <a:pt x="182097" y="0"/>
                </a:lnTo>
              </a:path>
            </a:pathLst>
          </a:custGeom>
          <a:ln w="10160">
            <a:solidFill>
              <a:srgbClr val="0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0" y="153670"/>
            <a:ext cx="4506595" cy="0"/>
          </a:xfrm>
          <a:custGeom>
            <a:avLst/>
            <a:gdLst/>
            <a:ahLst/>
            <a:cxnLst/>
            <a:rect l="l" t="t" r="r" b="b"/>
            <a:pathLst>
              <a:path w="4506595">
                <a:moveTo>
                  <a:pt x="0" y="0"/>
                </a:moveTo>
                <a:lnTo>
                  <a:pt x="4506128" y="0"/>
                </a:lnTo>
              </a:path>
            </a:pathLst>
          </a:custGeom>
          <a:ln w="507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0" y="148589"/>
            <a:ext cx="4487545" cy="0"/>
          </a:xfrm>
          <a:custGeom>
            <a:avLst/>
            <a:gdLst/>
            <a:ahLst/>
            <a:cxnLst/>
            <a:rect l="l" t="t" r="r" b="b"/>
            <a:pathLst>
              <a:path w="4487545">
                <a:moveTo>
                  <a:pt x="0" y="0"/>
                </a:moveTo>
                <a:lnTo>
                  <a:pt x="4487443" y="0"/>
                </a:lnTo>
              </a:path>
            </a:pathLst>
          </a:custGeom>
          <a:ln w="507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8937852" y="151129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6148" y="0"/>
                </a:lnTo>
              </a:path>
            </a:pathLst>
          </a:custGeom>
          <a:ln w="1015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0" y="160020"/>
            <a:ext cx="4552950" cy="0"/>
          </a:xfrm>
          <a:custGeom>
            <a:avLst/>
            <a:gdLst/>
            <a:ahLst/>
            <a:cxnLst/>
            <a:rect l="l" t="t" r="r" b="b"/>
            <a:pathLst>
              <a:path w="4552950">
                <a:moveTo>
                  <a:pt x="0" y="0"/>
                </a:moveTo>
                <a:lnTo>
                  <a:pt x="4552605" y="0"/>
                </a:lnTo>
              </a:path>
            </a:pathLst>
          </a:custGeom>
          <a:ln w="10159">
            <a:solidFill>
              <a:srgbClr val="00D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8913800" y="160020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4">
                <a:moveTo>
                  <a:pt x="0" y="0"/>
                </a:moveTo>
                <a:lnTo>
                  <a:pt x="230198" y="0"/>
                </a:lnTo>
              </a:path>
            </a:pathLst>
          </a:custGeom>
          <a:ln w="10159">
            <a:solidFill>
              <a:srgbClr val="00D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0" y="169545"/>
            <a:ext cx="4589145" cy="0"/>
          </a:xfrm>
          <a:custGeom>
            <a:avLst/>
            <a:gdLst/>
            <a:ahLst/>
            <a:cxnLst/>
            <a:rect l="l" t="t" r="r" b="b"/>
            <a:pathLst>
              <a:path w="4589145">
                <a:moveTo>
                  <a:pt x="0" y="0"/>
                </a:moveTo>
                <a:lnTo>
                  <a:pt x="4588753" y="0"/>
                </a:lnTo>
              </a:path>
            </a:pathLst>
          </a:custGeom>
          <a:ln w="8890">
            <a:solidFill>
              <a:srgbClr val="00D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8889750" y="169545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4">
                <a:moveTo>
                  <a:pt x="0" y="0"/>
                </a:moveTo>
                <a:lnTo>
                  <a:pt x="254249" y="0"/>
                </a:lnTo>
              </a:path>
            </a:pathLst>
          </a:custGeom>
          <a:ln w="8890">
            <a:solidFill>
              <a:srgbClr val="00D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0" y="179070"/>
            <a:ext cx="4630420" cy="0"/>
          </a:xfrm>
          <a:custGeom>
            <a:avLst/>
            <a:gdLst/>
            <a:ahLst/>
            <a:cxnLst/>
            <a:rect l="l" t="t" r="r" b="b"/>
            <a:pathLst>
              <a:path w="4630420">
                <a:moveTo>
                  <a:pt x="0" y="0"/>
                </a:moveTo>
                <a:lnTo>
                  <a:pt x="4630066" y="0"/>
                </a:lnTo>
              </a:path>
            </a:pathLst>
          </a:custGeom>
          <a:ln w="10159">
            <a:solidFill>
              <a:srgbClr val="00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862264" y="179070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735" y="0"/>
                </a:lnTo>
              </a:path>
            </a:pathLst>
          </a:custGeom>
          <a:ln w="10159">
            <a:solidFill>
              <a:srgbClr val="00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187960"/>
            <a:ext cx="4666615" cy="0"/>
          </a:xfrm>
          <a:custGeom>
            <a:avLst/>
            <a:gdLst/>
            <a:ahLst/>
            <a:cxnLst/>
            <a:rect l="l" t="t" r="r" b="b"/>
            <a:pathLst>
              <a:path w="4666615">
                <a:moveTo>
                  <a:pt x="0" y="0"/>
                </a:moveTo>
                <a:lnTo>
                  <a:pt x="4666215" y="0"/>
                </a:lnTo>
              </a:path>
            </a:pathLst>
          </a:custGeom>
          <a:ln w="10160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838213" y="187960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5786" y="0"/>
                </a:lnTo>
              </a:path>
            </a:pathLst>
          </a:custGeom>
          <a:ln w="10160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0" y="196850"/>
            <a:ext cx="4702810" cy="0"/>
          </a:xfrm>
          <a:custGeom>
            <a:avLst/>
            <a:gdLst/>
            <a:ahLst/>
            <a:cxnLst/>
            <a:rect l="l" t="t" r="r" b="b"/>
            <a:pathLst>
              <a:path w="4702810">
                <a:moveTo>
                  <a:pt x="0" y="0"/>
                </a:moveTo>
                <a:lnTo>
                  <a:pt x="4702364" y="0"/>
                </a:lnTo>
              </a:path>
            </a:pathLst>
          </a:custGeom>
          <a:ln w="10159">
            <a:solidFill>
              <a:srgbClr val="00D5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8814162" y="196850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29837" y="0"/>
                </a:lnTo>
              </a:path>
            </a:pathLst>
          </a:custGeom>
          <a:ln w="10159">
            <a:solidFill>
              <a:srgbClr val="00D5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0" y="205740"/>
            <a:ext cx="4739005" cy="0"/>
          </a:xfrm>
          <a:custGeom>
            <a:avLst/>
            <a:gdLst/>
            <a:ahLst/>
            <a:cxnLst/>
            <a:rect l="l" t="t" r="r" b="b"/>
            <a:pathLst>
              <a:path w="4739005">
                <a:moveTo>
                  <a:pt x="0" y="0"/>
                </a:moveTo>
                <a:lnTo>
                  <a:pt x="4738512" y="0"/>
                </a:lnTo>
              </a:path>
            </a:pathLst>
          </a:custGeom>
          <a:ln w="10160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8790112" y="205740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3887" y="0"/>
                </a:lnTo>
              </a:path>
            </a:pathLst>
          </a:custGeom>
          <a:ln w="10160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0" y="215265"/>
            <a:ext cx="4775200" cy="0"/>
          </a:xfrm>
          <a:custGeom>
            <a:avLst/>
            <a:gdLst/>
            <a:ahLst/>
            <a:cxnLst/>
            <a:rect l="l" t="t" r="r" b="b"/>
            <a:pathLst>
              <a:path w="4775200">
                <a:moveTo>
                  <a:pt x="0" y="0"/>
                </a:moveTo>
                <a:lnTo>
                  <a:pt x="4774661" y="0"/>
                </a:lnTo>
              </a:path>
            </a:pathLst>
          </a:custGeom>
          <a:ln w="8889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8766061" y="21526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59">
                <a:moveTo>
                  <a:pt x="0" y="0"/>
                </a:moveTo>
                <a:lnTo>
                  <a:pt x="377938" y="0"/>
                </a:lnTo>
              </a:path>
            </a:pathLst>
          </a:custGeom>
          <a:ln w="8889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0" y="224790"/>
            <a:ext cx="4816475" cy="0"/>
          </a:xfrm>
          <a:custGeom>
            <a:avLst/>
            <a:gdLst/>
            <a:ahLst/>
            <a:cxnLst/>
            <a:rect l="l" t="t" r="r" b="b"/>
            <a:pathLst>
              <a:path w="4816475">
                <a:moveTo>
                  <a:pt x="0" y="0"/>
                </a:moveTo>
                <a:lnTo>
                  <a:pt x="4815974" y="0"/>
                </a:lnTo>
              </a:path>
            </a:pathLst>
          </a:custGeom>
          <a:ln w="10160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8747283" y="226059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716" y="0"/>
                </a:lnTo>
              </a:path>
            </a:pathLst>
          </a:custGeom>
          <a:ln w="7620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8762625" y="220979"/>
            <a:ext cx="381635" cy="0"/>
          </a:xfrm>
          <a:custGeom>
            <a:avLst/>
            <a:gdLst/>
            <a:ahLst/>
            <a:cxnLst/>
            <a:rect l="l" t="t" r="r" b="b"/>
            <a:pathLst>
              <a:path w="381634">
                <a:moveTo>
                  <a:pt x="0" y="0"/>
                </a:moveTo>
                <a:lnTo>
                  <a:pt x="381374" y="0"/>
                </a:lnTo>
              </a:path>
            </a:pathLst>
          </a:custGeom>
          <a:ln w="3175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0" y="233679"/>
            <a:ext cx="4852670" cy="0"/>
          </a:xfrm>
          <a:custGeom>
            <a:avLst/>
            <a:gdLst/>
            <a:ahLst/>
            <a:cxnLst/>
            <a:rect l="l" t="t" r="r" b="b"/>
            <a:pathLst>
              <a:path w="4852670">
                <a:moveTo>
                  <a:pt x="0" y="0"/>
                </a:moveTo>
                <a:lnTo>
                  <a:pt x="4852123" y="0"/>
                </a:lnTo>
              </a:path>
            </a:pathLst>
          </a:custGeom>
          <a:ln w="10159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8707596" y="233679"/>
            <a:ext cx="436880" cy="0"/>
          </a:xfrm>
          <a:custGeom>
            <a:avLst/>
            <a:gdLst/>
            <a:ahLst/>
            <a:cxnLst/>
            <a:rect l="l" t="t" r="r" b="b"/>
            <a:pathLst>
              <a:path w="436879">
                <a:moveTo>
                  <a:pt x="0" y="0"/>
                </a:moveTo>
                <a:lnTo>
                  <a:pt x="436403" y="0"/>
                </a:lnTo>
              </a:path>
            </a:pathLst>
          </a:custGeom>
          <a:ln w="10159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0" y="242570"/>
            <a:ext cx="4888865" cy="0"/>
          </a:xfrm>
          <a:custGeom>
            <a:avLst/>
            <a:gdLst/>
            <a:ahLst/>
            <a:cxnLst/>
            <a:rect l="l" t="t" r="r" b="b"/>
            <a:pathLst>
              <a:path w="4888865">
                <a:moveTo>
                  <a:pt x="0" y="0"/>
                </a:moveTo>
                <a:lnTo>
                  <a:pt x="4888272" y="0"/>
                </a:lnTo>
              </a:path>
            </a:pathLst>
          </a:custGeom>
          <a:ln w="10159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8679815" y="242570"/>
            <a:ext cx="464184" cy="0"/>
          </a:xfrm>
          <a:custGeom>
            <a:avLst/>
            <a:gdLst/>
            <a:ahLst/>
            <a:cxnLst/>
            <a:rect l="l" t="t" r="r" b="b"/>
            <a:pathLst>
              <a:path w="464184">
                <a:moveTo>
                  <a:pt x="0" y="0"/>
                </a:moveTo>
                <a:lnTo>
                  <a:pt x="464184" y="0"/>
                </a:lnTo>
              </a:path>
            </a:pathLst>
          </a:custGeom>
          <a:ln w="10159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0" y="251459"/>
            <a:ext cx="4924425" cy="0"/>
          </a:xfrm>
          <a:custGeom>
            <a:avLst/>
            <a:gdLst/>
            <a:ahLst/>
            <a:cxnLst/>
            <a:rect l="l" t="t" r="r" b="b"/>
            <a:pathLst>
              <a:path w="4924425">
                <a:moveTo>
                  <a:pt x="0" y="0"/>
                </a:moveTo>
                <a:lnTo>
                  <a:pt x="4924420" y="0"/>
                </a:lnTo>
              </a:path>
            </a:pathLst>
          </a:custGeom>
          <a:ln w="10160">
            <a:solidFill>
              <a:srgbClr val="00C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8652033" y="251459"/>
            <a:ext cx="492125" cy="0"/>
          </a:xfrm>
          <a:custGeom>
            <a:avLst/>
            <a:gdLst/>
            <a:ahLst/>
            <a:cxnLst/>
            <a:rect l="l" t="t" r="r" b="b"/>
            <a:pathLst>
              <a:path w="492125">
                <a:moveTo>
                  <a:pt x="0" y="0"/>
                </a:moveTo>
                <a:lnTo>
                  <a:pt x="491966" y="0"/>
                </a:lnTo>
              </a:path>
            </a:pathLst>
          </a:custGeom>
          <a:ln w="10160">
            <a:solidFill>
              <a:srgbClr val="00C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0" y="260984"/>
            <a:ext cx="4960620" cy="0"/>
          </a:xfrm>
          <a:custGeom>
            <a:avLst/>
            <a:gdLst/>
            <a:ahLst/>
            <a:cxnLst/>
            <a:rect l="l" t="t" r="r" b="b"/>
            <a:pathLst>
              <a:path w="4960620">
                <a:moveTo>
                  <a:pt x="0" y="0"/>
                </a:moveTo>
                <a:lnTo>
                  <a:pt x="4960569" y="0"/>
                </a:lnTo>
              </a:path>
            </a:pathLst>
          </a:custGeom>
          <a:ln w="8889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8624252" y="260984"/>
            <a:ext cx="520065" cy="0"/>
          </a:xfrm>
          <a:custGeom>
            <a:avLst/>
            <a:gdLst/>
            <a:ahLst/>
            <a:cxnLst/>
            <a:rect l="l" t="t" r="r" b="b"/>
            <a:pathLst>
              <a:path w="520065">
                <a:moveTo>
                  <a:pt x="0" y="0"/>
                </a:moveTo>
                <a:lnTo>
                  <a:pt x="519747" y="0"/>
                </a:lnTo>
              </a:path>
            </a:pathLst>
          </a:custGeom>
          <a:ln w="8889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0" y="270509"/>
            <a:ext cx="5001895" cy="0"/>
          </a:xfrm>
          <a:custGeom>
            <a:avLst/>
            <a:gdLst/>
            <a:ahLst/>
            <a:cxnLst/>
            <a:rect l="l" t="t" r="r" b="b"/>
            <a:pathLst>
              <a:path w="5001895">
                <a:moveTo>
                  <a:pt x="0" y="0"/>
                </a:moveTo>
                <a:lnTo>
                  <a:pt x="5001882" y="0"/>
                </a:lnTo>
              </a:path>
            </a:pathLst>
          </a:custGeom>
          <a:ln w="10160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8592502" y="270509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5">
                <a:moveTo>
                  <a:pt x="0" y="0"/>
                </a:moveTo>
                <a:lnTo>
                  <a:pt x="551497" y="0"/>
                </a:lnTo>
              </a:path>
            </a:pathLst>
          </a:custGeom>
          <a:ln w="10160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0" y="279400"/>
            <a:ext cx="5038090" cy="0"/>
          </a:xfrm>
          <a:custGeom>
            <a:avLst/>
            <a:gdLst/>
            <a:ahLst/>
            <a:cxnLst/>
            <a:rect l="l" t="t" r="r" b="b"/>
            <a:pathLst>
              <a:path w="5038090">
                <a:moveTo>
                  <a:pt x="0" y="0"/>
                </a:moveTo>
                <a:lnTo>
                  <a:pt x="5038031" y="0"/>
                </a:lnTo>
              </a:path>
            </a:pathLst>
          </a:custGeom>
          <a:ln w="10159">
            <a:solidFill>
              <a:srgbClr val="00C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8564721" y="279400"/>
            <a:ext cx="579755" cy="0"/>
          </a:xfrm>
          <a:custGeom>
            <a:avLst/>
            <a:gdLst/>
            <a:ahLst/>
            <a:cxnLst/>
            <a:rect l="l" t="t" r="r" b="b"/>
            <a:pathLst>
              <a:path w="579754">
                <a:moveTo>
                  <a:pt x="0" y="0"/>
                </a:moveTo>
                <a:lnTo>
                  <a:pt x="579278" y="0"/>
                </a:lnTo>
              </a:path>
            </a:pathLst>
          </a:custGeom>
          <a:ln w="10159">
            <a:solidFill>
              <a:srgbClr val="00C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0" y="288290"/>
            <a:ext cx="5074285" cy="0"/>
          </a:xfrm>
          <a:custGeom>
            <a:avLst/>
            <a:gdLst/>
            <a:ahLst/>
            <a:cxnLst/>
            <a:rect l="l" t="t" r="r" b="b"/>
            <a:pathLst>
              <a:path w="5074285">
                <a:moveTo>
                  <a:pt x="0" y="0"/>
                </a:moveTo>
                <a:lnTo>
                  <a:pt x="5074179" y="0"/>
                </a:lnTo>
              </a:path>
            </a:pathLst>
          </a:custGeom>
          <a:ln w="10160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8536940" y="288290"/>
            <a:ext cx="607060" cy="0"/>
          </a:xfrm>
          <a:custGeom>
            <a:avLst/>
            <a:gdLst/>
            <a:ahLst/>
            <a:cxnLst/>
            <a:rect l="l" t="t" r="r" b="b"/>
            <a:pathLst>
              <a:path w="607059">
                <a:moveTo>
                  <a:pt x="0" y="0"/>
                </a:moveTo>
                <a:lnTo>
                  <a:pt x="607060" y="0"/>
                </a:lnTo>
              </a:path>
            </a:pathLst>
          </a:custGeom>
          <a:ln w="10160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0" y="297179"/>
            <a:ext cx="5110480" cy="0"/>
          </a:xfrm>
          <a:custGeom>
            <a:avLst/>
            <a:gdLst/>
            <a:ahLst/>
            <a:cxnLst/>
            <a:rect l="l" t="t" r="r" b="b"/>
            <a:pathLst>
              <a:path w="5110480">
                <a:moveTo>
                  <a:pt x="0" y="0"/>
                </a:moveTo>
                <a:lnTo>
                  <a:pt x="5110328" y="0"/>
                </a:lnTo>
              </a:path>
            </a:pathLst>
          </a:custGeom>
          <a:ln w="10159">
            <a:solidFill>
              <a:srgbClr val="00C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8509158" y="297179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4841" y="0"/>
                </a:lnTo>
              </a:path>
            </a:pathLst>
          </a:custGeom>
          <a:ln w="10159">
            <a:solidFill>
              <a:srgbClr val="00C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0" y="306704"/>
            <a:ext cx="5146675" cy="0"/>
          </a:xfrm>
          <a:custGeom>
            <a:avLst/>
            <a:gdLst/>
            <a:ahLst/>
            <a:cxnLst/>
            <a:rect l="l" t="t" r="r" b="b"/>
            <a:pathLst>
              <a:path w="5146675">
                <a:moveTo>
                  <a:pt x="0" y="0"/>
                </a:moveTo>
                <a:lnTo>
                  <a:pt x="5146477" y="0"/>
                </a:lnTo>
              </a:path>
            </a:pathLst>
          </a:custGeom>
          <a:ln w="8890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8491855" y="307340"/>
            <a:ext cx="652145" cy="0"/>
          </a:xfrm>
          <a:custGeom>
            <a:avLst/>
            <a:gdLst/>
            <a:ahLst/>
            <a:cxnLst/>
            <a:rect l="l" t="t" r="r" b="b"/>
            <a:pathLst>
              <a:path w="652145">
                <a:moveTo>
                  <a:pt x="0" y="0"/>
                </a:moveTo>
                <a:lnTo>
                  <a:pt x="652145" y="0"/>
                </a:lnTo>
              </a:path>
            </a:pathLst>
          </a:custGeom>
          <a:ln w="7620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8507174" y="302895"/>
            <a:ext cx="636905" cy="0"/>
          </a:xfrm>
          <a:custGeom>
            <a:avLst/>
            <a:gdLst/>
            <a:ahLst/>
            <a:cxnLst/>
            <a:rect l="l" t="t" r="r" b="b"/>
            <a:pathLst>
              <a:path w="636904">
                <a:moveTo>
                  <a:pt x="0" y="0"/>
                </a:moveTo>
                <a:lnTo>
                  <a:pt x="636825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0" y="316229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>
                <a:moveTo>
                  <a:pt x="0" y="0"/>
                </a:moveTo>
                <a:lnTo>
                  <a:pt x="2352040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2824479" y="316229"/>
            <a:ext cx="2363470" cy="0"/>
          </a:xfrm>
          <a:custGeom>
            <a:avLst/>
            <a:gdLst/>
            <a:ahLst/>
            <a:cxnLst/>
            <a:rect l="l" t="t" r="r" b="b"/>
            <a:pathLst>
              <a:path w="2363470">
                <a:moveTo>
                  <a:pt x="0" y="0"/>
                </a:moveTo>
                <a:lnTo>
                  <a:pt x="2363310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8442959" y="316229"/>
            <a:ext cx="701040" cy="0"/>
          </a:xfrm>
          <a:custGeom>
            <a:avLst/>
            <a:gdLst/>
            <a:ahLst/>
            <a:cxnLst/>
            <a:rect l="l" t="t" r="r" b="b"/>
            <a:pathLst>
              <a:path w="701040">
                <a:moveTo>
                  <a:pt x="0" y="0"/>
                </a:moveTo>
                <a:lnTo>
                  <a:pt x="701039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0" y="325120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5">
                <a:moveTo>
                  <a:pt x="0" y="0"/>
                </a:moveTo>
                <a:lnTo>
                  <a:pt x="2197166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2966061" y="325120"/>
            <a:ext cx="2258060" cy="0"/>
          </a:xfrm>
          <a:custGeom>
            <a:avLst/>
            <a:gdLst/>
            <a:ahLst/>
            <a:cxnLst/>
            <a:rect l="l" t="t" r="r" b="b"/>
            <a:pathLst>
              <a:path w="2258060">
                <a:moveTo>
                  <a:pt x="0" y="0"/>
                </a:moveTo>
                <a:lnTo>
                  <a:pt x="2257877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8411844" y="325120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4">
                <a:moveTo>
                  <a:pt x="0" y="0"/>
                </a:moveTo>
                <a:lnTo>
                  <a:pt x="732154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0" y="337184"/>
            <a:ext cx="1918970" cy="0"/>
          </a:xfrm>
          <a:custGeom>
            <a:avLst/>
            <a:gdLst/>
            <a:ahLst/>
            <a:cxnLst/>
            <a:rect l="l" t="t" r="r" b="b"/>
            <a:pathLst>
              <a:path w="1918970">
                <a:moveTo>
                  <a:pt x="0" y="0"/>
                </a:moveTo>
                <a:lnTo>
                  <a:pt x="1918638" y="0"/>
                </a:lnTo>
              </a:path>
            </a:pathLst>
          </a:custGeom>
          <a:ln w="3809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0" y="332104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6981" y="0"/>
                </a:lnTo>
              </a:path>
            </a:pathLst>
          </a:custGeom>
          <a:ln w="635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3107642" y="334009"/>
            <a:ext cx="2152650" cy="0"/>
          </a:xfrm>
          <a:custGeom>
            <a:avLst/>
            <a:gdLst/>
            <a:ahLst/>
            <a:cxnLst/>
            <a:rect l="l" t="t" r="r" b="b"/>
            <a:pathLst>
              <a:path w="2152650">
                <a:moveTo>
                  <a:pt x="0" y="0"/>
                </a:moveTo>
                <a:lnTo>
                  <a:pt x="2152444" y="0"/>
                </a:lnTo>
              </a:path>
            </a:pathLst>
          </a:custGeom>
          <a:ln w="1016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8391842" y="335915"/>
            <a:ext cx="745490" cy="0"/>
          </a:xfrm>
          <a:custGeom>
            <a:avLst/>
            <a:gdLst/>
            <a:ahLst/>
            <a:cxnLst/>
            <a:rect l="l" t="t" r="r" b="b"/>
            <a:pathLst>
              <a:path w="745490">
                <a:moveTo>
                  <a:pt x="0" y="0"/>
                </a:moveTo>
                <a:lnTo>
                  <a:pt x="744923" y="0"/>
                </a:lnTo>
              </a:path>
            </a:pathLst>
          </a:custGeom>
          <a:ln w="635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8409622" y="330834"/>
            <a:ext cx="734695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377" y="0"/>
                </a:lnTo>
              </a:path>
            </a:pathLst>
          </a:custGeom>
          <a:ln w="3809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0" y="339090"/>
            <a:ext cx="9128125" cy="8890"/>
          </a:xfrm>
          <a:custGeom>
            <a:avLst/>
            <a:gdLst/>
            <a:ahLst/>
            <a:cxnLst/>
            <a:rect l="l" t="t" r="r" b="b"/>
            <a:pathLst>
              <a:path w="9128125" h="8889">
                <a:moveTo>
                  <a:pt x="1905606" y="0"/>
                </a:moveTo>
                <a:lnTo>
                  <a:pt x="0" y="0"/>
                </a:lnTo>
                <a:lnTo>
                  <a:pt x="0" y="8889"/>
                </a:lnTo>
                <a:lnTo>
                  <a:pt x="1844790" y="8889"/>
                </a:lnTo>
                <a:lnTo>
                  <a:pt x="1905606" y="0"/>
                </a:lnTo>
                <a:close/>
              </a:path>
              <a:path w="9128125" h="8889">
                <a:moveTo>
                  <a:pt x="5260087" y="0"/>
                </a:moveTo>
                <a:lnTo>
                  <a:pt x="3269450" y="0"/>
                </a:lnTo>
                <a:lnTo>
                  <a:pt x="3370579" y="6350"/>
                </a:lnTo>
                <a:lnTo>
                  <a:pt x="3393006" y="8889"/>
                </a:lnTo>
                <a:lnTo>
                  <a:pt x="5300834" y="8889"/>
                </a:lnTo>
                <a:lnTo>
                  <a:pt x="5275580" y="3809"/>
                </a:lnTo>
                <a:lnTo>
                  <a:pt x="5260087" y="0"/>
                </a:lnTo>
                <a:close/>
              </a:path>
              <a:path w="9128125" h="8889">
                <a:moveTo>
                  <a:pt x="9127807" y="0"/>
                </a:moveTo>
                <a:lnTo>
                  <a:pt x="8380729" y="0"/>
                </a:lnTo>
                <a:lnTo>
                  <a:pt x="8349615" y="8889"/>
                </a:lnTo>
                <a:lnTo>
                  <a:pt x="9102725" y="8889"/>
                </a:lnTo>
                <a:lnTo>
                  <a:pt x="9127807" y="0"/>
                </a:lnTo>
                <a:close/>
              </a:path>
            </a:pathLst>
          </a:custGeom>
          <a:solidFill>
            <a:srgbClr val="00C5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0" y="352425"/>
            <a:ext cx="1845310" cy="0"/>
          </a:xfrm>
          <a:custGeom>
            <a:avLst/>
            <a:gdLst/>
            <a:ahLst/>
            <a:cxnLst/>
            <a:rect l="l" t="t" r="r" b="b"/>
            <a:pathLst>
              <a:path w="1845310">
                <a:moveTo>
                  <a:pt x="0" y="0"/>
                </a:moveTo>
                <a:lnTo>
                  <a:pt x="1844790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3393006" y="352425"/>
            <a:ext cx="1952625" cy="0"/>
          </a:xfrm>
          <a:custGeom>
            <a:avLst/>
            <a:gdLst/>
            <a:ahLst/>
            <a:cxnLst/>
            <a:rect l="l" t="t" r="r" b="b"/>
            <a:pathLst>
              <a:path w="1952625">
                <a:moveTo>
                  <a:pt x="0" y="0"/>
                </a:moveTo>
                <a:lnTo>
                  <a:pt x="1952023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8318500" y="352425"/>
            <a:ext cx="784225" cy="0"/>
          </a:xfrm>
          <a:custGeom>
            <a:avLst/>
            <a:gdLst/>
            <a:ahLst/>
            <a:cxnLst/>
            <a:rect l="l" t="t" r="r" b="b"/>
            <a:pathLst>
              <a:path w="784225">
                <a:moveTo>
                  <a:pt x="0" y="0"/>
                </a:moveTo>
                <a:lnTo>
                  <a:pt x="784225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0" y="361950"/>
            <a:ext cx="1784350" cy="0"/>
          </a:xfrm>
          <a:custGeom>
            <a:avLst/>
            <a:gdLst/>
            <a:ahLst/>
            <a:cxnLst/>
            <a:rect l="l" t="t" r="r" b="b"/>
            <a:pathLst>
              <a:path w="1784350">
                <a:moveTo>
                  <a:pt x="0" y="0"/>
                </a:moveTo>
                <a:lnTo>
                  <a:pt x="1783974" y="0"/>
                </a:lnTo>
              </a:path>
            </a:pathLst>
          </a:custGeom>
          <a:ln w="1015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3471501" y="361950"/>
            <a:ext cx="1924050" cy="0"/>
          </a:xfrm>
          <a:custGeom>
            <a:avLst/>
            <a:gdLst/>
            <a:ahLst/>
            <a:cxnLst/>
            <a:rect l="l" t="t" r="r" b="b"/>
            <a:pathLst>
              <a:path w="1924050">
                <a:moveTo>
                  <a:pt x="0" y="0"/>
                </a:moveTo>
                <a:lnTo>
                  <a:pt x="1924039" y="0"/>
                </a:lnTo>
              </a:path>
            </a:pathLst>
          </a:custGeom>
          <a:ln w="1015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8285162" y="366395"/>
            <a:ext cx="765810" cy="0"/>
          </a:xfrm>
          <a:custGeom>
            <a:avLst/>
            <a:gdLst/>
            <a:ahLst/>
            <a:cxnLst/>
            <a:rect l="l" t="t" r="r" b="b"/>
            <a:pathLst>
              <a:path w="765809">
                <a:moveTo>
                  <a:pt x="0" y="0"/>
                </a:moveTo>
                <a:lnTo>
                  <a:pt x="765238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8302942" y="361315"/>
            <a:ext cx="762635" cy="0"/>
          </a:xfrm>
          <a:custGeom>
            <a:avLst/>
            <a:gdLst/>
            <a:ahLst/>
            <a:cxnLst/>
            <a:rect l="l" t="t" r="r" b="b"/>
            <a:pathLst>
              <a:path w="762634">
                <a:moveTo>
                  <a:pt x="0" y="0"/>
                </a:moveTo>
                <a:lnTo>
                  <a:pt x="762158" y="0"/>
                </a:lnTo>
              </a:path>
            </a:pathLst>
          </a:custGeom>
          <a:ln w="888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0" y="370840"/>
            <a:ext cx="1723389" cy="0"/>
          </a:xfrm>
          <a:custGeom>
            <a:avLst/>
            <a:gdLst/>
            <a:ahLst/>
            <a:cxnLst/>
            <a:rect l="l" t="t" r="r" b="b"/>
            <a:pathLst>
              <a:path w="1723389">
                <a:moveTo>
                  <a:pt x="0" y="0"/>
                </a:moveTo>
                <a:lnTo>
                  <a:pt x="1723159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3549995" y="370840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60">
                <a:moveTo>
                  <a:pt x="0" y="0"/>
                </a:moveTo>
                <a:lnTo>
                  <a:pt x="1889741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8251825" y="370840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735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0" y="379729"/>
            <a:ext cx="1662430" cy="0"/>
          </a:xfrm>
          <a:custGeom>
            <a:avLst/>
            <a:gdLst/>
            <a:ahLst/>
            <a:cxnLst/>
            <a:rect l="l" t="t" r="r" b="b"/>
            <a:pathLst>
              <a:path w="1662430">
                <a:moveTo>
                  <a:pt x="0" y="0"/>
                </a:moveTo>
                <a:lnTo>
                  <a:pt x="1662343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3628489" y="379729"/>
            <a:ext cx="1855470" cy="0"/>
          </a:xfrm>
          <a:custGeom>
            <a:avLst/>
            <a:gdLst/>
            <a:ahLst/>
            <a:cxnLst/>
            <a:rect l="l" t="t" r="r" b="b"/>
            <a:pathLst>
              <a:path w="1855470">
                <a:moveTo>
                  <a:pt x="0" y="0"/>
                </a:moveTo>
                <a:lnTo>
                  <a:pt x="1855443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8220709" y="379729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624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0" y="392429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3982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0" y="387984"/>
            <a:ext cx="1571625" cy="0"/>
          </a:xfrm>
          <a:custGeom>
            <a:avLst/>
            <a:gdLst/>
            <a:ahLst/>
            <a:cxnLst/>
            <a:rect l="l" t="t" r="r" b="b"/>
            <a:pathLst>
              <a:path w="1571625">
                <a:moveTo>
                  <a:pt x="0" y="0"/>
                </a:moveTo>
                <a:lnTo>
                  <a:pt x="1571119" y="0"/>
                </a:lnTo>
              </a:path>
            </a:pathLst>
          </a:custGeom>
          <a:ln w="6350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3718197" y="389254"/>
            <a:ext cx="1810385" cy="0"/>
          </a:xfrm>
          <a:custGeom>
            <a:avLst/>
            <a:gdLst/>
            <a:ahLst/>
            <a:cxnLst/>
            <a:rect l="l" t="t" r="r" b="b"/>
            <a:pathLst>
              <a:path w="1810385">
                <a:moveTo>
                  <a:pt x="0" y="0"/>
                </a:moveTo>
                <a:lnTo>
                  <a:pt x="1809931" y="0"/>
                </a:lnTo>
              </a:path>
            </a:pathLst>
          </a:custGeom>
          <a:ln w="8889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8182966" y="389254"/>
            <a:ext cx="805180" cy="0"/>
          </a:xfrm>
          <a:custGeom>
            <a:avLst/>
            <a:gdLst/>
            <a:ahLst/>
            <a:cxnLst/>
            <a:rect l="l" t="t" r="r" b="b"/>
            <a:pathLst>
              <a:path w="805179">
                <a:moveTo>
                  <a:pt x="0" y="0"/>
                </a:moveTo>
                <a:lnTo>
                  <a:pt x="804823" y="0"/>
                </a:lnTo>
              </a:path>
            </a:pathLst>
          </a:custGeom>
          <a:ln w="8889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0" y="398145"/>
            <a:ext cx="1538605" cy="0"/>
          </a:xfrm>
          <a:custGeom>
            <a:avLst/>
            <a:gdLst/>
            <a:ahLst/>
            <a:cxnLst/>
            <a:rect l="l" t="t" r="r" b="b"/>
            <a:pathLst>
              <a:path w="1538605">
                <a:moveTo>
                  <a:pt x="0" y="0"/>
                </a:moveTo>
                <a:lnTo>
                  <a:pt x="1538565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3796691" y="398145"/>
            <a:ext cx="1776095" cy="0"/>
          </a:xfrm>
          <a:custGeom>
            <a:avLst/>
            <a:gdLst/>
            <a:ahLst/>
            <a:cxnLst/>
            <a:rect l="l" t="t" r="r" b="b"/>
            <a:pathLst>
              <a:path w="1776095">
                <a:moveTo>
                  <a:pt x="0" y="0"/>
                </a:moveTo>
                <a:lnTo>
                  <a:pt x="1775633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8145222" y="398145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341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0" y="407669"/>
            <a:ext cx="1501140" cy="0"/>
          </a:xfrm>
          <a:custGeom>
            <a:avLst/>
            <a:gdLst/>
            <a:ahLst/>
            <a:cxnLst/>
            <a:rect l="l" t="t" r="r" b="b"/>
            <a:pathLst>
              <a:path w="1501140">
                <a:moveTo>
                  <a:pt x="0" y="0"/>
                </a:moveTo>
                <a:lnTo>
                  <a:pt x="1500643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3875185" y="407669"/>
            <a:ext cx="1748155" cy="0"/>
          </a:xfrm>
          <a:custGeom>
            <a:avLst/>
            <a:gdLst/>
            <a:ahLst/>
            <a:cxnLst/>
            <a:rect l="l" t="t" r="r" b="b"/>
            <a:pathLst>
              <a:path w="1748154">
                <a:moveTo>
                  <a:pt x="0" y="0"/>
                </a:moveTo>
                <a:lnTo>
                  <a:pt x="1747648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8102087" y="407669"/>
            <a:ext cx="82550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250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0" y="416559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40">
                <a:moveTo>
                  <a:pt x="0" y="0"/>
                </a:moveTo>
                <a:lnTo>
                  <a:pt x="1462722" y="0"/>
                </a:lnTo>
              </a:path>
            </a:pathLst>
          </a:custGeom>
          <a:ln w="1016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3953679" y="416559"/>
            <a:ext cx="1713864" cy="0"/>
          </a:xfrm>
          <a:custGeom>
            <a:avLst/>
            <a:gdLst/>
            <a:ahLst/>
            <a:cxnLst/>
            <a:rect l="l" t="t" r="r" b="b"/>
            <a:pathLst>
              <a:path w="1713864">
                <a:moveTo>
                  <a:pt x="0" y="0"/>
                </a:moveTo>
                <a:lnTo>
                  <a:pt x="1713350" y="0"/>
                </a:lnTo>
              </a:path>
            </a:pathLst>
          </a:custGeom>
          <a:ln w="1016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8075128" y="419100"/>
            <a:ext cx="794385" cy="0"/>
          </a:xfrm>
          <a:custGeom>
            <a:avLst/>
            <a:gdLst/>
            <a:ahLst/>
            <a:cxnLst/>
            <a:rect l="l" t="t" r="r" b="b"/>
            <a:pathLst>
              <a:path w="794384">
                <a:moveTo>
                  <a:pt x="0" y="0"/>
                </a:moveTo>
                <a:lnTo>
                  <a:pt x="794386" y="0"/>
                </a:lnTo>
              </a:path>
            </a:pathLst>
          </a:custGeom>
          <a:ln w="508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8096695" y="414019"/>
            <a:ext cx="791845" cy="0"/>
          </a:xfrm>
          <a:custGeom>
            <a:avLst/>
            <a:gdLst/>
            <a:ahLst/>
            <a:cxnLst/>
            <a:rect l="l" t="t" r="r" b="b"/>
            <a:pathLst>
              <a:path w="791845">
                <a:moveTo>
                  <a:pt x="0" y="0"/>
                </a:moveTo>
                <a:lnTo>
                  <a:pt x="791780" y="0"/>
                </a:lnTo>
              </a:path>
            </a:pathLst>
          </a:custGeom>
          <a:ln w="5079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0" y="425450"/>
            <a:ext cx="1424940" cy="0"/>
          </a:xfrm>
          <a:custGeom>
            <a:avLst/>
            <a:gdLst/>
            <a:ahLst/>
            <a:cxnLst/>
            <a:rect l="l" t="t" r="r" b="b"/>
            <a:pathLst>
              <a:path w="1424940">
                <a:moveTo>
                  <a:pt x="0" y="0"/>
                </a:moveTo>
                <a:lnTo>
                  <a:pt x="1424801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4032174" y="425450"/>
            <a:ext cx="1679575" cy="0"/>
          </a:xfrm>
          <a:custGeom>
            <a:avLst/>
            <a:gdLst/>
            <a:ahLst/>
            <a:cxnLst/>
            <a:rect l="l" t="t" r="r" b="b"/>
            <a:pathLst>
              <a:path w="1679575">
                <a:moveTo>
                  <a:pt x="0" y="0"/>
                </a:moveTo>
                <a:lnTo>
                  <a:pt x="1679052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8026600" y="42545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7750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0" y="434975"/>
            <a:ext cx="1381760" cy="0"/>
          </a:xfrm>
          <a:custGeom>
            <a:avLst/>
            <a:gdLst/>
            <a:ahLst/>
            <a:cxnLst/>
            <a:rect l="l" t="t" r="r" b="b"/>
            <a:pathLst>
              <a:path w="1381760">
                <a:moveTo>
                  <a:pt x="0" y="0"/>
                </a:moveTo>
                <a:lnTo>
                  <a:pt x="1381462" y="0"/>
                </a:lnTo>
              </a:path>
            </a:pathLst>
          </a:custGeom>
          <a:ln w="8890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4166735" y="435609"/>
            <a:ext cx="1573530" cy="0"/>
          </a:xfrm>
          <a:custGeom>
            <a:avLst/>
            <a:gdLst/>
            <a:ahLst/>
            <a:cxnLst/>
            <a:rect l="l" t="t" r="r" b="b"/>
            <a:pathLst>
              <a:path w="1573529">
                <a:moveTo>
                  <a:pt x="0" y="0"/>
                </a:moveTo>
                <a:lnTo>
                  <a:pt x="1573277" y="0"/>
                </a:lnTo>
              </a:path>
            </a:pathLst>
          </a:custGeom>
          <a:ln w="7619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4127488" y="431165"/>
            <a:ext cx="1587500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6894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7988857" y="434975"/>
            <a:ext cx="834390" cy="0"/>
          </a:xfrm>
          <a:custGeom>
            <a:avLst/>
            <a:gdLst/>
            <a:ahLst/>
            <a:cxnLst/>
            <a:rect l="l" t="t" r="r" b="b"/>
            <a:pathLst>
              <a:path w="834390">
                <a:moveTo>
                  <a:pt x="0" y="0"/>
                </a:moveTo>
                <a:lnTo>
                  <a:pt x="834191" y="0"/>
                </a:lnTo>
              </a:path>
            </a:pathLst>
          </a:custGeom>
          <a:ln w="8890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0" y="44450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60">
                <a:moveTo>
                  <a:pt x="0" y="0"/>
                </a:moveTo>
                <a:lnTo>
                  <a:pt x="1343540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4200375" y="444500"/>
            <a:ext cx="1622425" cy="0"/>
          </a:xfrm>
          <a:custGeom>
            <a:avLst/>
            <a:gdLst/>
            <a:ahLst/>
            <a:cxnLst/>
            <a:rect l="l" t="t" r="r" b="b"/>
            <a:pathLst>
              <a:path w="1622425">
                <a:moveTo>
                  <a:pt x="0" y="0"/>
                </a:moveTo>
                <a:lnTo>
                  <a:pt x="1622036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7945721" y="444500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187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0" y="453390"/>
            <a:ext cx="1306195" cy="0"/>
          </a:xfrm>
          <a:custGeom>
            <a:avLst/>
            <a:gdLst/>
            <a:ahLst/>
            <a:cxnLst/>
            <a:rect l="l" t="t" r="r" b="b"/>
            <a:pathLst>
              <a:path w="1306195">
                <a:moveTo>
                  <a:pt x="0" y="0"/>
                </a:moveTo>
                <a:lnTo>
                  <a:pt x="1305619" y="0"/>
                </a:lnTo>
              </a:path>
            </a:pathLst>
          </a:custGeom>
          <a:ln w="1016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4278869" y="453390"/>
            <a:ext cx="1596390" cy="0"/>
          </a:xfrm>
          <a:custGeom>
            <a:avLst/>
            <a:gdLst/>
            <a:ahLst/>
            <a:cxnLst/>
            <a:rect l="l" t="t" r="r" b="b"/>
            <a:pathLst>
              <a:path w="1596389">
                <a:moveTo>
                  <a:pt x="0" y="0"/>
                </a:moveTo>
                <a:lnTo>
                  <a:pt x="1595977" y="0"/>
                </a:lnTo>
              </a:path>
            </a:pathLst>
          </a:custGeom>
          <a:ln w="1016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7910078" y="457834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969" y="0"/>
                </a:lnTo>
              </a:path>
            </a:pathLst>
          </a:custGeom>
          <a:ln w="3175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7932241" y="452755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457" y="0"/>
                </a:lnTo>
              </a:path>
            </a:pathLst>
          </a:custGeom>
          <a:ln w="889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0" y="462280"/>
            <a:ext cx="1268095" cy="0"/>
          </a:xfrm>
          <a:custGeom>
            <a:avLst/>
            <a:gdLst/>
            <a:ahLst/>
            <a:cxnLst/>
            <a:rect l="l" t="t" r="r" b="b"/>
            <a:pathLst>
              <a:path w="1268095">
                <a:moveTo>
                  <a:pt x="0" y="0"/>
                </a:moveTo>
                <a:lnTo>
                  <a:pt x="1267698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4357364" y="462280"/>
            <a:ext cx="1570355" cy="0"/>
          </a:xfrm>
          <a:custGeom>
            <a:avLst/>
            <a:gdLst/>
            <a:ahLst/>
            <a:cxnLst/>
            <a:rect l="l" t="t" r="r" b="b"/>
            <a:pathLst>
              <a:path w="1570354">
                <a:moveTo>
                  <a:pt x="0" y="0"/>
                </a:moveTo>
                <a:lnTo>
                  <a:pt x="1569919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7860703" y="462280"/>
            <a:ext cx="854075" cy="0"/>
          </a:xfrm>
          <a:custGeom>
            <a:avLst/>
            <a:gdLst/>
            <a:ahLst/>
            <a:cxnLst/>
            <a:rect l="l" t="t" r="r" b="b"/>
            <a:pathLst>
              <a:path w="854075">
                <a:moveTo>
                  <a:pt x="0" y="0"/>
                </a:moveTo>
                <a:lnTo>
                  <a:pt x="853925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0" y="474344"/>
            <a:ext cx="1196975" cy="0"/>
          </a:xfrm>
          <a:custGeom>
            <a:avLst/>
            <a:gdLst/>
            <a:ahLst/>
            <a:cxnLst/>
            <a:rect l="l" t="t" r="r" b="b"/>
            <a:pathLst>
              <a:path w="1196975">
                <a:moveTo>
                  <a:pt x="0" y="0"/>
                </a:moveTo>
                <a:lnTo>
                  <a:pt x="1196879" y="0"/>
                </a:lnTo>
              </a:path>
            </a:pathLst>
          </a:custGeom>
          <a:ln w="381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0" y="469265"/>
            <a:ext cx="1216660" cy="0"/>
          </a:xfrm>
          <a:custGeom>
            <a:avLst/>
            <a:gdLst/>
            <a:ahLst/>
            <a:cxnLst/>
            <a:rect l="l" t="t" r="r" b="b"/>
            <a:pathLst>
              <a:path w="1216660">
                <a:moveTo>
                  <a:pt x="0" y="0"/>
                </a:moveTo>
                <a:lnTo>
                  <a:pt x="1216233" y="0"/>
                </a:lnTo>
              </a:path>
            </a:pathLst>
          </a:custGeom>
          <a:ln w="635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4435858" y="471169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3861" y="0"/>
                </a:lnTo>
              </a:path>
            </a:pathLst>
          </a:custGeom>
          <a:ln w="1016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7817912" y="475615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456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7844246" y="470534"/>
            <a:ext cx="816610" cy="0"/>
          </a:xfrm>
          <a:custGeom>
            <a:avLst/>
            <a:gdLst/>
            <a:ahLst/>
            <a:cxnLst/>
            <a:rect l="l" t="t" r="r" b="b"/>
            <a:pathLst>
              <a:path w="816609">
                <a:moveTo>
                  <a:pt x="0" y="0"/>
                </a:moveTo>
                <a:lnTo>
                  <a:pt x="816174" y="0"/>
                </a:lnTo>
              </a:path>
            </a:pathLst>
          </a:custGeom>
          <a:ln w="8889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0" y="480694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1069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4525566" y="480694"/>
            <a:ext cx="1506855" cy="0"/>
          </a:xfrm>
          <a:custGeom>
            <a:avLst/>
            <a:gdLst/>
            <a:ahLst/>
            <a:cxnLst/>
            <a:rect l="l" t="t" r="r" b="b"/>
            <a:pathLst>
              <a:path w="1506854">
                <a:moveTo>
                  <a:pt x="0" y="0"/>
                </a:moveTo>
                <a:lnTo>
                  <a:pt x="1506589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7768538" y="480694"/>
            <a:ext cx="868044" cy="0"/>
          </a:xfrm>
          <a:custGeom>
            <a:avLst/>
            <a:gdLst/>
            <a:ahLst/>
            <a:cxnLst/>
            <a:rect l="l" t="t" r="r" b="b"/>
            <a:pathLst>
              <a:path w="868045">
                <a:moveTo>
                  <a:pt x="0" y="0"/>
                </a:moveTo>
                <a:lnTo>
                  <a:pt x="867850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0" y="490219"/>
            <a:ext cx="1163955" cy="0"/>
          </a:xfrm>
          <a:custGeom>
            <a:avLst/>
            <a:gdLst/>
            <a:ahLst/>
            <a:cxnLst/>
            <a:rect l="l" t="t" r="r" b="b"/>
            <a:pathLst>
              <a:path w="1163955">
                <a:moveTo>
                  <a:pt x="0" y="0"/>
                </a:moveTo>
                <a:lnTo>
                  <a:pt x="1163955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4604060" y="490219"/>
            <a:ext cx="1488440" cy="0"/>
          </a:xfrm>
          <a:custGeom>
            <a:avLst/>
            <a:gdLst/>
            <a:ahLst/>
            <a:cxnLst/>
            <a:rect l="l" t="t" r="r" b="b"/>
            <a:pathLst>
              <a:path w="1488439">
                <a:moveTo>
                  <a:pt x="0" y="0"/>
                </a:moveTo>
                <a:lnTo>
                  <a:pt x="1488022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7715871" y="490219"/>
            <a:ext cx="878840" cy="0"/>
          </a:xfrm>
          <a:custGeom>
            <a:avLst/>
            <a:gdLst/>
            <a:ahLst/>
            <a:cxnLst/>
            <a:rect l="l" t="t" r="r" b="b"/>
            <a:pathLst>
              <a:path w="878840">
                <a:moveTo>
                  <a:pt x="0" y="0"/>
                </a:moveTo>
                <a:lnTo>
                  <a:pt x="878788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0" y="499109"/>
            <a:ext cx="1137285" cy="0"/>
          </a:xfrm>
          <a:custGeom>
            <a:avLst/>
            <a:gdLst/>
            <a:ahLst/>
            <a:cxnLst/>
            <a:rect l="l" t="t" r="r" b="b"/>
            <a:pathLst>
              <a:path w="1137285">
                <a:moveTo>
                  <a:pt x="0" y="0"/>
                </a:moveTo>
                <a:lnTo>
                  <a:pt x="1136840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4682554" y="499109"/>
            <a:ext cx="1462405" cy="0"/>
          </a:xfrm>
          <a:custGeom>
            <a:avLst/>
            <a:gdLst/>
            <a:ahLst/>
            <a:cxnLst/>
            <a:rect l="l" t="t" r="r" b="b"/>
            <a:pathLst>
              <a:path w="1462404">
                <a:moveTo>
                  <a:pt x="0" y="0"/>
                </a:moveTo>
                <a:lnTo>
                  <a:pt x="1461963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7669789" y="499109"/>
            <a:ext cx="883285" cy="0"/>
          </a:xfrm>
          <a:custGeom>
            <a:avLst/>
            <a:gdLst/>
            <a:ahLst/>
            <a:cxnLst/>
            <a:rect l="l" t="t" r="r" b="b"/>
            <a:pathLst>
              <a:path w="883284">
                <a:moveTo>
                  <a:pt x="0" y="0"/>
                </a:moveTo>
                <a:lnTo>
                  <a:pt x="883142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0" y="508000"/>
            <a:ext cx="1109980" cy="0"/>
          </a:xfrm>
          <a:custGeom>
            <a:avLst/>
            <a:gdLst/>
            <a:ahLst/>
            <a:cxnLst/>
            <a:rect l="l" t="t" r="r" b="b"/>
            <a:pathLst>
              <a:path w="1109980">
                <a:moveTo>
                  <a:pt x="0" y="0"/>
                </a:moveTo>
                <a:lnTo>
                  <a:pt x="1109725" y="0"/>
                </a:lnTo>
              </a:path>
            </a:pathLst>
          </a:custGeom>
          <a:ln w="10159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4822722" y="509905"/>
            <a:ext cx="1363345" cy="0"/>
          </a:xfrm>
          <a:custGeom>
            <a:avLst/>
            <a:gdLst/>
            <a:ahLst/>
            <a:cxnLst/>
            <a:rect l="l" t="t" r="r" b="b"/>
            <a:pathLst>
              <a:path w="1363345">
                <a:moveTo>
                  <a:pt x="0" y="0"/>
                </a:moveTo>
                <a:lnTo>
                  <a:pt x="1363317" y="0"/>
                </a:lnTo>
              </a:path>
            </a:pathLst>
          </a:custGeom>
          <a:ln w="6350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4777868" y="504825"/>
            <a:ext cx="1370965" cy="0"/>
          </a:xfrm>
          <a:custGeom>
            <a:avLst/>
            <a:gdLst/>
            <a:ahLst/>
            <a:cxnLst/>
            <a:rect l="l" t="t" r="r" b="b"/>
            <a:pathLst>
              <a:path w="1370964">
                <a:moveTo>
                  <a:pt x="0" y="0"/>
                </a:moveTo>
                <a:lnTo>
                  <a:pt x="1370394" y="0"/>
                </a:lnTo>
              </a:path>
            </a:pathLst>
          </a:custGeom>
          <a:ln w="3810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7623705" y="508000"/>
            <a:ext cx="887730" cy="0"/>
          </a:xfrm>
          <a:custGeom>
            <a:avLst/>
            <a:gdLst/>
            <a:ahLst/>
            <a:cxnLst/>
            <a:rect l="l" t="t" r="r" b="b"/>
            <a:pathLst>
              <a:path w="887729">
                <a:moveTo>
                  <a:pt x="0" y="0"/>
                </a:moveTo>
                <a:lnTo>
                  <a:pt x="887496" y="0"/>
                </a:lnTo>
              </a:path>
            </a:pathLst>
          </a:custGeom>
          <a:ln w="10159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0" y="517525"/>
            <a:ext cx="1078865" cy="0"/>
          </a:xfrm>
          <a:custGeom>
            <a:avLst/>
            <a:gdLst/>
            <a:ahLst/>
            <a:cxnLst/>
            <a:rect l="l" t="t" r="r" b="b"/>
            <a:pathLst>
              <a:path w="1078865">
                <a:moveTo>
                  <a:pt x="0" y="0"/>
                </a:moveTo>
                <a:lnTo>
                  <a:pt x="1078738" y="0"/>
                </a:lnTo>
              </a:path>
            </a:pathLst>
          </a:custGeom>
          <a:ln w="889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4850756" y="517525"/>
            <a:ext cx="1436370" cy="0"/>
          </a:xfrm>
          <a:custGeom>
            <a:avLst/>
            <a:gdLst/>
            <a:ahLst/>
            <a:cxnLst/>
            <a:rect l="l" t="t" r="r" b="b"/>
            <a:pathLst>
              <a:path w="1436370">
                <a:moveTo>
                  <a:pt x="0" y="0"/>
                </a:moveTo>
                <a:lnTo>
                  <a:pt x="1436134" y="0"/>
                </a:lnTo>
              </a:path>
            </a:pathLst>
          </a:custGeom>
          <a:ln w="889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7580179" y="520700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566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7607248" y="516255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362" y="0"/>
                </a:lnTo>
              </a:path>
            </a:pathLst>
          </a:custGeom>
          <a:ln w="635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0" y="526415"/>
            <a:ext cx="1052195" cy="0"/>
          </a:xfrm>
          <a:custGeom>
            <a:avLst/>
            <a:gdLst/>
            <a:ahLst/>
            <a:cxnLst/>
            <a:rect l="l" t="t" r="r" b="b"/>
            <a:pathLst>
              <a:path w="1052195">
                <a:moveTo>
                  <a:pt x="0" y="0"/>
                </a:moveTo>
                <a:lnTo>
                  <a:pt x="1051623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4929250" y="526415"/>
            <a:ext cx="1432560" cy="0"/>
          </a:xfrm>
          <a:custGeom>
            <a:avLst/>
            <a:gdLst/>
            <a:ahLst/>
            <a:cxnLst/>
            <a:rect l="l" t="t" r="r" b="b"/>
            <a:pathLst>
              <a:path w="1432560">
                <a:moveTo>
                  <a:pt x="0" y="0"/>
                </a:moveTo>
                <a:lnTo>
                  <a:pt x="1431951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7495294" y="526415"/>
            <a:ext cx="927100" cy="0"/>
          </a:xfrm>
          <a:custGeom>
            <a:avLst/>
            <a:gdLst/>
            <a:ahLst/>
            <a:cxnLst/>
            <a:rect l="l" t="t" r="r" b="b"/>
            <a:pathLst>
              <a:path w="927100">
                <a:moveTo>
                  <a:pt x="0" y="0"/>
                </a:moveTo>
                <a:lnTo>
                  <a:pt x="926490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0" y="535940"/>
            <a:ext cx="1024890" cy="0"/>
          </a:xfrm>
          <a:custGeom>
            <a:avLst/>
            <a:gdLst/>
            <a:ahLst/>
            <a:cxnLst/>
            <a:rect l="l" t="t" r="r" b="b"/>
            <a:pathLst>
              <a:path w="1024890">
                <a:moveTo>
                  <a:pt x="0" y="0"/>
                </a:moveTo>
                <a:lnTo>
                  <a:pt x="1024508" y="0"/>
                </a:lnTo>
              </a:path>
            </a:pathLst>
          </a:custGeom>
          <a:ln w="1016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5007744" y="535940"/>
            <a:ext cx="1438910" cy="0"/>
          </a:xfrm>
          <a:custGeom>
            <a:avLst/>
            <a:gdLst/>
            <a:ahLst/>
            <a:cxnLst/>
            <a:rect l="l" t="t" r="r" b="b"/>
            <a:pathLst>
              <a:path w="1438910">
                <a:moveTo>
                  <a:pt x="0" y="0"/>
                </a:moveTo>
                <a:lnTo>
                  <a:pt x="1438384" y="0"/>
                </a:lnTo>
              </a:path>
            </a:pathLst>
          </a:custGeom>
          <a:ln w="1016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7426325" y="539115"/>
            <a:ext cx="913130" cy="0"/>
          </a:xfrm>
          <a:custGeom>
            <a:avLst/>
            <a:gdLst/>
            <a:ahLst/>
            <a:cxnLst/>
            <a:rect l="l" t="t" r="r" b="b"/>
            <a:pathLst>
              <a:path w="913129">
                <a:moveTo>
                  <a:pt x="0" y="0"/>
                </a:moveTo>
                <a:lnTo>
                  <a:pt x="912950" y="0"/>
                </a:lnTo>
              </a:path>
            </a:pathLst>
          </a:custGeom>
          <a:ln w="381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7468767" y="534034"/>
            <a:ext cx="896619" cy="0"/>
          </a:xfrm>
          <a:custGeom>
            <a:avLst/>
            <a:gdLst/>
            <a:ahLst/>
            <a:cxnLst/>
            <a:rect l="l" t="t" r="r" b="b"/>
            <a:pathLst>
              <a:path w="896620">
                <a:moveTo>
                  <a:pt x="0" y="0"/>
                </a:moveTo>
                <a:lnTo>
                  <a:pt x="896385" y="0"/>
                </a:lnTo>
              </a:path>
            </a:pathLst>
          </a:custGeom>
          <a:ln w="635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0" y="544830"/>
            <a:ext cx="997585" cy="0"/>
          </a:xfrm>
          <a:custGeom>
            <a:avLst/>
            <a:gdLst/>
            <a:ahLst/>
            <a:cxnLst/>
            <a:rect l="l" t="t" r="r" b="b"/>
            <a:pathLst>
              <a:path w="997585">
                <a:moveTo>
                  <a:pt x="0" y="0"/>
                </a:moveTo>
                <a:lnTo>
                  <a:pt x="997394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5086238" y="544830"/>
            <a:ext cx="1434465" cy="0"/>
          </a:xfrm>
          <a:custGeom>
            <a:avLst/>
            <a:gdLst/>
            <a:ahLst/>
            <a:cxnLst/>
            <a:rect l="l" t="t" r="r" b="b"/>
            <a:pathLst>
              <a:path w="1434465">
                <a:moveTo>
                  <a:pt x="0" y="0"/>
                </a:moveTo>
                <a:lnTo>
                  <a:pt x="1434201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7336134" y="544830"/>
            <a:ext cx="999490" cy="0"/>
          </a:xfrm>
          <a:custGeom>
            <a:avLst/>
            <a:gdLst/>
            <a:ahLst/>
            <a:cxnLst/>
            <a:rect l="l" t="t" r="r" b="b"/>
            <a:pathLst>
              <a:path w="999490">
                <a:moveTo>
                  <a:pt x="0" y="0"/>
                </a:moveTo>
                <a:lnTo>
                  <a:pt x="999482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0" y="553719"/>
            <a:ext cx="970280" cy="0"/>
          </a:xfrm>
          <a:custGeom>
            <a:avLst/>
            <a:gdLst/>
            <a:ahLst/>
            <a:cxnLst/>
            <a:rect l="l" t="t" r="r" b="b"/>
            <a:pathLst>
              <a:path w="970280">
                <a:moveTo>
                  <a:pt x="0" y="0"/>
                </a:moveTo>
                <a:lnTo>
                  <a:pt x="970279" y="0"/>
                </a:lnTo>
              </a:path>
            </a:pathLst>
          </a:custGeom>
          <a:ln w="10160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5243227" y="557530"/>
            <a:ext cx="1354455" cy="0"/>
          </a:xfrm>
          <a:custGeom>
            <a:avLst/>
            <a:gdLst/>
            <a:ahLst/>
            <a:cxnLst/>
            <a:rect l="l" t="t" r="r" b="b"/>
            <a:pathLst>
              <a:path w="1354454">
                <a:moveTo>
                  <a:pt x="0" y="0"/>
                </a:moveTo>
                <a:lnTo>
                  <a:pt x="1354338" y="0"/>
                </a:lnTo>
              </a:path>
            </a:pathLst>
          </a:custGeom>
          <a:ln w="3175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5198373" y="55245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59">
                <a:moveTo>
                  <a:pt x="0" y="0"/>
                </a:moveTo>
                <a:lnTo>
                  <a:pt x="1343298" y="0"/>
                </a:lnTo>
              </a:path>
            </a:pathLst>
          </a:custGeom>
          <a:ln w="7619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7261859" y="553719"/>
            <a:ext cx="1022985" cy="0"/>
          </a:xfrm>
          <a:custGeom>
            <a:avLst/>
            <a:gdLst/>
            <a:ahLst/>
            <a:cxnLst/>
            <a:rect l="l" t="t" r="r" b="b"/>
            <a:pathLst>
              <a:path w="1022984">
                <a:moveTo>
                  <a:pt x="0" y="0"/>
                </a:moveTo>
                <a:lnTo>
                  <a:pt x="1022543" y="0"/>
                </a:lnTo>
              </a:path>
            </a:pathLst>
          </a:custGeom>
          <a:ln w="10160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0" y="563244"/>
            <a:ext cx="939800" cy="0"/>
          </a:xfrm>
          <a:custGeom>
            <a:avLst/>
            <a:gdLst/>
            <a:ahLst/>
            <a:cxnLst/>
            <a:rect l="l" t="t" r="r" b="b"/>
            <a:pathLst>
              <a:path w="939800">
                <a:moveTo>
                  <a:pt x="0" y="0"/>
                </a:moveTo>
                <a:lnTo>
                  <a:pt x="939291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5254440" y="563244"/>
            <a:ext cx="1536065" cy="0"/>
          </a:xfrm>
          <a:custGeom>
            <a:avLst/>
            <a:gdLst/>
            <a:ahLst/>
            <a:cxnLst/>
            <a:rect l="l" t="t" r="r" b="b"/>
            <a:pathLst>
              <a:path w="1536065">
                <a:moveTo>
                  <a:pt x="0" y="0"/>
                </a:moveTo>
                <a:lnTo>
                  <a:pt x="1535487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7085427" y="563244"/>
            <a:ext cx="1140460" cy="0"/>
          </a:xfrm>
          <a:custGeom>
            <a:avLst/>
            <a:gdLst/>
            <a:ahLst/>
            <a:cxnLst/>
            <a:rect l="l" t="t" r="r" b="b"/>
            <a:pathLst>
              <a:path w="1140459">
                <a:moveTo>
                  <a:pt x="0" y="0"/>
                </a:moveTo>
                <a:lnTo>
                  <a:pt x="1140445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0" y="567690"/>
            <a:ext cx="8174990" cy="8890"/>
          </a:xfrm>
          <a:custGeom>
            <a:avLst/>
            <a:gdLst/>
            <a:ahLst/>
            <a:cxnLst/>
            <a:rect l="l" t="t" r="r" b="b"/>
            <a:pathLst>
              <a:path w="8174990" h="8890">
                <a:moveTo>
                  <a:pt x="912177" y="0"/>
                </a:moveTo>
                <a:lnTo>
                  <a:pt x="0" y="0"/>
                </a:lnTo>
                <a:lnTo>
                  <a:pt x="0" y="8889"/>
                </a:lnTo>
                <a:lnTo>
                  <a:pt x="886546" y="8889"/>
                </a:lnTo>
                <a:lnTo>
                  <a:pt x="892810" y="6350"/>
                </a:lnTo>
                <a:lnTo>
                  <a:pt x="912177" y="0"/>
                </a:lnTo>
                <a:close/>
              </a:path>
              <a:path w="8174990" h="8890">
                <a:moveTo>
                  <a:pt x="6789927" y="0"/>
                </a:moveTo>
                <a:lnTo>
                  <a:pt x="5332934" y="0"/>
                </a:lnTo>
                <a:lnTo>
                  <a:pt x="5411429" y="8889"/>
                </a:lnTo>
                <a:lnTo>
                  <a:pt x="8123444" y="8889"/>
                </a:lnTo>
                <a:lnTo>
                  <a:pt x="8130760" y="7620"/>
                </a:lnTo>
                <a:lnTo>
                  <a:pt x="6934200" y="7620"/>
                </a:lnTo>
                <a:lnTo>
                  <a:pt x="6789927" y="0"/>
                </a:lnTo>
                <a:close/>
              </a:path>
              <a:path w="8174990" h="8890">
                <a:moveTo>
                  <a:pt x="8174658" y="0"/>
                </a:moveTo>
                <a:lnTo>
                  <a:pt x="7085427" y="0"/>
                </a:lnTo>
                <a:lnTo>
                  <a:pt x="6934200" y="7620"/>
                </a:lnTo>
                <a:lnTo>
                  <a:pt x="8130760" y="7620"/>
                </a:lnTo>
                <a:lnTo>
                  <a:pt x="8174658" y="0"/>
                </a:lnTo>
                <a:close/>
              </a:path>
            </a:pathLst>
          </a:custGeom>
          <a:solidFill>
            <a:srgbClr val="00AC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0" y="581659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4">
                <a:moveTo>
                  <a:pt x="0" y="0"/>
                </a:moveTo>
                <a:lnTo>
                  <a:pt x="886546" y="0"/>
                </a:lnTo>
              </a:path>
            </a:pathLst>
          </a:custGeom>
          <a:ln w="10160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5411428" y="581659"/>
            <a:ext cx="2712085" cy="0"/>
          </a:xfrm>
          <a:custGeom>
            <a:avLst/>
            <a:gdLst/>
            <a:ahLst/>
            <a:cxnLst/>
            <a:rect l="l" t="t" r="r" b="b"/>
            <a:pathLst>
              <a:path w="2712084">
                <a:moveTo>
                  <a:pt x="0" y="0"/>
                </a:moveTo>
                <a:lnTo>
                  <a:pt x="2712015" y="0"/>
                </a:lnTo>
              </a:path>
            </a:pathLst>
          </a:custGeom>
          <a:ln w="10160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0" y="590550"/>
            <a:ext cx="864869" cy="0"/>
          </a:xfrm>
          <a:custGeom>
            <a:avLst/>
            <a:gdLst/>
            <a:ahLst/>
            <a:cxnLst/>
            <a:rect l="l" t="t" r="r" b="b"/>
            <a:pathLst>
              <a:path w="864869">
                <a:moveTo>
                  <a:pt x="0" y="0"/>
                </a:moveTo>
                <a:lnTo>
                  <a:pt x="864624" y="0"/>
                </a:lnTo>
              </a:path>
            </a:pathLst>
          </a:custGeom>
          <a:ln w="10159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5489923" y="590550"/>
            <a:ext cx="2582545" cy="0"/>
          </a:xfrm>
          <a:custGeom>
            <a:avLst/>
            <a:gdLst/>
            <a:ahLst/>
            <a:cxnLst/>
            <a:rect l="l" t="t" r="r" b="b"/>
            <a:pathLst>
              <a:path w="2582545">
                <a:moveTo>
                  <a:pt x="0" y="0"/>
                </a:moveTo>
                <a:lnTo>
                  <a:pt x="2582307" y="0"/>
                </a:lnTo>
              </a:path>
            </a:pathLst>
          </a:custGeom>
          <a:ln w="10159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0" y="599440"/>
            <a:ext cx="843280" cy="0"/>
          </a:xfrm>
          <a:custGeom>
            <a:avLst/>
            <a:gdLst/>
            <a:ahLst/>
            <a:cxnLst/>
            <a:rect l="l" t="t" r="r" b="b"/>
            <a:pathLst>
              <a:path w="843280">
                <a:moveTo>
                  <a:pt x="0" y="0"/>
                </a:moveTo>
                <a:lnTo>
                  <a:pt x="842702" y="0"/>
                </a:lnTo>
              </a:path>
            </a:pathLst>
          </a:custGeom>
          <a:ln w="10160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5618877" y="600075"/>
            <a:ext cx="2360930" cy="0"/>
          </a:xfrm>
          <a:custGeom>
            <a:avLst/>
            <a:gdLst/>
            <a:ahLst/>
            <a:cxnLst/>
            <a:rect l="l" t="t" r="r" b="b"/>
            <a:pathLst>
              <a:path w="2360929">
                <a:moveTo>
                  <a:pt x="0" y="0"/>
                </a:moveTo>
                <a:lnTo>
                  <a:pt x="2360314" y="0"/>
                </a:lnTo>
              </a:path>
            </a:pathLst>
          </a:custGeom>
          <a:ln w="8889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5574024" y="594994"/>
            <a:ext cx="2443480" cy="0"/>
          </a:xfrm>
          <a:custGeom>
            <a:avLst/>
            <a:gdLst/>
            <a:ahLst/>
            <a:cxnLst/>
            <a:rect l="l" t="t" r="r" b="b"/>
            <a:pathLst>
              <a:path w="2443479">
                <a:moveTo>
                  <a:pt x="0" y="0"/>
                </a:moveTo>
                <a:lnTo>
                  <a:pt x="2443334" y="0"/>
                </a:lnTo>
              </a:path>
            </a:pathLst>
          </a:custGeom>
          <a:ln w="3175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0" y="608965"/>
            <a:ext cx="817880" cy="0"/>
          </a:xfrm>
          <a:custGeom>
            <a:avLst/>
            <a:gdLst/>
            <a:ahLst/>
            <a:cxnLst/>
            <a:rect l="l" t="t" r="r" b="b"/>
            <a:pathLst>
              <a:path w="817880">
                <a:moveTo>
                  <a:pt x="0" y="0"/>
                </a:moveTo>
                <a:lnTo>
                  <a:pt x="817649" y="0"/>
                </a:lnTo>
              </a:path>
            </a:pathLst>
          </a:custGeom>
          <a:ln w="8889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5658125" y="608965"/>
            <a:ext cx="2286635" cy="0"/>
          </a:xfrm>
          <a:custGeom>
            <a:avLst/>
            <a:gdLst/>
            <a:ahLst/>
            <a:cxnLst/>
            <a:rect l="l" t="t" r="r" b="b"/>
            <a:pathLst>
              <a:path w="2286634">
                <a:moveTo>
                  <a:pt x="0" y="0"/>
                </a:moveTo>
                <a:lnTo>
                  <a:pt x="2286560" y="0"/>
                </a:lnTo>
              </a:path>
            </a:pathLst>
          </a:custGeom>
          <a:ln w="8889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0" y="618490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5727" y="0"/>
                </a:lnTo>
              </a:path>
            </a:pathLst>
          </a:custGeom>
          <a:ln w="10160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5818271" y="622300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385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5770259" y="617219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5833" y="0"/>
                </a:lnTo>
              </a:path>
            </a:pathLst>
          </a:custGeom>
          <a:ln w="7620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0" y="627380"/>
            <a:ext cx="774065" cy="0"/>
          </a:xfrm>
          <a:custGeom>
            <a:avLst/>
            <a:gdLst/>
            <a:ahLst/>
            <a:cxnLst/>
            <a:rect l="l" t="t" r="r" b="b"/>
            <a:pathLst>
              <a:path w="774065">
                <a:moveTo>
                  <a:pt x="0" y="0"/>
                </a:moveTo>
                <a:lnTo>
                  <a:pt x="773805" y="0"/>
                </a:lnTo>
              </a:path>
            </a:pathLst>
          </a:custGeom>
          <a:ln w="10160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5818271" y="627380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385" y="0"/>
                </a:lnTo>
              </a:path>
            </a:pathLst>
          </a:custGeom>
          <a:ln w="10160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0" y="636269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1883" y="0"/>
                </a:lnTo>
              </a:path>
            </a:pathLst>
          </a:custGeom>
          <a:ln w="10160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5918868" y="636269"/>
            <a:ext cx="1819275" cy="0"/>
          </a:xfrm>
          <a:custGeom>
            <a:avLst/>
            <a:gdLst/>
            <a:ahLst/>
            <a:cxnLst/>
            <a:rect l="l" t="t" r="r" b="b"/>
            <a:pathLst>
              <a:path w="1819275">
                <a:moveTo>
                  <a:pt x="0" y="0"/>
                </a:moveTo>
                <a:lnTo>
                  <a:pt x="1818773" y="0"/>
                </a:lnTo>
              </a:path>
            </a:pathLst>
          </a:custGeom>
          <a:ln w="10160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0" y="645159"/>
            <a:ext cx="730250" cy="0"/>
          </a:xfrm>
          <a:custGeom>
            <a:avLst/>
            <a:gdLst/>
            <a:ahLst/>
            <a:cxnLst/>
            <a:rect l="l" t="t" r="r" b="b"/>
            <a:pathLst>
              <a:path w="730250">
                <a:moveTo>
                  <a:pt x="0" y="0"/>
                </a:moveTo>
                <a:lnTo>
                  <a:pt x="729961" y="0"/>
                </a:lnTo>
              </a:path>
            </a:pathLst>
          </a:custGeom>
          <a:ln w="1016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6098506" y="647065"/>
            <a:ext cx="1503680" cy="0"/>
          </a:xfrm>
          <a:custGeom>
            <a:avLst/>
            <a:gdLst/>
            <a:ahLst/>
            <a:cxnLst/>
            <a:rect l="l" t="t" r="r" b="b"/>
            <a:pathLst>
              <a:path w="1503679">
                <a:moveTo>
                  <a:pt x="0" y="0"/>
                </a:moveTo>
                <a:lnTo>
                  <a:pt x="1503501" y="0"/>
                </a:lnTo>
              </a:path>
            </a:pathLst>
          </a:custGeom>
          <a:ln w="635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6041022" y="641984"/>
            <a:ext cx="1612900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816" y="0"/>
                </a:lnTo>
              </a:path>
            </a:pathLst>
          </a:custGeom>
          <a:ln w="381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0" y="654684"/>
            <a:ext cx="705485" cy="0"/>
          </a:xfrm>
          <a:custGeom>
            <a:avLst/>
            <a:gdLst/>
            <a:ahLst/>
            <a:cxnLst/>
            <a:rect l="l" t="t" r="r" b="b"/>
            <a:pathLst>
              <a:path w="705485">
                <a:moveTo>
                  <a:pt x="0" y="0"/>
                </a:moveTo>
                <a:lnTo>
                  <a:pt x="704907" y="0"/>
                </a:lnTo>
              </a:path>
            </a:pathLst>
          </a:custGeom>
          <a:ln w="8889">
            <a:solidFill>
              <a:srgbClr val="00A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6134434" y="654684"/>
            <a:ext cx="1430655" cy="0"/>
          </a:xfrm>
          <a:custGeom>
            <a:avLst/>
            <a:gdLst/>
            <a:ahLst/>
            <a:cxnLst/>
            <a:rect l="l" t="t" r="r" b="b"/>
            <a:pathLst>
              <a:path w="1430654">
                <a:moveTo>
                  <a:pt x="0" y="0"/>
                </a:moveTo>
                <a:lnTo>
                  <a:pt x="1430532" y="0"/>
                </a:lnTo>
              </a:path>
            </a:pathLst>
          </a:custGeom>
          <a:ln w="8889">
            <a:solidFill>
              <a:srgbClr val="00A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0" y="664209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2985" y="0"/>
                </a:lnTo>
              </a:path>
            </a:pathLst>
          </a:custGeom>
          <a:ln w="10160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k object 200"/>
          <p:cNvSpPr/>
          <p:nvPr/>
        </p:nvSpPr>
        <p:spPr>
          <a:xfrm>
            <a:off x="6235031" y="664209"/>
            <a:ext cx="1226820" cy="0"/>
          </a:xfrm>
          <a:custGeom>
            <a:avLst/>
            <a:gdLst/>
            <a:ahLst/>
            <a:cxnLst/>
            <a:rect l="l" t="t" r="r" b="b"/>
            <a:pathLst>
              <a:path w="1226820">
                <a:moveTo>
                  <a:pt x="0" y="0"/>
                </a:moveTo>
                <a:lnTo>
                  <a:pt x="1226218" y="0"/>
                </a:lnTo>
              </a:path>
            </a:pathLst>
          </a:custGeom>
          <a:ln w="10160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k object 201"/>
          <p:cNvSpPr/>
          <p:nvPr/>
        </p:nvSpPr>
        <p:spPr>
          <a:xfrm>
            <a:off x="0" y="673100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063" y="0"/>
                </a:lnTo>
              </a:path>
            </a:pathLst>
          </a:custGeom>
          <a:ln w="10159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k object 202"/>
          <p:cNvSpPr/>
          <p:nvPr/>
        </p:nvSpPr>
        <p:spPr>
          <a:xfrm>
            <a:off x="6452790" y="673734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067" y="0"/>
                </a:lnTo>
              </a:path>
            </a:pathLst>
          </a:custGeom>
          <a:ln w="8889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k object 203"/>
          <p:cNvSpPr/>
          <p:nvPr/>
        </p:nvSpPr>
        <p:spPr>
          <a:xfrm>
            <a:off x="6342814" y="668655"/>
            <a:ext cx="1007744" cy="0"/>
          </a:xfrm>
          <a:custGeom>
            <a:avLst/>
            <a:gdLst/>
            <a:ahLst/>
            <a:cxnLst/>
            <a:rect l="l" t="t" r="r" b="b"/>
            <a:pathLst>
              <a:path w="1007745">
                <a:moveTo>
                  <a:pt x="0" y="0"/>
                </a:moveTo>
                <a:lnTo>
                  <a:pt x="1007310" y="0"/>
                </a:lnTo>
              </a:path>
            </a:pathLst>
          </a:custGeom>
          <a:ln w="3175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k object 204"/>
          <p:cNvSpPr/>
          <p:nvPr/>
        </p:nvSpPr>
        <p:spPr>
          <a:xfrm>
            <a:off x="0" y="686434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43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k object 205"/>
          <p:cNvSpPr/>
          <p:nvPr/>
        </p:nvSpPr>
        <p:spPr>
          <a:xfrm>
            <a:off x="0" y="681355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180" y="0"/>
                </a:lnTo>
              </a:path>
            </a:pathLst>
          </a:custGeom>
          <a:ln w="889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k object 206"/>
          <p:cNvSpPr/>
          <p:nvPr/>
        </p:nvSpPr>
        <p:spPr>
          <a:xfrm>
            <a:off x="6658371" y="68262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644" y="0"/>
                </a:lnTo>
              </a:path>
            </a:pathLst>
          </a:custGeom>
          <a:ln w="8889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k object 207"/>
          <p:cNvSpPr/>
          <p:nvPr/>
        </p:nvSpPr>
        <p:spPr>
          <a:xfrm>
            <a:off x="6540896" y="677544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5511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k object 208"/>
          <p:cNvSpPr/>
          <p:nvPr/>
        </p:nvSpPr>
        <p:spPr>
          <a:xfrm>
            <a:off x="0" y="691515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666" y="0"/>
                </a:lnTo>
              </a:path>
            </a:pathLst>
          </a:custGeom>
          <a:ln w="8889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k object 209"/>
          <p:cNvSpPr/>
          <p:nvPr/>
        </p:nvSpPr>
        <p:spPr>
          <a:xfrm>
            <a:off x="6761162" y="68834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187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k object 210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k object 211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k object 212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k object 213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k object 214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k object 215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k object 216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k object 217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k object 218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k object 219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k object 220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k object 221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k object 222"/>
          <p:cNvSpPr/>
          <p:nvPr/>
        </p:nvSpPr>
        <p:spPr>
          <a:xfrm>
            <a:off x="0" y="810894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6811" y="0"/>
                </a:lnTo>
              </a:path>
            </a:pathLst>
          </a:custGeom>
          <a:ln w="8889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k object 223"/>
          <p:cNvSpPr/>
          <p:nvPr/>
        </p:nvSpPr>
        <p:spPr>
          <a:xfrm>
            <a:off x="0" y="805815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5926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k object 224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k object 225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k object 226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k object 227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k object 228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k object 229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k object 230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k object 231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k object 232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k object 233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k object 234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k object 235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k object 236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k object 237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k object 238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k object 239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k object 240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k object 241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k object 242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k object 243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k object 244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k object 245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k object 246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k object 247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k object 248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k object 249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k object 250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k object 251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k object 252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k object 253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k object 254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k object 255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k object 256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k object 257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k object 258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k object 259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k object 260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k object 261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k object 262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k object 263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k object 264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k object 265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k object 266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k object 267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k object 268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k object 269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k object 270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k object 271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k object 272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k object 273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k object 274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k object 275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k object 276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k object 277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k object 278"/>
          <p:cNvSpPr/>
          <p:nvPr/>
        </p:nvSpPr>
        <p:spPr>
          <a:xfrm>
            <a:off x="7103744" y="59816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3982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k object 279"/>
          <p:cNvSpPr/>
          <p:nvPr/>
        </p:nvSpPr>
        <p:spPr>
          <a:xfrm>
            <a:off x="7014421" y="595630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14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k object 280"/>
          <p:cNvSpPr/>
          <p:nvPr/>
        </p:nvSpPr>
        <p:spPr>
          <a:xfrm>
            <a:off x="6959388" y="59055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82" y="0"/>
                </a:lnTo>
              </a:path>
            </a:pathLst>
          </a:custGeom>
          <a:ln w="7619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k object 281"/>
          <p:cNvSpPr/>
          <p:nvPr/>
        </p:nvSpPr>
        <p:spPr>
          <a:xfrm>
            <a:off x="3810" y="203200"/>
            <a:ext cx="9133840" cy="647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k object 282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5"/>
            <a:ext cx="4046854" cy="0"/>
          </a:xfrm>
          <a:custGeom>
            <a:avLst/>
            <a:gdLst/>
            <a:ahLst/>
            <a:cxnLst/>
            <a:rect l="l" t="t" r="r" b="b"/>
            <a:pathLst>
              <a:path w="4046854">
                <a:moveTo>
                  <a:pt x="0" y="0"/>
                </a:moveTo>
                <a:lnTo>
                  <a:pt x="4046415" y="0"/>
                </a:lnTo>
              </a:path>
            </a:pathLst>
          </a:custGeom>
          <a:ln w="3175">
            <a:solidFill>
              <a:srgbClr val="00E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5080"/>
            <a:ext cx="4067175" cy="0"/>
          </a:xfrm>
          <a:custGeom>
            <a:avLst/>
            <a:gdLst/>
            <a:ahLst/>
            <a:cxnLst/>
            <a:rect l="l" t="t" r="r" b="b"/>
            <a:pathLst>
              <a:path w="4067175">
                <a:moveTo>
                  <a:pt x="0" y="0"/>
                </a:moveTo>
                <a:lnTo>
                  <a:pt x="4066930" y="0"/>
                </a:lnTo>
              </a:path>
            </a:pathLst>
          </a:custGeom>
          <a:ln w="10159">
            <a:solidFill>
              <a:srgbClr val="00E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3970"/>
            <a:ext cx="4087495" cy="0"/>
          </a:xfrm>
          <a:custGeom>
            <a:avLst/>
            <a:gdLst/>
            <a:ahLst/>
            <a:cxnLst/>
            <a:rect l="l" t="t" r="r" b="b"/>
            <a:pathLst>
              <a:path w="4087495">
                <a:moveTo>
                  <a:pt x="0" y="0"/>
                </a:moveTo>
                <a:lnTo>
                  <a:pt x="4087446" y="0"/>
                </a:lnTo>
              </a:path>
            </a:pathLst>
          </a:custGeom>
          <a:ln w="10159">
            <a:solidFill>
              <a:srgbClr val="00E9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26669"/>
            <a:ext cx="4105910" cy="0"/>
          </a:xfrm>
          <a:custGeom>
            <a:avLst/>
            <a:gdLst/>
            <a:ahLst/>
            <a:cxnLst/>
            <a:rect l="l" t="t" r="r" b="b"/>
            <a:pathLst>
              <a:path w="4105910">
                <a:moveTo>
                  <a:pt x="0" y="0"/>
                </a:moveTo>
                <a:lnTo>
                  <a:pt x="4105613" y="0"/>
                </a:lnTo>
              </a:path>
            </a:pathLst>
          </a:custGeom>
          <a:ln w="3175">
            <a:solidFill>
              <a:srgbClr val="00E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21590"/>
            <a:ext cx="4093845" cy="0"/>
          </a:xfrm>
          <a:custGeom>
            <a:avLst/>
            <a:gdLst/>
            <a:ahLst/>
            <a:cxnLst/>
            <a:rect l="l" t="t" r="r" b="b"/>
            <a:pathLst>
              <a:path w="4093845">
                <a:moveTo>
                  <a:pt x="0" y="0"/>
                </a:moveTo>
                <a:lnTo>
                  <a:pt x="4093307" y="0"/>
                </a:lnTo>
              </a:path>
            </a:pathLst>
          </a:custGeom>
          <a:ln w="7620">
            <a:solidFill>
              <a:srgbClr val="00E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32384"/>
            <a:ext cx="4133850" cy="0"/>
          </a:xfrm>
          <a:custGeom>
            <a:avLst/>
            <a:gdLst/>
            <a:ahLst/>
            <a:cxnLst/>
            <a:rect l="l" t="t" r="r" b="b"/>
            <a:pathLst>
              <a:path w="4133850">
                <a:moveTo>
                  <a:pt x="0" y="0"/>
                </a:moveTo>
                <a:lnTo>
                  <a:pt x="4133722" y="0"/>
                </a:lnTo>
              </a:path>
            </a:pathLst>
          </a:custGeom>
          <a:ln w="8889">
            <a:solidFill>
              <a:srgbClr val="00E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41909"/>
            <a:ext cx="4162425" cy="0"/>
          </a:xfrm>
          <a:custGeom>
            <a:avLst/>
            <a:gdLst/>
            <a:ahLst/>
            <a:cxnLst/>
            <a:rect l="l" t="t" r="r" b="b"/>
            <a:pathLst>
              <a:path w="4162425">
                <a:moveTo>
                  <a:pt x="0" y="0"/>
                </a:moveTo>
                <a:lnTo>
                  <a:pt x="4161832" y="0"/>
                </a:lnTo>
              </a:path>
            </a:pathLst>
          </a:custGeom>
          <a:ln w="10160">
            <a:solidFill>
              <a:srgbClr val="00E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0" y="50800"/>
            <a:ext cx="4186554" cy="0"/>
          </a:xfrm>
          <a:custGeom>
            <a:avLst/>
            <a:gdLst/>
            <a:ahLst/>
            <a:cxnLst/>
            <a:rect l="l" t="t" r="r" b="b"/>
            <a:pathLst>
              <a:path w="4186554">
                <a:moveTo>
                  <a:pt x="0" y="0"/>
                </a:moveTo>
                <a:lnTo>
                  <a:pt x="4186428" y="0"/>
                </a:lnTo>
              </a:path>
            </a:pathLst>
          </a:custGeom>
          <a:ln w="10159">
            <a:solidFill>
              <a:srgbClr val="00E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64135"/>
            <a:ext cx="4210050" cy="0"/>
          </a:xfrm>
          <a:custGeom>
            <a:avLst/>
            <a:gdLst/>
            <a:ahLst/>
            <a:cxnLst/>
            <a:rect l="l" t="t" r="r" b="b"/>
            <a:pathLst>
              <a:path w="4210050">
                <a:moveTo>
                  <a:pt x="0" y="0"/>
                </a:moveTo>
                <a:lnTo>
                  <a:pt x="4209599" y="0"/>
                </a:lnTo>
              </a:path>
            </a:pathLst>
          </a:custGeom>
          <a:ln w="3175">
            <a:solidFill>
              <a:srgbClr val="00E4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0" y="59055"/>
            <a:ext cx="4195445" cy="0"/>
          </a:xfrm>
          <a:custGeom>
            <a:avLst/>
            <a:gdLst/>
            <a:ahLst/>
            <a:cxnLst/>
            <a:rect l="l" t="t" r="r" b="b"/>
            <a:pathLst>
              <a:path w="4195445">
                <a:moveTo>
                  <a:pt x="0" y="0"/>
                </a:moveTo>
                <a:lnTo>
                  <a:pt x="4195212" y="0"/>
                </a:lnTo>
              </a:path>
            </a:pathLst>
          </a:custGeom>
          <a:ln w="8890">
            <a:solidFill>
              <a:srgbClr val="00E4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0" y="68580"/>
            <a:ext cx="4241165" cy="0"/>
          </a:xfrm>
          <a:custGeom>
            <a:avLst/>
            <a:gdLst/>
            <a:ahLst/>
            <a:cxnLst/>
            <a:rect l="l" t="t" r="r" b="b"/>
            <a:pathLst>
              <a:path w="4241165">
                <a:moveTo>
                  <a:pt x="0" y="0"/>
                </a:moveTo>
                <a:lnTo>
                  <a:pt x="4240934" y="0"/>
                </a:lnTo>
              </a:path>
            </a:pathLst>
          </a:custGeom>
          <a:ln w="10159">
            <a:solidFill>
              <a:srgbClr val="00E3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0" y="78105"/>
            <a:ext cx="4270375" cy="0"/>
          </a:xfrm>
          <a:custGeom>
            <a:avLst/>
            <a:gdLst/>
            <a:ahLst/>
            <a:cxnLst/>
            <a:rect l="l" t="t" r="r" b="b"/>
            <a:pathLst>
              <a:path w="4270375">
                <a:moveTo>
                  <a:pt x="0" y="0"/>
                </a:moveTo>
                <a:lnTo>
                  <a:pt x="4270181" y="0"/>
                </a:lnTo>
              </a:path>
            </a:pathLst>
          </a:custGeom>
          <a:ln w="8890">
            <a:solidFill>
              <a:srgbClr val="00E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0" y="87630"/>
            <a:ext cx="4304030" cy="0"/>
          </a:xfrm>
          <a:custGeom>
            <a:avLst/>
            <a:gdLst/>
            <a:ahLst/>
            <a:cxnLst/>
            <a:rect l="l" t="t" r="r" b="b"/>
            <a:pathLst>
              <a:path w="4304030">
                <a:moveTo>
                  <a:pt x="0" y="0"/>
                </a:moveTo>
                <a:lnTo>
                  <a:pt x="4303606" y="0"/>
                </a:lnTo>
              </a:path>
            </a:pathLst>
          </a:custGeom>
          <a:ln w="10159">
            <a:solidFill>
              <a:srgbClr val="00E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9109641" y="82550"/>
            <a:ext cx="34925" cy="10160"/>
          </a:xfrm>
          <a:custGeom>
            <a:avLst/>
            <a:gdLst/>
            <a:ahLst/>
            <a:cxnLst/>
            <a:rect l="l" t="t" r="r" b="b"/>
            <a:pathLst>
              <a:path w="34925" h="10159">
                <a:moveTo>
                  <a:pt x="34358" y="0"/>
                </a:moveTo>
                <a:lnTo>
                  <a:pt x="27486" y="0"/>
                </a:lnTo>
                <a:lnTo>
                  <a:pt x="0" y="10159"/>
                </a:lnTo>
                <a:lnTo>
                  <a:pt x="34358" y="10159"/>
                </a:lnTo>
                <a:lnTo>
                  <a:pt x="34358" y="0"/>
                </a:lnTo>
                <a:close/>
              </a:path>
            </a:pathLst>
          </a:custGeom>
          <a:solidFill>
            <a:srgbClr val="00E1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0" y="96519"/>
            <a:ext cx="4333240" cy="0"/>
          </a:xfrm>
          <a:custGeom>
            <a:avLst/>
            <a:gdLst/>
            <a:ahLst/>
            <a:cxnLst/>
            <a:rect l="l" t="t" r="r" b="b"/>
            <a:pathLst>
              <a:path w="4333240">
                <a:moveTo>
                  <a:pt x="0" y="0"/>
                </a:moveTo>
                <a:lnTo>
                  <a:pt x="4332853" y="0"/>
                </a:lnTo>
              </a:path>
            </a:pathLst>
          </a:custGeom>
          <a:ln w="10159">
            <a:solidFill>
              <a:srgbClr val="00E0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9085591" y="91439"/>
            <a:ext cx="58419" cy="10160"/>
          </a:xfrm>
          <a:custGeom>
            <a:avLst/>
            <a:gdLst/>
            <a:ahLst/>
            <a:cxnLst/>
            <a:rect l="l" t="t" r="r" b="b"/>
            <a:pathLst>
              <a:path w="58420" h="10159">
                <a:moveTo>
                  <a:pt x="58408" y="0"/>
                </a:moveTo>
                <a:lnTo>
                  <a:pt x="27486" y="0"/>
                </a:lnTo>
                <a:lnTo>
                  <a:pt x="0" y="10159"/>
                </a:lnTo>
                <a:lnTo>
                  <a:pt x="58408" y="10159"/>
                </a:lnTo>
                <a:lnTo>
                  <a:pt x="58408" y="0"/>
                </a:lnTo>
                <a:close/>
              </a:path>
            </a:pathLst>
          </a:custGeom>
          <a:solidFill>
            <a:srgbClr val="00E0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0" y="105410"/>
            <a:ext cx="4362450" cy="0"/>
          </a:xfrm>
          <a:custGeom>
            <a:avLst/>
            <a:gdLst/>
            <a:ahLst/>
            <a:cxnLst/>
            <a:rect l="l" t="t" r="r" b="b"/>
            <a:pathLst>
              <a:path w="4362450">
                <a:moveTo>
                  <a:pt x="0" y="0"/>
                </a:moveTo>
                <a:lnTo>
                  <a:pt x="4362100" y="0"/>
                </a:lnTo>
              </a:path>
            </a:pathLst>
          </a:custGeom>
          <a:ln w="10160">
            <a:solidFill>
              <a:srgbClr val="00D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9061540" y="100330"/>
            <a:ext cx="82550" cy="10160"/>
          </a:xfrm>
          <a:custGeom>
            <a:avLst/>
            <a:gdLst/>
            <a:ahLst/>
            <a:cxnLst/>
            <a:rect l="l" t="t" r="r" b="b"/>
            <a:pathLst>
              <a:path w="82550" h="10160">
                <a:moveTo>
                  <a:pt x="82459" y="0"/>
                </a:moveTo>
                <a:lnTo>
                  <a:pt x="27486" y="0"/>
                </a:lnTo>
                <a:lnTo>
                  <a:pt x="0" y="10160"/>
                </a:lnTo>
                <a:lnTo>
                  <a:pt x="82459" y="10160"/>
                </a:lnTo>
                <a:lnTo>
                  <a:pt x="82459" y="0"/>
                </a:lnTo>
                <a:close/>
              </a:path>
            </a:pathLst>
          </a:custGeom>
          <a:solidFill>
            <a:srgbClr val="00DFF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0" y="114300"/>
            <a:ext cx="4391660" cy="0"/>
          </a:xfrm>
          <a:custGeom>
            <a:avLst/>
            <a:gdLst/>
            <a:ahLst/>
            <a:cxnLst/>
            <a:rect l="l" t="t" r="r" b="b"/>
            <a:pathLst>
              <a:path w="4391660">
                <a:moveTo>
                  <a:pt x="0" y="0"/>
                </a:moveTo>
                <a:lnTo>
                  <a:pt x="4391347" y="0"/>
                </a:lnTo>
              </a:path>
            </a:pathLst>
          </a:custGeom>
          <a:ln w="10159">
            <a:solidFill>
              <a:srgbClr val="00D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9037490" y="11430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509" y="0"/>
                </a:lnTo>
              </a:path>
            </a:pathLst>
          </a:custGeom>
          <a:ln w="10159">
            <a:solidFill>
              <a:srgbClr val="00D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0" y="123825"/>
            <a:ext cx="4420870" cy="0"/>
          </a:xfrm>
          <a:custGeom>
            <a:avLst/>
            <a:gdLst/>
            <a:ahLst/>
            <a:cxnLst/>
            <a:rect l="l" t="t" r="r" b="b"/>
            <a:pathLst>
              <a:path w="4420870">
                <a:moveTo>
                  <a:pt x="0" y="0"/>
                </a:moveTo>
                <a:lnTo>
                  <a:pt x="4420593" y="0"/>
                </a:lnTo>
              </a:path>
            </a:pathLst>
          </a:custGeom>
          <a:ln w="8890">
            <a:solidFill>
              <a:srgbClr val="00DD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9013439" y="123825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560" y="0"/>
                </a:lnTo>
              </a:path>
            </a:pathLst>
          </a:custGeom>
          <a:ln w="8890">
            <a:solidFill>
              <a:srgbClr val="00DD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0" y="133350"/>
            <a:ext cx="4454525" cy="0"/>
          </a:xfrm>
          <a:custGeom>
            <a:avLst/>
            <a:gdLst/>
            <a:ahLst/>
            <a:cxnLst/>
            <a:rect l="l" t="t" r="r" b="b"/>
            <a:pathLst>
              <a:path w="4454525">
                <a:moveTo>
                  <a:pt x="0" y="0"/>
                </a:moveTo>
                <a:lnTo>
                  <a:pt x="4454018" y="0"/>
                </a:lnTo>
              </a:path>
            </a:pathLst>
          </a:custGeom>
          <a:ln w="10159">
            <a:solidFill>
              <a:srgbClr val="00D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985953" y="133350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5">
                <a:moveTo>
                  <a:pt x="0" y="0"/>
                </a:moveTo>
                <a:lnTo>
                  <a:pt x="158046" y="0"/>
                </a:lnTo>
              </a:path>
            </a:pathLst>
          </a:custGeom>
          <a:ln w="10159">
            <a:solidFill>
              <a:srgbClr val="00D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0" y="142239"/>
            <a:ext cx="4483735" cy="0"/>
          </a:xfrm>
          <a:custGeom>
            <a:avLst/>
            <a:gdLst/>
            <a:ahLst/>
            <a:cxnLst/>
            <a:rect l="l" t="t" r="r" b="b"/>
            <a:pathLst>
              <a:path w="4483735">
                <a:moveTo>
                  <a:pt x="0" y="0"/>
                </a:moveTo>
                <a:lnTo>
                  <a:pt x="4483265" y="0"/>
                </a:lnTo>
              </a:path>
            </a:pathLst>
          </a:custGeom>
          <a:ln w="10160">
            <a:solidFill>
              <a:srgbClr val="0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8961902" y="142239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0" y="0"/>
                </a:moveTo>
                <a:lnTo>
                  <a:pt x="182097" y="0"/>
                </a:lnTo>
              </a:path>
            </a:pathLst>
          </a:custGeom>
          <a:ln w="10160">
            <a:solidFill>
              <a:srgbClr val="0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0" y="153670"/>
            <a:ext cx="4506595" cy="0"/>
          </a:xfrm>
          <a:custGeom>
            <a:avLst/>
            <a:gdLst/>
            <a:ahLst/>
            <a:cxnLst/>
            <a:rect l="l" t="t" r="r" b="b"/>
            <a:pathLst>
              <a:path w="4506595">
                <a:moveTo>
                  <a:pt x="0" y="0"/>
                </a:moveTo>
                <a:lnTo>
                  <a:pt x="4506128" y="0"/>
                </a:lnTo>
              </a:path>
            </a:pathLst>
          </a:custGeom>
          <a:ln w="507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0" y="148589"/>
            <a:ext cx="4487545" cy="0"/>
          </a:xfrm>
          <a:custGeom>
            <a:avLst/>
            <a:gdLst/>
            <a:ahLst/>
            <a:cxnLst/>
            <a:rect l="l" t="t" r="r" b="b"/>
            <a:pathLst>
              <a:path w="4487545">
                <a:moveTo>
                  <a:pt x="0" y="0"/>
                </a:moveTo>
                <a:lnTo>
                  <a:pt x="4487443" y="0"/>
                </a:lnTo>
              </a:path>
            </a:pathLst>
          </a:custGeom>
          <a:ln w="507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8937852" y="151129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6148" y="0"/>
                </a:lnTo>
              </a:path>
            </a:pathLst>
          </a:custGeom>
          <a:ln w="1015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0" y="160020"/>
            <a:ext cx="4552950" cy="0"/>
          </a:xfrm>
          <a:custGeom>
            <a:avLst/>
            <a:gdLst/>
            <a:ahLst/>
            <a:cxnLst/>
            <a:rect l="l" t="t" r="r" b="b"/>
            <a:pathLst>
              <a:path w="4552950">
                <a:moveTo>
                  <a:pt x="0" y="0"/>
                </a:moveTo>
                <a:lnTo>
                  <a:pt x="4552605" y="0"/>
                </a:lnTo>
              </a:path>
            </a:pathLst>
          </a:custGeom>
          <a:ln w="10159">
            <a:solidFill>
              <a:srgbClr val="00D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8913800" y="160020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4">
                <a:moveTo>
                  <a:pt x="0" y="0"/>
                </a:moveTo>
                <a:lnTo>
                  <a:pt x="230198" y="0"/>
                </a:lnTo>
              </a:path>
            </a:pathLst>
          </a:custGeom>
          <a:ln w="10159">
            <a:solidFill>
              <a:srgbClr val="00D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0" y="169545"/>
            <a:ext cx="4589145" cy="0"/>
          </a:xfrm>
          <a:custGeom>
            <a:avLst/>
            <a:gdLst/>
            <a:ahLst/>
            <a:cxnLst/>
            <a:rect l="l" t="t" r="r" b="b"/>
            <a:pathLst>
              <a:path w="4589145">
                <a:moveTo>
                  <a:pt x="0" y="0"/>
                </a:moveTo>
                <a:lnTo>
                  <a:pt x="4588753" y="0"/>
                </a:lnTo>
              </a:path>
            </a:pathLst>
          </a:custGeom>
          <a:ln w="8890">
            <a:solidFill>
              <a:srgbClr val="00D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8889750" y="169545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4">
                <a:moveTo>
                  <a:pt x="0" y="0"/>
                </a:moveTo>
                <a:lnTo>
                  <a:pt x="254249" y="0"/>
                </a:lnTo>
              </a:path>
            </a:pathLst>
          </a:custGeom>
          <a:ln w="8890">
            <a:solidFill>
              <a:srgbClr val="00D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0" y="179070"/>
            <a:ext cx="4630420" cy="0"/>
          </a:xfrm>
          <a:custGeom>
            <a:avLst/>
            <a:gdLst/>
            <a:ahLst/>
            <a:cxnLst/>
            <a:rect l="l" t="t" r="r" b="b"/>
            <a:pathLst>
              <a:path w="4630420">
                <a:moveTo>
                  <a:pt x="0" y="0"/>
                </a:moveTo>
                <a:lnTo>
                  <a:pt x="4630066" y="0"/>
                </a:lnTo>
              </a:path>
            </a:pathLst>
          </a:custGeom>
          <a:ln w="10159">
            <a:solidFill>
              <a:srgbClr val="00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862264" y="179070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735" y="0"/>
                </a:lnTo>
              </a:path>
            </a:pathLst>
          </a:custGeom>
          <a:ln w="10159">
            <a:solidFill>
              <a:srgbClr val="00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187960"/>
            <a:ext cx="4666615" cy="0"/>
          </a:xfrm>
          <a:custGeom>
            <a:avLst/>
            <a:gdLst/>
            <a:ahLst/>
            <a:cxnLst/>
            <a:rect l="l" t="t" r="r" b="b"/>
            <a:pathLst>
              <a:path w="4666615">
                <a:moveTo>
                  <a:pt x="0" y="0"/>
                </a:moveTo>
                <a:lnTo>
                  <a:pt x="4666215" y="0"/>
                </a:lnTo>
              </a:path>
            </a:pathLst>
          </a:custGeom>
          <a:ln w="10160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838213" y="187960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5786" y="0"/>
                </a:lnTo>
              </a:path>
            </a:pathLst>
          </a:custGeom>
          <a:ln w="10160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0" y="196850"/>
            <a:ext cx="4702810" cy="0"/>
          </a:xfrm>
          <a:custGeom>
            <a:avLst/>
            <a:gdLst/>
            <a:ahLst/>
            <a:cxnLst/>
            <a:rect l="l" t="t" r="r" b="b"/>
            <a:pathLst>
              <a:path w="4702810">
                <a:moveTo>
                  <a:pt x="0" y="0"/>
                </a:moveTo>
                <a:lnTo>
                  <a:pt x="4702364" y="0"/>
                </a:lnTo>
              </a:path>
            </a:pathLst>
          </a:custGeom>
          <a:ln w="10159">
            <a:solidFill>
              <a:srgbClr val="00D5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8814162" y="196850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29837" y="0"/>
                </a:lnTo>
              </a:path>
            </a:pathLst>
          </a:custGeom>
          <a:ln w="10159">
            <a:solidFill>
              <a:srgbClr val="00D5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0" y="205740"/>
            <a:ext cx="4739005" cy="0"/>
          </a:xfrm>
          <a:custGeom>
            <a:avLst/>
            <a:gdLst/>
            <a:ahLst/>
            <a:cxnLst/>
            <a:rect l="l" t="t" r="r" b="b"/>
            <a:pathLst>
              <a:path w="4739005">
                <a:moveTo>
                  <a:pt x="0" y="0"/>
                </a:moveTo>
                <a:lnTo>
                  <a:pt x="4738512" y="0"/>
                </a:lnTo>
              </a:path>
            </a:pathLst>
          </a:custGeom>
          <a:ln w="10160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8790112" y="205740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3887" y="0"/>
                </a:lnTo>
              </a:path>
            </a:pathLst>
          </a:custGeom>
          <a:ln w="10160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0" y="215265"/>
            <a:ext cx="4775200" cy="0"/>
          </a:xfrm>
          <a:custGeom>
            <a:avLst/>
            <a:gdLst/>
            <a:ahLst/>
            <a:cxnLst/>
            <a:rect l="l" t="t" r="r" b="b"/>
            <a:pathLst>
              <a:path w="4775200">
                <a:moveTo>
                  <a:pt x="0" y="0"/>
                </a:moveTo>
                <a:lnTo>
                  <a:pt x="4774661" y="0"/>
                </a:lnTo>
              </a:path>
            </a:pathLst>
          </a:custGeom>
          <a:ln w="8889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8766061" y="21526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59">
                <a:moveTo>
                  <a:pt x="0" y="0"/>
                </a:moveTo>
                <a:lnTo>
                  <a:pt x="377938" y="0"/>
                </a:lnTo>
              </a:path>
            </a:pathLst>
          </a:custGeom>
          <a:ln w="8889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0" y="224790"/>
            <a:ext cx="4816475" cy="0"/>
          </a:xfrm>
          <a:custGeom>
            <a:avLst/>
            <a:gdLst/>
            <a:ahLst/>
            <a:cxnLst/>
            <a:rect l="l" t="t" r="r" b="b"/>
            <a:pathLst>
              <a:path w="4816475">
                <a:moveTo>
                  <a:pt x="0" y="0"/>
                </a:moveTo>
                <a:lnTo>
                  <a:pt x="4815974" y="0"/>
                </a:lnTo>
              </a:path>
            </a:pathLst>
          </a:custGeom>
          <a:ln w="10160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8747283" y="226059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716" y="0"/>
                </a:lnTo>
              </a:path>
            </a:pathLst>
          </a:custGeom>
          <a:ln w="7620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8762625" y="220979"/>
            <a:ext cx="381635" cy="0"/>
          </a:xfrm>
          <a:custGeom>
            <a:avLst/>
            <a:gdLst/>
            <a:ahLst/>
            <a:cxnLst/>
            <a:rect l="l" t="t" r="r" b="b"/>
            <a:pathLst>
              <a:path w="381634">
                <a:moveTo>
                  <a:pt x="0" y="0"/>
                </a:moveTo>
                <a:lnTo>
                  <a:pt x="381374" y="0"/>
                </a:lnTo>
              </a:path>
            </a:pathLst>
          </a:custGeom>
          <a:ln w="3175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0" y="233679"/>
            <a:ext cx="4852670" cy="0"/>
          </a:xfrm>
          <a:custGeom>
            <a:avLst/>
            <a:gdLst/>
            <a:ahLst/>
            <a:cxnLst/>
            <a:rect l="l" t="t" r="r" b="b"/>
            <a:pathLst>
              <a:path w="4852670">
                <a:moveTo>
                  <a:pt x="0" y="0"/>
                </a:moveTo>
                <a:lnTo>
                  <a:pt x="4852123" y="0"/>
                </a:lnTo>
              </a:path>
            </a:pathLst>
          </a:custGeom>
          <a:ln w="10159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8707596" y="233679"/>
            <a:ext cx="436880" cy="0"/>
          </a:xfrm>
          <a:custGeom>
            <a:avLst/>
            <a:gdLst/>
            <a:ahLst/>
            <a:cxnLst/>
            <a:rect l="l" t="t" r="r" b="b"/>
            <a:pathLst>
              <a:path w="436879">
                <a:moveTo>
                  <a:pt x="0" y="0"/>
                </a:moveTo>
                <a:lnTo>
                  <a:pt x="436403" y="0"/>
                </a:lnTo>
              </a:path>
            </a:pathLst>
          </a:custGeom>
          <a:ln w="10159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0" y="242570"/>
            <a:ext cx="4888865" cy="0"/>
          </a:xfrm>
          <a:custGeom>
            <a:avLst/>
            <a:gdLst/>
            <a:ahLst/>
            <a:cxnLst/>
            <a:rect l="l" t="t" r="r" b="b"/>
            <a:pathLst>
              <a:path w="4888865">
                <a:moveTo>
                  <a:pt x="0" y="0"/>
                </a:moveTo>
                <a:lnTo>
                  <a:pt x="4888272" y="0"/>
                </a:lnTo>
              </a:path>
            </a:pathLst>
          </a:custGeom>
          <a:ln w="10159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8679815" y="242570"/>
            <a:ext cx="464184" cy="0"/>
          </a:xfrm>
          <a:custGeom>
            <a:avLst/>
            <a:gdLst/>
            <a:ahLst/>
            <a:cxnLst/>
            <a:rect l="l" t="t" r="r" b="b"/>
            <a:pathLst>
              <a:path w="464184">
                <a:moveTo>
                  <a:pt x="0" y="0"/>
                </a:moveTo>
                <a:lnTo>
                  <a:pt x="464184" y="0"/>
                </a:lnTo>
              </a:path>
            </a:pathLst>
          </a:custGeom>
          <a:ln w="10159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0" y="251459"/>
            <a:ext cx="4924425" cy="0"/>
          </a:xfrm>
          <a:custGeom>
            <a:avLst/>
            <a:gdLst/>
            <a:ahLst/>
            <a:cxnLst/>
            <a:rect l="l" t="t" r="r" b="b"/>
            <a:pathLst>
              <a:path w="4924425">
                <a:moveTo>
                  <a:pt x="0" y="0"/>
                </a:moveTo>
                <a:lnTo>
                  <a:pt x="4924420" y="0"/>
                </a:lnTo>
              </a:path>
            </a:pathLst>
          </a:custGeom>
          <a:ln w="10160">
            <a:solidFill>
              <a:srgbClr val="00C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8652033" y="251459"/>
            <a:ext cx="492125" cy="0"/>
          </a:xfrm>
          <a:custGeom>
            <a:avLst/>
            <a:gdLst/>
            <a:ahLst/>
            <a:cxnLst/>
            <a:rect l="l" t="t" r="r" b="b"/>
            <a:pathLst>
              <a:path w="492125">
                <a:moveTo>
                  <a:pt x="0" y="0"/>
                </a:moveTo>
                <a:lnTo>
                  <a:pt x="491966" y="0"/>
                </a:lnTo>
              </a:path>
            </a:pathLst>
          </a:custGeom>
          <a:ln w="10160">
            <a:solidFill>
              <a:srgbClr val="00C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0" y="260984"/>
            <a:ext cx="4960620" cy="0"/>
          </a:xfrm>
          <a:custGeom>
            <a:avLst/>
            <a:gdLst/>
            <a:ahLst/>
            <a:cxnLst/>
            <a:rect l="l" t="t" r="r" b="b"/>
            <a:pathLst>
              <a:path w="4960620">
                <a:moveTo>
                  <a:pt x="0" y="0"/>
                </a:moveTo>
                <a:lnTo>
                  <a:pt x="4960569" y="0"/>
                </a:lnTo>
              </a:path>
            </a:pathLst>
          </a:custGeom>
          <a:ln w="8889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8624252" y="260984"/>
            <a:ext cx="520065" cy="0"/>
          </a:xfrm>
          <a:custGeom>
            <a:avLst/>
            <a:gdLst/>
            <a:ahLst/>
            <a:cxnLst/>
            <a:rect l="l" t="t" r="r" b="b"/>
            <a:pathLst>
              <a:path w="520065">
                <a:moveTo>
                  <a:pt x="0" y="0"/>
                </a:moveTo>
                <a:lnTo>
                  <a:pt x="519747" y="0"/>
                </a:lnTo>
              </a:path>
            </a:pathLst>
          </a:custGeom>
          <a:ln w="8889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0" y="270509"/>
            <a:ext cx="5001895" cy="0"/>
          </a:xfrm>
          <a:custGeom>
            <a:avLst/>
            <a:gdLst/>
            <a:ahLst/>
            <a:cxnLst/>
            <a:rect l="l" t="t" r="r" b="b"/>
            <a:pathLst>
              <a:path w="5001895">
                <a:moveTo>
                  <a:pt x="0" y="0"/>
                </a:moveTo>
                <a:lnTo>
                  <a:pt x="5001882" y="0"/>
                </a:lnTo>
              </a:path>
            </a:pathLst>
          </a:custGeom>
          <a:ln w="10160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8592502" y="270509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5">
                <a:moveTo>
                  <a:pt x="0" y="0"/>
                </a:moveTo>
                <a:lnTo>
                  <a:pt x="551497" y="0"/>
                </a:lnTo>
              </a:path>
            </a:pathLst>
          </a:custGeom>
          <a:ln w="10160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0" y="279400"/>
            <a:ext cx="5038090" cy="0"/>
          </a:xfrm>
          <a:custGeom>
            <a:avLst/>
            <a:gdLst/>
            <a:ahLst/>
            <a:cxnLst/>
            <a:rect l="l" t="t" r="r" b="b"/>
            <a:pathLst>
              <a:path w="5038090">
                <a:moveTo>
                  <a:pt x="0" y="0"/>
                </a:moveTo>
                <a:lnTo>
                  <a:pt x="5038031" y="0"/>
                </a:lnTo>
              </a:path>
            </a:pathLst>
          </a:custGeom>
          <a:ln w="10159">
            <a:solidFill>
              <a:srgbClr val="00C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8564721" y="279400"/>
            <a:ext cx="579755" cy="0"/>
          </a:xfrm>
          <a:custGeom>
            <a:avLst/>
            <a:gdLst/>
            <a:ahLst/>
            <a:cxnLst/>
            <a:rect l="l" t="t" r="r" b="b"/>
            <a:pathLst>
              <a:path w="579754">
                <a:moveTo>
                  <a:pt x="0" y="0"/>
                </a:moveTo>
                <a:lnTo>
                  <a:pt x="579278" y="0"/>
                </a:lnTo>
              </a:path>
            </a:pathLst>
          </a:custGeom>
          <a:ln w="10159">
            <a:solidFill>
              <a:srgbClr val="00C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0" y="288290"/>
            <a:ext cx="5074285" cy="0"/>
          </a:xfrm>
          <a:custGeom>
            <a:avLst/>
            <a:gdLst/>
            <a:ahLst/>
            <a:cxnLst/>
            <a:rect l="l" t="t" r="r" b="b"/>
            <a:pathLst>
              <a:path w="5074285">
                <a:moveTo>
                  <a:pt x="0" y="0"/>
                </a:moveTo>
                <a:lnTo>
                  <a:pt x="5074179" y="0"/>
                </a:lnTo>
              </a:path>
            </a:pathLst>
          </a:custGeom>
          <a:ln w="10160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8536940" y="288290"/>
            <a:ext cx="607060" cy="0"/>
          </a:xfrm>
          <a:custGeom>
            <a:avLst/>
            <a:gdLst/>
            <a:ahLst/>
            <a:cxnLst/>
            <a:rect l="l" t="t" r="r" b="b"/>
            <a:pathLst>
              <a:path w="607059">
                <a:moveTo>
                  <a:pt x="0" y="0"/>
                </a:moveTo>
                <a:lnTo>
                  <a:pt x="607060" y="0"/>
                </a:lnTo>
              </a:path>
            </a:pathLst>
          </a:custGeom>
          <a:ln w="10160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0" y="297179"/>
            <a:ext cx="5110480" cy="0"/>
          </a:xfrm>
          <a:custGeom>
            <a:avLst/>
            <a:gdLst/>
            <a:ahLst/>
            <a:cxnLst/>
            <a:rect l="l" t="t" r="r" b="b"/>
            <a:pathLst>
              <a:path w="5110480">
                <a:moveTo>
                  <a:pt x="0" y="0"/>
                </a:moveTo>
                <a:lnTo>
                  <a:pt x="5110328" y="0"/>
                </a:lnTo>
              </a:path>
            </a:pathLst>
          </a:custGeom>
          <a:ln w="10159">
            <a:solidFill>
              <a:srgbClr val="00C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8509158" y="297179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4841" y="0"/>
                </a:lnTo>
              </a:path>
            </a:pathLst>
          </a:custGeom>
          <a:ln w="10159">
            <a:solidFill>
              <a:srgbClr val="00C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0" y="306704"/>
            <a:ext cx="5146675" cy="0"/>
          </a:xfrm>
          <a:custGeom>
            <a:avLst/>
            <a:gdLst/>
            <a:ahLst/>
            <a:cxnLst/>
            <a:rect l="l" t="t" r="r" b="b"/>
            <a:pathLst>
              <a:path w="5146675">
                <a:moveTo>
                  <a:pt x="0" y="0"/>
                </a:moveTo>
                <a:lnTo>
                  <a:pt x="5146477" y="0"/>
                </a:lnTo>
              </a:path>
            </a:pathLst>
          </a:custGeom>
          <a:ln w="8890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8491855" y="307340"/>
            <a:ext cx="652145" cy="0"/>
          </a:xfrm>
          <a:custGeom>
            <a:avLst/>
            <a:gdLst/>
            <a:ahLst/>
            <a:cxnLst/>
            <a:rect l="l" t="t" r="r" b="b"/>
            <a:pathLst>
              <a:path w="652145">
                <a:moveTo>
                  <a:pt x="0" y="0"/>
                </a:moveTo>
                <a:lnTo>
                  <a:pt x="652145" y="0"/>
                </a:lnTo>
              </a:path>
            </a:pathLst>
          </a:custGeom>
          <a:ln w="7620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8507174" y="302895"/>
            <a:ext cx="636905" cy="0"/>
          </a:xfrm>
          <a:custGeom>
            <a:avLst/>
            <a:gdLst/>
            <a:ahLst/>
            <a:cxnLst/>
            <a:rect l="l" t="t" r="r" b="b"/>
            <a:pathLst>
              <a:path w="636904">
                <a:moveTo>
                  <a:pt x="0" y="0"/>
                </a:moveTo>
                <a:lnTo>
                  <a:pt x="636825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0" y="316229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>
                <a:moveTo>
                  <a:pt x="0" y="0"/>
                </a:moveTo>
                <a:lnTo>
                  <a:pt x="2352040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2824479" y="316229"/>
            <a:ext cx="2363470" cy="0"/>
          </a:xfrm>
          <a:custGeom>
            <a:avLst/>
            <a:gdLst/>
            <a:ahLst/>
            <a:cxnLst/>
            <a:rect l="l" t="t" r="r" b="b"/>
            <a:pathLst>
              <a:path w="2363470">
                <a:moveTo>
                  <a:pt x="0" y="0"/>
                </a:moveTo>
                <a:lnTo>
                  <a:pt x="2363310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8442959" y="316229"/>
            <a:ext cx="701040" cy="0"/>
          </a:xfrm>
          <a:custGeom>
            <a:avLst/>
            <a:gdLst/>
            <a:ahLst/>
            <a:cxnLst/>
            <a:rect l="l" t="t" r="r" b="b"/>
            <a:pathLst>
              <a:path w="701040">
                <a:moveTo>
                  <a:pt x="0" y="0"/>
                </a:moveTo>
                <a:lnTo>
                  <a:pt x="701039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0" y="325120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5">
                <a:moveTo>
                  <a:pt x="0" y="0"/>
                </a:moveTo>
                <a:lnTo>
                  <a:pt x="2197166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2966061" y="325120"/>
            <a:ext cx="2258060" cy="0"/>
          </a:xfrm>
          <a:custGeom>
            <a:avLst/>
            <a:gdLst/>
            <a:ahLst/>
            <a:cxnLst/>
            <a:rect l="l" t="t" r="r" b="b"/>
            <a:pathLst>
              <a:path w="2258060">
                <a:moveTo>
                  <a:pt x="0" y="0"/>
                </a:moveTo>
                <a:lnTo>
                  <a:pt x="2257877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8411844" y="325120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4">
                <a:moveTo>
                  <a:pt x="0" y="0"/>
                </a:moveTo>
                <a:lnTo>
                  <a:pt x="732154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0" y="337184"/>
            <a:ext cx="1918970" cy="0"/>
          </a:xfrm>
          <a:custGeom>
            <a:avLst/>
            <a:gdLst/>
            <a:ahLst/>
            <a:cxnLst/>
            <a:rect l="l" t="t" r="r" b="b"/>
            <a:pathLst>
              <a:path w="1918970">
                <a:moveTo>
                  <a:pt x="0" y="0"/>
                </a:moveTo>
                <a:lnTo>
                  <a:pt x="1918638" y="0"/>
                </a:lnTo>
              </a:path>
            </a:pathLst>
          </a:custGeom>
          <a:ln w="3809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0" y="332104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6981" y="0"/>
                </a:lnTo>
              </a:path>
            </a:pathLst>
          </a:custGeom>
          <a:ln w="635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3107642" y="334009"/>
            <a:ext cx="2152650" cy="0"/>
          </a:xfrm>
          <a:custGeom>
            <a:avLst/>
            <a:gdLst/>
            <a:ahLst/>
            <a:cxnLst/>
            <a:rect l="l" t="t" r="r" b="b"/>
            <a:pathLst>
              <a:path w="2152650">
                <a:moveTo>
                  <a:pt x="0" y="0"/>
                </a:moveTo>
                <a:lnTo>
                  <a:pt x="2152444" y="0"/>
                </a:lnTo>
              </a:path>
            </a:pathLst>
          </a:custGeom>
          <a:ln w="1016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8391842" y="335915"/>
            <a:ext cx="745490" cy="0"/>
          </a:xfrm>
          <a:custGeom>
            <a:avLst/>
            <a:gdLst/>
            <a:ahLst/>
            <a:cxnLst/>
            <a:rect l="l" t="t" r="r" b="b"/>
            <a:pathLst>
              <a:path w="745490">
                <a:moveTo>
                  <a:pt x="0" y="0"/>
                </a:moveTo>
                <a:lnTo>
                  <a:pt x="744923" y="0"/>
                </a:lnTo>
              </a:path>
            </a:pathLst>
          </a:custGeom>
          <a:ln w="635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8409622" y="330834"/>
            <a:ext cx="734695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377" y="0"/>
                </a:lnTo>
              </a:path>
            </a:pathLst>
          </a:custGeom>
          <a:ln w="3809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0" y="339090"/>
            <a:ext cx="9128125" cy="8890"/>
          </a:xfrm>
          <a:custGeom>
            <a:avLst/>
            <a:gdLst/>
            <a:ahLst/>
            <a:cxnLst/>
            <a:rect l="l" t="t" r="r" b="b"/>
            <a:pathLst>
              <a:path w="9128125" h="8889">
                <a:moveTo>
                  <a:pt x="1905606" y="0"/>
                </a:moveTo>
                <a:lnTo>
                  <a:pt x="0" y="0"/>
                </a:lnTo>
                <a:lnTo>
                  <a:pt x="0" y="8889"/>
                </a:lnTo>
                <a:lnTo>
                  <a:pt x="1844790" y="8889"/>
                </a:lnTo>
                <a:lnTo>
                  <a:pt x="1905606" y="0"/>
                </a:lnTo>
                <a:close/>
              </a:path>
              <a:path w="9128125" h="8889">
                <a:moveTo>
                  <a:pt x="5260087" y="0"/>
                </a:moveTo>
                <a:lnTo>
                  <a:pt x="3269450" y="0"/>
                </a:lnTo>
                <a:lnTo>
                  <a:pt x="3370579" y="6350"/>
                </a:lnTo>
                <a:lnTo>
                  <a:pt x="3393006" y="8889"/>
                </a:lnTo>
                <a:lnTo>
                  <a:pt x="5300834" y="8889"/>
                </a:lnTo>
                <a:lnTo>
                  <a:pt x="5275580" y="3809"/>
                </a:lnTo>
                <a:lnTo>
                  <a:pt x="5260087" y="0"/>
                </a:lnTo>
                <a:close/>
              </a:path>
              <a:path w="9128125" h="8889">
                <a:moveTo>
                  <a:pt x="9127807" y="0"/>
                </a:moveTo>
                <a:lnTo>
                  <a:pt x="8380729" y="0"/>
                </a:lnTo>
                <a:lnTo>
                  <a:pt x="8349615" y="8889"/>
                </a:lnTo>
                <a:lnTo>
                  <a:pt x="9102725" y="8889"/>
                </a:lnTo>
                <a:lnTo>
                  <a:pt x="9127807" y="0"/>
                </a:lnTo>
                <a:close/>
              </a:path>
            </a:pathLst>
          </a:custGeom>
          <a:solidFill>
            <a:srgbClr val="00C5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0" y="352425"/>
            <a:ext cx="1845310" cy="0"/>
          </a:xfrm>
          <a:custGeom>
            <a:avLst/>
            <a:gdLst/>
            <a:ahLst/>
            <a:cxnLst/>
            <a:rect l="l" t="t" r="r" b="b"/>
            <a:pathLst>
              <a:path w="1845310">
                <a:moveTo>
                  <a:pt x="0" y="0"/>
                </a:moveTo>
                <a:lnTo>
                  <a:pt x="1844790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3393006" y="352425"/>
            <a:ext cx="1952625" cy="0"/>
          </a:xfrm>
          <a:custGeom>
            <a:avLst/>
            <a:gdLst/>
            <a:ahLst/>
            <a:cxnLst/>
            <a:rect l="l" t="t" r="r" b="b"/>
            <a:pathLst>
              <a:path w="1952625">
                <a:moveTo>
                  <a:pt x="0" y="0"/>
                </a:moveTo>
                <a:lnTo>
                  <a:pt x="1952023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8318500" y="352425"/>
            <a:ext cx="784225" cy="0"/>
          </a:xfrm>
          <a:custGeom>
            <a:avLst/>
            <a:gdLst/>
            <a:ahLst/>
            <a:cxnLst/>
            <a:rect l="l" t="t" r="r" b="b"/>
            <a:pathLst>
              <a:path w="784225">
                <a:moveTo>
                  <a:pt x="0" y="0"/>
                </a:moveTo>
                <a:lnTo>
                  <a:pt x="784225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0" y="361950"/>
            <a:ext cx="1784350" cy="0"/>
          </a:xfrm>
          <a:custGeom>
            <a:avLst/>
            <a:gdLst/>
            <a:ahLst/>
            <a:cxnLst/>
            <a:rect l="l" t="t" r="r" b="b"/>
            <a:pathLst>
              <a:path w="1784350">
                <a:moveTo>
                  <a:pt x="0" y="0"/>
                </a:moveTo>
                <a:lnTo>
                  <a:pt x="1783974" y="0"/>
                </a:lnTo>
              </a:path>
            </a:pathLst>
          </a:custGeom>
          <a:ln w="1015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3471501" y="361950"/>
            <a:ext cx="1924050" cy="0"/>
          </a:xfrm>
          <a:custGeom>
            <a:avLst/>
            <a:gdLst/>
            <a:ahLst/>
            <a:cxnLst/>
            <a:rect l="l" t="t" r="r" b="b"/>
            <a:pathLst>
              <a:path w="1924050">
                <a:moveTo>
                  <a:pt x="0" y="0"/>
                </a:moveTo>
                <a:lnTo>
                  <a:pt x="1924039" y="0"/>
                </a:lnTo>
              </a:path>
            </a:pathLst>
          </a:custGeom>
          <a:ln w="1015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8285162" y="366395"/>
            <a:ext cx="765810" cy="0"/>
          </a:xfrm>
          <a:custGeom>
            <a:avLst/>
            <a:gdLst/>
            <a:ahLst/>
            <a:cxnLst/>
            <a:rect l="l" t="t" r="r" b="b"/>
            <a:pathLst>
              <a:path w="765809">
                <a:moveTo>
                  <a:pt x="0" y="0"/>
                </a:moveTo>
                <a:lnTo>
                  <a:pt x="765238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8302942" y="361315"/>
            <a:ext cx="762635" cy="0"/>
          </a:xfrm>
          <a:custGeom>
            <a:avLst/>
            <a:gdLst/>
            <a:ahLst/>
            <a:cxnLst/>
            <a:rect l="l" t="t" r="r" b="b"/>
            <a:pathLst>
              <a:path w="762634">
                <a:moveTo>
                  <a:pt x="0" y="0"/>
                </a:moveTo>
                <a:lnTo>
                  <a:pt x="762158" y="0"/>
                </a:lnTo>
              </a:path>
            </a:pathLst>
          </a:custGeom>
          <a:ln w="888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0" y="370840"/>
            <a:ext cx="1723389" cy="0"/>
          </a:xfrm>
          <a:custGeom>
            <a:avLst/>
            <a:gdLst/>
            <a:ahLst/>
            <a:cxnLst/>
            <a:rect l="l" t="t" r="r" b="b"/>
            <a:pathLst>
              <a:path w="1723389">
                <a:moveTo>
                  <a:pt x="0" y="0"/>
                </a:moveTo>
                <a:lnTo>
                  <a:pt x="1723159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3549995" y="370840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60">
                <a:moveTo>
                  <a:pt x="0" y="0"/>
                </a:moveTo>
                <a:lnTo>
                  <a:pt x="1889741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8251825" y="370840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735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0" y="379729"/>
            <a:ext cx="1662430" cy="0"/>
          </a:xfrm>
          <a:custGeom>
            <a:avLst/>
            <a:gdLst/>
            <a:ahLst/>
            <a:cxnLst/>
            <a:rect l="l" t="t" r="r" b="b"/>
            <a:pathLst>
              <a:path w="1662430">
                <a:moveTo>
                  <a:pt x="0" y="0"/>
                </a:moveTo>
                <a:lnTo>
                  <a:pt x="1662343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3628489" y="379729"/>
            <a:ext cx="1855470" cy="0"/>
          </a:xfrm>
          <a:custGeom>
            <a:avLst/>
            <a:gdLst/>
            <a:ahLst/>
            <a:cxnLst/>
            <a:rect l="l" t="t" r="r" b="b"/>
            <a:pathLst>
              <a:path w="1855470">
                <a:moveTo>
                  <a:pt x="0" y="0"/>
                </a:moveTo>
                <a:lnTo>
                  <a:pt x="1855443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8220709" y="379729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624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0" y="392429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3982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0" y="387984"/>
            <a:ext cx="1571625" cy="0"/>
          </a:xfrm>
          <a:custGeom>
            <a:avLst/>
            <a:gdLst/>
            <a:ahLst/>
            <a:cxnLst/>
            <a:rect l="l" t="t" r="r" b="b"/>
            <a:pathLst>
              <a:path w="1571625">
                <a:moveTo>
                  <a:pt x="0" y="0"/>
                </a:moveTo>
                <a:lnTo>
                  <a:pt x="1571119" y="0"/>
                </a:lnTo>
              </a:path>
            </a:pathLst>
          </a:custGeom>
          <a:ln w="6350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3718197" y="389254"/>
            <a:ext cx="1810385" cy="0"/>
          </a:xfrm>
          <a:custGeom>
            <a:avLst/>
            <a:gdLst/>
            <a:ahLst/>
            <a:cxnLst/>
            <a:rect l="l" t="t" r="r" b="b"/>
            <a:pathLst>
              <a:path w="1810385">
                <a:moveTo>
                  <a:pt x="0" y="0"/>
                </a:moveTo>
                <a:lnTo>
                  <a:pt x="1809931" y="0"/>
                </a:lnTo>
              </a:path>
            </a:pathLst>
          </a:custGeom>
          <a:ln w="8889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8182966" y="389254"/>
            <a:ext cx="805180" cy="0"/>
          </a:xfrm>
          <a:custGeom>
            <a:avLst/>
            <a:gdLst/>
            <a:ahLst/>
            <a:cxnLst/>
            <a:rect l="l" t="t" r="r" b="b"/>
            <a:pathLst>
              <a:path w="805179">
                <a:moveTo>
                  <a:pt x="0" y="0"/>
                </a:moveTo>
                <a:lnTo>
                  <a:pt x="804823" y="0"/>
                </a:lnTo>
              </a:path>
            </a:pathLst>
          </a:custGeom>
          <a:ln w="8889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0" y="398145"/>
            <a:ext cx="1538605" cy="0"/>
          </a:xfrm>
          <a:custGeom>
            <a:avLst/>
            <a:gdLst/>
            <a:ahLst/>
            <a:cxnLst/>
            <a:rect l="l" t="t" r="r" b="b"/>
            <a:pathLst>
              <a:path w="1538605">
                <a:moveTo>
                  <a:pt x="0" y="0"/>
                </a:moveTo>
                <a:lnTo>
                  <a:pt x="1538565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3796691" y="398145"/>
            <a:ext cx="1776095" cy="0"/>
          </a:xfrm>
          <a:custGeom>
            <a:avLst/>
            <a:gdLst/>
            <a:ahLst/>
            <a:cxnLst/>
            <a:rect l="l" t="t" r="r" b="b"/>
            <a:pathLst>
              <a:path w="1776095">
                <a:moveTo>
                  <a:pt x="0" y="0"/>
                </a:moveTo>
                <a:lnTo>
                  <a:pt x="1775633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8145222" y="398145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341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0" y="407669"/>
            <a:ext cx="1501140" cy="0"/>
          </a:xfrm>
          <a:custGeom>
            <a:avLst/>
            <a:gdLst/>
            <a:ahLst/>
            <a:cxnLst/>
            <a:rect l="l" t="t" r="r" b="b"/>
            <a:pathLst>
              <a:path w="1501140">
                <a:moveTo>
                  <a:pt x="0" y="0"/>
                </a:moveTo>
                <a:lnTo>
                  <a:pt x="1500643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3875185" y="407669"/>
            <a:ext cx="1748155" cy="0"/>
          </a:xfrm>
          <a:custGeom>
            <a:avLst/>
            <a:gdLst/>
            <a:ahLst/>
            <a:cxnLst/>
            <a:rect l="l" t="t" r="r" b="b"/>
            <a:pathLst>
              <a:path w="1748154">
                <a:moveTo>
                  <a:pt x="0" y="0"/>
                </a:moveTo>
                <a:lnTo>
                  <a:pt x="1747648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8102087" y="407669"/>
            <a:ext cx="82550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250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0" y="416559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40">
                <a:moveTo>
                  <a:pt x="0" y="0"/>
                </a:moveTo>
                <a:lnTo>
                  <a:pt x="1462722" y="0"/>
                </a:lnTo>
              </a:path>
            </a:pathLst>
          </a:custGeom>
          <a:ln w="1016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3953679" y="416559"/>
            <a:ext cx="1713864" cy="0"/>
          </a:xfrm>
          <a:custGeom>
            <a:avLst/>
            <a:gdLst/>
            <a:ahLst/>
            <a:cxnLst/>
            <a:rect l="l" t="t" r="r" b="b"/>
            <a:pathLst>
              <a:path w="1713864">
                <a:moveTo>
                  <a:pt x="0" y="0"/>
                </a:moveTo>
                <a:lnTo>
                  <a:pt x="1713350" y="0"/>
                </a:lnTo>
              </a:path>
            </a:pathLst>
          </a:custGeom>
          <a:ln w="1016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8075128" y="419100"/>
            <a:ext cx="794385" cy="0"/>
          </a:xfrm>
          <a:custGeom>
            <a:avLst/>
            <a:gdLst/>
            <a:ahLst/>
            <a:cxnLst/>
            <a:rect l="l" t="t" r="r" b="b"/>
            <a:pathLst>
              <a:path w="794384">
                <a:moveTo>
                  <a:pt x="0" y="0"/>
                </a:moveTo>
                <a:lnTo>
                  <a:pt x="794386" y="0"/>
                </a:lnTo>
              </a:path>
            </a:pathLst>
          </a:custGeom>
          <a:ln w="508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8096695" y="414019"/>
            <a:ext cx="791845" cy="0"/>
          </a:xfrm>
          <a:custGeom>
            <a:avLst/>
            <a:gdLst/>
            <a:ahLst/>
            <a:cxnLst/>
            <a:rect l="l" t="t" r="r" b="b"/>
            <a:pathLst>
              <a:path w="791845">
                <a:moveTo>
                  <a:pt x="0" y="0"/>
                </a:moveTo>
                <a:lnTo>
                  <a:pt x="791780" y="0"/>
                </a:lnTo>
              </a:path>
            </a:pathLst>
          </a:custGeom>
          <a:ln w="5079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0" y="425450"/>
            <a:ext cx="1424940" cy="0"/>
          </a:xfrm>
          <a:custGeom>
            <a:avLst/>
            <a:gdLst/>
            <a:ahLst/>
            <a:cxnLst/>
            <a:rect l="l" t="t" r="r" b="b"/>
            <a:pathLst>
              <a:path w="1424940">
                <a:moveTo>
                  <a:pt x="0" y="0"/>
                </a:moveTo>
                <a:lnTo>
                  <a:pt x="1424801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4032174" y="425450"/>
            <a:ext cx="1679575" cy="0"/>
          </a:xfrm>
          <a:custGeom>
            <a:avLst/>
            <a:gdLst/>
            <a:ahLst/>
            <a:cxnLst/>
            <a:rect l="l" t="t" r="r" b="b"/>
            <a:pathLst>
              <a:path w="1679575">
                <a:moveTo>
                  <a:pt x="0" y="0"/>
                </a:moveTo>
                <a:lnTo>
                  <a:pt x="1679052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8026600" y="42545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7750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0" y="434975"/>
            <a:ext cx="1381760" cy="0"/>
          </a:xfrm>
          <a:custGeom>
            <a:avLst/>
            <a:gdLst/>
            <a:ahLst/>
            <a:cxnLst/>
            <a:rect l="l" t="t" r="r" b="b"/>
            <a:pathLst>
              <a:path w="1381760">
                <a:moveTo>
                  <a:pt x="0" y="0"/>
                </a:moveTo>
                <a:lnTo>
                  <a:pt x="1381462" y="0"/>
                </a:lnTo>
              </a:path>
            </a:pathLst>
          </a:custGeom>
          <a:ln w="8890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4166735" y="435609"/>
            <a:ext cx="1573530" cy="0"/>
          </a:xfrm>
          <a:custGeom>
            <a:avLst/>
            <a:gdLst/>
            <a:ahLst/>
            <a:cxnLst/>
            <a:rect l="l" t="t" r="r" b="b"/>
            <a:pathLst>
              <a:path w="1573529">
                <a:moveTo>
                  <a:pt x="0" y="0"/>
                </a:moveTo>
                <a:lnTo>
                  <a:pt x="1573277" y="0"/>
                </a:lnTo>
              </a:path>
            </a:pathLst>
          </a:custGeom>
          <a:ln w="7619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4127488" y="431165"/>
            <a:ext cx="1587500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6894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7988857" y="434975"/>
            <a:ext cx="834390" cy="0"/>
          </a:xfrm>
          <a:custGeom>
            <a:avLst/>
            <a:gdLst/>
            <a:ahLst/>
            <a:cxnLst/>
            <a:rect l="l" t="t" r="r" b="b"/>
            <a:pathLst>
              <a:path w="834390">
                <a:moveTo>
                  <a:pt x="0" y="0"/>
                </a:moveTo>
                <a:lnTo>
                  <a:pt x="834191" y="0"/>
                </a:lnTo>
              </a:path>
            </a:pathLst>
          </a:custGeom>
          <a:ln w="8890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0" y="44450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60">
                <a:moveTo>
                  <a:pt x="0" y="0"/>
                </a:moveTo>
                <a:lnTo>
                  <a:pt x="1343540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4200375" y="444500"/>
            <a:ext cx="1622425" cy="0"/>
          </a:xfrm>
          <a:custGeom>
            <a:avLst/>
            <a:gdLst/>
            <a:ahLst/>
            <a:cxnLst/>
            <a:rect l="l" t="t" r="r" b="b"/>
            <a:pathLst>
              <a:path w="1622425">
                <a:moveTo>
                  <a:pt x="0" y="0"/>
                </a:moveTo>
                <a:lnTo>
                  <a:pt x="1622036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7945721" y="444500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187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0" y="453390"/>
            <a:ext cx="1306195" cy="0"/>
          </a:xfrm>
          <a:custGeom>
            <a:avLst/>
            <a:gdLst/>
            <a:ahLst/>
            <a:cxnLst/>
            <a:rect l="l" t="t" r="r" b="b"/>
            <a:pathLst>
              <a:path w="1306195">
                <a:moveTo>
                  <a:pt x="0" y="0"/>
                </a:moveTo>
                <a:lnTo>
                  <a:pt x="1305619" y="0"/>
                </a:lnTo>
              </a:path>
            </a:pathLst>
          </a:custGeom>
          <a:ln w="1016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4278869" y="453390"/>
            <a:ext cx="1596390" cy="0"/>
          </a:xfrm>
          <a:custGeom>
            <a:avLst/>
            <a:gdLst/>
            <a:ahLst/>
            <a:cxnLst/>
            <a:rect l="l" t="t" r="r" b="b"/>
            <a:pathLst>
              <a:path w="1596389">
                <a:moveTo>
                  <a:pt x="0" y="0"/>
                </a:moveTo>
                <a:lnTo>
                  <a:pt x="1595977" y="0"/>
                </a:lnTo>
              </a:path>
            </a:pathLst>
          </a:custGeom>
          <a:ln w="1016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7910078" y="457834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969" y="0"/>
                </a:lnTo>
              </a:path>
            </a:pathLst>
          </a:custGeom>
          <a:ln w="3175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7932241" y="452755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457" y="0"/>
                </a:lnTo>
              </a:path>
            </a:pathLst>
          </a:custGeom>
          <a:ln w="889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0" y="462280"/>
            <a:ext cx="1268095" cy="0"/>
          </a:xfrm>
          <a:custGeom>
            <a:avLst/>
            <a:gdLst/>
            <a:ahLst/>
            <a:cxnLst/>
            <a:rect l="l" t="t" r="r" b="b"/>
            <a:pathLst>
              <a:path w="1268095">
                <a:moveTo>
                  <a:pt x="0" y="0"/>
                </a:moveTo>
                <a:lnTo>
                  <a:pt x="1267698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4357364" y="462280"/>
            <a:ext cx="1570355" cy="0"/>
          </a:xfrm>
          <a:custGeom>
            <a:avLst/>
            <a:gdLst/>
            <a:ahLst/>
            <a:cxnLst/>
            <a:rect l="l" t="t" r="r" b="b"/>
            <a:pathLst>
              <a:path w="1570354">
                <a:moveTo>
                  <a:pt x="0" y="0"/>
                </a:moveTo>
                <a:lnTo>
                  <a:pt x="1569919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7860703" y="462280"/>
            <a:ext cx="854075" cy="0"/>
          </a:xfrm>
          <a:custGeom>
            <a:avLst/>
            <a:gdLst/>
            <a:ahLst/>
            <a:cxnLst/>
            <a:rect l="l" t="t" r="r" b="b"/>
            <a:pathLst>
              <a:path w="854075">
                <a:moveTo>
                  <a:pt x="0" y="0"/>
                </a:moveTo>
                <a:lnTo>
                  <a:pt x="853925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0" y="474344"/>
            <a:ext cx="1196975" cy="0"/>
          </a:xfrm>
          <a:custGeom>
            <a:avLst/>
            <a:gdLst/>
            <a:ahLst/>
            <a:cxnLst/>
            <a:rect l="l" t="t" r="r" b="b"/>
            <a:pathLst>
              <a:path w="1196975">
                <a:moveTo>
                  <a:pt x="0" y="0"/>
                </a:moveTo>
                <a:lnTo>
                  <a:pt x="1196879" y="0"/>
                </a:lnTo>
              </a:path>
            </a:pathLst>
          </a:custGeom>
          <a:ln w="381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0" y="469265"/>
            <a:ext cx="1216660" cy="0"/>
          </a:xfrm>
          <a:custGeom>
            <a:avLst/>
            <a:gdLst/>
            <a:ahLst/>
            <a:cxnLst/>
            <a:rect l="l" t="t" r="r" b="b"/>
            <a:pathLst>
              <a:path w="1216660">
                <a:moveTo>
                  <a:pt x="0" y="0"/>
                </a:moveTo>
                <a:lnTo>
                  <a:pt x="1216233" y="0"/>
                </a:lnTo>
              </a:path>
            </a:pathLst>
          </a:custGeom>
          <a:ln w="635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4435858" y="471169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3861" y="0"/>
                </a:lnTo>
              </a:path>
            </a:pathLst>
          </a:custGeom>
          <a:ln w="1016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7817912" y="475615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456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7844246" y="470534"/>
            <a:ext cx="816610" cy="0"/>
          </a:xfrm>
          <a:custGeom>
            <a:avLst/>
            <a:gdLst/>
            <a:ahLst/>
            <a:cxnLst/>
            <a:rect l="l" t="t" r="r" b="b"/>
            <a:pathLst>
              <a:path w="816609">
                <a:moveTo>
                  <a:pt x="0" y="0"/>
                </a:moveTo>
                <a:lnTo>
                  <a:pt x="816174" y="0"/>
                </a:lnTo>
              </a:path>
            </a:pathLst>
          </a:custGeom>
          <a:ln w="8889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0" y="480694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1069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4525566" y="480694"/>
            <a:ext cx="1506855" cy="0"/>
          </a:xfrm>
          <a:custGeom>
            <a:avLst/>
            <a:gdLst/>
            <a:ahLst/>
            <a:cxnLst/>
            <a:rect l="l" t="t" r="r" b="b"/>
            <a:pathLst>
              <a:path w="1506854">
                <a:moveTo>
                  <a:pt x="0" y="0"/>
                </a:moveTo>
                <a:lnTo>
                  <a:pt x="1506589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7768538" y="480694"/>
            <a:ext cx="868044" cy="0"/>
          </a:xfrm>
          <a:custGeom>
            <a:avLst/>
            <a:gdLst/>
            <a:ahLst/>
            <a:cxnLst/>
            <a:rect l="l" t="t" r="r" b="b"/>
            <a:pathLst>
              <a:path w="868045">
                <a:moveTo>
                  <a:pt x="0" y="0"/>
                </a:moveTo>
                <a:lnTo>
                  <a:pt x="867850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0" y="490219"/>
            <a:ext cx="1163955" cy="0"/>
          </a:xfrm>
          <a:custGeom>
            <a:avLst/>
            <a:gdLst/>
            <a:ahLst/>
            <a:cxnLst/>
            <a:rect l="l" t="t" r="r" b="b"/>
            <a:pathLst>
              <a:path w="1163955">
                <a:moveTo>
                  <a:pt x="0" y="0"/>
                </a:moveTo>
                <a:lnTo>
                  <a:pt x="1163955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4604060" y="490219"/>
            <a:ext cx="1488440" cy="0"/>
          </a:xfrm>
          <a:custGeom>
            <a:avLst/>
            <a:gdLst/>
            <a:ahLst/>
            <a:cxnLst/>
            <a:rect l="l" t="t" r="r" b="b"/>
            <a:pathLst>
              <a:path w="1488439">
                <a:moveTo>
                  <a:pt x="0" y="0"/>
                </a:moveTo>
                <a:lnTo>
                  <a:pt x="1488022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7715871" y="490219"/>
            <a:ext cx="878840" cy="0"/>
          </a:xfrm>
          <a:custGeom>
            <a:avLst/>
            <a:gdLst/>
            <a:ahLst/>
            <a:cxnLst/>
            <a:rect l="l" t="t" r="r" b="b"/>
            <a:pathLst>
              <a:path w="878840">
                <a:moveTo>
                  <a:pt x="0" y="0"/>
                </a:moveTo>
                <a:lnTo>
                  <a:pt x="878788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0" y="499109"/>
            <a:ext cx="1137285" cy="0"/>
          </a:xfrm>
          <a:custGeom>
            <a:avLst/>
            <a:gdLst/>
            <a:ahLst/>
            <a:cxnLst/>
            <a:rect l="l" t="t" r="r" b="b"/>
            <a:pathLst>
              <a:path w="1137285">
                <a:moveTo>
                  <a:pt x="0" y="0"/>
                </a:moveTo>
                <a:lnTo>
                  <a:pt x="1136840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4682554" y="499109"/>
            <a:ext cx="1462405" cy="0"/>
          </a:xfrm>
          <a:custGeom>
            <a:avLst/>
            <a:gdLst/>
            <a:ahLst/>
            <a:cxnLst/>
            <a:rect l="l" t="t" r="r" b="b"/>
            <a:pathLst>
              <a:path w="1462404">
                <a:moveTo>
                  <a:pt x="0" y="0"/>
                </a:moveTo>
                <a:lnTo>
                  <a:pt x="1461963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7669789" y="499109"/>
            <a:ext cx="883285" cy="0"/>
          </a:xfrm>
          <a:custGeom>
            <a:avLst/>
            <a:gdLst/>
            <a:ahLst/>
            <a:cxnLst/>
            <a:rect l="l" t="t" r="r" b="b"/>
            <a:pathLst>
              <a:path w="883284">
                <a:moveTo>
                  <a:pt x="0" y="0"/>
                </a:moveTo>
                <a:lnTo>
                  <a:pt x="883142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0" y="508000"/>
            <a:ext cx="1109980" cy="0"/>
          </a:xfrm>
          <a:custGeom>
            <a:avLst/>
            <a:gdLst/>
            <a:ahLst/>
            <a:cxnLst/>
            <a:rect l="l" t="t" r="r" b="b"/>
            <a:pathLst>
              <a:path w="1109980">
                <a:moveTo>
                  <a:pt x="0" y="0"/>
                </a:moveTo>
                <a:lnTo>
                  <a:pt x="1109725" y="0"/>
                </a:lnTo>
              </a:path>
            </a:pathLst>
          </a:custGeom>
          <a:ln w="10159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4822722" y="509905"/>
            <a:ext cx="1363345" cy="0"/>
          </a:xfrm>
          <a:custGeom>
            <a:avLst/>
            <a:gdLst/>
            <a:ahLst/>
            <a:cxnLst/>
            <a:rect l="l" t="t" r="r" b="b"/>
            <a:pathLst>
              <a:path w="1363345">
                <a:moveTo>
                  <a:pt x="0" y="0"/>
                </a:moveTo>
                <a:lnTo>
                  <a:pt x="1363317" y="0"/>
                </a:lnTo>
              </a:path>
            </a:pathLst>
          </a:custGeom>
          <a:ln w="6350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4777868" y="504825"/>
            <a:ext cx="1370965" cy="0"/>
          </a:xfrm>
          <a:custGeom>
            <a:avLst/>
            <a:gdLst/>
            <a:ahLst/>
            <a:cxnLst/>
            <a:rect l="l" t="t" r="r" b="b"/>
            <a:pathLst>
              <a:path w="1370964">
                <a:moveTo>
                  <a:pt x="0" y="0"/>
                </a:moveTo>
                <a:lnTo>
                  <a:pt x="1370394" y="0"/>
                </a:lnTo>
              </a:path>
            </a:pathLst>
          </a:custGeom>
          <a:ln w="3810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7623705" y="508000"/>
            <a:ext cx="887730" cy="0"/>
          </a:xfrm>
          <a:custGeom>
            <a:avLst/>
            <a:gdLst/>
            <a:ahLst/>
            <a:cxnLst/>
            <a:rect l="l" t="t" r="r" b="b"/>
            <a:pathLst>
              <a:path w="887729">
                <a:moveTo>
                  <a:pt x="0" y="0"/>
                </a:moveTo>
                <a:lnTo>
                  <a:pt x="887496" y="0"/>
                </a:lnTo>
              </a:path>
            </a:pathLst>
          </a:custGeom>
          <a:ln w="10159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0" y="517525"/>
            <a:ext cx="1078865" cy="0"/>
          </a:xfrm>
          <a:custGeom>
            <a:avLst/>
            <a:gdLst/>
            <a:ahLst/>
            <a:cxnLst/>
            <a:rect l="l" t="t" r="r" b="b"/>
            <a:pathLst>
              <a:path w="1078865">
                <a:moveTo>
                  <a:pt x="0" y="0"/>
                </a:moveTo>
                <a:lnTo>
                  <a:pt x="1078738" y="0"/>
                </a:lnTo>
              </a:path>
            </a:pathLst>
          </a:custGeom>
          <a:ln w="889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4850756" y="517525"/>
            <a:ext cx="1436370" cy="0"/>
          </a:xfrm>
          <a:custGeom>
            <a:avLst/>
            <a:gdLst/>
            <a:ahLst/>
            <a:cxnLst/>
            <a:rect l="l" t="t" r="r" b="b"/>
            <a:pathLst>
              <a:path w="1436370">
                <a:moveTo>
                  <a:pt x="0" y="0"/>
                </a:moveTo>
                <a:lnTo>
                  <a:pt x="1436134" y="0"/>
                </a:lnTo>
              </a:path>
            </a:pathLst>
          </a:custGeom>
          <a:ln w="889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7580179" y="520700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566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7607248" y="516255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362" y="0"/>
                </a:lnTo>
              </a:path>
            </a:pathLst>
          </a:custGeom>
          <a:ln w="635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0" y="526415"/>
            <a:ext cx="1052195" cy="0"/>
          </a:xfrm>
          <a:custGeom>
            <a:avLst/>
            <a:gdLst/>
            <a:ahLst/>
            <a:cxnLst/>
            <a:rect l="l" t="t" r="r" b="b"/>
            <a:pathLst>
              <a:path w="1052195">
                <a:moveTo>
                  <a:pt x="0" y="0"/>
                </a:moveTo>
                <a:lnTo>
                  <a:pt x="1051623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4929250" y="526415"/>
            <a:ext cx="1432560" cy="0"/>
          </a:xfrm>
          <a:custGeom>
            <a:avLst/>
            <a:gdLst/>
            <a:ahLst/>
            <a:cxnLst/>
            <a:rect l="l" t="t" r="r" b="b"/>
            <a:pathLst>
              <a:path w="1432560">
                <a:moveTo>
                  <a:pt x="0" y="0"/>
                </a:moveTo>
                <a:lnTo>
                  <a:pt x="1431951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7495294" y="526415"/>
            <a:ext cx="927100" cy="0"/>
          </a:xfrm>
          <a:custGeom>
            <a:avLst/>
            <a:gdLst/>
            <a:ahLst/>
            <a:cxnLst/>
            <a:rect l="l" t="t" r="r" b="b"/>
            <a:pathLst>
              <a:path w="927100">
                <a:moveTo>
                  <a:pt x="0" y="0"/>
                </a:moveTo>
                <a:lnTo>
                  <a:pt x="926490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0" y="535940"/>
            <a:ext cx="1024890" cy="0"/>
          </a:xfrm>
          <a:custGeom>
            <a:avLst/>
            <a:gdLst/>
            <a:ahLst/>
            <a:cxnLst/>
            <a:rect l="l" t="t" r="r" b="b"/>
            <a:pathLst>
              <a:path w="1024890">
                <a:moveTo>
                  <a:pt x="0" y="0"/>
                </a:moveTo>
                <a:lnTo>
                  <a:pt x="1024508" y="0"/>
                </a:lnTo>
              </a:path>
            </a:pathLst>
          </a:custGeom>
          <a:ln w="1016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5007744" y="535940"/>
            <a:ext cx="1438910" cy="0"/>
          </a:xfrm>
          <a:custGeom>
            <a:avLst/>
            <a:gdLst/>
            <a:ahLst/>
            <a:cxnLst/>
            <a:rect l="l" t="t" r="r" b="b"/>
            <a:pathLst>
              <a:path w="1438910">
                <a:moveTo>
                  <a:pt x="0" y="0"/>
                </a:moveTo>
                <a:lnTo>
                  <a:pt x="1438384" y="0"/>
                </a:lnTo>
              </a:path>
            </a:pathLst>
          </a:custGeom>
          <a:ln w="1016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7426325" y="539115"/>
            <a:ext cx="913130" cy="0"/>
          </a:xfrm>
          <a:custGeom>
            <a:avLst/>
            <a:gdLst/>
            <a:ahLst/>
            <a:cxnLst/>
            <a:rect l="l" t="t" r="r" b="b"/>
            <a:pathLst>
              <a:path w="913129">
                <a:moveTo>
                  <a:pt x="0" y="0"/>
                </a:moveTo>
                <a:lnTo>
                  <a:pt x="912950" y="0"/>
                </a:lnTo>
              </a:path>
            </a:pathLst>
          </a:custGeom>
          <a:ln w="381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7468767" y="534034"/>
            <a:ext cx="896619" cy="0"/>
          </a:xfrm>
          <a:custGeom>
            <a:avLst/>
            <a:gdLst/>
            <a:ahLst/>
            <a:cxnLst/>
            <a:rect l="l" t="t" r="r" b="b"/>
            <a:pathLst>
              <a:path w="896620">
                <a:moveTo>
                  <a:pt x="0" y="0"/>
                </a:moveTo>
                <a:lnTo>
                  <a:pt x="896385" y="0"/>
                </a:lnTo>
              </a:path>
            </a:pathLst>
          </a:custGeom>
          <a:ln w="635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0" y="544830"/>
            <a:ext cx="997585" cy="0"/>
          </a:xfrm>
          <a:custGeom>
            <a:avLst/>
            <a:gdLst/>
            <a:ahLst/>
            <a:cxnLst/>
            <a:rect l="l" t="t" r="r" b="b"/>
            <a:pathLst>
              <a:path w="997585">
                <a:moveTo>
                  <a:pt x="0" y="0"/>
                </a:moveTo>
                <a:lnTo>
                  <a:pt x="997394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5086238" y="544830"/>
            <a:ext cx="1434465" cy="0"/>
          </a:xfrm>
          <a:custGeom>
            <a:avLst/>
            <a:gdLst/>
            <a:ahLst/>
            <a:cxnLst/>
            <a:rect l="l" t="t" r="r" b="b"/>
            <a:pathLst>
              <a:path w="1434465">
                <a:moveTo>
                  <a:pt x="0" y="0"/>
                </a:moveTo>
                <a:lnTo>
                  <a:pt x="1434201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7336134" y="544830"/>
            <a:ext cx="999490" cy="0"/>
          </a:xfrm>
          <a:custGeom>
            <a:avLst/>
            <a:gdLst/>
            <a:ahLst/>
            <a:cxnLst/>
            <a:rect l="l" t="t" r="r" b="b"/>
            <a:pathLst>
              <a:path w="999490">
                <a:moveTo>
                  <a:pt x="0" y="0"/>
                </a:moveTo>
                <a:lnTo>
                  <a:pt x="999482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0" y="553719"/>
            <a:ext cx="970280" cy="0"/>
          </a:xfrm>
          <a:custGeom>
            <a:avLst/>
            <a:gdLst/>
            <a:ahLst/>
            <a:cxnLst/>
            <a:rect l="l" t="t" r="r" b="b"/>
            <a:pathLst>
              <a:path w="970280">
                <a:moveTo>
                  <a:pt x="0" y="0"/>
                </a:moveTo>
                <a:lnTo>
                  <a:pt x="970279" y="0"/>
                </a:lnTo>
              </a:path>
            </a:pathLst>
          </a:custGeom>
          <a:ln w="10160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5243227" y="557530"/>
            <a:ext cx="1354455" cy="0"/>
          </a:xfrm>
          <a:custGeom>
            <a:avLst/>
            <a:gdLst/>
            <a:ahLst/>
            <a:cxnLst/>
            <a:rect l="l" t="t" r="r" b="b"/>
            <a:pathLst>
              <a:path w="1354454">
                <a:moveTo>
                  <a:pt x="0" y="0"/>
                </a:moveTo>
                <a:lnTo>
                  <a:pt x="1354338" y="0"/>
                </a:lnTo>
              </a:path>
            </a:pathLst>
          </a:custGeom>
          <a:ln w="3175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5198373" y="55245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59">
                <a:moveTo>
                  <a:pt x="0" y="0"/>
                </a:moveTo>
                <a:lnTo>
                  <a:pt x="1343298" y="0"/>
                </a:lnTo>
              </a:path>
            </a:pathLst>
          </a:custGeom>
          <a:ln w="7619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7261859" y="553719"/>
            <a:ext cx="1022985" cy="0"/>
          </a:xfrm>
          <a:custGeom>
            <a:avLst/>
            <a:gdLst/>
            <a:ahLst/>
            <a:cxnLst/>
            <a:rect l="l" t="t" r="r" b="b"/>
            <a:pathLst>
              <a:path w="1022984">
                <a:moveTo>
                  <a:pt x="0" y="0"/>
                </a:moveTo>
                <a:lnTo>
                  <a:pt x="1022543" y="0"/>
                </a:lnTo>
              </a:path>
            </a:pathLst>
          </a:custGeom>
          <a:ln w="10160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0" y="563244"/>
            <a:ext cx="939800" cy="0"/>
          </a:xfrm>
          <a:custGeom>
            <a:avLst/>
            <a:gdLst/>
            <a:ahLst/>
            <a:cxnLst/>
            <a:rect l="l" t="t" r="r" b="b"/>
            <a:pathLst>
              <a:path w="939800">
                <a:moveTo>
                  <a:pt x="0" y="0"/>
                </a:moveTo>
                <a:lnTo>
                  <a:pt x="939291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5254440" y="563244"/>
            <a:ext cx="1536065" cy="0"/>
          </a:xfrm>
          <a:custGeom>
            <a:avLst/>
            <a:gdLst/>
            <a:ahLst/>
            <a:cxnLst/>
            <a:rect l="l" t="t" r="r" b="b"/>
            <a:pathLst>
              <a:path w="1536065">
                <a:moveTo>
                  <a:pt x="0" y="0"/>
                </a:moveTo>
                <a:lnTo>
                  <a:pt x="1535487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7085427" y="563244"/>
            <a:ext cx="1140460" cy="0"/>
          </a:xfrm>
          <a:custGeom>
            <a:avLst/>
            <a:gdLst/>
            <a:ahLst/>
            <a:cxnLst/>
            <a:rect l="l" t="t" r="r" b="b"/>
            <a:pathLst>
              <a:path w="1140459">
                <a:moveTo>
                  <a:pt x="0" y="0"/>
                </a:moveTo>
                <a:lnTo>
                  <a:pt x="1140445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0" y="567690"/>
            <a:ext cx="8174990" cy="8890"/>
          </a:xfrm>
          <a:custGeom>
            <a:avLst/>
            <a:gdLst/>
            <a:ahLst/>
            <a:cxnLst/>
            <a:rect l="l" t="t" r="r" b="b"/>
            <a:pathLst>
              <a:path w="8174990" h="8890">
                <a:moveTo>
                  <a:pt x="912177" y="0"/>
                </a:moveTo>
                <a:lnTo>
                  <a:pt x="0" y="0"/>
                </a:lnTo>
                <a:lnTo>
                  <a:pt x="0" y="8889"/>
                </a:lnTo>
                <a:lnTo>
                  <a:pt x="886546" y="8889"/>
                </a:lnTo>
                <a:lnTo>
                  <a:pt x="892810" y="6350"/>
                </a:lnTo>
                <a:lnTo>
                  <a:pt x="912177" y="0"/>
                </a:lnTo>
                <a:close/>
              </a:path>
              <a:path w="8174990" h="8890">
                <a:moveTo>
                  <a:pt x="6789927" y="0"/>
                </a:moveTo>
                <a:lnTo>
                  <a:pt x="5332934" y="0"/>
                </a:lnTo>
                <a:lnTo>
                  <a:pt x="5411429" y="8889"/>
                </a:lnTo>
                <a:lnTo>
                  <a:pt x="8123444" y="8889"/>
                </a:lnTo>
                <a:lnTo>
                  <a:pt x="8130760" y="7620"/>
                </a:lnTo>
                <a:lnTo>
                  <a:pt x="6934200" y="7620"/>
                </a:lnTo>
                <a:lnTo>
                  <a:pt x="6789927" y="0"/>
                </a:lnTo>
                <a:close/>
              </a:path>
              <a:path w="8174990" h="8890">
                <a:moveTo>
                  <a:pt x="8174658" y="0"/>
                </a:moveTo>
                <a:lnTo>
                  <a:pt x="7085427" y="0"/>
                </a:lnTo>
                <a:lnTo>
                  <a:pt x="6934200" y="7620"/>
                </a:lnTo>
                <a:lnTo>
                  <a:pt x="8130760" y="7620"/>
                </a:lnTo>
                <a:lnTo>
                  <a:pt x="8174658" y="0"/>
                </a:lnTo>
                <a:close/>
              </a:path>
            </a:pathLst>
          </a:custGeom>
          <a:solidFill>
            <a:srgbClr val="00AC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0" y="581659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4">
                <a:moveTo>
                  <a:pt x="0" y="0"/>
                </a:moveTo>
                <a:lnTo>
                  <a:pt x="886546" y="0"/>
                </a:lnTo>
              </a:path>
            </a:pathLst>
          </a:custGeom>
          <a:ln w="10160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5411428" y="581659"/>
            <a:ext cx="2712085" cy="0"/>
          </a:xfrm>
          <a:custGeom>
            <a:avLst/>
            <a:gdLst/>
            <a:ahLst/>
            <a:cxnLst/>
            <a:rect l="l" t="t" r="r" b="b"/>
            <a:pathLst>
              <a:path w="2712084">
                <a:moveTo>
                  <a:pt x="0" y="0"/>
                </a:moveTo>
                <a:lnTo>
                  <a:pt x="2712015" y="0"/>
                </a:lnTo>
              </a:path>
            </a:pathLst>
          </a:custGeom>
          <a:ln w="10160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0" y="590550"/>
            <a:ext cx="864869" cy="0"/>
          </a:xfrm>
          <a:custGeom>
            <a:avLst/>
            <a:gdLst/>
            <a:ahLst/>
            <a:cxnLst/>
            <a:rect l="l" t="t" r="r" b="b"/>
            <a:pathLst>
              <a:path w="864869">
                <a:moveTo>
                  <a:pt x="0" y="0"/>
                </a:moveTo>
                <a:lnTo>
                  <a:pt x="864624" y="0"/>
                </a:lnTo>
              </a:path>
            </a:pathLst>
          </a:custGeom>
          <a:ln w="10159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5489923" y="590550"/>
            <a:ext cx="2582545" cy="0"/>
          </a:xfrm>
          <a:custGeom>
            <a:avLst/>
            <a:gdLst/>
            <a:ahLst/>
            <a:cxnLst/>
            <a:rect l="l" t="t" r="r" b="b"/>
            <a:pathLst>
              <a:path w="2582545">
                <a:moveTo>
                  <a:pt x="0" y="0"/>
                </a:moveTo>
                <a:lnTo>
                  <a:pt x="2582307" y="0"/>
                </a:lnTo>
              </a:path>
            </a:pathLst>
          </a:custGeom>
          <a:ln w="10159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0" y="599440"/>
            <a:ext cx="843280" cy="0"/>
          </a:xfrm>
          <a:custGeom>
            <a:avLst/>
            <a:gdLst/>
            <a:ahLst/>
            <a:cxnLst/>
            <a:rect l="l" t="t" r="r" b="b"/>
            <a:pathLst>
              <a:path w="843280">
                <a:moveTo>
                  <a:pt x="0" y="0"/>
                </a:moveTo>
                <a:lnTo>
                  <a:pt x="842702" y="0"/>
                </a:lnTo>
              </a:path>
            </a:pathLst>
          </a:custGeom>
          <a:ln w="10160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5618877" y="600075"/>
            <a:ext cx="2360930" cy="0"/>
          </a:xfrm>
          <a:custGeom>
            <a:avLst/>
            <a:gdLst/>
            <a:ahLst/>
            <a:cxnLst/>
            <a:rect l="l" t="t" r="r" b="b"/>
            <a:pathLst>
              <a:path w="2360929">
                <a:moveTo>
                  <a:pt x="0" y="0"/>
                </a:moveTo>
                <a:lnTo>
                  <a:pt x="2360314" y="0"/>
                </a:lnTo>
              </a:path>
            </a:pathLst>
          </a:custGeom>
          <a:ln w="8889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5574024" y="594994"/>
            <a:ext cx="2443480" cy="0"/>
          </a:xfrm>
          <a:custGeom>
            <a:avLst/>
            <a:gdLst/>
            <a:ahLst/>
            <a:cxnLst/>
            <a:rect l="l" t="t" r="r" b="b"/>
            <a:pathLst>
              <a:path w="2443479">
                <a:moveTo>
                  <a:pt x="0" y="0"/>
                </a:moveTo>
                <a:lnTo>
                  <a:pt x="2443334" y="0"/>
                </a:lnTo>
              </a:path>
            </a:pathLst>
          </a:custGeom>
          <a:ln w="3175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0" y="608965"/>
            <a:ext cx="817880" cy="0"/>
          </a:xfrm>
          <a:custGeom>
            <a:avLst/>
            <a:gdLst/>
            <a:ahLst/>
            <a:cxnLst/>
            <a:rect l="l" t="t" r="r" b="b"/>
            <a:pathLst>
              <a:path w="817880">
                <a:moveTo>
                  <a:pt x="0" y="0"/>
                </a:moveTo>
                <a:lnTo>
                  <a:pt x="817649" y="0"/>
                </a:lnTo>
              </a:path>
            </a:pathLst>
          </a:custGeom>
          <a:ln w="8889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5658125" y="608965"/>
            <a:ext cx="2286635" cy="0"/>
          </a:xfrm>
          <a:custGeom>
            <a:avLst/>
            <a:gdLst/>
            <a:ahLst/>
            <a:cxnLst/>
            <a:rect l="l" t="t" r="r" b="b"/>
            <a:pathLst>
              <a:path w="2286634">
                <a:moveTo>
                  <a:pt x="0" y="0"/>
                </a:moveTo>
                <a:lnTo>
                  <a:pt x="2286560" y="0"/>
                </a:lnTo>
              </a:path>
            </a:pathLst>
          </a:custGeom>
          <a:ln w="8889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0" y="618490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5727" y="0"/>
                </a:lnTo>
              </a:path>
            </a:pathLst>
          </a:custGeom>
          <a:ln w="10160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5818271" y="622300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385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5770259" y="617219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5833" y="0"/>
                </a:lnTo>
              </a:path>
            </a:pathLst>
          </a:custGeom>
          <a:ln w="7620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0" y="627380"/>
            <a:ext cx="774065" cy="0"/>
          </a:xfrm>
          <a:custGeom>
            <a:avLst/>
            <a:gdLst/>
            <a:ahLst/>
            <a:cxnLst/>
            <a:rect l="l" t="t" r="r" b="b"/>
            <a:pathLst>
              <a:path w="774065">
                <a:moveTo>
                  <a:pt x="0" y="0"/>
                </a:moveTo>
                <a:lnTo>
                  <a:pt x="773805" y="0"/>
                </a:lnTo>
              </a:path>
            </a:pathLst>
          </a:custGeom>
          <a:ln w="10160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5818271" y="627380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385" y="0"/>
                </a:lnTo>
              </a:path>
            </a:pathLst>
          </a:custGeom>
          <a:ln w="10160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0" y="636269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1883" y="0"/>
                </a:lnTo>
              </a:path>
            </a:pathLst>
          </a:custGeom>
          <a:ln w="10160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5918868" y="636269"/>
            <a:ext cx="1819275" cy="0"/>
          </a:xfrm>
          <a:custGeom>
            <a:avLst/>
            <a:gdLst/>
            <a:ahLst/>
            <a:cxnLst/>
            <a:rect l="l" t="t" r="r" b="b"/>
            <a:pathLst>
              <a:path w="1819275">
                <a:moveTo>
                  <a:pt x="0" y="0"/>
                </a:moveTo>
                <a:lnTo>
                  <a:pt x="1818773" y="0"/>
                </a:lnTo>
              </a:path>
            </a:pathLst>
          </a:custGeom>
          <a:ln w="10160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0" y="645159"/>
            <a:ext cx="730250" cy="0"/>
          </a:xfrm>
          <a:custGeom>
            <a:avLst/>
            <a:gdLst/>
            <a:ahLst/>
            <a:cxnLst/>
            <a:rect l="l" t="t" r="r" b="b"/>
            <a:pathLst>
              <a:path w="730250">
                <a:moveTo>
                  <a:pt x="0" y="0"/>
                </a:moveTo>
                <a:lnTo>
                  <a:pt x="729961" y="0"/>
                </a:lnTo>
              </a:path>
            </a:pathLst>
          </a:custGeom>
          <a:ln w="1016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6098506" y="647065"/>
            <a:ext cx="1503680" cy="0"/>
          </a:xfrm>
          <a:custGeom>
            <a:avLst/>
            <a:gdLst/>
            <a:ahLst/>
            <a:cxnLst/>
            <a:rect l="l" t="t" r="r" b="b"/>
            <a:pathLst>
              <a:path w="1503679">
                <a:moveTo>
                  <a:pt x="0" y="0"/>
                </a:moveTo>
                <a:lnTo>
                  <a:pt x="1503501" y="0"/>
                </a:lnTo>
              </a:path>
            </a:pathLst>
          </a:custGeom>
          <a:ln w="635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6041022" y="641984"/>
            <a:ext cx="1612900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816" y="0"/>
                </a:lnTo>
              </a:path>
            </a:pathLst>
          </a:custGeom>
          <a:ln w="381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0" y="654684"/>
            <a:ext cx="705485" cy="0"/>
          </a:xfrm>
          <a:custGeom>
            <a:avLst/>
            <a:gdLst/>
            <a:ahLst/>
            <a:cxnLst/>
            <a:rect l="l" t="t" r="r" b="b"/>
            <a:pathLst>
              <a:path w="705485">
                <a:moveTo>
                  <a:pt x="0" y="0"/>
                </a:moveTo>
                <a:lnTo>
                  <a:pt x="704907" y="0"/>
                </a:lnTo>
              </a:path>
            </a:pathLst>
          </a:custGeom>
          <a:ln w="8889">
            <a:solidFill>
              <a:srgbClr val="00A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6134434" y="654684"/>
            <a:ext cx="1430655" cy="0"/>
          </a:xfrm>
          <a:custGeom>
            <a:avLst/>
            <a:gdLst/>
            <a:ahLst/>
            <a:cxnLst/>
            <a:rect l="l" t="t" r="r" b="b"/>
            <a:pathLst>
              <a:path w="1430654">
                <a:moveTo>
                  <a:pt x="0" y="0"/>
                </a:moveTo>
                <a:lnTo>
                  <a:pt x="1430532" y="0"/>
                </a:lnTo>
              </a:path>
            </a:pathLst>
          </a:custGeom>
          <a:ln w="8889">
            <a:solidFill>
              <a:srgbClr val="00A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0" y="664209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2985" y="0"/>
                </a:lnTo>
              </a:path>
            </a:pathLst>
          </a:custGeom>
          <a:ln w="10160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k object 200"/>
          <p:cNvSpPr/>
          <p:nvPr/>
        </p:nvSpPr>
        <p:spPr>
          <a:xfrm>
            <a:off x="6235031" y="664209"/>
            <a:ext cx="1226820" cy="0"/>
          </a:xfrm>
          <a:custGeom>
            <a:avLst/>
            <a:gdLst/>
            <a:ahLst/>
            <a:cxnLst/>
            <a:rect l="l" t="t" r="r" b="b"/>
            <a:pathLst>
              <a:path w="1226820">
                <a:moveTo>
                  <a:pt x="0" y="0"/>
                </a:moveTo>
                <a:lnTo>
                  <a:pt x="1226218" y="0"/>
                </a:lnTo>
              </a:path>
            </a:pathLst>
          </a:custGeom>
          <a:ln w="10160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k object 201"/>
          <p:cNvSpPr/>
          <p:nvPr/>
        </p:nvSpPr>
        <p:spPr>
          <a:xfrm>
            <a:off x="0" y="673100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063" y="0"/>
                </a:lnTo>
              </a:path>
            </a:pathLst>
          </a:custGeom>
          <a:ln w="10159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k object 202"/>
          <p:cNvSpPr/>
          <p:nvPr/>
        </p:nvSpPr>
        <p:spPr>
          <a:xfrm>
            <a:off x="6452790" y="673734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067" y="0"/>
                </a:lnTo>
              </a:path>
            </a:pathLst>
          </a:custGeom>
          <a:ln w="8889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k object 203"/>
          <p:cNvSpPr/>
          <p:nvPr/>
        </p:nvSpPr>
        <p:spPr>
          <a:xfrm>
            <a:off x="6342814" y="668655"/>
            <a:ext cx="1007744" cy="0"/>
          </a:xfrm>
          <a:custGeom>
            <a:avLst/>
            <a:gdLst/>
            <a:ahLst/>
            <a:cxnLst/>
            <a:rect l="l" t="t" r="r" b="b"/>
            <a:pathLst>
              <a:path w="1007745">
                <a:moveTo>
                  <a:pt x="0" y="0"/>
                </a:moveTo>
                <a:lnTo>
                  <a:pt x="1007310" y="0"/>
                </a:lnTo>
              </a:path>
            </a:pathLst>
          </a:custGeom>
          <a:ln w="3175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k object 204"/>
          <p:cNvSpPr/>
          <p:nvPr/>
        </p:nvSpPr>
        <p:spPr>
          <a:xfrm>
            <a:off x="0" y="686434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43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k object 205"/>
          <p:cNvSpPr/>
          <p:nvPr/>
        </p:nvSpPr>
        <p:spPr>
          <a:xfrm>
            <a:off x="0" y="681355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180" y="0"/>
                </a:lnTo>
              </a:path>
            </a:pathLst>
          </a:custGeom>
          <a:ln w="889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k object 206"/>
          <p:cNvSpPr/>
          <p:nvPr/>
        </p:nvSpPr>
        <p:spPr>
          <a:xfrm>
            <a:off x="6658371" y="68262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644" y="0"/>
                </a:lnTo>
              </a:path>
            </a:pathLst>
          </a:custGeom>
          <a:ln w="8889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k object 207"/>
          <p:cNvSpPr/>
          <p:nvPr/>
        </p:nvSpPr>
        <p:spPr>
          <a:xfrm>
            <a:off x="6540896" y="677544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5511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k object 208"/>
          <p:cNvSpPr/>
          <p:nvPr/>
        </p:nvSpPr>
        <p:spPr>
          <a:xfrm>
            <a:off x="0" y="691515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666" y="0"/>
                </a:lnTo>
              </a:path>
            </a:pathLst>
          </a:custGeom>
          <a:ln w="8889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k object 209"/>
          <p:cNvSpPr/>
          <p:nvPr/>
        </p:nvSpPr>
        <p:spPr>
          <a:xfrm>
            <a:off x="6761162" y="68834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187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k object 210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k object 211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k object 212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k object 213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k object 214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k object 215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k object 216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k object 217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k object 218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k object 219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k object 220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k object 221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k object 222"/>
          <p:cNvSpPr/>
          <p:nvPr/>
        </p:nvSpPr>
        <p:spPr>
          <a:xfrm>
            <a:off x="0" y="810894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6811" y="0"/>
                </a:lnTo>
              </a:path>
            </a:pathLst>
          </a:custGeom>
          <a:ln w="8889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k object 223"/>
          <p:cNvSpPr/>
          <p:nvPr/>
        </p:nvSpPr>
        <p:spPr>
          <a:xfrm>
            <a:off x="0" y="805815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5926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k object 224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k object 225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k object 226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k object 227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k object 228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k object 229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k object 230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k object 231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k object 232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k object 233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k object 234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k object 235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k object 236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k object 237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k object 238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k object 239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k object 240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k object 241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k object 242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k object 243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k object 244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k object 245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k object 246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k object 247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k object 248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k object 249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k object 250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k object 251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k object 252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k object 253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k object 254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k object 255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k object 256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k object 257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k object 258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k object 259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k object 260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k object 261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k object 262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k object 263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k object 264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k object 265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k object 266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k object 267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k object 268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k object 269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k object 270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k object 271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k object 272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k object 273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k object 274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k object 275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k object 276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k object 277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k object 278"/>
          <p:cNvSpPr/>
          <p:nvPr/>
        </p:nvSpPr>
        <p:spPr>
          <a:xfrm>
            <a:off x="7103744" y="59816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3982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k object 279"/>
          <p:cNvSpPr/>
          <p:nvPr/>
        </p:nvSpPr>
        <p:spPr>
          <a:xfrm>
            <a:off x="7014421" y="595630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14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k object 280"/>
          <p:cNvSpPr/>
          <p:nvPr/>
        </p:nvSpPr>
        <p:spPr>
          <a:xfrm>
            <a:off x="6959388" y="59055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82" y="0"/>
                </a:lnTo>
              </a:path>
            </a:pathLst>
          </a:custGeom>
          <a:ln w="7619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k object 281"/>
          <p:cNvSpPr/>
          <p:nvPr/>
        </p:nvSpPr>
        <p:spPr>
          <a:xfrm>
            <a:off x="3810" y="203200"/>
            <a:ext cx="9133840" cy="647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k object 282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5"/>
            <a:ext cx="4046854" cy="0"/>
          </a:xfrm>
          <a:custGeom>
            <a:avLst/>
            <a:gdLst/>
            <a:ahLst/>
            <a:cxnLst/>
            <a:rect l="l" t="t" r="r" b="b"/>
            <a:pathLst>
              <a:path w="4046854">
                <a:moveTo>
                  <a:pt x="0" y="0"/>
                </a:moveTo>
                <a:lnTo>
                  <a:pt x="4046415" y="0"/>
                </a:lnTo>
              </a:path>
            </a:pathLst>
          </a:custGeom>
          <a:ln w="3175">
            <a:solidFill>
              <a:srgbClr val="00E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5080"/>
            <a:ext cx="4067175" cy="0"/>
          </a:xfrm>
          <a:custGeom>
            <a:avLst/>
            <a:gdLst/>
            <a:ahLst/>
            <a:cxnLst/>
            <a:rect l="l" t="t" r="r" b="b"/>
            <a:pathLst>
              <a:path w="4067175">
                <a:moveTo>
                  <a:pt x="0" y="0"/>
                </a:moveTo>
                <a:lnTo>
                  <a:pt x="4066930" y="0"/>
                </a:lnTo>
              </a:path>
            </a:pathLst>
          </a:custGeom>
          <a:ln w="10159">
            <a:solidFill>
              <a:srgbClr val="00E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3970"/>
            <a:ext cx="4087495" cy="0"/>
          </a:xfrm>
          <a:custGeom>
            <a:avLst/>
            <a:gdLst/>
            <a:ahLst/>
            <a:cxnLst/>
            <a:rect l="l" t="t" r="r" b="b"/>
            <a:pathLst>
              <a:path w="4087495">
                <a:moveTo>
                  <a:pt x="0" y="0"/>
                </a:moveTo>
                <a:lnTo>
                  <a:pt x="4087446" y="0"/>
                </a:lnTo>
              </a:path>
            </a:pathLst>
          </a:custGeom>
          <a:ln w="10159">
            <a:solidFill>
              <a:srgbClr val="00E9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26669"/>
            <a:ext cx="4105910" cy="0"/>
          </a:xfrm>
          <a:custGeom>
            <a:avLst/>
            <a:gdLst/>
            <a:ahLst/>
            <a:cxnLst/>
            <a:rect l="l" t="t" r="r" b="b"/>
            <a:pathLst>
              <a:path w="4105910">
                <a:moveTo>
                  <a:pt x="0" y="0"/>
                </a:moveTo>
                <a:lnTo>
                  <a:pt x="4105613" y="0"/>
                </a:lnTo>
              </a:path>
            </a:pathLst>
          </a:custGeom>
          <a:ln w="3175">
            <a:solidFill>
              <a:srgbClr val="00E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21590"/>
            <a:ext cx="4093845" cy="0"/>
          </a:xfrm>
          <a:custGeom>
            <a:avLst/>
            <a:gdLst/>
            <a:ahLst/>
            <a:cxnLst/>
            <a:rect l="l" t="t" r="r" b="b"/>
            <a:pathLst>
              <a:path w="4093845">
                <a:moveTo>
                  <a:pt x="0" y="0"/>
                </a:moveTo>
                <a:lnTo>
                  <a:pt x="4093307" y="0"/>
                </a:lnTo>
              </a:path>
            </a:pathLst>
          </a:custGeom>
          <a:ln w="7620">
            <a:solidFill>
              <a:srgbClr val="00E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32384"/>
            <a:ext cx="4133850" cy="0"/>
          </a:xfrm>
          <a:custGeom>
            <a:avLst/>
            <a:gdLst/>
            <a:ahLst/>
            <a:cxnLst/>
            <a:rect l="l" t="t" r="r" b="b"/>
            <a:pathLst>
              <a:path w="4133850">
                <a:moveTo>
                  <a:pt x="0" y="0"/>
                </a:moveTo>
                <a:lnTo>
                  <a:pt x="4133722" y="0"/>
                </a:lnTo>
              </a:path>
            </a:pathLst>
          </a:custGeom>
          <a:ln w="8889">
            <a:solidFill>
              <a:srgbClr val="00E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41909"/>
            <a:ext cx="4162425" cy="0"/>
          </a:xfrm>
          <a:custGeom>
            <a:avLst/>
            <a:gdLst/>
            <a:ahLst/>
            <a:cxnLst/>
            <a:rect l="l" t="t" r="r" b="b"/>
            <a:pathLst>
              <a:path w="4162425">
                <a:moveTo>
                  <a:pt x="0" y="0"/>
                </a:moveTo>
                <a:lnTo>
                  <a:pt x="4161832" y="0"/>
                </a:lnTo>
              </a:path>
            </a:pathLst>
          </a:custGeom>
          <a:ln w="10160">
            <a:solidFill>
              <a:srgbClr val="00E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0" y="50800"/>
            <a:ext cx="4186554" cy="0"/>
          </a:xfrm>
          <a:custGeom>
            <a:avLst/>
            <a:gdLst/>
            <a:ahLst/>
            <a:cxnLst/>
            <a:rect l="l" t="t" r="r" b="b"/>
            <a:pathLst>
              <a:path w="4186554">
                <a:moveTo>
                  <a:pt x="0" y="0"/>
                </a:moveTo>
                <a:lnTo>
                  <a:pt x="4186428" y="0"/>
                </a:lnTo>
              </a:path>
            </a:pathLst>
          </a:custGeom>
          <a:ln w="10159">
            <a:solidFill>
              <a:srgbClr val="00E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64135"/>
            <a:ext cx="4210050" cy="0"/>
          </a:xfrm>
          <a:custGeom>
            <a:avLst/>
            <a:gdLst/>
            <a:ahLst/>
            <a:cxnLst/>
            <a:rect l="l" t="t" r="r" b="b"/>
            <a:pathLst>
              <a:path w="4210050">
                <a:moveTo>
                  <a:pt x="0" y="0"/>
                </a:moveTo>
                <a:lnTo>
                  <a:pt x="4209599" y="0"/>
                </a:lnTo>
              </a:path>
            </a:pathLst>
          </a:custGeom>
          <a:ln w="3175">
            <a:solidFill>
              <a:srgbClr val="00E4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0" y="59055"/>
            <a:ext cx="4195445" cy="0"/>
          </a:xfrm>
          <a:custGeom>
            <a:avLst/>
            <a:gdLst/>
            <a:ahLst/>
            <a:cxnLst/>
            <a:rect l="l" t="t" r="r" b="b"/>
            <a:pathLst>
              <a:path w="4195445">
                <a:moveTo>
                  <a:pt x="0" y="0"/>
                </a:moveTo>
                <a:lnTo>
                  <a:pt x="4195212" y="0"/>
                </a:lnTo>
              </a:path>
            </a:pathLst>
          </a:custGeom>
          <a:ln w="8890">
            <a:solidFill>
              <a:srgbClr val="00E4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0" y="68580"/>
            <a:ext cx="4241165" cy="0"/>
          </a:xfrm>
          <a:custGeom>
            <a:avLst/>
            <a:gdLst/>
            <a:ahLst/>
            <a:cxnLst/>
            <a:rect l="l" t="t" r="r" b="b"/>
            <a:pathLst>
              <a:path w="4241165">
                <a:moveTo>
                  <a:pt x="0" y="0"/>
                </a:moveTo>
                <a:lnTo>
                  <a:pt x="4240934" y="0"/>
                </a:lnTo>
              </a:path>
            </a:pathLst>
          </a:custGeom>
          <a:ln w="10159">
            <a:solidFill>
              <a:srgbClr val="00E3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0" y="78105"/>
            <a:ext cx="4270375" cy="0"/>
          </a:xfrm>
          <a:custGeom>
            <a:avLst/>
            <a:gdLst/>
            <a:ahLst/>
            <a:cxnLst/>
            <a:rect l="l" t="t" r="r" b="b"/>
            <a:pathLst>
              <a:path w="4270375">
                <a:moveTo>
                  <a:pt x="0" y="0"/>
                </a:moveTo>
                <a:lnTo>
                  <a:pt x="4270181" y="0"/>
                </a:lnTo>
              </a:path>
            </a:pathLst>
          </a:custGeom>
          <a:ln w="8890">
            <a:solidFill>
              <a:srgbClr val="00E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0" y="87630"/>
            <a:ext cx="4304030" cy="0"/>
          </a:xfrm>
          <a:custGeom>
            <a:avLst/>
            <a:gdLst/>
            <a:ahLst/>
            <a:cxnLst/>
            <a:rect l="l" t="t" r="r" b="b"/>
            <a:pathLst>
              <a:path w="4304030">
                <a:moveTo>
                  <a:pt x="0" y="0"/>
                </a:moveTo>
                <a:lnTo>
                  <a:pt x="4303606" y="0"/>
                </a:lnTo>
              </a:path>
            </a:pathLst>
          </a:custGeom>
          <a:ln w="10159">
            <a:solidFill>
              <a:srgbClr val="00E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9109641" y="82550"/>
            <a:ext cx="34925" cy="10160"/>
          </a:xfrm>
          <a:custGeom>
            <a:avLst/>
            <a:gdLst/>
            <a:ahLst/>
            <a:cxnLst/>
            <a:rect l="l" t="t" r="r" b="b"/>
            <a:pathLst>
              <a:path w="34925" h="10159">
                <a:moveTo>
                  <a:pt x="34358" y="0"/>
                </a:moveTo>
                <a:lnTo>
                  <a:pt x="27486" y="0"/>
                </a:lnTo>
                <a:lnTo>
                  <a:pt x="0" y="10159"/>
                </a:lnTo>
                <a:lnTo>
                  <a:pt x="34358" y="10159"/>
                </a:lnTo>
                <a:lnTo>
                  <a:pt x="34358" y="0"/>
                </a:lnTo>
                <a:close/>
              </a:path>
            </a:pathLst>
          </a:custGeom>
          <a:solidFill>
            <a:srgbClr val="00E1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0" y="96519"/>
            <a:ext cx="4333240" cy="0"/>
          </a:xfrm>
          <a:custGeom>
            <a:avLst/>
            <a:gdLst/>
            <a:ahLst/>
            <a:cxnLst/>
            <a:rect l="l" t="t" r="r" b="b"/>
            <a:pathLst>
              <a:path w="4333240">
                <a:moveTo>
                  <a:pt x="0" y="0"/>
                </a:moveTo>
                <a:lnTo>
                  <a:pt x="4332853" y="0"/>
                </a:lnTo>
              </a:path>
            </a:pathLst>
          </a:custGeom>
          <a:ln w="10159">
            <a:solidFill>
              <a:srgbClr val="00E0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9085591" y="91439"/>
            <a:ext cx="58419" cy="10160"/>
          </a:xfrm>
          <a:custGeom>
            <a:avLst/>
            <a:gdLst/>
            <a:ahLst/>
            <a:cxnLst/>
            <a:rect l="l" t="t" r="r" b="b"/>
            <a:pathLst>
              <a:path w="58420" h="10159">
                <a:moveTo>
                  <a:pt x="58408" y="0"/>
                </a:moveTo>
                <a:lnTo>
                  <a:pt x="27486" y="0"/>
                </a:lnTo>
                <a:lnTo>
                  <a:pt x="0" y="10159"/>
                </a:lnTo>
                <a:lnTo>
                  <a:pt x="58408" y="10159"/>
                </a:lnTo>
                <a:lnTo>
                  <a:pt x="58408" y="0"/>
                </a:lnTo>
                <a:close/>
              </a:path>
            </a:pathLst>
          </a:custGeom>
          <a:solidFill>
            <a:srgbClr val="00E0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0" y="105410"/>
            <a:ext cx="4362450" cy="0"/>
          </a:xfrm>
          <a:custGeom>
            <a:avLst/>
            <a:gdLst/>
            <a:ahLst/>
            <a:cxnLst/>
            <a:rect l="l" t="t" r="r" b="b"/>
            <a:pathLst>
              <a:path w="4362450">
                <a:moveTo>
                  <a:pt x="0" y="0"/>
                </a:moveTo>
                <a:lnTo>
                  <a:pt x="4362100" y="0"/>
                </a:lnTo>
              </a:path>
            </a:pathLst>
          </a:custGeom>
          <a:ln w="10160">
            <a:solidFill>
              <a:srgbClr val="00D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9061540" y="100330"/>
            <a:ext cx="82550" cy="10160"/>
          </a:xfrm>
          <a:custGeom>
            <a:avLst/>
            <a:gdLst/>
            <a:ahLst/>
            <a:cxnLst/>
            <a:rect l="l" t="t" r="r" b="b"/>
            <a:pathLst>
              <a:path w="82550" h="10160">
                <a:moveTo>
                  <a:pt x="82459" y="0"/>
                </a:moveTo>
                <a:lnTo>
                  <a:pt x="27486" y="0"/>
                </a:lnTo>
                <a:lnTo>
                  <a:pt x="0" y="10160"/>
                </a:lnTo>
                <a:lnTo>
                  <a:pt x="82459" y="10160"/>
                </a:lnTo>
                <a:lnTo>
                  <a:pt x="82459" y="0"/>
                </a:lnTo>
                <a:close/>
              </a:path>
            </a:pathLst>
          </a:custGeom>
          <a:solidFill>
            <a:srgbClr val="00DFF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0" y="114300"/>
            <a:ext cx="4391660" cy="0"/>
          </a:xfrm>
          <a:custGeom>
            <a:avLst/>
            <a:gdLst/>
            <a:ahLst/>
            <a:cxnLst/>
            <a:rect l="l" t="t" r="r" b="b"/>
            <a:pathLst>
              <a:path w="4391660">
                <a:moveTo>
                  <a:pt x="0" y="0"/>
                </a:moveTo>
                <a:lnTo>
                  <a:pt x="4391347" y="0"/>
                </a:lnTo>
              </a:path>
            </a:pathLst>
          </a:custGeom>
          <a:ln w="10159">
            <a:solidFill>
              <a:srgbClr val="00D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9037490" y="11430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509" y="0"/>
                </a:lnTo>
              </a:path>
            </a:pathLst>
          </a:custGeom>
          <a:ln w="10159">
            <a:solidFill>
              <a:srgbClr val="00D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0" y="123825"/>
            <a:ext cx="4420870" cy="0"/>
          </a:xfrm>
          <a:custGeom>
            <a:avLst/>
            <a:gdLst/>
            <a:ahLst/>
            <a:cxnLst/>
            <a:rect l="l" t="t" r="r" b="b"/>
            <a:pathLst>
              <a:path w="4420870">
                <a:moveTo>
                  <a:pt x="0" y="0"/>
                </a:moveTo>
                <a:lnTo>
                  <a:pt x="4420593" y="0"/>
                </a:lnTo>
              </a:path>
            </a:pathLst>
          </a:custGeom>
          <a:ln w="8890">
            <a:solidFill>
              <a:srgbClr val="00DD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9013439" y="123825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560" y="0"/>
                </a:lnTo>
              </a:path>
            </a:pathLst>
          </a:custGeom>
          <a:ln w="8890">
            <a:solidFill>
              <a:srgbClr val="00DD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0" y="133350"/>
            <a:ext cx="4454525" cy="0"/>
          </a:xfrm>
          <a:custGeom>
            <a:avLst/>
            <a:gdLst/>
            <a:ahLst/>
            <a:cxnLst/>
            <a:rect l="l" t="t" r="r" b="b"/>
            <a:pathLst>
              <a:path w="4454525">
                <a:moveTo>
                  <a:pt x="0" y="0"/>
                </a:moveTo>
                <a:lnTo>
                  <a:pt x="4454018" y="0"/>
                </a:lnTo>
              </a:path>
            </a:pathLst>
          </a:custGeom>
          <a:ln w="10159">
            <a:solidFill>
              <a:srgbClr val="00D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985953" y="133350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5">
                <a:moveTo>
                  <a:pt x="0" y="0"/>
                </a:moveTo>
                <a:lnTo>
                  <a:pt x="158046" y="0"/>
                </a:lnTo>
              </a:path>
            </a:pathLst>
          </a:custGeom>
          <a:ln w="10159">
            <a:solidFill>
              <a:srgbClr val="00D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0" y="142239"/>
            <a:ext cx="4483735" cy="0"/>
          </a:xfrm>
          <a:custGeom>
            <a:avLst/>
            <a:gdLst/>
            <a:ahLst/>
            <a:cxnLst/>
            <a:rect l="l" t="t" r="r" b="b"/>
            <a:pathLst>
              <a:path w="4483735">
                <a:moveTo>
                  <a:pt x="0" y="0"/>
                </a:moveTo>
                <a:lnTo>
                  <a:pt x="4483265" y="0"/>
                </a:lnTo>
              </a:path>
            </a:pathLst>
          </a:custGeom>
          <a:ln w="10160">
            <a:solidFill>
              <a:srgbClr val="0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8961902" y="142239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0" y="0"/>
                </a:moveTo>
                <a:lnTo>
                  <a:pt x="182097" y="0"/>
                </a:lnTo>
              </a:path>
            </a:pathLst>
          </a:custGeom>
          <a:ln w="10160">
            <a:solidFill>
              <a:srgbClr val="0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0" y="153670"/>
            <a:ext cx="4506595" cy="0"/>
          </a:xfrm>
          <a:custGeom>
            <a:avLst/>
            <a:gdLst/>
            <a:ahLst/>
            <a:cxnLst/>
            <a:rect l="l" t="t" r="r" b="b"/>
            <a:pathLst>
              <a:path w="4506595">
                <a:moveTo>
                  <a:pt x="0" y="0"/>
                </a:moveTo>
                <a:lnTo>
                  <a:pt x="4506128" y="0"/>
                </a:lnTo>
              </a:path>
            </a:pathLst>
          </a:custGeom>
          <a:ln w="507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0" y="148589"/>
            <a:ext cx="4487545" cy="0"/>
          </a:xfrm>
          <a:custGeom>
            <a:avLst/>
            <a:gdLst/>
            <a:ahLst/>
            <a:cxnLst/>
            <a:rect l="l" t="t" r="r" b="b"/>
            <a:pathLst>
              <a:path w="4487545">
                <a:moveTo>
                  <a:pt x="0" y="0"/>
                </a:moveTo>
                <a:lnTo>
                  <a:pt x="4487443" y="0"/>
                </a:lnTo>
              </a:path>
            </a:pathLst>
          </a:custGeom>
          <a:ln w="507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8937852" y="151129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6148" y="0"/>
                </a:lnTo>
              </a:path>
            </a:pathLst>
          </a:custGeom>
          <a:ln w="1015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0" y="160020"/>
            <a:ext cx="4552950" cy="0"/>
          </a:xfrm>
          <a:custGeom>
            <a:avLst/>
            <a:gdLst/>
            <a:ahLst/>
            <a:cxnLst/>
            <a:rect l="l" t="t" r="r" b="b"/>
            <a:pathLst>
              <a:path w="4552950">
                <a:moveTo>
                  <a:pt x="0" y="0"/>
                </a:moveTo>
                <a:lnTo>
                  <a:pt x="4552605" y="0"/>
                </a:lnTo>
              </a:path>
            </a:pathLst>
          </a:custGeom>
          <a:ln w="10159">
            <a:solidFill>
              <a:srgbClr val="00D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8913800" y="160020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4">
                <a:moveTo>
                  <a:pt x="0" y="0"/>
                </a:moveTo>
                <a:lnTo>
                  <a:pt x="230198" y="0"/>
                </a:lnTo>
              </a:path>
            </a:pathLst>
          </a:custGeom>
          <a:ln w="10159">
            <a:solidFill>
              <a:srgbClr val="00D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0" y="169545"/>
            <a:ext cx="4589145" cy="0"/>
          </a:xfrm>
          <a:custGeom>
            <a:avLst/>
            <a:gdLst/>
            <a:ahLst/>
            <a:cxnLst/>
            <a:rect l="l" t="t" r="r" b="b"/>
            <a:pathLst>
              <a:path w="4589145">
                <a:moveTo>
                  <a:pt x="0" y="0"/>
                </a:moveTo>
                <a:lnTo>
                  <a:pt x="4588753" y="0"/>
                </a:lnTo>
              </a:path>
            </a:pathLst>
          </a:custGeom>
          <a:ln w="8890">
            <a:solidFill>
              <a:srgbClr val="00D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8889750" y="169545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4">
                <a:moveTo>
                  <a:pt x="0" y="0"/>
                </a:moveTo>
                <a:lnTo>
                  <a:pt x="254249" y="0"/>
                </a:lnTo>
              </a:path>
            </a:pathLst>
          </a:custGeom>
          <a:ln w="8890">
            <a:solidFill>
              <a:srgbClr val="00D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0" y="179070"/>
            <a:ext cx="4630420" cy="0"/>
          </a:xfrm>
          <a:custGeom>
            <a:avLst/>
            <a:gdLst/>
            <a:ahLst/>
            <a:cxnLst/>
            <a:rect l="l" t="t" r="r" b="b"/>
            <a:pathLst>
              <a:path w="4630420">
                <a:moveTo>
                  <a:pt x="0" y="0"/>
                </a:moveTo>
                <a:lnTo>
                  <a:pt x="4630066" y="0"/>
                </a:lnTo>
              </a:path>
            </a:pathLst>
          </a:custGeom>
          <a:ln w="10159">
            <a:solidFill>
              <a:srgbClr val="00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862264" y="179070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735" y="0"/>
                </a:lnTo>
              </a:path>
            </a:pathLst>
          </a:custGeom>
          <a:ln w="10159">
            <a:solidFill>
              <a:srgbClr val="00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187960"/>
            <a:ext cx="4666615" cy="0"/>
          </a:xfrm>
          <a:custGeom>
            <a:avLst/>
            <a:gdLst/>
            <a:ahLst/>
            <a:cxnLst/>
            <a:rect l="l" t="t" r="r" b="b"/>
            <a:pathLst>
              <a:path w="4666615">
                <a:moveTo>
                  <a:pt x="0" y="0"/>
                </a:moveTo>
                <a:lnTo>
                  <a:pt x="4666215" y="0"/>
                </a:lnTo>
              </a:path>
            </a:pathLst>
          </a:custGeom>
          <a:ln w="10160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838213" y="187960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5786" y="0"/>
                </a:lnTo>
              </a:path>
            </a:pathLst>
          </a:custGeom>
          <a:ln w="10160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0" y="196850"/>
            <a:ext cx="4702810" cy="0"/>
          </a:xfrm>
          <a:custGeom>
            <a:avLst/>
            <a:gdLst/>
            <a:ahLst/>
            <a:cxnLst/>
            <a:rect l="l" t="t" r="r" b="b"/>
            <a:pathLst>
              <a:path w="4702810">
                <a:moveTo>
                  <a:pt x="0" y="0"/>
                </a:moveTo>
                <a:lnTo>
                  <a:pt x="4702364" y="0"/>
                </a:lnTo>
              </a:path>
            </a:pathLst>
          </a:custGeom>
          <a:ln w="10159">
            <a:solidFill>
              <a:srgbClr val="00D5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8814162" y="196850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29837" y="0"/>
                </a:lnTo>
              </a:path>
            </a:pathLst>
          </a:custGeom>
          <a:ln w="10159">
            <a:solidFill>
              <a:srgbClr val="00D5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0" y="205740"/>
            <a:ext cx="4739005" cy="0"/>
          </a:xfrm>
          <a:custGeom>
            <a:avLst/>
            <a:gdLst/>
            <a:ahLst/>
            <a:cxnLst/>
            <a:rect l="l" t="t" r="r" b="b"/>
            <a:pathLst>
              <a:path w="4739005">
                <a:moveTo>
                  <a:pt x="0" y="0"/>
                </a:moveTo>
                <a:lnTo>
                  <a:pt x="4738512" y="0"/>
                </a:lnTo>
              </a:path>
            </a:pathLst>
          </a:custGeom>
          <a:ln w="10160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8790112" y="205740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3887" y="0"/>
                </a:lnTo>
              </a:path>
            </a:pathLst>
          </a:custGeom>
          <a:ln w="10160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0" y="215265"/>
            <a:ext cx="4775200" cy="0"/>
          </a:xfrm>
          <a:custGeom>
            <a:avLst/>
            <a:gdLst/>
            <a:ahLst/>
            <a:cxnLst/>
            <a:rect l="l" t="t" r="r" b="b"/>
            <a:pathLst>
              <a:path w="4775200">
                <a:moveTo>
                  <a:pt x="0" y="0"/>
                </a:moveTo>
                <a:lnTo>
                  <a:pt x="4774661" y="0"/>
                </a:lnTo>
              </a:path>
            </a:pathLst>
          </a:custGeom>
          <a:ln w="8889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8766061" y="21526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59">
                <a:moveTo>
                  <a:pt x="0" y="0"/>
                </a:moveTo>
                <a:lnTo>
                  <a:pt x="377938" y="0"/>
                </a:lnTo>
              </a:path>
            </a:pathLst>
          </a:custGeom>
          <a:ln w="8889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0" y="224790"/>
            <a:ext cx="4816475" cy="0"/>
          </a:xfrm>
          <a:custGeom>
            <a:avLst/>
            <a:gdLst/>
            <a:ahLst/>
            <a:cxnLst/>
            <a:rect l="l" t="t" r="r" b="b"/>
            <a:pathLst>
              <a:path w="4816475">
                <a:moveTo>
                  <a:pt x="0" y="0"/>
                </a:moveTo>
                <a:lnTo>
                  <a:pt x="4815974" y="0"/>
                </a:lnTo>
              </a:path>
            </a:pathLst>
          </a:custGeom>
          <a:ln w="10160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8747283" y="226059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716" y="0"/>
                </a:lnTo>
              </a:path>
            </a:pathLst>
          </a:custGeom>
          <a:ln w="7620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8762625" y="220979"/>
            <a:ext cx="381635" cy="0"/>
          </a:xfrm>
          <a:custGeom>
            <a:avLst/>
            <a:gdLst/>
            <a:ahLst/>
            <a:cxnLst/>
            <a:rect l="l" t="t" r="r" b="b"/>
            <a:pathLst>
              <a:path w="381634">
                <a:moveTo>
                  <a:pt x="0" y="0"/>
                </a:moveTo>
                <a:lnTo>
                  <a:pt x="381374" y="0"/>
                </a:lnTo>
              </a:path>
            </a:pathLst>
          </a:custGeom>
          <a:ln w="3175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0" y="233679"/>
            <a:ext cx="4852670" cy="0"/>
          </a:xfrm>
          <a:custGeom>
            <a:avLst/>
            <a:gdLst/>
            <a:ahLst/>
            <a:cxnLst/>
            <a:rect l="l" t="t" r="r" b="b"/>
            <a:pathLst>
              <a:path w="4852670">
                <a:moveTo>
                  <a:pt x="0" y="0"/>
                </a:moveTo>
                <a:lnTo>
                  <a:pt x="4852123" y="0"/>
                </a:lnTo>
              </a:path>
            </a:pathLst>
          </a:custGeom>
          <a:ln w="10159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8707596" y="233679"/>
            <a:ext cx="436880" cy="0"/>
          </a:xfrm>
          <a:custGeom>
            <a:avLst/>
            <a:gdLst/>
            <a:ahLst/>
            <a:cxnLst/>
            <a:rect l="l" t="t" r="r" b="b"/>
            <a:pathLst>
              <a:path w="436879">
                <a:moveTo>
                  <a:pt x="0" y="0"/>
                </a:moveTo>
                <a:lnTo>
                  <a:pt x="436403" y="0"/>
                </a:lnTo>
              </a:path>
            </a:pathLst>
          </a:custGeom>
          <a:ln w="10159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0" y="242570"/>
            <a:ext cx="4888865" cy="0"/>
          </a:xfrm>
          <a:custGeom>
            <a:avLst/>
            <a:gdLst/>
            <a:ahLst/>
            <a:cxnLst/>
            <a:rect l="l" t="t" r="r" b="b"/>
            <a:pathLst>
              <a:path w="4888865">
                <a:moveTo>
                  <a:pt x="0" y="0"/>
                </a:moveTo>
                <a:lnTo>
                  <a:pt x="4888272" y="0"/>
                </a:lnTo>
              </a:path>
            </a:pathLst>
          </a:custGeom>
          <a:ln w="10159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8679815" y="242570"/>
            <a:ext cx="464184" cy="0"/>
          </a:xfrm>
          <a:custGeom>
            <a:avLst/>
            <a:gdLst/>
            <a:ahLst/>
            <a:cxnLst/>
            <a:rect l="l" t="t" r="r" b="b"/>
            <a:pathLst>
              <a:path w="464184">
                <a:moveTo>
                  <a:pt x="0" y="0"/>
                </a:moveTo>
                <a:lnTo>
                  <a:pt x="464184" y="0"/>
                </a:lnTo>
              </a:path>
            </a:pathLst>
          </a:custGeom>
          <a:ln w="10159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0" y="251459"/>
            <a:ext cx="4924425" cy="0"/>
          </a:xfrm>
          <a:custGeom>
            <a:avLst/>
            <a:gdLst/>
            <a:ahLst/>
            <a:cxnLst/>
            <a:rect l="l" t="t" r="r" b="b"/>
            <a:pathLst>
              <a:path w="4924425">
                <a:moveTo>
                  <a:pt x="0" y="0"/>
                </a:moveTo>
                <a:lnTo>
                  <a:pt x="4924420" y="0"/>
                </a:lnTo>
              </a:path>
            </a:pathLst>
          </a:custGeom>
          <a:ln w="10160">
            <a:solidFill>
              <a:srgbClr val="00C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8652033" y="251459"/>
            <a:ext cx="492125" cy="0"/>
          </a:xfrm>
          <a:custGeom>
            <a:avLst/>
            <a:gdLst/>
            <a:ahLst/>
            <a:cxnLst/>
            <a:rect l="l" t="t" r="r" b="b"/>
            <a:pathLst>
              <a:path w="492125">
                <a:moveTo>
                  <a:pt x="0" y="0"/>
                </a:moveTo>
                <a:lnTo>
                  <a:pt x="491966" y="0"/>
                </a:lnTo>
              </a:path>
            </a:pathLst>
          </a:custGeom>
          <a:ln w="10160">
            <a:solidFill>
              <a:srgbClr val="00C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0" y="260984"/>
            <a:ext cx="4960620" cy="0"/>
          </a:xfrm>
          <a:custGeom>
            <a:avLst/>
            <a:gdLst/>
            <a:ahLst/>
            <a:cxnLst/>
            <a:rect l="l" t="t" r="r" b="b"/>
            <a:pathLst>
              <a:path w="4960620">
                <a:moveTo>
                  <a:pt x="0" y="0"/>
                </a:moveTo>
                <a:lnTo>
                  <a:pt x="4960569" y="0"/>
                </a:lnTo>
              </a:path>
            </a:pathLst>
          </a:custGeom>
          <a:ln w="8889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8624252" y="260984"/>
            <a:ext cx="520065" cy="0"/>
          </a:xfrm>
          <a:custGeom>
            <a:avLst/>
            <a:gdLst/>
            <a:ahLst/>
            <a:cxnLst/>
            <a:rect l="l" t="t" r="r" b="b"/>
            <a:pathLst>
              <a:path w="520065">
                <a:moveTo>
                  <a:pt x="0" y="0"/>
                </a:moveTo>
                <a:lnTo>
                  <a:pt x="519747" y="0"/>
                </a:lnTo>
              </a:path>
            </a:pathLst>
          </a:custGeom>
          <a:ln w="8889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0" y="270509"/>
            <a:ext cx="5001895" cy="0"/>
          </a:xfrm>
          <a:custGeom>
            <a:avLst/>
            <a:gdLst/>
            <a:ahLst/>
            <a:cxnLst/>
            <a:rect l="l" t="t" r="r" b="b"/>
            <a:pathLst>
              <a:path w="5001895">
                <a:moveTo>
                  <a:pt x="0" y="0"/>
                </a:moveTo>
                <a:lnTo>
                  <a:pt x="5001882" y="0"/>
                </a:lnTo>
              </a:path>
            </a:pathLst>
          </a:custGeom>
          <a:ln w="10160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8592502" y="270509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5">
                <a:moveTo>
                  <a:pt x="0" y="0"/>
                </a:moveTo>
                <a:lnTo>
                  <a:pt x="551497" y="0"/>
                </a:lnTo>
              </a:path>
            </a:pathLst>
          </a:custGeom>
          <a:ln w="10160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0" y="279400"/>
            <a:ext cx="5038090" cy="0"/>
          </a:xfrm>
          <a:custGeom>
            <a:avLst/>
            <a:gdLst/>
            <a:ahLst/>
            <a:cxnLst/>
            <a:rect l="l" t="t" r="r" b="b"/>
            <a:pathLst>
              <a:path w="5038090">
                <a:moveTo>
                  <a:pt x="0" y="0"/>
                </a:moveTo>
                <a:lnTo>
                  <a:pt x="5038031" y="0"/>
                </a:lnTo>
              </a:path>
            </a:pathLst>
          </a:custGeom>
          <a:ln w="10159">
            <a:solidFill>
              <a:srgbClr val="00C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8564721" y="279400"/>
            <a:ext cx="579755" cy="0"/>
          </a:xfrm>
          <a:custGeom>
            <a:avLst/>
            <a:gdLst/>
            <a:ahLst/>
            <a:cxnLst/>
            <a:rect l="l" t="t" r="r" b="b"/>
            <a:pathLst>
              <a:path w="579754">
                <a:moveTo>
                  <a:pt x="0" y="0"/>
                </a:moveTo>
                <a:lnTo>
                  <a:pt x="579278" y="0"/>
                </a:lnTo>
              </a:path>
            </a:pathLst>
          </a:custGeom>
          <a:ln w="10159">
            <a:solidFill>
              <a:srgbClr val="00C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0" y="288290"/>
            <a:ext cx="5074285" cy="0"/>
          </a:xfrm>
          <a:custGeom>
            <a:avLst/>
            <a:gdLst/>
            <a:ahLst/>
            <a:cxnLst/>
            <a:rect l="l" t="t" r="r" b="b"/>
            <a:pathLst>
              <a:path w="5074285">
                <a:moveTo>
                  <a:pt x="0" y="0"/>
                </a:moveTo>
                <a:lnTo>
                  <a:pt x="5074179" y="0"/>
                </a:lnTo>
              </a:path>
            </a:pathLst>
          </a:custGeom>
          <a:ln w="10160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8536940" y="288290"/>
            <a:ext cx="607060" cy="0"/>
          </a:xfrm>
          <a:custGeom>
            <a:avLst/>
            <a:gdLst/>
            <a:ahLst/>
            <a:cxnLst/>
            <a:rect l="l" t="t" r="r" b="b"/>
            <a:pathLst>
              <a:path w="607059">
                <a:moveTo>
                  <a:pt x="0" y="0"/>
                </a:moveTo>
                <a:lnTo>
                  <a:pt x="607060" y="0"/>
                </a:lnTo>
              </a:path>
            </a:pathLst>
          </a:custGeom>
          <a:ln w="10160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0" y="297179"/>
            <a:ext cx="5110480" cy="0"/>
          </a:xfrm>
          <a:custGeom>
            <a:avLst/>
            <a:gdLst/>
            <a:ahLst/>
            <a:cxnLst/>
            <a:rect l="l" t="t" r="r" b="b"/>
            <a:pathLst>
              <a:path w="5110480">
                <a:moveTo>
                  <a:pt x="0" y="0"/>
                </a:moveTo>
                <a:lnTo>
                  <a:pt x="5110328" y="0"/>
                </a:lnTo>
              </a:path>
            </a:pathLst>
          </a:custGeom>
          <a:ln w="10159">
            <a:solidFill>
              <a:srgbClr val="00C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8509158" y="297179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4841" y="0"/>
                </a:lnTo>
              </a:path>
            </a:pathLst>
          </a:custGeom>
          <a:ln w="10159">
            <a:solidFill>
              <a:srgbClr val="00C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0" y="306704"/>
            <a:ext cx="5146675" cy="0"/>
          </a:xfrm>
          <a:custGeom>
            <a:avLst/>
            <a:gdLst/>
            <a:ahLst/>
            <a:cxnLst/>
            <a:rect l="l" t="t" r="r" b="b"/>
            <a:pathLst>
              <a:path w="5146675">
                <a:moveTo>
                  <a:pt x="0" y="0"/>
                </a:moveTo>
                <a:lnTo>
                  <a:pt x="5146477" y="0"/>
                </a:lnTo>
              </a:path>
            </a:pathLst>
          </a:custGeom>
          <a:ln w="8890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8491855" y="307340"/>
            <a:ext cx="652145" cy="0"/>
          </a:xfrm>
          <a:custGeom>
            <a:avLst/>
            <a:gdLst/>
            <a:ahLst/>
            <a:cxnLst/>
            <a:rect l="l" t="t" r="r" b="b"/>
            <a:pathLst>
              <a:path w="652145">
                <a:moveTo>
                  <a:pt x="0" y="0"/>
                </a:moveTo>
                <a:lnTo>
                  <a:pt x="652145" y="0"/>
                </a:lnTo>
              </a:path>
            </a:pathLst>
          </a:custGeom>
          <a:ln w="7620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8507174" y="302895"/>
            <a:ext cx="636905" cy="0"/>
          </a:xfrm>
          <a:custGeom>
            <a:avLst/>
            <a:gdLst/>
            <a:ahLst/>
            <a:cxnLst/>
            <a:rect l="l" t="t" r="r" b="b"/>
            <a:pathLst>
              <a:path w="636904">
                <a:moveTo>
                  <a:pt x="0" y="0"/>
                </a:moveTo>
                <a:lnTo>
                  <a:pt x="636825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0" y="316229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>
                <a:moveTo>
                  <a:pt x="0" y="0"/>
                </a:moveTo>
                <a:lnTo>
                  <a:pt x="2352040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2824479" y="316229"/>
            <a:ext cx="2363470" cy="0"/>
          </a:xfrm>
          <a:custGeom>
            <a:avLst/>
            <a:gdLst/>
            <a:ahLst/>
            <a:cxnLst/>
            <a:rect l="l" t="t" r="r" b="b"/>
            <a:pathLst>
              <a:path w="2363470">
                <a:moveTo>
                  <a:pt x="0" y="0"/>
                </a:moveTo>
                <a:lnTo>
                  <a:pt x="2363310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8442959" y="316229"/>
            <a:ext cx="701040" cy="0"/>
          </a:xfrm>
          <a:custGeom>
            <a:avLst/>
            <a:gdLst/>
            <a:ahLst/>
            <a:cxnLst/>
            <a:rect l="l" t="t" r="r" b="b"/>
            <a:pathLst>
              <a:path w="701040">
                <a:moveTo>
                  <a:pt x="0" y="0"/>
                </a:moveTo>
                <a:lnTo>
                  <a:pt x="701039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0" y="325120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5">
                <a:moveTo>
                  <a:pt x="0" y="0"/>
                </a:moveTo>
                <a:lnTo>
                  <a:pt x="2197166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2966061" y="325120"/>
            <a:ext cx="2258060" cy="0"/>
          </a:xfrm>
          <a:custGeom>
            <a:avLst/>
            <a:gdLst/>
            <a:ahLst/>
            <a:cxnLst/>
            <a:rect l="l" t="t" r="r" b="b"/>
            <a:pathLst>
              <a:path w="2258060">
                <a:moveTo>
                  <a:pt x="0" y="0"/>
                </a:moveTo>
                <a:lnTo>
                  <a:pt x="2257877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8411844" y="325120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4">
                <a:moveTo>
                  <a:pt x="0" y="0"/>
                </a:moveTo>
                <a:lnTo>
                  <a:pt x="732154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0" y="337184"/>
            <a:ext cx="1918970" cy="0"/>
          </a:xfrm>
          <a:custGeom>
            <a:avLst/>
            <a:gdLst/>
            <a:ahLst/>
            <a:cxnLst/>
            <a:rect l="l" t="t" r="r" b="b"/>
            <a:pathLst>
              <a:path w="1918970">
                <a:moveTo>
                  <a:pt x="0" y="0"/>
                </a:moveTo>
                <a:lnTo>
                  <a:pt x="1918638" y="0"/>
                </a:lnTo>
              </a:path>
            </a:pathLst>
          </a:custGeom>
          <a:ln w="3809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0" y="332104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6981" y="0"/>
                </a:lnTo>
              </a:path>
            </a:pathLst>
          </a:custGeom>
          <a:ln w="635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3107642" y="334009"/>
            <a:ext cx="2152650" cy="0"/>
          </a:xfrm>
          <a:custGeom>
            <a:avLst/>
            <a:gdLst/>
            <a:ahLst/>
            <a:cxnLst/>
            <a:rect l="l" t="t" r="r" b="b"/>
            <a:pathLst>
              <a:path w="2152650">
                <a:moveTo>
                  <a:pt x="0" y="0"/>
                </a:moveTo>
                <a:lnTo>
                  <a:pt x="2152444" y="0"/>
                </a:lnTo>
              </a:path>
            </a:pathLst>
          </a:custGeom>
          <a:ln w="1016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8391842" y="335915"/>
            <a:ext cx="745490" cy="0"/>
          </a:xfrm>
          <a:custGeom>
            <a:avLst/>
            <a:gdLst/>
            <a:ahLst/>
            <a:cxnLst/>
            <a:rect l="l" t="t" r="r" b="b"/>
            <a:pathLst>
              <a:path w="745490">
                <a:moveTo>
                  <a:pt x="0" y="0"/>
                </a:moveTo>
                <a:lnTo>
                  <a:pt x="744923" y="0"/>
                </a:lnTo>
              </a:path>
            </a:pathLst>
          </a:custGeom>
          <a:ln w="635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8409622" y="330834"/>
            <a:ext cx="734695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377" y="0"/>
                </a:lnTo>
              </a:path>
            </a:pathLst>
          </a:custGeom>
          <a:ln w="3809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0" y="339090"/>
            <a:ext cx="9128125" cy="8890"/>
          </a:xfrm>
          <a:custGeom>
            <a:avLst/>
            <a:gdLst/>
            <a:ahLst/>
            <a:cxnLst/>
            <a:rect l="l" t="t" r="r" b="b"/>
            <a:pathLst>
              <a:path w="9128125" h="8889">
                <a:moveTo>
                  <a:pt x="1905606" y="0"/>
                </a:moveTo>
                <a:lnTo>
                  <a:pt x="0" y="0"/>
                </a:lnTo>
                <a:lnTo>
                  <a:pt x="0" y="8889"/>
                </a:lnTo>
                <a:lnTo>
                  <a:pt x="1844790" y="8889"/>
                </a:lnTo>
                <a:lnTo>
                  <a:pt x="1905606" y="0"/>
                </a:lnTo>
                <a:close/>
              </a:path>
              <a:path w="9128125" h="8889">
                <a:moveTo>
                  <a:pt x="5260087" y="0"/>
                </a:moveTo>
                <a:lnTo>
                  <a:pt x="3269450" y="0"/>
                </a:lnTo>
                <a:lnTo>
                  <a:pt x="3370579" y="6350"/>
                </a:lnTo>
                <a:lnTo>
                  <a:pt x="3393006" y="8889"/>
                </a:lnTo>
                <a:lnTo>
                  <a:pt x="5300834" y="8889"/>
                </a:lnTo>
                <a:lnTo>
                  <a:pt x="5275580" y="3809"/>
                </a:lnTo>
                <a:lnTo>
                  <a:pt x="5260087" y="0"/>
                </a:lnTo>
                <a:close/>
              </a:path>
              <a:path w="9128125" h="8889">
                <a:moveTo>
                  <a:pt x="9127807" y="0"/>
                </a:moveTo>
                <a:lnTo>
                  <a:pt x="8380729" y="0"/>
                </a:lnTo>
                <a:lnTo>
                  <a:pt x="8349615" y="8889"/>
                </a:lnTo>
                <a:lnTo>
                  <a:pt x="9102725" y="8889"/>
                </a:lnTo>
                <a:lnTo>
                  <a:pt x="9127807" y="0"/>
                </a:lnTo>
                <a:close/>
              </a:path>
            </a:pathLst>
          </a:custGeom>
          <a:solidFill>
            <a:srgbClr val="00C5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0" y="352425"/>
            <a:ext cx="1845310" cy="0"/>
          </a:xfrm>
          <a:custGeom>
            <a:avLst/>
            <a:gdLst/>
            <a:ahLst/>
            <a:cxnLst/>
            <a:rect l="l" t="t" r="r" b="b"/>
            <a:pathLst>
              <a:path w="1845310">
                <a:moveTo>
                  <a:pt x="0" y="0"/>
                </a:moveTo>
                <a:lnTo>
                  <a:pt x="1844790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3393006" y="352425"/>
            <a:ext cx="1952625" cy="0"/>
          </a:xfrm>
          <a:custGeom>
            <a:avLst/>
            <a:gdLst/>
            <a:ahLst/>
            <a:cxnLst/>
            <a:rect l="l" t="t" r="r" b="b"/>
            <a:pathLst>
              <a:path w="1952625">
                <a:moveTo>
                  <a:pt x="0" y="0"/>
                </a:moveTo>
                <a:lnTo>
                  <a:pt x="1952023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8318500" y="352425"/>
            <a:ext cx="784225" cy="0"/>
          </a:xfrm>
          <a:custGeom>
            <a:avLst/>
            <a:gdLst/>
            <a:ahLst/>
            <a:cxnLst/>
            <a:rect l="l" t="t" r="r" b="b"/>
            <a:pathLst>
              <a:path w="784225">
                <a:moveTo>
                  <a:pt x="0" y="0"/>
                </a:moveTo>
                <a:lnTo>
                  <a:pt x="784225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0" y="361950"/>
            <a:ext cx="1784350" cy="0"/>
          </a:xfrm>
          <a:custGeom>
            <a:avLst/>
            <a:gdLst/>
            <a:ahLst/>
            <a:cxnLst/>
            <a:rect l="l" t="t" r="r" b="b"/>
            <a:pathLst>
              <a:path w="1784350">
                <a:moveTo>
                  <a:pt x="0" y="0"/>
                </a:moveTo>
                <a:lnTo>
                  <a:pt x="1783974" y="0"/>
                </a:lnTo>
              </a:path>
            </a:pathLst>
          </a:custGeom>
          <a:ln w="1015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3471501" y="361950"/>
            <a:ext cx="1924050" cy="0"/>
          </a:xfrm>
          <a:custGeom>
            <a:avLst/>
            <a:gdLst/>
            <a:ahLst/>
            <a:cxnLst/>
            <a:rect l="l" t="t" r="r" b="b"/>
            <a:pathLst>
              <a:path w="1924050">
                <a:moveTo>
                  <a:pt x="0" y="0"/>
                </a:moveTo>
                <a:lnTo>
                  <a:pt x="1924039" y="0"/>
                </a:lnTo>
              </a:path>
            </a:pathLst>
          </a:custGeom>
          <a:ln w="1015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8285162" y="366395"/>
            <a:ext cx="765810" cy="0"/>
          </a:xfrm>
          <a:custGeom>
            <a:avLst/>
            <a:gdLst/>
            <a:ahLst/>
            <a:cxnLst/>
            <a:rect l="l" t="t" r="r" b="b"/>
            <a:pathLst>
              <a:path w="765809">
                <a:moveTo>
                  <a:pt x="0" y="0"/>
                </a:moveTo>
                <a:lnTo>
                  <a:pt x="765238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8302942" y="361315"/>
            <a:ext cx="762635" cy="0"/>
          </a:xfrm>
          <a:custGeom>
            <a:avLst/>
            <a:gdLst/>
            <a:ahLst/>
            <a:cxnLst/>
            <a:rect l="l" t="t" r="r" b="b"/>
            <a:pathLst>
              <a:path w="762634">
                <a:moveTo>
                  <a:pt x="0" y="0"/>
                </a:moveTo>
                <a:lnTo>
                  <a:pt x="762158" y="0"/>
                </a:lnTo>
              </a:path>
            </a:pathLst>
          </a:custGeom>
          <a:ln w="888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0" y="370840"/>
            <a:ext cx="1723389" cy="0"/>
          </a:xfrm>
          <a:custGeom>
            <a:avLst/>
            <a:gdLst/>
            <a:ahLst/>
            <a:cxnLst/>
            <a:rect l="l" t="t" r="r" b="b"/>
            <a:pathLst>
              <a:path w="1723389">
                <a:moveTo>
                  <a:pt x="0" y="0"/>
                </a:moveTo>
                <a:lnTo>
                  <a:pt x="1723159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3549995" y="370840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60">
                <a:moveTo>
                  <a:pt x="0" y="0"/>
                </a:moveTo>
                <a:lnTo>
                  <a:pt x="1889741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8251825" y="370840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735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0" y="379729"/>
            <a:ext cx="1662430" cy="0"/>
          </a:xfrm>
          <a:custGeom>
            <a:avLst/>
            <a:gdLst/>
            <a:ahLst/>
            <a:cxnLst/>
            <a:rect l="l" t="t" r="r" b="b"/>
            <a:pathLst>
              <a:path w="1662430">
                <a:moveTo>
                  <a:pt x="0" y="0"/>
                </a:moveTo>
                <a:lnTo>
                  <a:pt x="1662343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3628489" y="379729"/>
            <a:ext cx="1855470" cy="0"/>
          </a:xfrm>
          <a:custGeom>
            <a:avLst/>
            <a:gdLst/>
            <a:ahLst/>
            <a:cxnLst/>
            <a:rect l="l" t="t" r="r" b="b"/>
            <a:pathLst>
              <a:path w="1855470">
                <a:moveTo>
                  <a:pt x="0" y="0"/>
                </a:moveTo>
                <a:lnTo>
                  <a:pt x="1855443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8220709" y="379729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624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0" y="392429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3982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0" y="387984"/>
            <a:ext cx="1571625" cy="0"/>
          </a:xfrm>
          <a:custGeom>
            <a:avLst/>
            <a:gdLst/>
            <a:ahLst/>
            <a:cxnLst/>
            <a:rect l="l" t="t" r="r" b="b"/>
            <a:pathLst>
              <a:path w="1571625">
                <a:moveTo>
                  <a:pt x="0" y="0"/>
                </a:moveTo>
                <a:lnTo>
                  <a:pt x="1571119" y="0"/>
                </a:lnTo>
              </a:path>
            </a:pathLst>
          </a:custGeom>
          <a:ln w="6350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3718197" y="389254"/>
            <a:ext cx="1810385" cy="0"/>
          </a:xfrm>
          <a:custGeom>
            <a:avLst/>
            <a:gdLst/>
            <a:ahLst/>
            <a:cxnLst/>
            <a:rect l="l" t="t" r="r" b="b"/>
            <a:pathLst>
              <a:path w="1810385">
                <a:moveTo>
                  <a:pt x="0" y="0"/>
                </a:moveTo>
                <a:lnTo>
                  <a:pt x="1809931" y="0"/>
                </a:lnTo>
              </a:path>
            </a:pathLst>
          </a:custGeom>
          <a:ln w="8889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8182966" y="389254"/>
            <a:ext cx="805180" cy="0"/>
          </a:xfrm>
          <a:custGeom>
            <a:avLst/>
            <a:gdLst/>
            <a:ahLst/>
            <a:cxnLst/>
            <a:rect l="l" t="t" r="r" b="b"/>
            <a:pathLst>
              <a:path w="805179">
                <a:moveTo>
                  <a:pt x="0" y="0"/>
                </a:moveTo>
                <a:lnTo>
                  <a:pt x="804823" y="0"/>
                </a:lnTo>
              </a:path>
            </a:pathLst>
          </a:custGeom>
          <a:ln w="8889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0" y="398145"/>
            <a:ext cx="1538605" cy="0"/>
          </a:xfrm>
          <a:custGeom>
            <a:avLst/>
            <a:gdLst/>
            <a:ahLst/>
            <a:cxnLst/>
            <a:rect l="l" t="t" r="r" b="b"/>
            <a:pathLst>
              <a:path w="1538605">
                <a:moveTo>
                  <a:pt x="0" y="0"/>
                </a:moveTo>
                <a:lnTo>
                  <a:pt x="1538565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3796691" y="398145"/>
            <a:ext cx="1776095" cy="0"/>
          </a:xfrm>
          <a:custGeom>
            <a:avLst/>
            <a:gdLst/>
            <a:ahLst/>
            <a:cxnLst/>
            <a:rect l="l" t="t" r="r" b="b"/>
            <a:pathLst>
              <a:path w="1776095">
                <a:moveTo>
                  <a:pt x="0" y="0"/>
                </a:moveTo>
                <a:lnTo>
                  <a:pt x="1775633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8145222" y="398145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341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0" y="407669"/>
            <a:ext cx="1501140" cy="0"/>
          </a:xfrm>
          <a:custGeom>
            <a:avLst/>
            <a:gdLst/>
            <a:ahLst/>
            <a:cxnLst/>
            <a:rect l="l" t="t" r="r" b="b"/>
            <a:pathLst>
              <a:path w="1501140">
                <a:moveTo>
                  <a:pt x="0" y="0"/>
                </a:moveTo>
                <a:lnTo>
                  <a:pt x="1500643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3875185" y="407669"/>
            <a:ext cx="1748155" cy="0"/>
          </a:xfrm>
          <a:custGeom>
            <a:avLst/>
            <a:gdLst/>
            <a:ahLst/>
            <a:cxnLst/>
            <a:rect l="l" t="t" r="r" b="b"/>
            <a:pathLst>
              <a:path w="1748154">
                <a:moveTo>
                  <a:pt x="0" y="0"/>
                </a:moveTo>
                <a:lnTo>
                  <a:pt x="1747648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8102087" y="407669"/>
            <a:ext cx="82550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250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0" y="416559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40">
                <a:moveTo>
                  <a:pt x="0" y="0"/>
                </a:moveTo>
                <a:lnTo>
                  <a:pt x="1462722" y="0"/>
                </a:lnTo>
              </a:path>
            </a:pathLst>
          </a:custGeom>
          <a:ln w="1016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3953679" y="416559"/>
            <a:ext cx="1713864" cy="0"/>
          </a:xfrm>
          <a:custGeom>
            <a:avLst/>
            <a:gdLst/>
            <a:ahLst/>
            <a:cxnLst/>
            <a:rect l="l" t="t" r="r" b="b"/>
            <a:pathLst>
              <a:path w="1713864">
                <a:moveTo>
                  <a:pt x="0" y="0"/>
                </a:moveTo>
                <a:lnTo>
                  <a:pt x="1713350" y="0"/>
                </a:lnTo>
              </a:path>
            </a:pathLst>
          </a:custGeom>
          <a:ln w="1016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8075128" y="419100"/>
            <a:ext cx="794385" cy="0"/>
          </a:xfrm>
          <a:custGeom>
            <a:avLst/>
            <a:gdLst/>
            <a:ahLst/>
            <a:cxnLst/>
            <a:rect l="l" t="t" r="r" b="b"/>
            <a:pathLst>
              <a:path w="794384">
                <a:moveTo>
                  <a:pt x="0" y="0"/>
                </a:moveTo>
                <a:lnTo>
                  <a:pt x="794386" y="0"/>
                </a:lnTo>
              </a:path>
            </a:pathLst>
          </a:custGeom>
          <a:ln w="508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8096695" y="414019"/>
            <a:ext cx="791845" cy="0"/>
          </a:xfrm>
          <a:custGeom>
            <a:avLst/>
            <a:gdLst/>
            <a:ahLst/>
            <a:cxnLst/>
            <a:rect l="l" t="t" r="r" b="b"/>
            <a:pathLst>
              <a:path w="791845">
                <a:moveTo>
                  <a:pt x="0" y="0"/>
                </a:moveTo>
                <a:lnTo>
                  <a:pt x="791780" y="0"/>
                </a:lnTo>
              </a:path>
            </a:pathLst>
          </a:custGeom>
          <a:ln w="5079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0" y="425450"/>
            <a:ext cx="1424940" cy="0"/>
          </a:xfrm>
          <a:custGeom>
            <a:avLst/>
            <a:gdLst/>
            <a:ahLst/>
            <a:cxnLst/>
            <a:rect l="l" t="t" r="r" b="b"/>
            <a:pathLst>
              <a:path w="1424940">
                <a:moveTo>
                  <a:pt x="0" y="0"/>
                </a:moveTo>
                <a:lnTo>
                  <a:pt x="1424801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4032174" y="425450"/>
            <a:ext cx="1679575" cy="0"/>
          </a:xfrm>
          <a:custGeom>
            <a:avLst/>
            <a:gdLst/>
            <a:ahLst/>
            <a:cxnLst/>
            <a:rect l="l" t="t" r="r" b="b"/>
            <a:pathLst>
              <a:path w="1679575">
                <a:moveTo>
                  <a:pt x="0" y="0"/>
                </a:moveTo>
                <a:lnTo>
                  <a:pt x="1679052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8026600" y="42545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7750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0" y="434975"/>
            <a:ext cx="1381760" cy="0"/>
          </a:xfrm>
          <a:custGeom>
            <a:avLst/>
            <a:gdLst/>
            <a:ahLst/>
            <a:cxnLst/>
            <a:rect l="l" t="t" r="r" b="b"/>
            <a:pathLst>
              <a:path w="1381760">
                <a:moveTo>
                  <a:pt x="0" y="0"/>
                </a:moveTo>
                <a:lnTo>
                  <a:pt x="1381462" y="0"/>
                </a:lnTo>
              </a:path>
            </a:pathLst>
          </a:custGeom>
          <a:ln w="8890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4166735" y="435609"/>
            <a:ext cx="1573530" cy="0"/>
          </a:xfrm>
          <a:custGeom>
            <a:avLst/>
            <a:gdLst/>
            <a:ahLst/>
            <a:cxnLst/>
            <a:rect l="l" t="t" r="r" b="b"/>
            <a:pathLst>
              <a:path w="1573529">
                <a:moveTo>
                  <a:pt x="0" y="0"/>
                </a:moveTo>
                <a:lnTo>
                  <a:pt x="1573277" y="0"/>
                </a:lnTo>
              </a:path>
            </a:pathLst>
          </a:custGeom>
          <a:ln w="7619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4127488" y="431165"/>
            <a:ext cx="1587500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6894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7988857" y="434975"/>
            <a:ext cx="834390" cy="0"/>
          </a:xfrm>
          <a:custGeom>
            <a:avLst/>
            <a:gdLst/>
            <a:ahLst/>
            <a:cxnLst/>
            <a:rect l="l" t="t" r="r" b="b"/>
            <a:pathLst>
              <a:path w="834390">
                <a:moveTo>
                  <a:pt x="0" y="0"/>
                </a:moveTo>
                <a:lnTo>
                  <a:pt x="834191" y="0"/>
                </a:lnTo>
              </a:path>
            </a:pathLst>
          </a:custGeom>
          <a:ln w="8890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0" y="44450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60">
                <a:moveTo>
                  <a:pt x="0" y="0"/>
                </a:moveTo>
                <a:lnTo>
                  <a:pt x="1343540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4200375" y="444500"/>
            <a:ext cx="1622425" cy="0"/>
          </a:xfrm>
          <a:custGeom>
            <a:avLst/>
            <a:gdLst/>
            <a:ahLst/>
            <a:cxnLst/>
            <a:rect l="l" t="t" r="r" b="b"/>
            <a:pathLst>
              <a:path w="1622425">
                <a:moveTo>
                  <a:pt x="0" y="0"/>
                </a:moveTo>
                <a:lnTo>
                  <a:pt x="1622036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7945721" y="444500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187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0" y="453390"/>
            <a:ext cx="1306195" cy="0"/>
          </a:xfrm>
          <a:custGeom>
            <a:avLst/>
            <a:gdLst/>
            <a:ahLst/>
            <a:cxnLst/>
            <a:rect l="l" t="t" r="r" b="b"/>
            <a:pathLst>
              <a:path w="1306195">
                <a:moveTo>
                  <a:pt x="0" y="0"/>
                </a:moveTo>
                <a:lnTo>
                  <a:pt x="1305619" y="0"/>
                </a:lnTo>
              </a:path>
            </a:pathLst>
          </a:custGeom>
          <a:ln w="1016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4278869" y="453390"/>
            <a:ext cx="1596390" cy="0"/>
          </a:xfrm>
          <a:custGeom>
            <a:avLst/>
            <a:gdLst/>
            <a:ahLst/>
            <a:cxnLst/>
            <a:rect l="l" t="t" r="r" b="b"/>
            <a:pathLst>
              <a:path w="1596389">
                <a:moveTo>
                  <a:pt x="0" y="0"/>
                </a:moveTo>
                <a:lnTo>
                  <a:pt x="1595977" y="0"/>
                </a:lnTo>
              </a:path>
            </a:pathLst>
          </a:custGeom>
          <a:ln w="1016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7910078" y="457834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969" y="0"/>
                </a:lnTo>
              </a:path>
            </a:pathLst>
          </a:custGeom>
          <a:ln w="3175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7932241" y="452755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457" y="0"/>
                </a:lnTo>
              </a:path>
            </a:pathLst>
          </a:custGeom>
          <a:ln w="889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0" y="462280"/>
            <a:ext cx="1268095" cy="0"/>
          </a:xfrm>
          <a:custGeom>
            <a:avLst/>
            <a:gdLst/>
            <a:ahLst/>
            <a:cxnLst/>
            <a:rect l="l" t="t" r="r" b="b"/>
            <a:pathLst>
              <a:path w="1268095">
                <a:moveTo>
                  <a:pt x="0" y="0"/>
                </a:moveTo>
                <a:lnTo>
                  <a:pt x="1267698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4357364" y="462280"/>
            <a:ext cx="1570355" cy="0"/>
          </a:xfrm>
          <a:custGeom>
            <a:avLst/>
            <a:gdLst/>
            <a:ahLst/>
            <a:cxnLst/>
            <a:rect l="l" t="t" r="r" b="b"/>
            <a:pathLst>
              <a:path w="1570354">
                <a:moveTo>
                  <a:pt x="0" y="0"/>
                </a:moveTo>
                <a:lnTo>
                  <a:pt x="1569919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7860703" y="462280"/>
            <a:ext cx="854075" cy="0"/>
          </a:xfrm>
          <a:custGeom>
            <a:avLst/>
            <a:gdLst/>
            <a:ahLst/>
            <a:cxnLst/>
            <a:rect l="l" t="t" r="r" b="b"/>
            <a:pathLst>
              <a:path w="854075">
                <a:moveTo>
                  <a:pt x="0" y="0"/>
                </a:moveTo>
                <a:lnTo>
                  <a:pt x="853925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0" y="474344"/>
            <a:ext cx="1196975" cy="0"/>
          </a:xfrm>
          <a:custGeom>
            <a:avLst/>
            <a:gdLst/>
            <a:ahLst/>
            <a:cxnLst/>
            <a:rect l="l" t="t" r="r" b="b"/>
            <a:pathLst>
              <a:path w="1196975">
                <a:moveTo>
                  <a:pt x="0" y="0"/>
                </a:moveTo>
                <a:lnTo>
                  <a:pt x="1196879" y="0"/>
                </a:lnTo>
              </a:path>
            </a:pathLst>
          </a:custGeom>
          <a:ln w="381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0" y="469265"/>
            <a:ext cx="1216660" cy="0"/>
          </a:xfrm>
          <a:custGeom>
            <a:avLst/>
            <a:gdLst/>
            <a:ahLst/>
            <a:cxnLst/>
            <a:rect l="l" t="t" r="r" b="b"/>
            <a:pathLst>
              <a:path w="1216660">
                <a:moveTo>
                  <a:pt x="0" y="0"/>
                </a:moveTo>
                <a:lnTo>
                  <a:pt x="1216233" y="0"/>
                </a:lnTo>
              </a:path>
            </a:pathLst>
          </a:custGeom>
          <a:ln w="635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4435858" y="471169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3861" y="0"/>
                </a:lnTo>
              </a:path>
            </a:pathLst>
          </a:custGeom>
          <a:ln w="1016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7817912" y="475615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456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7844246" y="470534"/>
            <a:ext cx="816610" cy="0"/>
          </a:xfrm>
          <a:custGeom>
            <a:avLst/>
            <a:gdLst/>
            <a:ahLst/>
            <a:cxnLst/>
            <a:rect l="l" t="t" r="r" b="b"/>
            <a:pathLst>
              <a:path w="816609">
                <a:moveTo>
                  <a:pt x="0" y="0"/>
                </a:moveTo>
                <a:lnTo>
                  <a:pt x="816174" y="0"/>
                </a:lnTo>
              </a:path>
            </a:pathLst>
          </a:custGeom>
          <a:ln w="8889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0" y="480694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1069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4525566" y="480694"/>
            <a:ext cx="1506855" cy="0"/>
          </a:xfrm>
          <a:custGeom>
            <a:avLst/>
            <a:gdLst/>
            <a:ahLst/>
            <a:cxnLst/>
            <a:rect l="l" t="t" r="r" b="b"/>
            <a:pathLst>
              <a:path w="1506854">
                <a:moveTo>
                  <a:pt x="0" y="0"/>
                </a:moveTo>
                <a:lnTo>
                  <a:pt x="1506589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7768538" y="480694"/>
            <a:ext cx="868044" cy="0"/>
          </a:xfrm>
          <a:custGeom>
            <a:avLst/>
            <a:gdLst/>
            <a:ahLst/>
            <a:cxnLst/>
            <a:rect l="l" t="t" r="r" b="b"/>
            <a:pathLst>
              <a:path w="868045">
                <a:moveTo>
                  <a:pt x="0" y="0"/>
                </a:moveTo>
                <a:lnTo>
                  <a:pt x="867850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0" y="490219"/>
            <a:ext cx="1163955" cy="0"/>
          </a:xfrm>
          <a:custGeom>
            <a:avLst/>
            <a:gdLst/>
            <a:ahLst/>
            <a:cxnLst/>
            <a:rect l="l" t="t" r="r" b="b"/>
            <a:pathLst>
              <a:path w="1163955">
                <a:moveTo>
                  <a:pt x="0" y="0"/>
                </a:moveTo>
                <a:lnTo>
                  <a:pt x="1163955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4604060" y="490219"/>
            <a:ext cx="1488440" cy="0"/>
          </a:xfrm>
          <a:custGeom>
            <a:avLst/>
            <a:gdLst/>
            <a:ahLst/>
            <a:cxnLst/>
            <a:rect l="l" t="t" r="r" b="b"/>
            <a:pathLst>
              <a:path w="1488439">
                <a:moveTo>
                  <a:pt x="0" y="0"/>
                </a:moveTo>
                <a:lnTo>
                  <a:pt x="1488022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7715871" y="490219"/>
            <a:ext cx="878840" cy="0"/>
          </a:xfrm>
          <a:custGeom>
            <a:avLst/>
            <a:gdLst/>
            <a:ahLst/>
            <a:cxnLst/>
            <a:rect l="l" t="t" r="r" b="b"/>
            <a:pathLst>
              <a:path w="878840">
                <a:moveTo>
                  <a:pt x="0" y="0"/>
                </a:moveTo>
                <a:lnTo>
                  <a:pt x="878788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0" y="499109"/>
            <a:ext cx="1137285" cy="0"/>
          </a:xfrm>
          <a:custGeom>
            <a:avLst/>
            <a:gdLst/>
            <a:ahLst/>
            <a:cxnLst/>
            <a:rect l="l" t="t" r="r" b="b"/>
            <a:pathLst>
              <a:path w="1137285">
                <a:moveTo>
                  <a:pt x="0" y="0"/>
                </a:moveTo>
                <a:lnTo>
                  <a:pt x="1136840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4682554" y="499109"/>
            <a:ext cx="1462405" cy="0"/>
          </a:xfrm>
          <a:custGeom>
            <a:avLst/>
            <a:gdLst/>
            <a:ahLst/>
            <a:cxnLst/>
            <a:rect l="l" t="t" r="r" b="b"/>
            <a:pathLst>
              <a:path w="1462404">
                <a:moveTo>
                  <a:pt x="0" y="0"/>
                </a:moveTo>
                <a:lnTo>
                  <a:pt x="1461963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7669789" y="499109"/>
            <a:ext cx="883285" cy="0"/>
          </a:xfrm>
          <a:custGeom>
            <a:avLst/>
            <a:gdLst/>
            <a:ahLst/>
            <a:cxnLst/>
            <a:rect l="l" t="t" r="r" b="b"/>
            <a:pathLst>
              <a:path w="883284">
                <a:moveTo>
                  <a:pt x="0" y="0"/>
                </a:moveTo>
                <a:lnTo>
                  <a:pt x="883142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0" y="508000"/>
            <a:ext cx="1109980" cy="0"/>
          </a:xfrm>
          <a:custGeom>
            <a:avLst/>
            <a:gdLst/>
            <a:ahLst/>
            <a:cxnLst/>
            <a:rect l="l" t="t" r="r" b="b"/>
            <a:pathLst>
              <a:path w="1109980">
                <a:moveTo>
                  <a:pt x="0" y="0"/>
                </a:moveTo>
                <a:lnTo>
                  <a:pt x="1109725" y="0"/>
                </a:lnTo>
              </a:path>
            </a:pathLst>
          </a:custGeom>
          <a:ln w="10159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4822722" y="509905"/>
            <a:ext cx="1363345" cy="0"/>
          </a:xfrm>
          <a:custGeom>
            <a:avLst/>
            <a:gdLst/>
            <a:ahLst/>
            <a:cxnLst/>
            <a:rect l="l" t="t" r="r" b="b"/>
            <a:pathLst>
              <a:path w="1363345">
                <a:moveTo>
                  <a:pt x="0" y="0"/>
                </a:moveTo>
                <a:lnTo>
                  <a:pt x="1363317" y="0"/>
                </a:lnTo>
              </a:path>
            </a:pathLst>
          </a:custGeom>
          <a:ln w="6350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4777868" y="504825"/>
            <a:ext cx="1370965" cy="0"/>
          </a:xfrm>
          <a:custGeom>
            <a:avLst/>
            <a:gdLst/>
            <a:ahLst/>
            <a:cxnLst/>
            <a:rect l="l" t="t" r="r" b="b"/>
            <a:pathLst>
              <a:path w="1370964">
                <a:moveTo>
                  <a:pt x="0" y="0"/>
                </a:moveTo>
                <a:lnTo>
                  <a:pt x="1370394" y="0"/>
                </a:lnTo>
              </a:path>
            </a:pathLst>
          </a:custGeom>
          <a:ln w="3810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7623705" y="508000"/>
            <a:ext cx="887730" cy="0"/>
          </a:xfrm>
          <a:custGeom>
            <a:avLst/>
            <a:gdLst/>
            <a:ahLst/>
            <a:cxnLst/>
            <a:rect l="l" t="t" r="r" b="b"/>
            <a:pathLst>
              <a:path w="887729">
                <a:moveTo>
                  <a:pt x="0" y="0"/>
                </a:moveTo>
                <a:lnTo>
                  <a:pt x="887496" y="0"/>
                </a:lnTo>
              </a:path>
            </a:pathLst>
          </a:custGeom>
          <a:ln w="10159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0" y="517525"/>
            <a:ext cx="1078865" cy="0"/>
          </a:xfrm>
          <a:custGeom>
            <a:avLst/>
            <a:gdLst/>
            <a:ahLst/>
            <a:cxnLst/>
            <a:rect l="l" t="t" r="r" b="b"/>
            <a:pathLst>
              <a:path w="1078865">
                <a:moveTo>
                  <a:pt x="0" y="0"/>
                </a:moveTo>
                <a:lnTo>
                  <a:pt x="1078738" y="0"/>
                </a:lnTo>
              </a:path>
            </a:pathLst>
          </a:custGeom>
          <a:ln w="889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4850756" y="517525"/>
            <a:ext cx="1436370" cy="0"/>
          </a:xfrm>
          <a:custGeom>
            <a:avLst/>
            <a:gdLst/>
            <a:ahLst/>
            <a:cxnLst/>
            <a:rect l="l" t="t" r="r" b="b"/>
            <a:pathLst>
              <a:path w="1436370">
                <a:moveTo>
                  <a:pt x="0" y="0"/>
                </a:moveTo>
                <a:lnTo>
                  <a:pt x="1436134" y="0"/>
                </a:lnTo>
              </a:path>
            </a:pathLst>
          </a:custGeom>
          <a:ln w="889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7580179" y="520700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566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7607248" y="516255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362" y="0"/>
                </a:lnTo>
              </a:path>
            </a:pathLst>
          </a:custGeom>
          <a:ln w="635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0" y="526415"/>
            <a:ext cx="1052195" cy="0"/>
          </a:xfrm>
          <a:custGeom>
            <a:avLst/>
            <a:gdLst/>
            <a:ahLst/>
            <a:cxnLst/>
            <a:rect l="l" t="t" r="r" b="b"/>
            <a:pathLst>
              <a:path w="1052195">
                <a:moveTo>
                  <a:pt x="0" y="0"/>
                </a:moveTo>
                <a:lnTo>
                  <a:pt x="1051623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4929250" y="526415"/>
            <a:ext cx="1432560" cy="0"/>
          </a:xfrm>
          <a:custGeom>
            <a:avLst/>
            <a:gdLst/>
            <a:ahLst/>
            <a:cxnLst/>
            <a:rect l="l" t="t" r="r" b="b"/>
            <a:pathLst>
              <a:path w="1432560">
                <a:moveTo>
                  <a:pt x="0" y="0"/>
                </a:moveTo>
                <a:lnTo>
                  <a:pt x="1431951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7495294" y="526415"/>
            <a:ext cx="927100" cy="0"/>
          </a:xfrm>
          <a:custGeom>
            <a:avLst/>
            <a:gdLst/>
            <a:ahLst/>
            <a:cxnLst/>
            <a:rect l="l" t="t" r="r" b="b"/>
            <a:pathLst>
              <a:path w="927100">
                <a:moveTo>
                  <a:pt x="0" y="0"/>
                </a:moveTo>
                <a:lnTo>
                  <a:pt x="926490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0" y="535940"/>
            <a:ext cx="1024890" cy="0"/>
          </a:xfrm>
          <a:custGeom>
            <a:avLst/>
            <a:gdLst/>
            <a:ahLst/>
            <a:cxnLst/>
            <a:rect l="l" t="t" r="r" b="b"/>
            <a:pathLst>
              <a:path w="1024890">
                <a:moveTo>
                  <a:pt x="0" y="0"/>
                </a:moveTo>
                <a:lnTo>
                  <a:pt x="1024508" y="0"/>
                </a:lnTo>
              </a:path>
            </a:pathLst>
          </a:custGeom>
          <a:ln w="1016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5007744" y="535940"/>
            <a:ext cx="1438910" cy="0"/>
          </a:xfrm>
          <a:custGeom>
            <a:avLst/>
            <a:gdLst/>
            <a:ahLst/>
            <a:cxnLst/>
            <a:rect l="l" t="t" r="r" b="b"/>
            <a:pathLst>
              <a:path w="1438910">
                <a:moveTo>
                  <a:pt x="0" y="0"/>
                </a:moveTo>
                <a:lnTo>
                  <a:pt x="1438384" y="0"/>
                </a:lnTo>
              </a:path>
            </a:pathLst>
          </a:custGeom>
          <a:ln w="1016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7426325" y="539115"/>
            <a:ext cx="913130" cy="0"/>
          </a:xfrm>
          <a:custGeom>
            <a:avLst/>
            <a:gdLst/>
            <a:ahLst/>
            <a:cxnLst/>
            <a:rect l="l" t="t" r="r" b="b"/>
            <a:pathLst>
              <a:path w="913129">
                <a:moveTo>
                  <a:pt x="0" y="0"/>
                </a:moveTo>
                <a:lnTo>
                  <a:pt x="912950" y="0"/>
                </a:lnTo>
              </a:path>
            </a:pathLst>
          </a:custGeom>
          <a:ln w="381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7468767" y="534034"/>
            <a:ext cx="896619" cy="0"/>
          </a:xfrm>
          <a:custGeom>
            <a:avLst/>
            <a:gdLst/>
            <a:ahLst/>
            <a:cxnLst/>
            <a:rect l="l" t="t" r="r" b="b"/>
            <a:pathLst>
              <a:path w="896620">
                <a:moveTo>
                  <a:pt x="0" y="0"/>
                </a:moveTo>
                <a:lnTo>
                  <a:pt x="896385" y="0"/>
                </a:lnTo>
              </a:path>
            </a:pathLst>
          </a:custGeom>
          <a:ln w="635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0" y="544830"/>
            <a:ext cx="997585" cy="0"/>
          </a:xfrm>
          <a:custGeom>
            <a:avLst/>
            <a:gdLst/>
            <a:ahLst/>
            <a:cxnLst/>
            <a:rect l="l" t="t" r="r" b="b"/>
            <a:pathLst>
              <a:path w="997585">
                <a:moveTo>
                  <a:pt x="0" y="0"/>
                </a:moveTo>
                <a:lnTo>
                  <a:pt x="997394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5086238" y="544830"/>
            <a:ext cx="1434465" cy="0"/>
          </a:xfrm>
          <a:custGeom>
            <a:avLst/>
            <a:gdLst/>
            <a:ahLst/>
            <a:cxnLst/>
            <a:rect l="l" t="t" r="r" b="b"/>
            <a:pathLst>
              <a:path w="1434465">
                <a:moveTo>
                  <a:pt x="0" y="0"/>
                </a:moveTo>
                <a:lnTo>
                  <a:pt x="1434201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7336134" y="544830"/>
            <a:ext cx="999490" cy="0"/>
          </a:xfrm>
          <a:custGeom>
            <a:avLst/>
            <a:gdLst/>
            <a:ahLst/>
            <a:cxnLst/>
            <a:rect l="l" t="t" r="r" b="b"/>
            <a:pathLst>
              <a:path w="999490">
                <a:moveTo>
                  <a:pt x="0" y="0"/>
                </a:moveTo>
                <a:lnTo>
                  <a:pt x="999482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0" y="553719"/>
            <a:ext cx="970280" cy="0"/>
          </a:xfrm>
          <a:custGeom>
            <a:avLst/>
            <a:gdLst/>
            <a:ahLst/>
            <a:cxnLst/>
            <a:rect l="l" t="t" r="r" b="b"/>
            <a:pathLst>
              <a:path w="970280">
                <a:moveTo>
                  <a:pt x="0" y="0"/>
                </a:moveTo>
                <a:lnTo>
                  <a:pt x="970279" y="0"/>
                </a:lnTo>
              </a:path>
            </a:pathLst>
          </a:custGeom>
          <a:ln w="10160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5243227" y="557530"/>
            <a:ext cx="1354455" cy="0"/>
          </a:xfrm>
          <a:custGeom>
            <a:avLst/>
            <a:gdLst/>
            <a:ahLst/>
            <a:cxnLst/>
            <a:rect l="l" t="t" r="r" b="b"/>
            <a:pathLst>
              <a:path w="1354454">
                <a:moveTo>
                  <a:pt x="0" y="0"/>
                </a:moveTo>
                <a:lnTo>
                  <a:pt x="1354338" y="0"/>
                </a:lnTo>
              </a:path>
            </a:pathLst>
          </a:custGeom>
          <a:ln w="3175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5198373" y="55245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59">
                <a:moveTo>
                  <a:pt x="0" y="0"/>
                </a:moveTo>
                <a:lnTo>
                  <a:pt x="1343298" y="0"/>
                </a:lnTo>
              </a:path>
            </a:pathLst>
          </a:custGeom>
          <a:ln w="7619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7261859" y="553719"/>
            <a:ext cx="1022985" cy="0"/>
          </a:xfrm>
          <a:custGeom>
            <a:avLst/>
            <a:gdLst/>
            <a:ahLst/>
            <a:cxnLst/>
            <a:rect l="l" t="t" r="r" b="b"/>
            <a:pathLst>
              <a:path w="1022984">
                <a:moveTo>
                  <a:pt x="0" y="0"/>
                </a:moveTo>
                <a:lnTo>
                  <a:pt x="1022543" y="0"/>
                </a:lnTo>
              </a:path>
            </a:pathLst>
          </a:custGeom>
          <a:ln w="10160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0" y="563244"/>
            <a:ext cx="939800" cy="0"/>
          </a:xfrm>
          <a:custGeom>
            <a:avLst/>
            <a:gdLst/>
            <a:ahLst/>
            <a:cxnLst/>
            <a:rect l="l" t="t" r="r" b="b"/>
            <a:pathLst>
              <a:path w="939800">
                <a:moveTo>
                  <a:pt x="0" y="0"/>
                </a:moveTo>
                <a:lnTo>
                  <a:pt x="939291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5254440" y="563244"/>
            <a:ext cx="1536065" cy="0"/>
          </a:xfrm>
          <a:custGeom>
            <a:avLst/>
            <a:gdLst/>
            <a:ahLst/>
            <a:cxnLst/>
            <a:rect l="l" t="t" r="r" b="b"/>
            <a:pathLst>
              <a:path w="1536065">
                <a:moveTo>
                  <a:pt x="0" y="0"/>
                </a:moveTo>
                <a:lnTo>
                  <a:pt x="1535487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7085427" y="563244"/>
            <a:ext cx="1140460" cy="0"/>
          </a:xfrm>
          <a:custGeom>
            <a:avLst/>
            <a:gdLst/>
            <a:ahLst/>
            <a:cxnLst/>
            <a:rect l="l" t="t" r="r" b="b"/>
            <a:pathLst>
              <a:path w="1140459">
                <a:moveTo>
                  <a:pt x="0" y="0"/>
                </a:moveTo>
                <a:lnTo>
                  <a:pt x="1140445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0" y="567690"/>
            <a:ext cx="8174990" cy="8890"/>
          </a:xfrm>
          <a:custGeom>
            <a:avLst/>
            <a:gdLst/>
            <a:ahLst/>
            <a:cxnLst/>
            <a:rect l="l" t="t" r="r" b="b"/>
            <a:pathLst>
              <a:path w="8174990" h="8890">
                <a:moveTo>
                  <a:pt x="912177" y="0"/>
                </a:moveTo>
                <a:lnTo>
                  <a:pt x="0" y="0"/>
                </a:lnTo>
                <a:lnTo>
                  <a:pt x="0" y="8889"/>
                </a:lnTo>
                <a:lnTo>
                  <a:pt x="886546" y="8889"/>
                </a:lnTo>
                <a:lnTo>
                  <a:pt x="892810" y="6350"/>
                </a:lnTo>
                <a:lnTo>
                  <a:pt x="912177" y="0"/>
                </a:lnTo>
                <a:close/>
              </a:path>
              <a:path w="8174990" h="8890">
                <a:moveTo>
                  <a:pt x="6789927" y="0"/>
                </a:moveTo>
                <a:lnTo>
                  <a:pt x="5332934" y="0"/>
                </a:lnTo>
                <a:lnTo>
                  <a:pt x="5411429" y="8889"/>
                </a:lnTo>
                <a:lnTo>
                  <a:pt x="8123444" y="8889"/>
                </a:lnTo>
                <a:lnTo>
                  <a:pt x="8130760" y="7620"/>
                </a:lnTo>
                <a:lnTo>
                  <a:pt x="6934200" y="7620"/>
                </a:lnTo>
                <a:lnTo>
                  <a:pt x="6789927" y="0"/>
                </a:lnTo>
                <a:close/>
              </a:path>
              <a:path w="8174990" h="8890">
                <a:moveTo>
                  <a:pt x="8174658" y="0"/>
                </a:moveTo>
                <a:lnTo>
                  <a:pt x="7085427" y="0"/>
                </a:lnTo>
                <a:lnTo>
                  <a:pt x="6934200" y="7620"/>
                </a:lnTo>
                <a:lnTo>
                  <a:pt x="8130760" y="7620"/>
                </a:lnTo>
                <a:lnTo>
                  <a:pt x="8174658" y="0"/>
                </a:lnTo>
                <a:close/>
              </a:path>
            </a:pathLst>
          </a:custGeom>
          <a:solidFill>
            <a:srgbClr val="00AC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0" y="581659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4">
                <a:moveTo>
                  <a:pt x="0" y="0"/>
                </a:moveTo>
                <a:lnTo>
                  <a:pt x="886546" y="0"/>
                </a:lnTo>
              </a:path>
            </a:pathLst>
          </a:custGeom>
          <a:ln w="10160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5411428" y="581659"/>
            <a:ext cx="2712085" cy="0"/>
          </a:xfrm>
          <a:custGeom>
            <a:avLst/>
            <a:gdLst/>
            <a:ahLst/>
            <a:cxnLst/>
            <a:rect l="l" t="t" r="r" b="b"/>
            <a:pathLst>
              <a:path w="2712084">
                <a:moveTo>
                  <a:pt x="0" y="0"/>
                </a:moveTo>
                <a:lnTo>
                  <a:pt x="2712015" y="0"/>
                </a:lnTo>
              </a:path>
            </a:pathLst>
          </a:custGeom>
          <a:ln w="10160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0" y="590550"/>
            <a:ext cx="864869" cy="0"/>
          </a:xfrm>
          <a:custGeom>
            <a:avLst/>
            <a:gdLst/>
            <a:ahLst/>
            <a:cxnLst/>
            <a:rect l="l" t="t" r="r" b="b"/>
            <a:pathLst>
              <a:path w="864869">
                <a:moveTo>
                  <a:pt x="0" y="0"/>
                </a:moveTo>
                <a:lnTo>
                  <a:pt x="864624" y="0"/>
                </a:lnTo>
              </a:path>
            </a:pathLst>
          </a:custGeom>
          <a:ln w="10159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5489923" y="590550"/>
            <a:ext cx="2582545" cy="0"/>
          </a:xfrm>
          <a:custGeom>
            <a:avLst/>
            <a:gdLst/>
            <a:ahLst/>
            <a:cxnLst/>
            <a:rect l="l" t="t" r="r" b="b"/>
            <a:pathLst>
              <a:path w="2582545">
                <a:moveTo>
                  <a:pt x="0" y="0"/>
                </a:moveTo>
                <a:lnTo>
                  <a:pt x="2582307" y="0"/>
                </a:lnTo>
              </a:path>
            </a:pathLst>
          </a:custGeom>
          <a:ln w="10159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0" y="599440"/>
            <a:ext cx="843280" cy="0"/>
          </a:xfrm>
          <a:custGeom>
            <a:avLst/>
            <a:gdLst/>
            <a:ahLst/>
            <a:cxnLst/>
            <a:rect l="l" t="t" r="r" b="b"/>
            <a:pathLst>
              <a:path w="843280">
                <a:moveTo>
                  <a:pt x="0" y="0"/>
                </a:moveTo>
                <a:lnTo>
                  <a:pt x="842702" y="0"/>
                </a:lnTo>
              </a:path>
            </a:pathLst>
          </a:custGeom>
          <a:ln w="10160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5618877" y="600075"/>
            <a:ext cx="2360930" cy="0"/>
          </a:xfrm>
          <a:custGeom>
            <a:avLst/>
            <a:gdLst/>
            <a:ahLst/>
            <a:cxnLst/>
            <a:rect l="l" t="t" r="r" b="b"/>
            <a:pathLst>
              <a:path w="2360929">
                <a:moveTo>
                  <a:pt x="0" y="0"/>
                </a:moveTo>
                <a:lnTo>
                  <a:pt x="2360314" y="0"/>
                </a:lnTo>
              </a:path>
            </a:pathLst>
          </a:custGeom>
          <a:ln w="8889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5574024" y="594994"/>
            <a:ext cx="2443480" cy="0"/>
          </a:xfrm>
          <a:custGeom>
            <a:avLst/>
            <a:gdLst/>
            <a:ahLst/>
            <a:cxnLst/>
            <a:rect l="l" t="t" r="r" b="b"/>
            <a:pathLst>
              <a:path w="2443479">
                <a:moveTo>
                  <a:pt x="0" y="0"/>
                </a:moveTo>
                <a:lnTo>
                  <a:pt x="2443334" y="0"/>
                </a:lnTo>
              </a:path>
            </a:pathLst>
          </a:custGeom>
          <a:ln w="3175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0" y="608965"/>
            <a:ext cx="817880" cy="0"/>
          </a:xfrm>
          <a:custGeom>
            <a:avLst/>
            <a:gdLst/>
            <a:ahLst/>
            <a:cxnLst/>
            <a:rect l="l" t="t" r="r" b="b"/>
            <a:pathLst>
              <a:path w="817880">
                <a:moveTo>
                  <a:pt x="0" y="0"/>
                </a:moveTo>
                <a:lnTo>
                  <a:pt x="817649" y="0"/>
                </a:lnTo>
              </a:path>
            </a:pathLst>
          </a:custGeom>
          <a:ln w="8889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5658125" y="608965"/>
            <a:ext cx="2286635" cy="0"/>
          </a:xfrm>
          <a:custGeom>
            <a:avLst/>
            <a:gdLst/>
            <a:ahLst/>
            <a:cxnLst/>
            <a:rect l="l" t="t" r="r" b="b"/>
            <a:pathLst>
              <a:path w="2286634">
                <a:moveTo>
                  <a:pt x="0" y="0"/>
                </a:moveTo>
                <a:lnTo>
                  <a:pt x="2286560" y="0"/>
                </a:lnTo>
              </a:path>
            </a:pathLst>
          </a:custGeom>
          <a:ln w="8889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0" y="618490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5727" y="0"/>
                </a:lnTo>
              </a:path>
            </a:pathLst>
          </a:custGeom>
          <a:ln w="10160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5818271" y="622300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385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5770259" y="617219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5833" y="0"/>
                </a:lnTo>
              </a:path>
            </a:pathLst>
          </a:custGeom>
          <a:ln w="7620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0" y="627380"/>
            <a:ext cx="774065" cy="0"/>
          </a:xfrm>
          <a:custGeom>
            <a:avLst/>
            <a:gdLst/>
            <a:ahLst/>
            <a:cxnLst/>
            <a:rect l="l" t="t" r="r" b="b"/>
            <a:pathLst>
              <a:path w="774065">
                <a:moveTo>
                  <a:pt x="0" y="0"/>
                </a:moveTo>
                <a:lnTo>
                  <a:pt x="773805" y="0"/>
                </a:lnTo>
              </a:path>
            </a:pathLst>
          </a:custGeom>
          <a:ln w="10160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5818271" y="627380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385" y="0"/>
                </a:lnTo>
              </a:path>
            </a:pathLst>
          </a:custGeom>
          <a:ln w="10160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0" y="636269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1883" y="0"/>
                </a:lnTo>
              </a:path>
            </a:pathLst>
          </a:custGeom>
          <a:ln w="10160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5918868" y="636269"/>
            <a:ext cx="1819275" cy="0"/>
          </a:xfrm>
          <a:custGeom>
            <a:avLst/>
            <a:gdLst/>
            <a:ahLst/>
            <a:cxnLst/>
            <a:rect l="l" t="t" r="r" b="b"/>
            <a:pathLst>
              <a:path w="1819275">
                <a:moveTo>
                  <a:pt x="0" y="0"/>
                </a:moveTo>
                <a:lnTo>
                  <a:pt x="1818773" y="0"/>
                </a:lnTo>
              </a:path>
            </a:pathLst>
          </a:custGeom>
          <a:ln w="10160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0" y="645159"/>
            <a:ext cx="730250" cy="0"/>
          </a:xfrm>
          <a:custGeom>
            <a:avLst/>
            <a:gdLst/>
            <a:ahLst/>
            <a:cxnLst/>
            <a:rect l="l" t="t" r="r" b="b"/>
            <a:pathLst>
              <a:path w="730250">
                <a:moveTo>
                  <a:pt x="0" y="0"/>
                </a:moveTo>
                <a:lnTo>
                  <a:pt x="729961" y="0"/>
                </a:lnTo>
              </a:path>
            </a:pathLst>
          </a:custGeom>
          <a:ln w="1016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6098506" y="647065"/>
            <a:ext cx="1503680" cy="0"/>
          </a:xfrm>
          <a:custGeom>
            <a:avLst/>
            <a:gdLst/>
            <a:ahLst/>
            <a:cxnLst/>
            <a:rect l="l" t="t" r="r" b="b"/>
            <a:pathLst>
              <a:path w="1503679">
                <a:moveTo>
                  <a:pt x="0" y="0"/>
                </a:moveTo>
                <a:lnTo>
                  <a:pt x="1503501" y="0"/>
                </a:lnTo>
              </a:path>
            </a:pathLst>
          </a:custGeom>
          <a:ln w="635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6041022" y="641984"/>
            <a:ext cx="1612900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816" y="0"/>
                </a:lnTo>
              </a:path>
            </a:pathLst>
          </a:custGeom>
          <a:ln w="381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0" y="654684"/>
            <a:ext cx="705485" cy="0"/>
          </a:xfrm>
          <a:custGeom>
            <a:avLst/>
            <a:gdLst/>
            <a:ahLst/>
            <a:cxnLst/>
            <a:rect l="l" t="t" r="r" b="b"/>
            <a:pathLst>
              <a:path w="705485">
                <a:moveTo>
                  <a:pt x="0" y="0"/>
                </a:moveTo>
                <a:lnTo>
                  <a:pt x="704907" y="0"/>
                </a:lnTo>
              </a:path>
            </a:pathLst>
          </a:custGeom>
          <a:ln w="8889">
            <a:solidFill>
              <a:srgbClr val="00A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6134434" y="654684"/>
            <a:ext cx="1430655" cy="0"/>
          </a:xfrm>
          <a:custGeom>
            <a:avLst/>
            <a:gdLst/>
            <a:ahLst/>
            <a:cxnLst/>
            <a:rect l="l" t="t" r="r" b="b"/>
            <a:pathLst>
              <a:path w="1430654">
                <a:moveTo>
                  <a:pt x="0" y="0"/>
                </a:moveTo>
                <a:lnTo>
                  <a:pt x="1430532" y="0"/>
                </a:lnTo>
              </a:path>
            </a:pathLst>
          </a:custGeom>
          <a:ln w="8889">
            <a:solidFill>
              <a:srgbClr val="00A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0" y="664209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2985" y="0"/>
                </a:lnTo>
              </a:path>
            </a:pathLst>
          </a:custGeom>
          <a:ln w="10160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k object 200"/>
          <p:cNvSpPr/>
          <p:nvPr/>
        </p:nvSpPr>
        <p:spPr>
          <a:xfrm>
            <a:off x="6235031" y="664209"/>
            <a:ext cx="1226820" cy="0"/>
          </a:xfrm>
          <a:custGeom>
            <a:avLst/>
            <a:gdLst/>
            <a:ahLst/>
            <a:cxnLst/>
            <a:rect l="l" t="t" r="r" b="b"/>
            <a:pathLst>
              <a:path w="1226820">
                <a:moveTo>
                  <a:pt x="0" y="0"/>
                </a:moveTo>
                <a:lnTo>
                  <a:pt x="1226218" y="0"/>
                </a:lnTo>
              </a:path>
            </a:pathLst>
          </a:custGeom>
          <a:ln w="10160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k object 201"/>
          <p:cNvSpPr/>
          <p:nvPr/>
        </p:nvSpPr>
        <p:spPr>
          <a:xfrm>
            <a:off x="0" y="673100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063" y="0"/>
                </a:lnTo>
              </a:path>
            </a:pathLst>
          </a:custGeom>
          <a:ln w="10159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k object 202"/>
          <p:cNvSpPr/>
          <p:nvPr/>
        </p:nvSpPr>
        <p:spPr>
          <a:xfrm>
            <a:off x="6452790" y="673734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067" y="0"/>
                </a:lnTo>
              </a:path>
            </a:pathLst>
          </a:custGeom>
          <a:ln w="8889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k object 203"/>
          <p:cNvSpPr/>
          <p:nvPr/>
        </p:nvSpPr>
        <p:spPr>
          <a:xfrm>
            <a:off x="6342814" y="668655"/>
            <a:ext cx="1007744" cy="0"/>
          </a:xfrm>
          <a:custGeom>
            <a:avLst/>
            <a:gdLst/>
            <a:ahLst/>
            <a:cxnLst/>
            <a:rect l="l" t="t" r="r" b="b"/>
            <a:pathLst>
              <a:path w="1007745">
                <a:moveTo>
                  <a:pt x="0" y="0"/>
                </a:moveTo>
                <a:lnTo>
                  <a:pt x="1007310" y="0"/>
                </a:lnTo>
              </a:path>
            </a:pathLst>
          </a:custGeom>
          <a:ln w="3175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340" y="947420"/>
            <a:ext cx="185610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374140"/>
            <a:ext cx="8393430" cy="300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86434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43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81355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180" y="0"/>
                </a:lnTo>
              </a:path>
            </a:pathLst>
          </a:custGeom>
          <a:ln w="889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8371" y="68262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644" y="0"/>
                </a:lnTo>
              </a:path>
            </a:pathLst>
          </a:custGeom>
          <a:ln w="8889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40896" y="677544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5511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91515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666" y="0"/>
                </a:lnTo>
              </a:path>
            </a:pathLst>
          </a:custGeom>
          <a:ln w="8889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1162" y="68834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187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810894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6811" y="0"/>
                </a:lnTo>
              </a:path>
            </a:pathLst>
          </a:custGeom>
          <a:ln w="8889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805815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5926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103744" y="59816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3982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14421" y="595630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14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959388" y="59055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82" y="0"/>
                </a:lnTo>
              </a:path>
            </a:pathLst>
          </a:custGeom>
          <a:ln w="7619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10" y="203200"/>
            <a:ext cx="913384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>
            <a:spLocks noGrp="1"/>
          </p:cNvSpPr>
          <p:nvPr>
            <p:ph type="title"/>
          </p:nvPr>
        </p:nvSpPr>
        <p:spPr>
          <a:xfrm>
            <a:off x="444500" y="1073150"/>
            <a:ext cx="324802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>
                <a:latin typeface="Calibri"/>
                <a:cs typeface="Calibri"/>
              </a:rPr>
              <a:t>In</a:t>
            </a:r>
            <a:r>
              <a:rPr sz="5000" dirty="0">
                <a:latin typeface="Calibri"/>
                <a:cs typeface="Calibri"/>
              </a:rPr>
              <a:t>t</a:t>
            </a:r>
            <a:r>
              <a:rPr sz="5000" spc="-5" dirty="0">
                <a:latin typeface="Calibri"/>
                <a:cs typeface="Calibri"/>
              </a:rPr>
              <a:t>roduct</a:t>
            </a:r>
            <a:r>
              <a:rPr sz="5000" spc="5" dirty="0">
                <a:latin typeface="Calibri"/>
                <a:cs typeface="Calibri"/>
              </a:rPr>
              <a:t>i</a:t>
            </a:r>
            <a:r>
              <a:rPr sz="5000" spc="-5" dirty="0">
                <a:latin typeface="Calibri"/>
                <a:cs typeface="Calibri"/>
              </a:rPr>
              <a:t>on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680719" y="4474209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685800">
                <a:moveTo>
                  <a:pt x="1219200" y="0"/>
                </a:moveTo>
                <a:lnTo>
                  <a:pt x="0" y="0"/>
                </a:lnTo>
                <a:lnTo>
                  <a:pt x="0" y="685800"/>
                </a:lnTo>
                <a:lnTo>
                  <a:pt x="1219200" y="685800"/>
                </a:lnTo>
                <a:lnTo>
                  <a:pt x="12192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80719" y="4474209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685800">
                <a:moveTo>
                  <a:pt x="609599" y="685800"/>
                </a:moveTo>
                <a:lnTo>
                  <a:pt x="0" y="685800"/>
                </a:lnTo>
                <a:lnTo>
                  <a:pt x="0" y="0"/>
                </a:lnTo>
                <a:lnTo>
                  <a:pt x="1219200" y="0"/>
                </a:lnTo>
                <a:lnTo>
                  <a:pt x="1219200" y="685800"/>
                </a:lnTo>
                <a:lnTo>
                  <a:pt x="609599" y="685800"/>
                </a:lnTo>
                <a:close/>
              </a:path>
            </a:pathLst>
          </a:custGeom>
          <a:ln w="25518">
            <a:solidFill>
              <a:srgbClr val="074F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863600" y="4622800"/>
            <a:ext cx="852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rs</a:t>
            </a:r>
            <a:r>
              <a:rPr sz="2400" spc="5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357120" y="4474209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1295400" y="0"/>
                </a:moveTo>
                <a:lnTo>
                  <a:pt x="0" y="0"/>
                </a:lnTo>
                <a:lnTo>
                  <a:pt x="0" y="685800"/>
                </a:lnTo>
                <a:lnTo>
                  <a:pt x="1295400" y="685800"/>
                </a:lnTo>
                <a:lnTo>
                  <a:pt x="12954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357120" y="4474209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6477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685800"/>
                </a:lnTo>
                <a:lnTo>
                  <a:pt x="647700" y="685800"/>
                </a:lnTo>
                <a:close/>
              </a:path>
            </a:pathLst>
          </a:custGeom>
          <a:ln w="25518">
            <a:solidFill>
              <a:srgbClr val="074F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2448560" y="4439920"/>
            <a:ext cx="11118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145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Static  Che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sz="2400" spc="5" dirty="0">
                <a:solidFill>
                  <a:srgbClr val="FFFFFF"/>
                </a:solidFill>
                <a:latin typeface="Constantia"/>
                <a:cs typeface="Constantia"/>
              </a:rPr>
              <a:t>k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er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4109720" y="4474209"/>
            <a:ext cx="2362200" cy="685800"/>
          </a:xfrm>
          <a:custGeom>
            <a:avLst/>
            <a:gdLst/>
            <a:ahLst/>
            <a:cxnLst/>
            <a:rect l="l" t="t" r="r" b="b"/>
            <a:pathLst>
              <a:path w="2362200" h="685800">
                <a:moveTo>
                  <a:pt x="2362200" y="0"/>
                </a:moveTo>
                <a:lnTo>
                  <a:pt x="0" y="0"/>
                </a:lnTo>
                <a:lnTo>
                  <a:pt x="0" y="685800"/>
                </a:lnTo>
                <a:lnTo>
                  <a:pt x="2362200" y="685800"/>
                </a:lnTo>
                <a:lnTo>
                  <a:pt x="23622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109720" y="4474209"/>
            <a:ext cx="2362200" cy="685800"/>
          </a:xfrm>
          <a:custGeom>
            <a:avLst/>
            <a:gdLst/>
            <a:ahLst/>
            <a:cxnLst/>
            <a:rect l="l" t="t" r="r" b="b"/>
            <a:pathLst>
              <a:path w="2362200" h="685800">
                <a:moveTo>
                  <a:pt x="11811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362200" y="0"/>
                </a:lnTo>
                <a:lnTo>
                  <a:pt x="2362200" y="685800"/>
                </a:lnTo>
                <a:lnTo>
                  <a:pt x="1181100" y="685800"/>
                </a:lnTo>
                <a:close/>
              </a:path>
            </a:pathLst>
          </a:custGeom>
          <a:ln w="25518">
            <a:solidFill>
              <a:srgbClr val="074F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4230370" y="4439920"/>
            <a:ext cx="21177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669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Intermediate  Code</a:t>
            </a:r>
            <a:r>
              <a:rPr sz="2400" spc="-8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Generator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7081519" y="4474209"/>
            <a:ext cx="1524000" cy="685800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1524000" y="0"/>
                </a:moveTo>
                <a:lnTo>
                  <a:pt x="0" y="0"/>
                </a:lnTo>
                <a:lnTo>
                  <a:pt x="0" y="685800"/>
                </a:lnTo>
                <a:lnTo>
                  <a:pt x="1524000" y="685800"/>
                </a:lnTo>
                <a:lnTo>
                  <a:pt x="1524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081519" y="4474209"/>
            <a:ext cx="1524000" cy="685800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7620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1524000" y="0"/>
                </a:lnTo>
                <a:lnTo>
                  <a:pt x="1524000" y="685800"/>
                </a:lnTo>
                <a:lnTo>
                  <a:pt x="762000" y="685800"/>
                </a:lnTo>
                <a:close/>
              </a:path>
            </a:pathLst>
          </a:custGeom>
          <a:ln w="25518">
            <a:solidFill>
              <a:srgbClr val="074F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7162800" y="4439920"/>
            <a:ext cx="13601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2766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Code  Ge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400" spc="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at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or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0" y="4775200"/>
            <a:ext cx="575310" cy="35560"/>
          </a:xfrm>
          <a:custGeom>
            <a:avLst/>
            <a:gdLst/>
            <a:ahLst/>
            <a:cxnLst/>
            <a:rect l="l" t="t" r="r" b="b"/>
            <a:pathLst>
              <a:path w="575310" h="35560">
                <a:moveTo>
                  <a:pt x="0" y="0"/>
                </a:moveTo>
                <a:lnTo>
                  <a:pt x="575310" y="35560"/>
                </a:lnTo>
              </a:path>
            </a:pathLst>
          </a:custGeom>
          <a:ln w="8890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65150" y="4754879"/>
            <a:ext cx="115570" cy="1130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899920" y="4818379"/>
            <a:ext cx="351790" cy="0"/>
          </a:xfrm>
          <a:custGeom>
            <a:avLst/>
            <a:gdLst/>
            <a:ahLst/>
            <a:cxnLst/>
            <a:rect l="l" t="t" r="r" b="b"/>
            <a:pathLst>
              <a:path w="351789">
                <a:moveTo>
                  <a:pt x="0" y="0"/>
                </a:moveTo>
                <a:lnTo>
                  <a:pt x="351790" y="0"/>
                </a:lnTo>
              </a:path>
            </a:pathLst>
          </a:custGeom>
          <a:ln w="8890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244089" y="4761229"/>
            <a:ext cx="113030" cy="1130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652520" y="4780279"/>
            <a:ext cx="351790" cy="1270"/>
          </a:xfrm>
          <a:custGeom>
            <a:avLst/>
            <a:gdLst/>
            <a:ahLst/>
            <a:cxnLst/>
            <a:rect l="l" t="t" r="r" b="b"/>
            <a:pathLst>
              <a:path w="351789" h="1270">
                <a:moveTo>
                  <a:pt x="0" y="0"/>
                </a:moveTo>
                <a:lnTo>
                  <a:pt x="351789" y="1270"/>
                </a:lnTo>
              </a:path>
            </a:pathLst>
          </a:custGeom>
          <a:ln w="8890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996690" y="4724400"/>
            <a:ext cx="114300" cy="1130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471920" y="4818379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>
                <a:moveTo>
                  <a:pt x="0" y="0"/>
                </a:moveTo>
                <a:lnTo>
                  <a:pt x="504189" y="0"/>
                </a:lnTo>
              </a:path>
            </a:pathLst>
          </a:custGeom>
          <a:ln w="8890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968490" y="4761229"/>
            <a:ext cx="113029" cy="1130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775450" y="5389879"/>
            <a:ext cx="2540" cy="457200"/>
          </a:xfrm>
          <a:custGeom>
            <a:avLst/>
            <a:gdLst/>
            <a:ahLst/>
            <a:cxnLst/>
            <a:rect l="l" t="t" r="r" b="b"/>
            <a:pathLst>
              <a:path w="2540" h="457200">
                <a:moveTo>
                  <a:pt x="2540" y="0"/>
                </a:moveTo>
                <a:lnTo>
                  <a:pt x="0" y="457200"/>
                </a:lnTo>
              </a:path>
            </a:pathLst>
          </a:custGeom>
          <a:ln w="9344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1119" y="5542279"/>
            <a:ext cx="6600190" cy="74930"/>
          </a:xfrm>
          <a:custGeom>
            <a:avLst/>
            <a:gdLst/>
            <a:ahLst/>
            <a:cxnLst/>
            <a:rect l="l" t="t" r="r" b="b"/>
            <a:pathLst>
              <a:path w="6600190" h="74929">
                <a:moveTo>
                  <a:pt x="0" y="0"/>
                </a:moveTo>
                <a:lnTo>
                  <a:pt x="6600189" y="74930"/>
                </a:lnTo>
              </a:path>
            </a:pathLst>
          </a:custGeom>
          <a:ln w="8890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663690" y="5560059"/>
            <a:ext cx="113029" cy="1130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882130" y="5617209"/>
            <a:ext cx="1875789" cy="2540"/>
          </a:xfrm>
          <a:custGeom>
            <a:avLst/>
            <a:gdLst/>
            <a:ahLst/>
            <a:cxnLst/>
            <a:rect l="l" t="t" r="r" b="b"/>
            <a:pathLst>
              <a:path w="1875790" h="2539">
                <a:moveTo>
                  <a:pt x="1875790" y="2539"/>
                </a:moveTo>
                <a:lnTo>
                  <a:pt x="0" y="0"/>
                </a:lnTo>
              </a:path>
            </a:pathLst>
          </a:custGeom>
          <a:ln w="8890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776719" y="5561329"/>
            <a:ext cx="113029" cy="1130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2363470" y="5723890"/>
            <a:ext cx="1203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Front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7299959" y="5613400"/>
            <a:ext cx="1167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Back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523240" y="1968500"/>
            <a:ext cx="8064500" cy="2470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184785" indent="-273050">
              <a:lnSpc>
                <a:spcPct val="100000"/>
              </a:lnSpc>
              <a:spcBef>
                <a:spcPts val="100"/>
              </a:spcBef>
            </a:pPr>
            <a:r>
              <a:rPr sz="3675" spc="187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spc="125" dirty="0">
                <a:latin typeface="Constantia"/>
                <a:cs typeface="Constantia"/>
              </a:rPr>
              <a:t>Intermediate </a:t>
            </a:r>
            <a:r>
              <a:rPr sz="2600" spc="-5" dirty="0">
                <a:latin typeface="Constantia"/>
                <a:cs typeface="Constantia"/>
              </a:rPr>
              <a:t>code </a:t>
            </a:r>
            <a:r>
              <a:rPr sz="2600" dirty="0">
                <a:latin typeface="Constantia"/>
                <a:cs typeface="Constantia"/>
              </a:rPr>
              <a:t>is </a:t>
            </a:r>
            <a:r>
              <a:rPr sz="2600" spc="-5" dirty="0">
                <a:latin typeface="Constantia"/>
                <a:cs typeface="Constantia"/>
              </a:rPr>
              <a:t>the interface between front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30" dirty="0">
                <a:latin typeface="Constantia"/>
                <a:cs typeface="Constantia"/>
              </a:rPr>
              <a:t>end  </a:t>
            </a:r>
            <a:r>
              <a:rPr sz="2600" spc="-5" dirty="0">
                <a:latin typeface="Constantia"/>
                <a:cs typeface="Constantia"/>
              </a:rPr>
              <a:t>and back end in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compiler</a:t>
            </a:r>
            <a:endParaRPr sz="2600">
              <a:latin typeface="Constantia"/>
              <a:cs typeface="Constantia"/>
            </a:endParaRPr>
          </a:p>
          <a:p>
            <a:pPr marL="298450" marR="17780" indent="-273050">
              <a:lnSpc>
                <a:spcPct val="100000"/>
              </a:lnSpc>
              <a:spcBef>
                <a:spcPts val="640"/>
              </a:spcBef>
            </a:pPr>
            <a:r>
              <a:rPr sz="3675" spc="307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spc="204" dirty="0">
                <a:latin typeface="Constantia"/>
                <a:cs typeface="Constantia"/>
              </a:rPr>
              <a:t>Ideally </a:t>
            </a:r>
            <a:r>
              <a:rPr sz="2600" spc="-5" dirty="0">
                <a:latin typeface="Constantia"/>
                <a:cs typeface="Constantia"/>
              </a:rPr>
              <a:t>the details of source language </a:t>
            </a:r>
            <a:r>
              <a:rPr sz="2600" dirty="0">
                <a:latin typeface="Constantia"/>
                <a:cs typeface="Constantia"/>
              </a:rPr>
              <a:t>are </a:t>
            </a:r>
            <a:r>
              <a:rPr sz="2600" spc="-5" dirty="0">
                <a:latin typeface="Constantia"/>
                <a:cs typeface="Constantia"/>
              </a:rPr>
              <a:t>confined</a:t>
            </a:r>
            <a:r>
              <a:rPr sz="2600" spc="-235" dirty="0">
                <a:latin typeface="Constantia"/>
                <a:cs typeface="Constantia"/>
              </a:rPr>
              <a:t> </a:t>
            </a:r>
            <a:r>
              <a:rPr sz="2600" spc="-85" dirty="0">
                <a:latin typeface="Constantia"/>
                <a:cs typeface="Constantia"/>
              </a:rPr>
              <a:t>to  </a:t>
            </a:r>
            <a:r>
              <a:rPr sz="2600" spc="-5" dirty="0">
                <a:latin typeface="Constantia"/>
                <a:cs typeface="Constantia"/>
              </a:rPr>
              <a:t>the front end and the details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5" dirty="0">
                <a:latin typeface="Constantia"/>
                <a:cs typeface="Constantia"/>
              </a:rPr>
              <a:t>target machines to the  back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end.</a:t>
            </a:r>
            <a:endParaRPr sz="2600">
              <a:latin typeface="Constantia"/>
              <a:cs typeface="Constantia"/>
            </a:endParaRPr>
          </a:p>
          <a:p>
            <a:pPr marR="46355" algn="r">
              <a:lnSpc>
                <a:spcPct val="100000"/>
              </a:lnSpc>
              <a:spcBef>
                <a:spcPts val="130"/>
              </a:spcBef>
            </a:pPr>
            <a:r>
              <a:rPr sz="2400" spc="-5" dirty="0">
                <a:latin typeface="Times New Roman"/>
                <a:cs typeface="Times New Roman"/>
              </a:rPr>
              <a:t>Intermediate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code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6659880" y="4531359"/>
            <a:ext cx="208279" cy="287020"/>
          </a:xfrm>
          <a:custGeom>
            <a:avLst/>
            <a:gdLst/>
            <a:ahLst/>
            <a:cxnLst/>
            <a:rect l="l" t="t" r="r" b="b"/>
            <a:pathLst>
              <a:path w="208279" h="287020">
                <a:moveTo>
                  <a:pt x="0" y="287019"/>
                </a:moveTo>
                <a:lnTo>
                  <a:pt x="208279" y="0"/>
                </a:lnTo>
              </a:path>
            </a:pathLst>
          </a:custGeom>
          <a:ln w="8890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833869" y="4474209"/>
            <a:ext cx="74930" cy="83820"/>
          </a:xfrm>
          <a:custGeom>
            <a:avLst/>
            <a:gdLst/>
            <a:ahLst/>
            <a:cxnLst/>
            <a:rect l="l" t="t" r="r" b="b"/>
            <a:pathLst>
              <a:path w="74929" h="83820">
                <a:moveTo>
                  <a:pt x="74929" y="0"/>
                </a:moveTo>
                <a:lnTo>
                  <a:pt x="0" y="39369"/>
                </a:lnTo>
                <a:lnTo>
                  <a:pt x="60959" y="83819"/>
                </a:lnTo>
                <a:lnTo>
                  <a:pt x="74929" y="0"/>
                </a:lnTo>
                <a:close/>
              </a:path>
            </a:pathLst>
          </a:custGeom>
          <a:solidFill>
            <a:srgbClr val="054F9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86434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43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81355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180" y="0"/>
                </a:lnTo>
              </a:path>
            </a:pathLst>
          </a:custGeom>
          <a:ln w="889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8371" y="68262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644" y="0"/>
                </a:lnTo>
              </a:path>
            </a:pathLst>
          </a:custGeom>
          <a:ln w="8889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40896" y="677544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5511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91515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666" y="0"/>
                </a:lnTo>
              </a:path>
            </a:pathLst>
          </a:custGeom>
          <a:ln w="8889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1162" y="68834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187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810894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6811" y="0"/>
                </a:lnTo>
              </a:path>
            </a:pathLst>
          </a:custGeom>
          <a:ln w="8889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805815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5926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103744" y="59816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3982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14421" y="595630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14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959388" y="59055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82" y="0"/>
                </a:lnTo>
              </a:path>
            </a:pathLst>
          </a:custGeom>
          <a:ln w="7619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10" y="203200"/>
            <a:ext cx="913384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590800" y="1068069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0"/>
                </a:moveTo>
                <a:lnTo>
                  <a:pt x="1143000" y="0"/>
                </a:lnTo>
                <a:lnTo>
                  <a:pt x="1143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733800" y="1068069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0"/>
                </a:moveTo>
                <a:lnTo>
                  <a:pt x="1143000" y="0"/>
                </a:lnTo>
                <a:lnTo>
                  <a:pt x="1143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876800" y="1068069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0"/>
                </a:moveTo>
                <a:lnTo>
                  <a:pt x="1143000" y="0"/>
                </a:lnTo>
                <a:lnTo>
                  <a:pt x="1143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90800" y="1525269"/>
            <a:ext cx="1143000" cy="392430"/>
          </a:xfrm>
          <a:custGeom>
            <a:avLst/>
            <a:gdLst/>
            <a:ahLst/>
            <a:cxnLst/>
            <a:rect l="l" t="t" r="r" b="b"/>
            <a:pathLst>
              <a:path w="1143000" h="392430">
                <a:moveTo>
                  <a:pt x="0" y="0"/>
                </a:moveTo>
                <a:lnTo>
                  <a:pt x="1143000" y="0"/>
                </a:lnTo>
                <a:lnTo>
                  <a:pt x="1143000" y="392429"/>
                </a:lnTo>
                <a:lnTo>
                  <a:pt x="0" y="392429"/>
                </a:lnTo>
                <a:lnTo>
                  <a:pt x="0" y="0"/>
                </a:lnTo>
                <a:close/>
              </a:path>
            </a:pathLst>
          </a:custGeom>
          <a:solidFill>
            <a:srgbClr val="CCD4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733800" y="1525269"/>
            <a:ext cx="1143000" cy="392430"/>
          </a:xfrm>
          <a:custGeom>
            <a:avLst/>
            <a:gdLst/>
            <a:ahLst/>
            <a:cxnLst/>
            <a:rect l="l" t="t" r="r" b="b"/>
            <a:pathLst>
              <a:path w="1143000" h="392430">
                <a:moveTo>
                  <a:pt x="0" y="0"/>
                </a:moveTo>
                <a:lnTo>
                  <a:pt x="1143000" y="0"/>
                </a:lnTo>
                <a:lnTo>
                  <a:pt x="1143000" y="392429"/>
                </a:lnTo>
                <a:lnTo>
                  <a:pt x="0" y="392429"/>
                </a:lnTo>
                <a:lnTo>
                  <a:pt x="0" y="0"/>
                </a:lnTo>
                <a:close/>
              </a:path>
            </a:pathLst>
          </a:custGeom>
          <a:solidFill>
            <a:srgbClr val="CCD4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876800" y="1525269"/>
            <a:ext cx="1143000" cy="392430"/>
          </a:xfrm>
          <a:custGeom>
            <a:avLst/>
            <a:gdLst/>
            <a:ahLst/>
            <a:cxnLst/>
            <a:rect l="l" t="t" r="r" b="b"/>
            <a:pathLst>
              <a:path w="1143000" h="392430">
                <a:moveTo>
                  <a:pt x="0" y="0"/>
                </a:moveTo>
                <a:lnTo>
                  <a:pt x="1143000" y="0"/>
                </a:lnTo>
                <a:lnTo>
                  <a:pt x="1143000" y="392429"/>
                </a:lnTo>
                <a:lnTo>
                  <a:pt x="0" y="392429"/>
                </a:lnTo>
                <a:lnTo>
                  <a:pt x="0" y="0"/>
                </a:lnTo>
                <a:close/>
              </a:path>
            </a:pathLst>
          </a:custGeom>
          <a:solidFill>
            <a:srgbClr val="CCD4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590800" y="1917700"/>
            <a:ext cx="1143000" cy="392430"/>
          </a:xfrm>
          <a:custGeom>
            <a:avLst/>
            <a:gdLst/>
            <a:ahLst/>
            <a:cxnLst/>
            <a:rect l="l" t="t" r="r" b="b"/>
            <a:pathLst>
              <a:path w="1143000" h="392430">
                <a:moveTo>
                  <a:pt x="0" y="0"/>
                </a:moveTo>
                <a:lnTo>
                  <a:pt x="1143000" y="0"/>
                </a:lnTo>
                <a:lnTo>
                  <a:pt x="1143000" y="392429"/>
                </a:lnTo>
                <a:lnTo>
                  <a:pt x="0" y="392429"/>
                </a:lnTo>
                <a:lnTo>
                  <a:pt x="0" y="0"/>
                </a:lnTo>
                <a:close/>
              </a:path>
            </a:pathLst>
          </a:custGeom>
          <a:solidFill>
            <a:srgbClr val="E6EA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733800" y="1917700"/>
            <a:ext cx="1143000" cy="392430"/>
          </a:xfrm>
          <a:custGeom>
            <a:avLst/>
            <a:gdLst/>
            <a:ahLst/>
            <a:cxnLst/>
            <a:rect l="l" t="t" r="r" b="b"/>
            <a:pathLst>
              <a:path w="1143000" h="392430">
                <a:moveTo>
                  <a:pt x="0" y="0"/>
                </a:moveTo>
                <a:lnTo>
                  <a:pt x="1143000" y="0"/>
                </a:lnTo>
                <a:lnTo>
                  <a:pt x="1143000" y="392429"/>
                </a:lnTo>
                <a:lnTo>
                  <a:pt x="0" y="392429"/>
                </a:lnTo>
                <a:lnTo>
                  <a:pt x="0" y="0"/>
                </a:lnTo>
                <a:close/>
              </a:path>
            </a:pathLst>
          </a:custGeom>
          <a:solidFill>
            <a:srgbClr val="E6EA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876800" y="1917700"/>
            <a:ext cx="1143000" cy="392430"/>
          </a:xfrm>
          <a:custGeom>
            <a:avLst/>
            <a:gdLst/>
            <a:ahLst/>
            <a:cxnLst/>
            <a:rect l="l" t="t" r="r" b="b"/>
            <a:pathLst>
              <a:path w="1143000" h="392430">
                <a:moveTo>
                  <a:pt x="0" y="0"/>
                </a:moveTo>
                <a:lnTo>
                  <a:pt x="1143000" y="0"/>
                </a:lnTo>
                <a:lnTo>
                  <a:pt x="1143000" y="392429"/>
                </a:lnTo>
                <a:lnTo>
                  <a:pt x="0" y="392429"/>
                </a:lnTo>
                <a:lnTo>
                  <a:pt x="0" y="0"/>
                </a:lnTo>
                <a:close/>
              </a:path>
            </a:pathLst>
          </a:custGeom>
          <a:solidFill>
            <a:srgbClr val="E6EA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0" name="object 90"/>
          <p:cNvGraphicFramePr>
            <a:graphicFrameLocks noGrp="1"/>
          </p:cNvGraphicFramePr>
          <p:nvPr/>
        </p:nvGraphicFramePr>
        <p:xfrm>
          <a:off x="2590800" y="1068069"/>
          <a:ext cx="3428365" cy="2416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2059">
                <a:tc gridSpan="3"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1287145" algn="l"/>
                          <a:tab pos="2430145" algn="l"/>
                        </a:tabLst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op	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arg1	arg2</a:t>
                      </a:r>
                      <a:endParaRPr sz="1800">
                        <a:latin typeface="Constantia"/>
                        <a:cs typeface="Constantia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  <a:spcBef>
                          <a:spcPts val="1440"/>
                        </a:spcBef>
                        <a:tabLst>
                          <a:tab pos="1290955" algn="l"/>
                          <a:tab pos="2433955" algn="l"/>
                        </a:tabLst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*	b	c</a:t>
                      </a:r>
                      <a:endParaRPr sz="1800">
                        <a:latin typeface="Constantia"/>
                        <a:cs typeface="Constantia"/>
                      </a:endParaRPr>
                    </a:p>
                    <a:p>
                      <a:pPr marL="147955">
                        <a:lnSpc>
                          <a:spcPct val="100000"/>
                        </a:lnSpc>
                        <a:spcBef>
                          <a:spcPts val="930"/>
                        </a:spcBef>
                        <a:tabLst>
                          <a:tab pos="1290955" algn="l"/>
                          <a:tab pos="2433955" algn="l"/>
                        </a:tabLst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+	a	</a:t>
                      </a:r>
                      <a:r>
                        <a:rPr sz="1800" spc="-5" dirty="0">
                          <a:latin typeface="Constantia"/>
                          <a:cs typeface="Constantia"/>
                        </a:rPr>
                        <a:t>(0)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55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*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4290" marB="0">
                    <a:solidFill>
                      <a:srgbClr val="CCD4E9"/>
                    </a:solidFill>
                  </a:tcPr>
                </a:tc>
                <a:tc>
                  <a:txBody>
                    <a:bodyPr/>
                    <a:lstStyle/>
                    <a:p>
                      <a:pPr marL="5511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b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4290" marB="0">
                    <a:solidFill>
                      <a:srgbClr val="CCD4E9"/>
                    </a:solidFill>
                  </a:tcPr>
                </a:tc>
                <a:tc>
                  <a:txBody>
                    <a:bodyPr/>
                    <a:lstStyle/>
                    <a:p>
                      <a:pPr marL="45148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c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4290" marB="0">
                    <a:solidFill>
                      <a:srgbClr val="CCD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42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/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5560" marB="0">
                    <a:solidFill>
                      <a:srgbClr val="E6EAF4"/>
                    </a:solidFill>
                  </a:tcPr>
                </a:tc>
                <a:tc>
                  <a:txBody>
                    <a:bodyPr/>
                    <a:lstStyle/>
                    <a:p>
                      <a:pPr marL="5511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d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5560" marB="0">
                    <a:solidFill>
                      <a:srgbClr val="E6EAF4"/>
                    </a:solidFill>
                  </a:tcPr>
                </a:tc>
                <a:tc>
                  <a:txBody>
                    <a:bodyPr/>
                    <a:lstStyle/>
                    <a:p>
                      <a:pPr marL="451484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latin typeface="Constantia"/>
                          <a:cs typeface="Constantia"/>
                        </a:rPr>
                        <a:t>(2)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5560" marB="0">
                    <a:solidFill>
                      <a:srgbClr val="E6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42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-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4290" marB="0">
                    <a:solidFill>
                      <a:srgbClr val="CCD4E9"/>
                    </a:solidFill>
                  </a:tcPr>
                </a:tc>
                <a:tc>
                  <a:txBody>
                    <a:bodyPr/>
                    <a:lstStyle/>
                    <a:p>
                      <a:pPr marL="5511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onstantia"/>
                          <a:cs typeface="Constantia"/>
                        </a:rPr>
                        <a:t>(1)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4290" marB="0">
                    <a:solidFill>
                      <a:srgbClr val="CCD4E9"/>
                    </a:solidFill>
                  </a:tcPr>
                </a:tc>
                <a:tc>
                  <a:txBody>
                    <a:bodyPr/>
                    <a:lstStyle/>
                    <a:p>
                      <a:pPr marL="45148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Constantia"/>
                          <a:cs typeface="Constantia"/>
                        </a:rPr>
                        <a:t>(3)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4290" marB="0">
                    <a:solidFill>
                      <a:srgbClr val="CCD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object 91"/>
          <p:cNvSpPr txBox="1"/>
          <p:nvPr/>
        </p:nvSpPr>
        <p:spPr>
          <a:xfrm>
            <a:off x="2190750" y="643890"/>
            <a:ext cx="1649730" cy="274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025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iples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  <a:spcBef>
                <a:spcPts val="78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4452620" y="4282440"/>
            <a:ext cx="922019" cy="443230"/>
          </a:xfrm>
          <a:custGeom>
            <a:avLst/>
            <a:gdLst/>
            <a:ahLst/>
            <a:cxnLst/>
            <a:rect l="l" t="t" r="r" b="b"/>
            <a:pathLst>
              <a:path w="922020" h="443229">
                <a:moveTo>
                  <a:pt x="0" y="0"/>
                </a:moveTo>
                <a:lnTo>
                  <a:pt x="922019" y="0"/>
                </a:lnTo>
                <a:lnTo>
                  <a:pt x="922019" y="443230"/>
                </a:lnTo>
                <a:lnTo>
                  <a:pt x="0" y="443230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374640" y="4282440"/>
            <a:ext cx="922019" cy="443230"/>
          </a:xfrm>
          <a:custGeom>
            <a:avLst/>
            <a:gdLst/>
            <a:ahLst/>
            <a:cxnLst/>
            <a:rect l="l" t="t" r="r" b="b"/>
            <a:pathLst>
              <a:path w="922020" h="443229">
                <a:moveTo>
                  <a:pt x="0" y="0"/>
                </a:moveTo>
                <a:lnTo>
                  <a:pt x="922020" y="0"/>
                </a:lnTo>
                <a:lnTo>
                  <a:pt x="922020" y="443230"/>
                </a:lnTo>
                <a:lnTo>
                  <a:pt x="0" y="443230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296659" y="4282440"/>
            <a:ext cx="922019" cy="443230"/>
          </a:xfrm>
          <a:custGeom>
            <a:avLst/>
            <a:gdLst/>
            <a:ahLst/>
            <a:cxnLst/>
            <a:rect l="l" t="t" r="r" b="b"/>
            <a:pathLst>
              <a:path w="922020" h="443229">
                <a:moveTo>
                  <a:pt x="0" y="0"/>
                </a:moveTo>
                <a:lnTo>
                  <a:pt x="922019" y="0"/>
                </a:lnTo>
                <a:lnTo>
                  <a:pt x="922019" y="443230"/>
                </a:lnTo>
                <a:lnTo>
                  <a:pt x="0" y="443230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6427470" y="4305300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Constantia"/>
                <a:cs typeface="Constantia"/>
              </a:rPr>
              <a:t>rg</a:t>
            </a:r>
            <a:r>
              <a:rPr sz="1800" b="1" dirty="0">
                <a:solidFill>
                  <a:srgbClr val="FFFFFF"/>
                </a:solidFill>
                <a:latin typeface="Constantia"/>
                <a:cs typeface="Constantia"/>
              </a:rPr>
              <a:t>2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4452620" y="4725670"/>
            <a:ext cx="922019" cy="379730"/>
          </a:xfrm>
          <a:custGeom>
            <a:avLst/>
            <a:gdLst/>
            <a:ahLst/>
            <a:cxnLst/>
            <a:rect l="l" t="t" r="r" b="b"/>
            <a:pathLst>
              <a:path w="922020" h="379729">
                <a:moveTo>
                  <a:pt x="0" y="0"/>
                </a:moveTo>
                <a:lnTo>
                  <a:pt x="922019" y="0"/>
                </a:lnTo>
                <a:lnTo>
                  <a:pt x="922019" y="379729"/>
                </a:lnTo>
                <a:lnTo>
                  <a:pt x="0" y="379729"/>
                </a:lnTo>
                <a:lnTo>
                  <a:pt x="0" y="0"/>
                </a:lnTo>
                <a:close/>
              </a:path>
            </a:pathLst>
          </a:custGeom>
          <a:solidFill>
            <a:srgbClr val="CCD4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374640" y="4725670"/>
            <a:ext cx="922019" cy="379730"/>
          </a:xfrm>
          <a:custGeom>
            <a:avLst/>
            <a:gdLst/>
            <a:ahLst/>
            <a:cxnLst/>
            <a:rect l="l" t="t" r="r" b="b"/>
            <a:pathLst>
              <a:path w="922020" h="379729">
                <a:moveTo>
                  <a:pt x="0" y="0"/>
                </a:moveTo>
                <a:lnTo>
                  <a:pt x="922020" y="0"/>
                </a:lnTo>
                <a:lnTo>
                  <a:pt x="922020" y="379729"/>
                </a:lnTo>
                <a:lnTo>
                  <a:pt x="0" y="379729"/>
                </a:lnTo>
                <a:lnTo>
                  <a:pt x="0" y="0"/>
                </a:lnTo>
                <a:close/>
              </a:path>
            </a:pathLst>
          </a:custGeom>
          <a:solidFill>
            <a:srgbClr val="CCD4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296659" y="4725670"/>
            <a:ext cx="922019" cy="379730"/>
          </a:xfrm>
          <a:custGeom>
            <a:avLst/>
            <a:gdLst/>
            <a:ahLst/>
            <a:cxnLst/>
            <a:rect l="l" t="t" r="r" b="b"/>
            <a:pathLst>
              <a:path w="922020" h="379729">
                <a:moveTo>
                  <a:pt x="0" y="0"/>
                </a:moveTo>
                <a:lnTo>
                  <a:pt x="922019" y="0"/>
                </a:lnTo>
                <a:lnTo>
                  <a:pt x="922019" y="379729"/>
                </a:lnTo>
                <a:lnTo>
                  <a:pt x="0" y="379729"/>
                </a:lnTo>
                <a:lnTo>
                  <a:pt x="0" y="0"/>
                </a:lnTo>
                <a:close/>
              </a:path>
            </a:pathLst>
          </a:custGeom>
          <a:solidFill>
            <a:srgbClr val="CCD4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6431279" y="4748529"/>
            <a:ext cx="131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c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4452620" y="5105400"/>
            <a:ext cx="922019" cy="379730"/>
          </a:xfrm>
          <a:custGeom>
            <a:avLst/>
            <a:gdLst/>
            <a:ahLst/>
            <a:cxnLst/>
            <a:rect l="l" t="t" r="r" b="b"/>
            <a:pathLst>
              <a:path w="922020" h="379729">
                <a:moveTo>
                  <a:pt x="0" y="0"/>
                </a:moveTo>
                <a:lnTo>
                  <a:pt x="922019" y="0"/>
                </a:lnTo>
                <a:lnTo>
                  <a:pt x="922019" y="379730"/>
                </a:lnTo>
                <a:lnTo>
                  <a:pt x="0" y="379730"/>
                </a:lnTo>
                <a:lnTo>
                  <a:pt x="0" y="0"/>
                </a:lnTo>
                <a:close/>
              </a:path>
            </a:pathLst>
          </a:custGeom>
          <a:solidFill>
            <a:srgbClr val="E6EA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374640" y="5105400"/>
            <a:ext cx="922019" cy="379730"/>
          </a:xfrm>
          <a:custGeom>
            <a:avLst/>
            <a:gdLst/>
            <a:ahLst/>
            <a:cxnLst/>
            <a:rect l="l" t="t" r="r" b="b"/>
            <a:pathLst>
              <a:path w="922020" h="379729">
                <a:moveTo>
                  <a:pt x="0" y="0"/>
                </a:moveTo>
                <a:lnTo>
                  <a:pt x="922020" y="0"/>
                </a:lnTo>
                <a:lnTo>
                  <a:pt x="922020" y="379730"/>
                </a:lnTo>
                <a:lnTo>
                  <a:pt x="0" y="379730"/>
                </a:lnTo>
                <a:lnTo>
                  <a:pt x="0" y="0"/>
                </a:lnTo>
                <a:close/>
              </a:path>
            </a:pathLst>
          </a:custGeom>
          <a:solidFill>
            <a:srgbClr val="E6EA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296659" y="5105400"/>
            <a:ext cx="922019" cy="379730"/>
          </a:xfrm>
          <a:custGeom>
            <a:avLst/>
            <a:gdLst/>
            <a:ahLst/>
            <a:cxnLst/>
            <a:rect l="l" t="t" r="r" b="b"/>
            <a:pathLst>
              <a:path w="922020" h="379729">
                <a:moveTo>
                  <a:pt x="0" y="0"/>
                </a:moveTo>
                <a:lnTo>
                  <a:pt x="922019" y="0"/>
                </a:lnTo>
                <a:lnTo>
                  <a:pt x="922019" y="379730"/>
                </a:lnTo>
                <a:lnTo>
                  <a:pt x="0" y="379730"/>
                </a:lnTo>
                <a:lnTo>
                  <a:pt x="0" y="0"/>
                </a:lnTo>
                <a:close/>
              </a:path>
            </a:pathLst>
          </a:custGeom>
          <a:solidFill>
            <a:srgbClr val="E6EA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6431279" y="5128259"/>
            <a:ext cx="389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tantia"/>
                <a:cs typeface="Constantia"/>
              </a:rPr>
              <a:t>(1</a:t>
            </a:r>
            <a:r>
              <a:rPr sz="1800" spc="5" dirty="0">
                <a:latin typeface="Constantia"/>
                <a:cs typeface="Constantia"/>
              </a:rPr>
              <a:t>0</a:t>
            </a:r>
            <a:r>
              <a:rPr sz="1800" dirty="0">
                <a:latin typeface="Constantia"/>
                <a:cs typeface="Constantia"/>
              </a:rPr>
              <a:t>)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4452620" y="5485129"/>
            <a:ext cx="922019" cy="381000"/>
          </a:xfrm>
          <a:custGeom>
            <a:avLst/>
            <a:gdLst/>
            <a:ahLst/>
            <a:cxnLst/>
            <a:rect l="l" t="t" r="r" b="b"/>
            <a:pathLst>
              <a:path w="922020" h="381000">
                <a:moveTo>
                  <a:pt x="0" y="0"/>
                </a:moveTo>
                <a:lnTo>
                  <a:pt x="922019" y="0"/>
                </a:lnTo>
                <a:lnTo>
                  <a:pt x="922019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CCD4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374640" y="5485129"/>
            <a:ext cx="922019" cy="381000"/>
          </a:xfrm>
          <a:custGeom>
            <a:avLst/>
            <a:gdLst/>
            <a:ahLst/>
            <a:cxnLst/>
            <a:rect l="l" t="t" r="r" b="b"/>
            <a:pathLst>
              <a:path w="922020" h="381000">
                <a:moveTo>
                  <a:pt x="0" y="0"/>
                </a:moveTo>
                <a:lnTo>
                  <a:pt x="922020" y="0"/>
                </a:lnTo>
                <a:lnTo>
                  <a:pt x="92202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CCD4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296659" y="5485129"/>
            <a:ext cx="922019" cy="381000"/>
          </a:xfrm>
          <a:custGeom>
            <a:avLst/>
            <a:gdLst/>
            <a:ahLst/>
            <a:cxnLst/>
            <a:rect l="l" t="t" r="r" b="b"/>
            <a:pathLst>
              <a:path w="922020" h="381000">
                <a:moveTo>
                  <a:pt x="0" y="0"/>
                </a:moveTo>
                <a:lnTo>
                  <a:pt x="922019" y="0"/>
                </a:lnTo>
                <a:lnTo>
                  <a:pt x="922019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CCD4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6431279" y="5506720"/>
            <a:ext cx="131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c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4452620" y="5866129"/>
            <a:ext cx="922019" cy="379730"/>
          </a:xfrm>
          <a:custGeom>
            <a:avLst/>
            <a:gdLst/>
            <a:ahLst/>
            <a:cxnLst/>
            <a:rect l="l" t="t" r="r" b="b"/>
            <a:pathLst>
              <a:path w="922020" h="379729">
                <a:moveTo>
                  <a:pt x="0" y="0"/>
                </a:moveTo>
                <a:lnTo>
                  <a:pt x="922019" y="0"/>
                </a:lnTo>
                <a:lnTo>
                  <a:pt x="922019" y="379730"/>
                </a:lnTo>
                <a:lnTo>
                  <a:pt x="0" y="379730"/>
                </a:lnTo>
                <a:lnTo>
                  <a:pt x="0" y="0"/>
                </a:lnTo>
                <a:close/>
              </a:path>
            </a:pathLst>
          </a:custGeom>
          <a:solidFill>
            <a:srgbClr val="E6EA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374640" y="5866129"/>
            <a:ext cx="922019" cy="379730"/>
          </a:xfrm>
          <a:custGeom>
            <a:avLst/>
            <a:gdLst/>
            <a:ahLst/>
            <a:cxnLst/>
            <a:rect l="l" t="t" r="r" b="b"/>
            <a:pathLst>
              <a:path w="922020" h="379729">
                <a:moveTo>
                  <a:pt x="0" y="0"/>
                </a:moveTo>
                <a:lnTo>
                  <a:pt x="922020" y="0"/>
                </a:lnTo>
                <a:lnTo>
                  <a:pt x="922020" y="379730"/>
                </a:lnTo>
                <a:lnTo>
                  <a:pt x="0" y="379730"/>
                </a:lnTo>
                <a:lnTo>
                  <a:pt x="0" y="0"/>
                </a:lnTo>
                <a:close/>
              </a:path>
            </a:pathLst>
          </a:custGeom>
          <a:solidFill>
            <a:srgbClr val="E6EA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296659" y="5866129"/>
            <a:ext cx="922019" cy="379730"/>
          </a:xfrm>
          <a:custGeom>
            <a:avLst/>
            <a:gdLst/>
            <a:ahLst/>
            <a:cxnLst/>
            <a:rect l="l" t="t" r="r" b="b"/>
            <a:pathLst>
              <a:path w="922020" h="379729">
                <a:moveTo>
                  <a:pt x="0" y="0"/>
                </a:moveTo>
                <a:lnTo>
                  <a:pt x="922019" y="0"/>
                </a:lnTo>
                <a:lnTo>
                  <a:pt x="922019" y="379730"/>
                </a:lnTo>
                <a:lnTo>
                  <a:pt x="0" y="379730"/>
                </a:lnTo>
                <a:lnTo>
                  <a:pt x="0" y="0"/>
                </a:lnTo>
                <a:close/>
              </a:path>
            </a:pathLst>
          </a:custGeom>
          <a:solidFill>
            <a:srgbClr val="E6EA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6431279" y="5887720"/>
            <a:ext cx="376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tantia"/>
                <a:cs typeface="Constantia"/>
              </a:rPr>
              <a:t>(1</a:t>
            </a:r>
            <a:r>
              <a:rPr sz="1800" spc="5" dirty="0">
                <a:latin typeface="Constantia"/>
                <a:cs typeface="Constantia"/>
              </a:rPr>
              <a:t>2</a:t>
            </a:r>
            <a:r>
              <a:rPr sz="1800" dirty="0">
                <a:latin typeface="Constantia"/>
                <a:cs typeface="Constantia"/>
              </a:rPr>
              <a:t>)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4452620" y="6245859"/>
            <a:ext cx="922019" cy="378460"/>
          </a:xfrm>
          <a:custGeom>
            <a:avLst/>
            <a:gdLst/>
            <a:ahLst/>
            <a:cxnLst/>
            <a:rect l="l" t="t" r="r" b="b"/>
            <a:pathLst>
              <a:path w="922020" h="378459">
                <a:moveTo>
                  <a:pt x="0" y="0"/>
                </a:moveTo>
                <a:lnTo>
                  <a:pt x="922019" y="0"/>
                </a:lnTo>
                <a:lnTo>
                  <a:pt x="922019" y="378459"/>
                </a:lnTo>
                <a:lnTo>
                  <a:pt x="0" y="378459"/>
                </a:lnTo>
                <a:lnTo>
                  <a:pt x="0" y="0"/>
                </a:lnTo>
                <a:close/>
              </a:path>
            </a:pathLst>
          </a:custGeom>
          <a:solidFill>
            <a:srgbClr val="CCD4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374640" y="6245859"/>
            <a:ext cx="922019" cy="378460"/>
          </a:xfrm>
          <a:custGeom>
            <a:avLst/>
            <a:gdLst/>
            <a:ahLst/>
            <a:cxnLst/>
            <a:rect l="l" t="t" r="r" b="b"/>
            <a:pathLst>
              <a:path w="922020" h="378459">
                <a:moveTo>
                  <a:pt x="0" y="0"/>
                </a:moveTo>
                <a:lnTo>
                  <a:pt x="922020" y="0"/>
                </a:lnTo>
                <a:lnTo>
                  <a:pt x="922020" y="378459"/>
                </a:lnTo>
                <a:lnTo>
                  <a:pt x="0" y="378459"/>
                </a:lnTo>
                <a:lnTo>
                  <a:pt x="0" y="0"/>
                </a:lnTo>
                <a:close/>
              </a:path>
            </a:pathLst>
          </a:custGeom>
          <a:solidFill>
            <a:srgbClr val="CCD4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296659" y="6245859"/>
            <a:ext cx="922019" cy="378460"/>
          </a:xfrm>
          <a:custGeom>
            <a:avLst/>
            <a:gdLst/>
            <a:ahLst/>
            <a:cxnLst/>
            <a:rect l="l" t="t" r="r" b="b"/>
            <a:pathLst>
              <a:path w="922020" h="378459">
                <a:moveTo>
                  <a:pt x="0" y="0"/>
                </a:moveTo>
                <a:lnTo>
                  <a:pt x="922019" y="0"/>
                </a:lnTo>
                <a:lnTo>
                  <a:pt x="922019" y="378459"/>
                </a:lnTo>
                <a:lnTo>
                  <a:pt x="0" y="378459"/>
                </a:lnTo>
                <a:lnTo>
                  <a:pt x="0" y="0"/>
                </a:lnTo>
                <a:close/>
              </a:path>
            </a:pathLst>
          </a:custGeom>
          <a:solidFill>
            <a:srgbClr val="CCD4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6431279" y="6267450"/>
            <a:ext cx="368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tantia"/>
                <a:cs typeface="Constantia"/>
              </a:rPr>
              <a:t>(13)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4147820" y="3575050"/>
            <a:ext cx="1917700" cy="1029969"/>
          </a:xfrm>
          <a:prstGeom prst="rect">
            <a:avLst/>
          </a:prstGeom>
        </p:spPr>
        <p:txBody>
          <a:bodyPr vert="horz" wrap="square" lIns="0" tIns="2209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2400" dirty="0">
                <a:latin typeface="Times New Roman"/>
                <a:cs typeface="Times New Roman"/>
              </a:rPr>
              <a:t>Indirect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Triples</a:t>
            </a:r>
            <a:endParaRPr sz="2400">
              <a:latin typeface="Times New Roman"/>
              <a:cs typeface="Times New Roman"/>
            </a:endParaRPr>
          </a:p>
          <a:p>
            <a:pPr marL="448945">
              <a:lnSpc>
                <a:spcPct val="100000"/>
              </a:lnSpc>
              <a:spcBef>
                <a:spcPts val="1230"/>
              </a:spcBef>
              <a:tabLst>
                <a:tab pos="1370965" algn="l"/>
              </a:tabLst>
            </a:pPr>
            <a:r>
              <a:rPr sz="1800" b="1" dirty="0">
                <a:solidFill>
                  <a:srgbClr val="FFFFFF"/>
                </a:solidFill>
                <a:latin typeface="Constantia"/>
                <a:cs typeface="Constantia"/>
              </a:rPr>
              <a:t>op	</a:t>
            </a:r>
            <a:r>
              <a:rPr sz="1800" b="1" spc="-5" dirty="0">
                <a:solidFill>
                  <a:srgbClr val="FFFFFF"/>
                </a:solidFill>
                <a:latin typeface="Constantia"/>
                <a:cs typeface="Constantia"/>
              </a:rPr>
              <a:t>arg1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001770" y="4699000"/>
            <a:ext cx="3638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latin typeface="Times New Roman"/>
                <a:cs typeface="Times New Roman"/>
              </a:rPr>
              <a:t>(</a:t>
            </a:r>
            <a:r>
              <a:rPr sz="1600" spc="5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0)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3997959" y="4632959"/>
            <a:ext cx="1849755" cy="193675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544195">
              <a:lnSpc>
                <a:spcPct val="100000"/>
              </a:lnSpc>
              <a:spcBef>
                <a:spcPts val="1010"/>
              </a:spcBef>
              <a:tabLst>
                <a:tab pos="1524635" algn="l"/>
              </a:tabLst>
            </a:pPr>
            <a:r>
              <a:rPr sz="1800" dirty="0">
                <a:latin typeface="Constantia"/>
                <a:cs typeface="Constantia"/>
              </a:rPr>
              <a:t>*	b</a:t>
            </a:r>
            <a:endParaRPr sz="18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  <a:tabLst>
                <a:tab pos="602615" algn="l"/>
                <a:tab pos="1524635" algn="l"/>
              </a:tabLst>
            </a:pPr>
            <a:r>
              <a:rPr sz="1600" spc="-5" dirty="0">
                <a:latin typeface="Times New Roman"/>
                <a:cs typeface="Times New Roman"/>
              </a:rPr>
              <a:t>(11)	</a:t>
            </a:r>
            <a:r>
              <a:rPr sz="2700" baseline="3086" dirty="0">
                <a:latin typeface="Constantia"/>
                <a:cs typeface="Constantia"/>
              </a:rPr>
              <a:t>+	a</a:t>
            </a:r>
            <a:endParaRPr sz="2700" baseline="3086">
              <a:latin typeface="Constantia"/>
              <a:cs typeface="Constantia"/>
            </a:endParaRPr>
          </a:p>
          <a:p>
            <a:pPr marL="544830" indent="-528320">
              <a:lnSpc>
                <a:spcPct val="100000"/>
              </a:lnSpc>
              <a:spcBef>
                <a:spcPts val="740"/>
              </a:spcBef>
              <a:buSzPct val="88888"/>
              <a:buFont typeface="Times New Roman"/>
              <a:buAutoNum type="arabicParenBoth" startAt="12"/>
              <a:tabLst>
                <a:tab pos="544195" algn="l"/>
                <a:tab pos="544830" algn="l"/>
                <a:tab pos="1524635" algn="l"/>
              </a:tabLst>
            </a:pPr>
            <a:r>
              <a:rPr sz="1800" dirty="0">
                <a:latin typeface="Constantia"/>
                <a:cs typeface="Constantia"/>
              </a:rPr>
              <a:t>*	b</a:t>
            </a:r>
            <a:endParaRPr sz="1800">
              <a:latin typeface="Constantia"/>
              <a:cs typeface="Constantia"/>
            </a:endParaRPr>
          </a:p>
          <a:p>
            <a:pPr marL="544830" indent="-528320">
              <a:lnSpc>
                <a:spcPct val="100000"/>
              </a:lnSpc>
              <a:spcBef>
                <a:spcPts val="850"/>
              </a:spcBef>
              <a:buSzPct val="88888"/>
              <a:buFont typeface="Times New Roman"/>
              <a:buAutoNum type="arabicParenBoth" startAt="12"/>
              <a:tabLst>
                <a:tab pos="544195" algn="l"/>
                <a:tab pos="544830" algn="l"/>
                <a:tab pos="1524635" algn="l"/>
              </a:tabLst>
            </a:pPr>
            <a:r>
              <a:rPr sz="1800" dirty="0">
                <a:latin typeface="Constantia"/>
                <a:cs typeface="Constantia"/>
              </a:rPr>
              <a:t>/	d</a:t>
            </a:r>
            <a:endParaRPr sz="1800">
              <a:latin typeface="Constantia"/>
              <a:cs typeface="Constantia"/>
            </a:endParaRPr>
          </a:p>
          <a:p>
            <a:pPr marL="16510">
              <a:lnSpc>
                <a:spcPct val="100000"/>
              </a:lnSpc>
              <a:spcBef>
                <a:spcPts val="840"/>
              </a:spcBef>
              <a:tabLst>
                <a:tab pos="544195" algn="l"/>
                <a:tab pos="1524635" algn="l"/>
              </a:tabLst>
            </a:pPr>
            <a:r>
              <a:rPr sz="1600" spc="-15" dirty="0">
                <a:latin typeface="Times New Roman"/>
                <a:cs typeface="Times New Roman"/>
              </a:rPr>
              <a:t>(</a:t>
            </a:r>
            <a:r>
              <a:rPr sz="1600" spc="5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4)	</a:t>
            </a:r>
            <a:r>
              <a:rPr sz="1800" dirty="0">
                <a:latin typeface="Constantia"/>
                <a:cs typeface="Constantia"/>
              </a:rPr>
              <a:t>-	</a:t>
            </a:r>
            <a:r>
              <a:rPr sz="1800" spc="-5" dirty="0">
                <a:latin typeface="Constantia"/>
                <a:cs typeface="Constantia"/>
              </a:rPr>
              <a:t>(1</a:t>
            </a:r>
            <a:r>
              <a:rPr sz="1800" spc="5" dirty="0">
                <a:latin typeface="Constantia"/>
                <a:cs typeface="Constantia"/>
              </a:rPr>
              <a:t>1</a:t>
            </a:r>
            <a:r>
              <a:rPr sz="1800" dirty="0">
                <a:latin typeface="Constantia"/>
                <a:cs typeface="Constantia"/>
              </a:rPr>
              <a:t>)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3238500" y="4697729"/>
            <a:ext cx="3651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5" dirty="0">
                <a:latin typeface="Times New Roman"/>
                <a:cs typeface="Times New Roman"/>
              </a:rPr>
              <a:t>0</a:t>
            </a:r>
            <a:r>
              <a:rPr sz="160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3234689" y="5044440"/>
            <a:ext cx="368935" cy="113665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5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16510">
              <a:lnSpc>
                <a:spcPct val="100000"/>
              </a:lnSpc>
              <a:spcBef>
                <a:spcPts val="930"/>
              </a:spcBef>
            </a:pP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5" dirty="0">
                <a:latin typeface="Times New Roman"/>
                <a:cs typeface="Times New Roman"/>
              </a:rPr>
              <a:t>2</a:t>
            </a:r>
            <a:r>
              <a:rPr sz="160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16510">
              <a:lnSpc>
                <a:spcPct val="100000"/>
              </a:lnSpc>
              <a:spcBef>
                <a:spcPts val="1130"/>
              </a:spcBef>
            </a:pP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5" dirty="0">
                <a:latin typeface="Times New Roman"/>
                <a:cs typeface="Times New Roman"/>
              </a:rPr>
              <a:t>3</a:t>
            </a:r>
            <a:r>
              <a:rPr sz="160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3637279" y="4282440"/>
            <a:ext cx="0" cy="2319020"/>
          </a:xfrm>
          <a:custGeom>
            <a:avLst/>
            <a:gdLst/>
            <a:ahLst/>
            <a:cxnLst/>
            <a:rect l="l" t="t" r="r" b="b"/>
            <a:pathLst>
              <a:path h="2319020">
                <a:moveTo>
                  <a:pt x="0" y="0"/>
                </a:moveTo>
                <a:lnTo>
                  <a:pt x="0" y="2319020"/>
                </a:lnTo>
              </a:path>
            </a:pathLst>
          </a:custGeom>
          <a:ln w="9344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995420" y="4282440"/>
            <a:ext cx="0" cy="2346960"/>
          </a:xfrm>
          <a:custGeom>
            <a:avLst/>
            <a:gdLst/>
            <a:ahLst/>
            <a:cxnLst/>
            <a:rect l="l" t="t" r="r" b="b"/>
            <a:pathLst>
              <a:path h="2346959">
                <a:moveTo>
                  <a:pt x="0" y="0"/>
                </a:moveTo>
                <a:lnTo>
                  <a:pt x="0" y="2346960"/>
                </a:lnTo>
              </a:path>
            </a:pathLst>
          </a:custGeom>
          <a:ln w="9344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157220" y="4282440"/>
            <a:ext cx="0" cy="2346960"/>
          </a:xfrm>
          <a:custGeom>
            <a:avLst/>
            <a:gdLst/>
            <a:ahLst/>
            <a:cxnLst/>
            <a:rect l="l" t="t" r="r" b="b"/>
            <a:pathLst>
              <a:path h="2346959">
                <a:moveTo>
                  <a:pt x="0" y="0"/>
                </a:moveTo>
                <a:lnTo>
                  <a:pt x="0" y="2346960"/>
                </a:lnTo>
              </a:path>
            </a:pathLst>
          </a:custGeom>
          <a:ln w="9344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684270" y="4833620"/>
            <a:ext cx="165100" cy="1270"/>
          </a:xfrm>
          <a:custGeom>
            <a:avLst/>
            <a:gdLst/>
            <a:ahLst/>
            <a:cxnLst/>
            <a:rect l="l" t="t" r="r" b="b"/>
            <a:pathLst>
              <a:path w="165100" h="1270">
                <a:moveTo>
                  <a:pt x="0" y="0"/>
                </a:moveTo>
                <a:lnTo>
                  <a:pt x="165100" y="1269"/>
                </a:lnTo>
              </a:path>
            </a:pathLst>
          </a:custGeom>
          <a:ln w="8890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844290" y="479679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0" y="0"/>
                </a:moveTo>
                <a:lnTo>
                  <a:pt x="0" y="76200"/>
                </a:lnTo>
                <a:lnTo>
                  <a:pt x="7493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54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648709" y="5347970"/>
            <a:ext cx="200660" cy="1270"/>
          </a:xfrm>
          <a:custGeom>
            <a:avLst/>
            <a:gdLst/>
            <a:ahLst/>
            <a:cxnLst/>
            <a:rect l="l" t="t" r="r" b="b"/>
            <a:pathLst>
              <a:path w="200660" h="1270">
                <a:moveTo>
                  <a:pt x="0" y="0"/>
                </a:moveTo>
                <a:lnTo>
                  <a:pt x="200660" y="1269"/>
                </a:lnTo>
              </a:path>
            </a:pathLst>
          </a:custGeom>
          <a:ln w="8890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843020" y="5312409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1269" y="0"/>
                </a:moveTo>
                <a:lnTo>
                  <a:pt x="0" y="74929"/>
                </a:lnTo>
                <a:lnTo>
                  <a:pt x="76200" y="38099"/>
                </a:lnTo>
                <a:lnTo>
                  <a:pt x="1269" y="0"/>
                </a:lnTo>
                <a:close/>
              </a:path>
            </a:pathLst>
          </a:custGeom>
          <a:solidFill>
            <a:srgbClr val="054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648709" y="5728970"/>
            <a:ext cx="200660" cy="1270"/>
          </a:xfrm>
          <a:custGeom>
            <a:avLst/>
            <a:gdLst/>
            <a:ahLst/>
            <a:cxnLst/>
            <a:rect l="l" t="t" r="r" b="b"/>
            <a:pathLst>
              <a:path w="200660" h="1270">
                <a:moveTo>
                  <a:pt x="0" y="0"/>
                </a:moveTo>
                <a:lnTo>
                  <a:pt x="200660" y="1269"/>
                </a:lnTo>
              </a:path>
            </a:pathLst>
          </a:custGeom>
          <a:ln w="8890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843020" y="5693409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1269" y="0"/>
                </a:moveTo>
                <a:lnTo>
                  <a:pt x="0" y="74929"/>
                </a:lnTo>
                <a:lnTo>
                  <a:pt x="76200" y="38099"/>
                </a:lnTo>
                <a:lnTo>
                  <a:pt x="1269" y="0"/>
                </a:lnTo>
                <a:close/>
              </a:path>
            </a:pathLst>
          </a:custGeom>
          <a:solidFill>
            <a:srgbClr val="054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648709" y="6109970"/>
            <a:ext cx="200660" cy="1270"/>
          </a:xfrm>
          <a:custGeom>
            <a:avLst/>
            <a:gdLst/>
            <a:ahLst/>
            <a:cxnLst/>
            <a:rect l="l" t="t" r="r" b="b"/>
            <a:pathLst>
              <a:path w="200660" h="1270">
                <a:moveTo>
                  <a:pt x="0" y="0"/>
                </a:moveTo>
                <a:lnTo>
                  <a:pt x="200660" y="1269"/>
                </a:lnTo>
              </a:path>
            </a:pathLst>
          </a:custGeom>
          <a:ln w="8890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843020" y="6074409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1269" y="0"/>
                </a:moveTo>
                <a:lnTo>
                  <a:pt x="0" y="74929"/>
                </a:lnTo>
                <a:lnTo>
                  <a:pt x="76200" y="38099"/>
                </a:lnTo>
                <a:lnTo>
                  <a:pt x="1269" y="0"/>
                </a:lnTo>
                <a:close/>
              </a:path>
            </a:pathLst>
          </a:custGeom>
          <a:solidFill>
            <a:srgbClr val="054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648709" y="6493509"/>
            <a:ext cx="200660" cy="1270"/>
          </a:xfrm>
          <a:custGeom>
            <a:avLst/>
            <a:gdLst/>
            <a:ahLst/>
            <a:cxnLst/>
            <a:rect l="l" t="t" r="r" b="b"/>
            <a:pathLst>
              <a:path w="200660" h="1270">
                <a:moveTo>
                  <a:pt x="0" y="0"/>
                </a:moveTo>
                <a:lnTo>
                  <a:pt x="200660" y="1269"/>
                </a:lnTo>
              </a:path>
            </a:pathLst>
          </a:custGeom>
          <a:ln w="8890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843020" y="6456679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1269" y="0"/>
                </a:moveTo>
                <a:lnTo>
                  <a:pt x="0" y="74930"/>
                </a:lnTo>
                <a:lnTo>
                  <a:pt x="76200" y="38100"/>
                </a:lnTo>
                <a:lnTo>
                  <a:pt x="1269" y="0"/>
                </a:lnTo>
                <a:close/>
              </a:path>
            </a:pathLst>
          </a:custGeom>
          <a:solidFill>
            <a:srgbClr val="054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3167379" y="4316729"/>
            <a:ext cx="457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5" dirty="0">
                <a:latin typeface="Times New Roman"/>
                <a:cs typeface="Times New Roman"/>
              </a:rPr>
              <a:t>T</a:t>
            </a:r>
            <a:r>
              <a:rPr sz="1200" b="1" spc="-1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2974339" y="4461509"/>
            <a:ext cx="152400" cy="170561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00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00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2948939" y="6268720"/>
            <a:ext cx="7213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sz="3000" baseline="11111" dirty="0">
                <a:latin typeface="Times New Roman"/>
                <a:cs typeface="Times New Roman"/>
              </a:rPr>
              <a:t>4	</a:t>
            </a:r>
            <a:r>
              <a:rPr sz="1800" dirty="0">
                <a:latin typeface="Times New Roman"/>
                <a:cs typeface="Times New Roman"/>
              </a:rPr>
              <a:t>(14)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3157220" y="4282440"/>
            <a:ext cx="1289050" cy="0"/>
          </a:xfrm>
          <a:custGeom>
            <a:avLst/>
            <a:gdLst/>
            <a:ahLst/>
            <a:cxnLst/>
            <a:rect l="l" t="t" r="r" b="b"/>
            <a:pathLst>
              <a:path w="1289050">
                <a:moveTo>
                  <a:pt x="0" y="0"/>
                </a:moveTo>
                <a:lnTo>
                  <a:pt x="1289050" y="0"/>
                </a:lnTo>
              </a:path>
            </a:pathLst>
          </a:custGeom>
          <a:ln w="9344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157220" y="4663440"/>
            <a:ext cx="1289050" cy="0"/>
          </a:xfrm>
          <a:custGeom>
            <a:avLst/>
            <a:gdLst/>
            <a:ahLst/>
            <a:cxnLst/>
            <a:rect l="l" t="t" r="r" b="b"/>
            <a:pathLst>
              <a:path w="1289050">
                <a:moveTo>
                  <a:pt x="0" y="0"/>
                </a:moveTo>
                <a:lnTo>
                  <a:pt x="1289050" y="0"/>
                </a:lnTo>
              </a:path>
            </a:pathLst>
          </a:custGeom>
          <a:ln w="9344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157220" y="6601459"/>
            <a:ext cx="1437640" cy="0"/>
          </a:xfrm>
          <a:custGeom>
            <a:avLst/>
            <a:gdLst/>
            <a:ahLst/>
            <a:cxnLst/>
            <a:rect l="l" t="t" r="r" b="b"/>
            <a:pathLst>
              <a:path w="1437639">
                <a:moveTo>
                  <a:pt x="0" y="0"/>
                </a:moveTo>
                <a:lnTo>
                  <a:pt x="1437640" y="0"/>
                </a:lnTo>
              </a:path>
            </a:pathLst>
          </a:custGeom>
          <a:ln w="9344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>
            <a:spLocks noGrp="1"/>
          </p:cNvSpPr>
          <p:nvPr>
            <p:ph type="title"/>
          </p:nvPr>
        </p:nvSpPr>
        <p:spPr>
          <a:xfrm>
            <a:off x="236220" y="181609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Con</a:t>
            </a:r>
            <a:r>
              <a:rPr sz="2400" dirty="0">
                <a:latin typeface="Times New Roman"/>
                <a:cs typeface="Times New Roman"/>
              </a:rPr>
              <a:t>t.….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0" y="12192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5400" y="1295400"/>
            <a:ext cx="749300" cy="977900"/>
          </a:xfrm>
          <a:custGeom>
            <a:avLst/>
            <a:gdLst/>
            <a:ahLst/>
            <a:cxnLst/>
            <a:rect l="l" t="t" r="r" b="b"/>
            <a:pathLst>
              <a:path w="749300" h="977900">
                <a:moveTo>
                  <a:pt x="749300" y="0"/>
                </a:moveTo>
                <a:lnTo>
                  <a:pt x="0" y="977900"/>
                </a:lnTo>
              </a:path>
            </a:pathLst>
          </a:custGeom>
          <a:ln w="9344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90420" y="1295400"/>
            <a:ext cx="881380" cy="1066800"/>
          </a:xfrm>
          <a:custGeom>
            <a:avLst/>
            <a:gdLst/>
            <a:ahLst/>
            <a:cxnLst/>
            <a:rect l="l" t="t" r="r" b="b"/>
            <a:pathLst>
              <a:path w="881380" h="1066800">
                <a:moveTo>
                  <a:pt x="0" y="0"/>
                </a:moveTo>
                <a:lnTo>
                  <a:pt x="881380" y="1066800"/>
                </a:lnTo>
              </a:path>
            </a:pathLst>
          </a:custGeom>
          <a:ln w="9344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2514600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609600" y="0"/>
                </a:moveTo>
                <a:lnTo>
                  <a:pt x="0" y="838200"/>
                </a:lnTo>
              </a:path>
            </a:pathLst>
          </a:custGeom>
          <a:ln w="9344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5400" y="2514600"/>
            <a:ext cx="502920" cy="838200"/>
          </a:xfrm>
          <a:custGeom>
            <a:avLst/>
            <a:gdLst/>
            <a:ahLst/>
            <a:cxnLst/>
            <a:rect l="l" t="t" r="r" b="b"/>
            <a:pathLst>
              <a:path w="502919" h="838200">
                <a:moveTo>
                  <a:pt x="0" y="0"/>
                </a:moveTo>
                <a:lnTo>
                  <a:pt x="502919" y="838200"/>
                </a:lnTo>
              </a:path>
            </a:pathLst>
          </a:custGeom>
          <a:ln w="9344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92679" y="2514600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609600" y="0"/>
                </a:moveTo>
                <a:lnTo>
                  <a:pt x="0" y="838200"/>
                </a:lnTo>
              </a:path>
            </a:pathLst>
          </a:custGeom>
          <a:ln w="9344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78479" y="2514600"/>
            <a:ext cx="502920" cy="838200"/>
          </a:xfrm>
          <a:custGeom>
            <a:avLst/>
            <a:gdLst/>
            <a:ahLst/>
            <a:cxnLst/>
            <a:rect l="l" t="t" r="r" b="b"/>
            <a:pathLst>
              <a:path w="502920" h="838200">
                <a:moveTo>
                  <a:pt x="0" y="0"/>
                </a:moveTo>
                <a:lnTo>
                  <a:pt x="502919" y="838200"/>
                </a:lnTo>
              </a:path>
            </a:pathLst>
          </a:custGeom>
          <a:ln w="9344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6800" y="3505200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609600" y="0"/>
                </a:moveTo>
                <a:lnTo>
                  <a:pt x="0" y="838200"/>
                </a:lnTo>
              </a:path>
            </a:pathLst>
          </a:custGeom>
          <a:ln w="9344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1810" y="3505200"/>
            <a:ext cx="504190" cy="838200"/>
          </a:xfrm>
          <a:custGeom>
            <a:avLst/>
            <a:gdLst/>
            <a:ahLst/>
            <a:cxnLst/>
            <a:rect l="l" t="t" r="r" b="b"/>
            <a:pathLst>
              <a:path w="504189" h="838200">
                <a:moveTo>
                  <a:pt x="0" y="0"/>
                </a:moveTo>
                <a:lnTo>
                  <a:pt x="504189" y="838200"/>
                </a:lnTo>
              </a:path>
            </a:pathLst>
          </a:custGeom>
          <a:ln w="9344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0" y="3581400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609600" y="0"/>
                </a:moveTo>
                <a:lnTo>
                  <a:pt x="0" y="838200"/>
                </a:lnTo>
              </a:path>
            </a:pathLst>
          </a:custGeom>
          <a:ln w="9344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64279" y="3581400"/>
            <a:ext cx="502920" cy="838200"/>
          </a:xfrm>
          <a:custGeom>
            <a:avLst/>
            <a:gdLst/>
            <a:ahLst/>
            <a:cxnLst/>
            <a:rect l="l" t="t" r="r" b="b"/>
            <a:pathLst>
              <a:path w="502920" h="838200">
                <a:moveTo>
                  <a:pt x="0" y="0"/>
                </a:moveTo>
                <a:lnTo>
                  <a:pt x="502920" y="838200"/>
                </a:lnTo>
              </a:path>
            </a:pathLst>
          </a:custGeom>
          <a:ln w="9344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24280" y="2160270"/>
            <a:ext cx="197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4500" y="3398520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80210" y="323469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*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4410" y="429640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55520" y="4448809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41320" y="452500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54500" y="4453890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68700" y="323469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*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88539" y="346329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08629" y="2167890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/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553200" y="13716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43600" y="1447800"/>
            <a:ext cx="749300" cy="977900"/>
          </a:xfrm>
          <a:custGeom>
            <a:avLst/>
            <a:gdLst/>
            <a:ahLst/>
            <a:cxnLst/>
            <a:rect l="l" t="t" r="r" b="b"/>
            <a:pathLst>
              <a:path w="749300" h="977900">
                <a:moveTo>
                  <a:pt x="749300" y="0"/>
                </a:moveTo>
                <a:lnTo>
                  <a:pt x="0" y="977900"/>
                </a:lnTo>
              </a:path>
            </a:pathLst>
          </a:custGeom>
          <a:ln w="9344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38619" y="1447800"/>
            <a:ext cx="881380" cy="1066800"/>
          </a:xfrm>
          <a:custGeom>
            <a:avLst/>
            <a:gdLst/>
            <a:ahLst/>
            <a:cxnLst/>
            <a:rect l="l" t="t" r="r" b="b"/>
            <a:pathLst>
              <a:path w="881379" h="1066800">
                <a:moveTo>
                  <a:pt x="0" y="0"/>
                </a:moveTo>
                <a:lnTo>
                  <a:pt x="881379" y="1066800"/>
                </a:lnTo>
              </a:path>
            </a:pathLst>
          </a:custGeom>
          <a:ln w="9344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57800" y="2667000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609600" y="0"/>
                </a:moveTo>
                <a:lnTo>
                  <a:pt x="0" y="838200"/>
                </a:lnTo>
              </a:path>
            </a:pathLst>
          </a:custGeom>
          <a:ln w="9344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43600" y="2667000"/>
            <a:ext cx="502920" cy="838200"/>
          </a:xfrm>
          <a:custGeom>
            <a:avLst/>
            <a:gdLst/>
            <a:ahLst/>
            <a:cxnLst/>
            <a:rect l="l" t="t" r="r" b="b"/>
            <a:pathLst>
              <a:path w="502920" h="838200">
                <a:moveTo>
                  <a:pt x="0" y="0"/>
                </a:moveTo>
                <a:lnTo>
                  <a:pt x="502920" y="838200"/>
                </a:lnTo>
              </a:path>
            </a:pathLst>
          </a:custGeom>
          <a:ln w="9344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25690" y="2667000"/>
            <a:ext cx="223520" cy="533400"/>
          </a:xfrm>
          <a:custGeom>
            <a:avLst/>
            <a:gdLst/>
            <a:ahLst/>
            <a:cxnLst/>
            <a:rect l="l" t="t" r="r" b="b"/>
            <a:pathLst>
              <a:path w="223520" h="533400">
                <a:moveTo>
                  <a:pt x="223519" y="0"/>
                </a:moveTo>
                <a:lnTo>
                  <a:pt x="0" y="533400"/>
                </a:lnTo>
              </a:path>
            </a:pathLst>
          </a:custGeom>
          <a:ln w="9344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15000" y="3657600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609600" y="0"/>
                </a:moveTo>
                <a:lnTo>
                  <a:pt x="0" y="838200"/>
                </a:lnTo>
              </a:path>
            </a:pathLst>
          </a:custGeom>
          <a:ln w="9344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31279" y="3657600"/>
            <a:ext cx="502920" cy="838200"/>
          </a:xfrm>
          <a:custGeom>
            <a:avLst/>
            <a:gdLst/>
            <a:ahLst/>
            <a:cxnLst/>
            <a:rect l="l" t="t" r="r" b="b"/>
            <a:pathLst>
              <a:path w="502920" h="838200">
                <a:moveTo>
                  <a:pt x="0" y="0"/>
                </a:moveTo>
                <a:lnTo>
                  <a:pt x="502920" y="838200"/>
                </a:lnTo>
              </a:path>
            </a:pathLst>
          </a:custGeom>
          <a:ln w="9344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872479" y="2312670"/>
            <a:ext cx="197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92700" y="3550920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28409" y="338709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*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642609" y="444880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903719" y="4601209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75500" y="309625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658100" y="2320290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/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884669" y="2571750"/>
            <a:ext cx="1325880" cy="1411605"/>
          </a:xfrm>
          <a:custGeom>
            <a:avLst/>
            <a:gdLst/>
            <a:ahLst/>
            <a:cxnLst/>
            <a:rect l="l" t="t" r="r" b="b"/>
            <a:pathLst>
              <a:path w="1325879" h="1411604">
                <a:moveTo>
                  <a:pt x="938529" y="0"/>
                </a:moveTo>
                <a:lnTo>
                  <a:pt x="979367" y="38137"/>
                </a:lnTo>
                <a:lnTo>
                  <a:pt x="1018044" y="77374"/>
                </a:lnTo>
                <a:lnTo>
                  <a:pt x="1054540" y="117614"/>
                </a:lnTo>
                <a:lnTo>
                  <a:pt x="1088834" y="158761"/>
                </a:lnTo>
                <a:lnTo>
                  <a:pt x="1120903" y="200718"/>
                </a:lnTo>
                <a:lnTo>
                  <a:pt x="1150726" y="243391"/>
                </a:lnTo>
                <a:lnTo>
                  <a:pt x="1178282" y="286682"/>
                </a:lnTo>
                <a:lnTo>
                  <a:pt x="1203549" y="330496"/>
                </a:lnTo>
                <a:lnTo>
                  <a:pt x="1226505" y="374736"/>
                </a:lnTo>
                <a:lnTo>
                  <a:pt x="1247129" y="419305"/>
                </a:lnTo>
                <a:lnTo>
                  <a:pt x="1265400" y="464109"/>
                </a:lnTo>
                <a:lnTo>
                  <a:pt x="1281296" y="509051"/>
                </a:lnTo>
                <a:lnTo>
                  <a:pt x="1294796" y="554034"/>
                </a:lnTo>
                <a:lnTo>
                  <a:pt x="1305877" y="598963"/>
                </a:lnTo>
                <a:lnTo>
                  <a:pt x="1314519" y="643741"/>
                </a:lnTo>
                <a:lnTo>
                  <a:pt x="1320700" y="688273"/>
                </a:lnTo>
                <a:lnTo>
                  <a:pt x="1324398" y="732461"/>
                </a:lnTo>
                <a:lnTo>
                  <a:pt x="1325592" y="776211"/>
                </a:lnTo>
                <a:lnTo>
                  <a:pt x="1324260" y="819425"/>
                </a:lnTo>
                <a:lnTo>
                  <a:pt x="1320381" y="862007"/>
                </a:lnTo>
                <a:lnTo>
                  <a:pt x="1313934" y="903862"/>
                </a:lnTo>
                <a:lnTo>
                  <a:pt x="1304896" y="944894"/>
                </a:lnTo>
                <a:lnTo>
                  <a:pt x="1293246" y="985005"/>
                </a:lnTo>
                <a:lnTo>
                  <a:pt x="1278964" y="1024101"/>
                </a:lnTo>
                <a:lnTo>
                  <a:pt x="1262026" y="1062084"/>
                </a:lnTo>
                <a:lnTo>
                  <a:pt x="1242412" y="1098859"/>
                </a:lnTo>
                <a:lnTo>
                  <a:pt x="1220101" y="1134330"/>
                </a:lnTo>
                <a:lnTo>
                  <a:pt x="1195070" y="1168400"/>
                </a:lnTo>
                <a:lnTo>
                  <a:pt x="1167915" y="1200473"/>
                </a:lnTo>
                <a:lnTo>
                  <a:pt x="1138768" y="1230290"/>
                </a:lnTo>
                <a:lnTo>
                  <a:pt x="1107726" y="1257847"/>
                </a:lnTo>
                <a:lnTo>
                  <a:pt x="1074886" y="1283144"/>
                </a:lnTo>
                <a:lnTo>
                  <a:pt x="1040345" y="1306177"/>
                </a:lnTo>
                <a:lnTo>
                  <a:pt x="1004200" y="1326945"/>
                </a:lnTo>
                <a:lnTo>
                  <a:pt x="966549" y="1345445"/>
                </a:lnTo>
                <a:lnTo>
                  <a:pt x="927488" y="1361676"/>
                </a:lnTo>
                <a:lnTo>
                  <a:pt x="887116" y="1375636"/>
                </a:lnTo>
                <a:lnTo>
                  <a:pt x="845528" y="1387322"/>
                </a:lnTo>
                <a:lnTo>
                  <a:pt x="802823" y="1396732"/>
                </a:lnTo>
                <a:lnTo>
                  <a:pt x="759097" y="1403864"/>
                </a:lnTo>
                <a:lnTo>
                  <a:pt x="714447" y="1408717"/>
                </a:lnTo>
                <a:lnTo>
                  <a:pt x="668972" y="1411287"/>
                </a:lnTo>
                <a:lnTo>
                  <a:pt x="622768" y="1411573"/>
                </a:lnTo>
                <a:lnTo>
                  <a:pt x="575932" y="1409574"/>
                </a:lnTo>
                <a:lnTo>
                  <a:pt x="528561" y="1405286"/>
                </a:lnTo>
                <a:lnTo>
                  <a:pt x="480753" y="1398707"/>
                </a:lnTo>
                <a:lnTo>
                  <a:pt x="432605" y="1389837"/>
                </a:lnTo>
                <a:lnTo>
                  <a:pt x="384213" y="1378672"/>
                </a:lnTo>
                <a:lnTo>
                  <a:pt x="335676" y="1365210"/>
                </a:lnTo>
                <a:lnTo>
                  <a:pt x="287091" y="1349449"/>
                </a:lnTo>
                <a:lnTo>
                  <a:pt x="238554" y="1331388"/>
                </a:lnTo>
                <a:lnTo>
                  <a:pt x="190163" y="1311025"/>
                </a:lnTo>
                <a:lnTo>
                  <a:pt x="142014" y="1288356"/>
                </a:lnTo>
                <a:lnTo>
                  <a:pt x="94206" y="1263380"/>
                </a:lnTo>
                <a:lnTo>
                  <a:pt x="46836" y="1236095"/>
                </a:lnTo>
                <a:lnTo>
                  <a:pt x="0" y="1206500"/>
                </a:lnTo>
              </a:path>
            </a:pathLst>
          </a:custGeom>
          <a:ln w="9344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93230" y="3702050"/>
            <a:ext cx="91440" cy="76200"/>
          </a:xfrm>
          <a:custGeom>
            <a:avLst/>
            <a:gdLst/>
            <a:ahLst/>
            <a:cxnLst/>
            <a:rect l="l" t="t" r="r" b="b"/>
            <a:pathLst>
              <a:path w="91440" h="76200">
                <a:moveTo>
                  <a:pt x="91440" y="76200"/>
                </a:moveTo>
                <a:lnTo>
                  <a:pt x="0" y="0"/>
                </a:lnTo>
              </a:path>
            </a:pathLst>
          </a:custGeom>
          <a:ln w="8890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38619" y="3656329"/>
            <a:ext cx="82550" cy="77470"/>
          </a:xfrm>
          <a:custGeom>
            <a:avLst/>
            <a:gdLst/>
            <a:ahLst/>
            <a:cxnLst/>
            <a:rect l="l" t="t" r="r" b="b"/>
            <a:pathLst>
              <a:path w="82550" h="77470">
                <a:moveTo>
                  <a:pt x="0" y="0"/>
                </a:moveTo>
                <a:lnTo>
                  <a:pt x="34289" y="77470"/>
                </a:lnTo>
                <a:lnTo>
                  <a:pt x="825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54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682750" y="5673090"/>
            <a:ext cx="1409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Syntax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tree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65619" y="5242559"/>
            <a:ext cx="683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D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81355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180" y="0"/>
                </a:lnTo>
              </a:path>
            </a:pathLst>
          </a:custGeom>
          <a:ln w="889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8371" y="68262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644" y="0"/>
                </a:lnTo>
              </a:path>
            </a:pathLst>
          </a:custGeom>
          <a:ln w="8889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40896" y="677544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5511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91515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666" y="0"/>
                </a:lnTo>
              </a:path>
            </a:pathLst>
          </a:custGeom>
          <a:ln w="8889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810894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6811" y="0"/>
                </a:lnTo>
              </a:path>
            </a:pathLst>
          </a:custGeom>
          <a:ln w="8889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805815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5926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014421" y="595630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14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959388" y="59055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82" y="0"/>
                </a:lnTo>
              </a:path>
            </a:pathLst>
          </a:custGeom>
          <a:ln w="7619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810" y="203200"/>
            <a:ext cx="913384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>
            <a:spLocks noGrp="1"/>
          </p:cNvSpPr>
          <p:nvPr>
            <p:ph type="title"/>
          </p:nvPr>
        </p:nvSpPr>
        <p:spPr>
          <a:xfrm>
            <a:off x="-12700" y="124459"/>
            <a:ext cx="7354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73545" algn="l"/>
              </a:tabLst>
            </a:pPr>
            <a:r>
              <a:rPr sz="3600" u="sng" spc="-300" dirty="0">
                <a:solidFill>
                  <a:srgbClr val="03607A"/>
                </a:solidFill>
                <a:uFill>
                  <a:solidFill>
                    <a:srgbClr val="00A0C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03607A"/>
                </a:solidFill>
                <a:latin typeface="Calibri"/>
                <a:cs typeface="Calibri"/>
              </a:rPr>
              <a:t>Instruction of 3-address</a:t>
            </a:r>
            <a:r>
              <a:rPr sz="3600" spc="-35" dirty="0">
                <a:solidFill>
                  <a:srgbClr val="03607A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03607A"/>
                </a:solidFill>
                <a:latin typeface="Calibri"/>
                <a:cs typeface="Calibri"/>
              </a:rPr>
              <a:t>code-1	</a:t>
            </a:r>
            <a:r>
              <a:rPr sz="3600" u="sng" spc="-5" dirty="0">
                <a:solidFill>
                  <a:srgbClr val="03607A"/>
                </a:solidFill>
                <a:uFill>
                  <a:solidFill>
                    <a:srgbClr val="009FC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u="sng" spc="270" dirty="0">
                <a:solidFill>
                  <a:srgbClr val="03607A"/>
                </a:solidFill>
                <a:uFill>
                  <a:solidFill>
                    <a:srgbClr val="009FC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spc="-275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3600" u="sng" dirty="0">
                <a:solidFill>
                  <a:srgbClr val="03607A"/>
                </a:solidFill>
                <a:uFill>
                  <a:solidFill>
                    <a:srgbClr val="00ABB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u="sng" spc="-30" dirty="0">
                <a:solidFill>
                  <a:srgbClr val="03607A"/>
                </a:solidFill>
                <a:uFill>
                  <a:solidFill>
                    <a:srgbClr val="00ABB7"/>
                  </a:solidFill>
                </a:uFill>
                <a:latin typeface="Times New Roman"/>
                <a:cs typeface="Times New Roman"/>
              </a:rPr>
              <a:t> 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35940" y="1112520"/>
            <a:ext cx="8472805" cy="54864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526415" algn="l"/>
              </a:tabLst>
            </a:pPr>
            <a:r>
              <a:rPr sz="1900" b="1" spc="-5" dirty="0">
                <a:solidFill>
                  <a:srgbClr val="0ACFD8"/>
                </a:solidFill>
                <a:latin typeface="Constantia"/>
                <a:cs typeface="Constantia"/>
              </a:rPr>
              <a:t>1.	</a:t>
            </a:r>
            <a:r>
              <a:rPr sz="2000" b="1" spc="-5" dirty="0">
                <a:latin typeface="Constantia"/>
                <a:cs typeface="Constantia"/>
              </a:rPr>
              <a:t>Assignment</a:t>
            </a:r>
            <a:r>
              <a:rPr sz="2000" b="1" spc="-10" dirty="0">
                <a:latin typeface="Constantia"/>
                <a:cs typeface="Constantia"/>
              </a:rPr>
              <a:t> </a:t>
            </a:r>
            <a:r>
              <a:rPr sz="2000" b="1" spc="-5" dirty="0">
                <a:latin typeface="Constantia"/>
                <a:cs typeface="Constantia"/>
              </a:rPr>
              <a:t>instructions</a:t>
            </a:r>
            <a:endParaRPr sz="2000">
              <a:latin typeface="Constantia"/>
              <a:cs typeface="Constantia"/>
            </a:endParaRPr>
          </a:p>
          <a:p>
            <a:pPr marL="12700" marR="4448175" indent="63500">
              <a:lnSpc>
                <a:spcPct val="120800"/>
              </a:lnSpc>
            </a:pPr>
            <a:r>
              <a:rPr sz="2000" dirty="0">
                <a:latin typeface="Constantia"/>
                <a:cs typeface="Constantia"/>
              </a:rPr>
              <a:t>a=b </a:t>
            </a:r>
            <a:r>
              <a:rPr sz="2000" spc="-5" dirty="0">
                <a:latin typeface="Constantia"/>
                <a:cs typeface="Constantia"/>
              </a:rPr>
              <a:t>biop c, a= uop </a:t>
            </a:r>
            <a:r>
              <a:rPr sz="2000" dirty="0">
                <a:latin typeface="Constantia"/>
                <a:cs typeface="Constantia"/>
              </a:rPr>
              <a:t>b, </a:t>
            </a:r>
            <a:r>
              <a:rPr sz="2000" spc="-5" dirty="0">
                <a:latin typeface="Constantia"/>
                <a:cs typeface="Constantia"/>
              </a:rPr>
              <a:t>and a=b(copy)  Where,</a:t>
            </a:r>
            <a:endParaRPr sz="2000">
              <a:latin typeface="Constantia"/>
              <a:cs typeface="Constantia"/>
            </a:endParaRPr>
          </a:p>
          <a:p>
            <a:pPr marL="527050" indent="-514350">
              <a:lnSpc>
                <a:spcPct val="100000"/>
              </a:lnSpc>
              <a:spcBef>
                <a:spcPts val="500"/>
              </a:spcBef>
              <a:buClr>
                <a:srgbClr val="0ACFD8"/>
              </a:buClr>
              <a:buSzPct val="95000"/>
              <a:buAutoNum type="romanLcParenR"/>
              <a:tabLst>
                <a:tab pos="526415" algn="l"/>
                <a:tab pos="527050" algn="l"/>
              </a:tabLst>
            </a:pPr>
            <a:r>
              <a:rPr sz="2000" spc="-5" dirty="0">
                <a:latin typeface="Constantia"/>
                <a:cs typeface="Constantia"/>
              </a:rPr>
              <a:t>biop is any binary arithmetic, logical or relational</a:t>
            </a:r>
            <a:r>
              <a:rPr sz="2000" spc="2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operator.</a:t>
            </a:r>
            <a:endParaRPr sz="2000">
              <a:latin typeface="Constantia"/>
              <a:cs typeface="Constantia"/>
            </a:endParaRPr>
          </a:p>
          <a:p>
            <a:pPr marL="590550" indent="-577850">
              <a:lnSpc>
                <a:spcPct val="100000"/>
              </a:lnSpc>
              <a:spcBef>
                <a:spcPts val="500"/>
              </a:spcBef>
              <a:buClr>
                <a:srgbClr val="0ACFD8"/>
              </a:buClr>
              <a:buSzPct val="95000"/>
              <a:buAutoNum type="romanLcParenR"/>
              <a:tabLst>
                <a:tab pos="589915" algn="l"/>
                <a:tab pos="590550" algn="l"/>
              </a:tabLst>
            </a:pPr>
            <a:r>
              <a:rPr sz="2000" spc="-5" dirty="0">
                <a:latin typeface="Constantia"/>
                <a:cs typeface="Constantia"/>
              </a:rPr>
              <a:t>uop </a:t>
            </a:r>
            <a:r>
              <a:rPr sz="2000" dirty="0">
                <a:latin typeface="Constantia"/>
                <a:cs typeface="Constantia"/>
              </a:rPr>
              <a:t>is </a:t>
            </a:r>
            <a:r>
              <a:rPr sz="2000" spc="-5" dirty="0">
                <a:latin typeface="Constantia"/>
                <a:cs typeface="Constantia"/>
              </a:rPr>
              <a:t>any unary arithmetic </a:t>
            </a:r>
            <a:r>
              <a:rPr sz="2000" dirty="0">
                <a:latin typeface="Constantia"/>
                <a:cs typeface="Constantia"/>
              </a:rPr>
              <a:t>(-, </a:t>
            </a:r>
            <a:r>
              <a:rPr sz="2000" spc="-5" dirty="0">
                <a:latin typeface="Constantia"/>
                <a:cs typeface="Constantia"/>
              </a:rPr>
              <a:t>shift, conversion) or logical operator</a:t>
            </a:r>
            <a:r>
              <a:rPr sz="2000" spc="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(~).</a:t>
            </a:r>
            <a:endParaRPr sz="2000">
              <a:latin typeface="Constantia"/>
              <a:cs typeface="Constantia"/>
            </a:endParaRPr>
          </a:p>
          <a:p>
            <a:pPr marL="527050" marR="532130" indent="-51435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Constantia"/>
                <a:cs typeface="Constantia"/>
              </a:rPr>
              <a:t>Conversion operators are </a:t>
            </a:r>
            <a:r>
              <a:rPr sz="2000" dirty="0">
                <a:latin typeface="Constantia"/>
                <a:cs typeface="Constantia"/>
              </a:rPr>
              <a:t>useful </a:t>
            </a:r>
            <a:r>
              <a:rPr sz="2000" spc="-5" dirty="0">
                <a:latin typeface="Constantia"/>
                <a:cs typeface="Constantia"/>
              </a:rPr>
              <a:t>for converting integers </a:t>
            </a:r>
            <a:r>
              <a:rPr sz="2000" dirty="0">
                <a:latin typeface="Constantia"/>
                <a:cs typeface="Constantia"/>
              </a:rPr>
              <a:t>to </a:t>
            </a:r>
            <a:r>
              <a:rPr sz="2000" spc="-5" dirty="0">
                <a:latin typeface="Constantia"/>
                <a:cs typeface="Constantia"/>
              </a:rPr>
              <a:t>floating point  numbers, etc.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solidFill>
                  <a:srgbClr val="009CD8"/>
                </a:solidFill>
                <a:latin typeface="Constantia"/>
                <a:cs typeface="Constantia"/>
              </a:rPr>
              <a:t>2. </a:t>
            </a:r>
            <a:r>
              <a:rPr sz="2000" b="1" dirty="0">
                <a:latin typeface="Constantia"/>
                <a:cs typeface="Constantia"/>
              </a:rPr>
              <a:t>Jump </a:t>
            </a:r>
            <a:r>
              <a:rPr sz="2000" b="1" spc="-5" dirty="0">
                <a:latin typeface="Constantia"/>
                <a:cs typeface="Constantia"/>
              </a:rPr>
              <a:t>instructions</a:t>
            </a:r>
            <a:endParaRPr sz="2000">
              <a:latin typeface="Constantia"/>
              <a:cs typeface="Constantia"/>
            </a:endParaRPr>
          </a:p>
          <a:p>
            <a:pPr marL="7620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Constantia"/>
                <a:cs typeface="Constantia"/>
              </a:rPr>
              <a:t>goto </a:t>
            </a:r>
            <a:r>
              <a:rPr sz="2000" dirty="0">
                <a:latin typeface="Constantia"/>
                <a:cs typeface="Constantia"/>
              </a:rPr>
              <a:t>l </a:t>
            </a:r>
            <a:r>
              <a:rPr sz="2000" spc="-5" dirty="0">
                <a:latin typeface="Constantia"/>
                <a:cs typeface="Constantia"/>
              </a:rPr>
              <a:t>(unconditional jump </a:t>
            </a:r>
            <a:r>
              <a:rPr sz="2000" dirty="0">
                <a:latin typeface="Constantia"/>
                <a:cs typeface="Constantia"/>
              </a:rPr>
              <a:t>to</a:t>
            </a:r>
            <a:r>
              <a:rPr sz="2000" spc="-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l),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Constantia"/>
                <a:cs typeface="Constantia"/>
              </a:rPr>
              <a:t>If </a:t>
            </a:r>
            <a:r>
              <a:rPr sz="2000" dirty="0">
                <a:latin typeface="Constantia"/>
                <a:cs typeface="Constantia"/>
              </a:rPr>
              <a:t>t </a:t>
            </a:r>
            <a:r>
              <a:rPr sz="2000" spc="-5" dirty="0">
                <a:latin typeface="Constantia"/>
                <a:cs typeface="Constantia"/>
              </a:rPr>
              <a:t>goto l(if </a:t>
            </a:r>
            <a:r>
              <a:rPr sz="2000" dirty="0">
                <a:latin typeface="Constantia"/>
                <a:cs typeface="Constantia"/>
              </a:rPr>
              <a:t>t </a:t>
            </a:r>
            <a:r>
              <a:rPr sz="2000" spc="-5" dirty="0">
                <a:latin typeface="Constantia"/>
                <a:cs typeface="Constantia"/>
              </a:rPr>
              <a:t>is true then jump </a:t>
            </a:r>
            <a:r>
              <a:rPr sz="2000" dirty="0">
                <a:latin typeface="Constantia"/>
                <a:cs typeface="Constantia"/>
              </a:rPr>
              <a:t>to</a:t>
            </a:r>
            <a:r>
              <a:rPr sz="2000" spc="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l),</a:t>
            </a:r>
            <a:endParaRPr sz="2000">
              <a:latin typeface="Constantia"/>
              <a:cs typeface="Constantia"/>
            </a:endParaRPr>
          </a:p>
          <a:p>
            <a:pPr marL="12700" marR="1646555">
              <a:lnSpc>
                <a:spcPct val="120800"/>
              </a:lnSpc>
            </a:pPr>
            <a:r>
              <a:rPr sz="2000" spc="-5" dirty="0">
                <a:latin typeface="Constantia"/>
                <a:cs typeface="Constantia"/>
              </a:rPr>
              <a:t>If </a:t>
            </a:r>
            <a:r>
              <a:rPr sz="2000" dirty="0">
                <a:latin typeface="Constantia"/>
                <a:cs typeface="Constantia"/>
              </a:rPr>
              <a:t>a </a:t>
            </a:r>
            <a:r>
              <a:rPr sz="2000" spc="-5" dirty="0">
                <a:latin typeface="Constantia"/>
                <a:cs typeface="Constantia"/>
              </a:rPr>
              <a:t>relop </a:t>
            </a:r>
            <a:r>
              <a:rPr sz="2000" dirty="0">
                <a:latin typeface="Constantia"/>
                <a:cs typeface="Constantia"/>
              </a:rPr>
              <a:t>b </a:t>
            </a:r>
            <a:r>
              <a:rPr sz="2000" spc="-5" dirty="0">
                <a:latin typeface="Constantia"/>
                <a:cs typeface="Constantia"/>
              </a:rPr>
              <a:t>goto </a:t>
            </a:r>
            <a:r>
              <a:rPr sz="2000" dirty="0">
                <a:latin typeface="Constantia"/>
                <a:cs typeface="Constantia"/>
              </a:rPr>
              <a:t>l </a:t>
            </a:r>
            <a:r>
              <a:rPr sz="2000" spc="-5" dirty="0">
                <a:latin typeface="Constantia"/>
                <a:cs typeface="Constantia"/>
              </a:rPr>
              <a:t>(jump </a:t>
            </a:r>
            <a:r>
              <a:rPr sz="2000" dirty="0">
                <a:latin typeface="Constantia"/>
                <a:cs typeface="Constantia"/>
              </a:rPr>
              <a:t>to l </a:t>
            </a:r>
            <a:r>
              <a:rPr sz="2000" spc="-5" dirty="0">
                <a:latin typeface="Constantia"/>
                <a:cs typeface="Constantia"/>
              </a:rPr>
              <a:t>if </a:t>
            </a:r>
            <a:r>
              <a:rPr sz="2000" dirty="0">
                <a:latin typeface="Constantia"/>
                <a:cs typeface="Constantia"/>
              </a:rPr>
              <a:t>a </a:t>
            </a:r>
            <a:r>
              <a:rPr sz="2000" spc="-5" dirty="0">
                <a:latin typeface="Constantia"/>
                <a:cs typeface="Constantia"/>
              </a:rPr>
              <a:t>relational operation </a:t>
            </a:r>
            <a:r>
              <a:rPr sz="2000" dirty="0">
                <a:latin typeface="Constantia"/>
                <a:cs typeface="Constantia"/>
              </a:rPr>
              <a:t>b </a:t>
            </a:r>
            <a:r>
              <a:rPr sz="2000" spc="-5" dirty="0">
                <a:latin typeface="Constantia"/>
                <a:cs typeface="Constantia"/>
              </a:rPr>
              <a:t>is true).  Where,</a:t>
            </a:r>
            <a:endParaRPr sz="2000">
              <a:latin typeface="Constantia"/>
              <a:cs typeface="Constantia"/>
            </a:endParaRPr>
          </a:p>
          <a:p>
            <a:pPr marL="76200" marR="1254125" indent="-63500">
              <a:lnSpc>
                <a:spcPct val="120800"/>
              </a:lnSpc>
            </a:pPr>
            <a:r>
              <a:rPr sz="2000" dirty="0">
                <a:latin typeface="Constantia"/>
                <a:cs typeface="Constantia"/>
              </a:rPr>
              <a:t>L </a:t>
            </a:r>
            <a:r>
              <a:rPr sz="2000" spc="-5" dirty="0">
                <a:latin typeface="Constantia"/>
                <a:cs typeface="Constantia"/>
              </a:rPr>
              <a:t>is </a:t>
            </a:r>
            <a:r>
              <a:rPr sz="2000" dirty="0">
                <a:latin typeface="Constantia"/>
                <a:cs typeface="Constantia"/>
              </a:rPr>
              <a:t>the </a:t>
            </a:r>
            <a:r>
              <a:rPr sz="2000" spc="-5" dirty="0">
                <a:latin typeface="Constantia"/>
                <a:cs typeface="Constantia"/>
              </a:rPr>
              <a:t>label of the </a:t>
            </a:r>
            <a:r>
              <a:rPr sz="2000" dirty="0">
                <a:latin typeface="Constantia"/>
                <a:cs typeface="Constantia"/>
              </a:rPr>
              <a:t>next </a:t>
            </a:r>
            <a:r>
              <a:rPr sz="2000" spc="-5" dirty="0">
                <a:latin typeface="Constantia"/>
                <a:cs typeface="Constantia"/>
              </a:rPr>
              <a:t>three </a:t>
            </a:r>
            <a:r>
              <a:rPr sz="2000" dirty="0">
                <a:latin typeface="Constantia"/>
                <a:cs typeface="Constantia"/>
              </a:rPr>
              <a:t>address </a:t>
            </a:r>
            <a:r>
              <a:rPr sz="2000" spc="-5" dirty="0">
                <a:latin typeface="Constantia"/>
                <a:cs typeface="Constantia"/>
              </a:rPr>
              <a:t>instruction </a:t>
            </a:r>
            <a:r>
              <a:rPr sz="2000" dirty="0">
                <a:latin typeface="Constantia"/>
                <a:cs typeface="Constantia"/>
              </a:rPr>
              <a:t>to be executed.  t </a:t>
            </a:r>
            <a:r>
              <a:rPr sz="2000" spc="-5" dirty="0">
                <a:latin typeface="Constantia"/>
                <a:cs typeface="Constantia"/>
              </a:rPr>
              <a:t>is </a:t>
            </a:r>
            <a:r>
              <a:rPr sz="2000" dirty="0">
                <a:latin typeface="Constantia"/>
                <a:cs typeface="Constantia"/>
              </a:rPr>
              <a:t>a </a:t>
            </a:r>
            <a:r>
              <a:rPr sz="2000" spc="-5" dirty="0">
                <a:latin typeface="Constantia"/>
                <a:cs typeface="Constantia"/>
              </a:rPr>
              <a:t>Boolean variable either </a:t>
            </a:r>
            <a:r>
              <a:rPr sz="2000" dirty="0">
                <a:latin typeface="Constantia"/>
                <a:cs typeface="Constantia"/>
              </a:rPr>
              <a:t>0 </a:t>
            </a:r>
            <a:r>
              <a:rPr sz="2000" spc="-5" dirty="0">
                <a:latin typeface="Constantia"/>
                <a:cs typeface="Constantia"/>
              </a:rPr>
              <a:t>or</a:t>
            </a:r>
            <a:r>
              <a:rPr sz="2000" spc="1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1.</a:t>
            </a:r>
            <a:endParaRPr sz="2000">
              <a:latin typeface="Constantia"/>
              <a:cs typeface="Constantia"/>
            </a:endParaRPr>
          </a:p>
          <a:p>
            <a:pPr marL="762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Constantia"/>
                <a:cs typeface="Constantia"/>
              </a:rPr>
              <a:t>a </a:t>
            </a:r>
            <a:r>
              <a:rPr sz="2000" spc="-5" dirty="0">
                <a:latin typeface="Constantia"/>
                <a:cs typeface="Constantia"/>
              </a:rPr>
              <a:t>and </a:t>
            </a:r>
            <a:r>
              <a:rPr sz="2000" dirty="0">
                <a:latin typeface="Constantia"/>
                <a:cs typeface="Constantia"/>
              </a:rPr>
              <a:t>b </a:t>
            </a:r>
            <a:r>
              <a:rPr sz="2000" spc="-5" dirty="0">
                <a:latin typeface="Constantia"/>
                <a:cs typeface="Constantia"/>
              </a:rPr>
              <a:t>are either variable or constants</a:t>
            </a:r>
            <a:r>
              <a:rPr sz="2000" spc="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86434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43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81355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180" y="0"/>
                </a:lnTo>
              </a:path>
            </a:pathLst>
          </a:custGeom>
          <a:ln w="889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8371" y="68262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644" y="0"/>
                </a:lnTo>
              </a:path>
            </a:pathLst>
          </a:custGeom>
          <a:ln w="8889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40896" y="677544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5511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91515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666" y="0"/>
                </a:lnTo>
              </a:path>
            </a:pathLst>
          </a:custGeom>
          <a:ln w="8889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1162" y="68834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187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810894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6811" y="0"/>
                </a:lnTo>
              </a:path>
            </a:pathLst>
          </a:custGeom>
          <a:ln w="8889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805815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5926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103744" y="59816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3982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14421" y="595630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14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959388" y="59055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82" y="0"/>
                </a:lnTo>
              </a:path>
            </a:pathLst>
          </a:custGeom>
          <a:ln w="7619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10" y="203200"/>
            <a:ext cx="913384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>
            <a:spLocks noGrp="1"/>
          </p:cNvSpPr>
          <p:nvPr>
            <p:ph type="title"/>
          </p:nvPr>
        </p:nvSpPr>
        <p:spPr>
          <a:xfrm>
            <a:off x="-12700" y="21590"/>
            <a:ext cx="973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3607A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03607A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03607A"/>
                </a:solidFill>
                <a:latin typeface="Calibri"/>
                <a:cs typeface="Calibri"/>
              </a:rPr>
              <a:t>n</a:t>
            </a:r>
            <a:r>
              <a:rPr sz="2400" spc="5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03607A"/>
                </a:solidFill>
                <a:latin typeface="Calibri"/>
                <a:cs typeface="Calibri"/>
              </a:rPr>
              <a:t>.…</a:t>
            </a:r>
            <a:r>
              <a:rPr sz="2400" dirty="0">
                <a:solidFill>
                  <a:srgbClr val="03607A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07340" y="883920"/>
            <a:ext cx="6438265" cy="44450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600"/>
              </a:spcBef>
              <a:buClr>
                <a:srgbClr val="0ACFD8"/>
              </a:buClr>
              <a:buSzPct val="95000"/>
              <a:buAutoNum type="arabicPeriod" startAt="3"/>
              <a:tabLst>
                <a:tab pos="526415" algn="l"/>
                <a:tab pos="527050" algn="l"/>
              </a:tabLst>
            </a:pPr>
            <a:r>
              <a:rPr sz="2000" b="1" spc="-5" dirty="0">
                <a:latin typeface="Constantia"/>
                <a:cs typeface="Constantia"/>
              </a:rPr>
              <a:t>Functions</a:t>
            </a:r>
            <a:endParaRPr sz="2000">
              <a:latin typeface="Constantia"/>
              <a:cs typeface="Constantia"/>
            </a:endParaRPr>
          </a:p>
          <a:p>
            <a:pPr marL="500380">
              <a:lnSpc>
                <a:spcPct val="100000"/>
              </a:lnSpc>
              <a:spcBef>
                <a:spcPts val="500"/>
              </a:spcBef>
            </a:pPr>
            <a:r>
              <a:rPr sz="2000" b="1" dirty="0">
                <a:latin typeface="Constantia"/>
                <a:cs typeface="Constantia"/>
              </a:rPr>
              <a:t>func begin </a:t>
            </a:r>
            <a:r>
              <a:rPr sz="2000" b="1" spc="-5" dirty="0">
                <a:latin typeface="Constantia"/>
                <a:cs typeface="Constantia"/>
              </a:rPr>
              <a:t>&lt;name&gt; </a:t>
            </a:r>
            <a:r>
              <a:rPr sz="2000" spc="-5" dirty="0">
                <a:latin typeface="Constantia"/>
                <a:cs typeface="Constantia"/>
              </a:rPr>
              <a:t>(beginning of the</a:t>
            </a:r>
            <a:r>
              <a:rPr sz="2000" spc="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function)</a:t>
            </a:r>
            <a:endParaRPr sz="2000">
              <a:latin typeface="Constantia"/>
              <a:cs typeface="Constantia"/>
            </a:endParaRPr>
          </a:p>
          <a:p>
            <a:pPr marL="438784">
              <a:lnSpc>
                <a:spcPct val="100000"/>
              </a:lnSpc>
              <a:spcBef>
                <a:spcPts val="500"/>
              </a:spcBef>
            </a:pPr>
            <a:r>
              <a:rPr sz="2000" b="1" spc="-5" dirty="0">
                <a:latin typeface="Constantia"/>
                <a:cs typeface="Constantia"/>
              </a:rPr>
              <a:t>func end </a:t>
            </a:r>
            <a:r>
              <a:rPr sz="2000" dirty="0">
                <a:latin typeface="Constantia"/>
                <a:cs typeface="Constantia"/>
              </a:rPr>
              <a:t>(end </a:t>
            </a:r>
            <a:r>
              <a:rPr sz="2000" spc="-5" dirty="0">
                <a:latin typeface="Constantia"/>
                <a:cs typeface="Constantia"/>
              </a:rPr>
              <a:t>of function</a:t>
            </a:r>
            <a:r>
              <a:rPr sz="2000" spc="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)</a:t>
            </a:r>
            <a:endParaRPr sz="2000">
              <a:latin typeface="Constantia"/>
              <a:cs typeface="Constantia"/>
            </a:endParaRPr>
          </a:p>
          <a:p>
            <a:pPr marL="378460" marR="5080" indent="60960">
              <a:lnSpc>
                <a:spcPct val="120800"/>
              </a:lnSpc>
            </a:pPr>
            <a:r>
              <a:rPr sz="2000" b="1" spc="-5" dirty="0">
                <a:latin typeface="Constantia"/>
                <a:cs typeface="Constantia"/>
              </a:rPr>
              <a:t>param </a:t>
            </a:r>
            <a:r>
              <a:rPr sz="2000" b="1" dirty="0">
                <a:latin typeface="Constantia"/>
                <a:cs typeface="Constantia"/>
              </a:rPr>
              <a:t>p </a:t>
            </a:r>
            <a:r>
              <a:rPr sz="2000" spc="-5" dirty="0">
                <a:latin typeface="Constantia"/>
                <a:cs typeface="Constantia"/>
              </a:rPr>
              <a:t>(place </a:t>
            </a:r>
            <a:r>
              <a:rPr sz="2000" dirty="0">
                <a:latin typeface="Constantia"/>
                <a:cs typeface="Constantia"/>
              </a:rPr>
              <a:t>a </a:t>
            </a:r>
            <a:r>
              <a:rPr sz="2000" spc="-5" dirty="0">
                <a:latin typeface="Constantia"/>
                <a:cs typeface="Constantia"/>
              </a:rPr>
              <a:t>value parameter </a:t>
            </a:r>
            <a:r>
              <a:rPr sz="2000" dirty="0">
                <a:latin typeface="Constantia"/>
                <a:cs typeface="Constantia"/>
              </a:rPr>
              <a:t>p </a:t>
            </a:r>
            <a:r>
              <a:rPr sz="2000" spc="-5" dirty="0">
                <a:latin typeface="Constantia"/>
                <a:cs typeface="Constantia"/>
              </a:rPr>
              <a:t>on stack)  </a:t>
            </a:r>
            <a:r>
              <a:rPr sz="2000" b="1" spc="-5" dirty="0">
                <a:latin typeface="Constantia"/>
                <a:cs typeface="Constantia"/>
              </a:rPr>
              <a:t>refparam </a:t>
            </a:r>
            <a:r>
              <a:rPr sz="2000" b="1" dirty="0">
                <a:latin typeface="Constantia"/>
                <a:cs typeface="Constantia"/>
              </a:rPr>
              <a:t>p </a:t>
            </a:r>
            <a:r>
              <a:rPr sz="2000" spc="-5" dirty="0">
                <a:latin typeface="Constantia"/>
                <a:cs typeface="Constantia"/>
              </a:rPr>
              <a:t>(place </a:t>
            </a:r>
            <a:r>
              <a:rPr sz="2000" dirty="0">
                <a:latin typeface="Constantia"/>
                <a:cs typeface="Constantia"/>
              </a:rPr>
              <a:t>a reference </a:t>
            </a:r>
            <a:r>
              <a:rPr sz="2000" spc="-5" dirty="0">
                <a:latin typeface="Constantia"/>
                <a:cs typeface="Constantia"/>
              </a:rPr>
              <a:t>parameters </a:t>
            </a:r>
            <a:r>
              <a:rPr sz="2000" dirty="0">
                <a:latin typeface="Constantia"/>
                <a:cs typeface="Constantia"/>
              </a:rPr>
              <a:t>p </a:t>
            </a:r>
            <a:r>
              <a:rPr sz="2000" spc="-5" dirty="0">
                <a:latin typeface="Constantia"/>
                <a:cs typeface="Constantia"/>
              </a:rPr>
              <a:t>on stack).  </a:t>
            </a:r>
            <a:r>
              <a:rPr sz="2000" b="1" spc="-5" dirty="0">
                <a:latin typeface="Constantia"/>
                <a:cs typeface="Constantia"/>
              </a:rPr>
              <a:t>call f, </a:t>
            </a:r>
            <a:r>
              <a:rPr sz="2000" b="1" dirty="0">
                <a:latin typeface="Constantia"/>
                <a:cs typeface="Constantia"/>
              </a:rPr>
              <a:t>n </a:t>
            </a:r>
            <a:r>
              <a:rPr sz="2000" dirty="0">
                <a:latin typeface="Constantia"/>
                <a:cs typeface="Constantia"/>
              </a:rPr>
              <a:t>(call the </a:t>
            </a:r>
            <a:r>
              <a:rPr sz="2000" spc="-5" dirty="0">
                <a:latin typeface="Constantia"/>
                <a:cs typeface="Constantia"/>
              </a:rPr>
              <a:t>function </a:t>
            </a:r>
            <a:r>
              <a:rPr sz="2000" dirty="0">
                <a:latin typeface="Constantia"/>
                <a:cs typeface="Constantia"/>
              </a:rPr>
              <a:t>f </a:t>
            </a:r>
            <a:r>
              <a:rPr sz="2000" spc="-5" dirty="0">
                <a:latin typeface="Constantia"/>
                <a:cs typeface="Constantia"/>
              </a:rPr>
              <a:t>with </a:t>
            </a:r>
            <a:r>
              <a:rPr sz="2000" dirty="0">
                <a:latin typeface="Constantia"/>
                <a:cs typeface="Constantia"/>
              </a:rPr>
              <a:t>n </a:t>
            </a:r>
            <a:r>
              <a:rPr sz="2000" spc="-5" dirty="0">
                <a:latin typeface="Constantia"/>
                <a:cs typeface="Constantia"/>
              </a:rPr>
              <a:t>parameters</a:t>
            </a:r>
            <a:r>
              <a:rPr sz="2000" spc="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)</a:t>
            </a:r>
            <a:endParaRPr sz="2000">
              <a:latin typeface="Constantia"/>
              <a:cs typeface="Constantia"/>
            </a:endParaRPr>
          </a:p>
          <a:p>
            <a:pPr marL="378460">
              <a:lnSpc>
                <a:spcPct val="100000"/>
              </a:lnSpc>
              <a:spcBef>
                <a:spcPts val="500"/>
              </a:spcBef>
            </a:pPr>
            <a:r>
              <a:rPr sz="2000" b="1" spc="-5" dirty="0">
                <a:latin typeface="Constantia"/>
                <a:cs typeface="Constantia"/>
              </a:rPr>
              <a:t>return </a:t>
            </a:r>
            <a:r>
              <a:rPr sz="2000" spc="-5" dirty="0">
                <a:latin typeface="Constantia"/>
                <a:cs typeface="Constantia"/>
              </a:rPr>
              <a:t>(return rom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2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function).</a:t>
            </a:r>
            <a:endParaRPr sz="2000">
              <a:latin typeface="Constantia"/>
              <a:cs typeface="Constantia"/>
            </a:endParaRPr>
          </a:p>
          <a:p>
            <a:pPr marL="396240">
              <a:lnSpc>
                <a:spcPct val="100000"/>
              </a:lnSpc>
              <a:spcBef>
                <a:spcPts val="500"/>
              </a:spcBef>
            </a:pPr>
            <a:r>
              <a:rPr sz="2000" b="1" spc="-5" dirty="0">
                <a:latin typeface="Constantia"/>
                <a:cs typeface="Constantia"/>
              </a:rPr>
              <a:t>return a</a:t>
            </a:r>
            <a:r>
              <a:rPr sz="2000" spc="-5" dirty="0">
                <a:latin typeface="Constantia"/>
                <a:cs typeface="Constantia"/>
              </a:rPr>
              <a:t>(return from </a:t>
            </a:r>
            <a:r>
              <a:rPr sz="2000" dirty="0">
                <a:latin typeface="Constantia"/>
                <a:cs typeface="Constantia"/>
              </a:rPr>
              <a:t>a </a:t>
            </a:r>
            <a:r>
              <a:rPr sz="2000" spc="-5" dirty="0">
                <a:latin typeface="Constantia"/>
                <a:cs typeface="Constantia"/>
              </a:rPr>
              <a:t>function with </a:t>
            </a:r>
            <a:r>
              <a:rPr sz="2000" dirty="0">
                <a:latin typeface="Constantia"/>
                <a:cs typeface="Constantia"/>
              </a:rPr>
              <a:t>a value </a:t>
            </a:r>
            <a:r>
              <a:rPr sz="2000" b="1" dirty="0">
                <a:latin typeface="Constantia"/>
                <a:cs typeface="Constantia"/>
              </a:rPr>
              <a:t>a</a:t>
            </a:r>
            <a:r>
              <a:rPr sz="2000" b="1" spc="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)</a:t>
            </a:r>
            <a:endParaRPr sz="2000">
              <a:latin typeface="Constantia"/>
              <a:cs typeface="Constantia"/>
            </a:endParaRPr>
          </a:p>
          <a:p>
            <a:pPr marL="133985" marR="3060065" indent="-121920">
              <a:lnSpc>
                <a:spcPct val="120800"/>
              </a:lnSpc>
              <a:buClr>
                <a:srgbClr val="0ACFD8"/>
              </a:buClr>
              <a:buSzPct val="95000"/>
              <a:buAutoNum type="arabicPeriod" startAt="4"/>
              <a:tabLst>
                <a:tab pos="526415" algn="l"/>
                <a:tab pos="527050" algn="l"/>
              </a:tabLst>
            </a:pPr>
            <a:r>
              <a:rPr sz="2000" b="1" spc="-5" dirty="0">
                <a:latin typeface="Constantia"/>
                <a:cs typeface="Constantia"/>
              </a:rPr>
              <a:t>Index copy instructions  a=b[i] </a:t>
            </a:r>
            <a:r>
              <a:rPr sz="2000" dirty="0">
                <a:latin typeface="Constantia"/>
                <a:cs typeface="Constantia"/>
              </a:rPr>
              <a:t>(a </a:t>
            </a:r>
            <a:r>
              <a:rPr sz="2000" spc="-5" dirty="0">
                <a:latin typeface="Constantia"/>
                <a:cs typeface="Constantia"/>
              </a:rPr>
              <a:t>is </a:t>
            </a:r>
            <a:r>
              <a:rPr sz="2000" dirty="0">
                <a:latin typeface="Constantia"/>
                <a:cs typeface="Constantia"/>
              </a:rPr>
              <a:t>set to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contents)</a:t>
            </a:r>
            <a:endParaRPr sz="2000">
              <a:latin typeface="Constantia"/>
              <a:cs typeface="Constantia"/>
            </a:endParaRPr>
          </a:p>
          <a:p>
            <a:pPr marL="7366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Constantia"/>
                <a:cs typeface="Constantia"/>
              </a:rPr>
              <a:t>where, </a:t>
            </a:r>
            <a:r>
              <a:rPr sz="2000" dirty="0">
                <a:latin typeface="Constantia"/>
                <a:cs typeface="Constantia"/>
              </a:rPr>
              <a:t>b is </a:t>
            </a:r>
            <a:r>
              <a:rPr sz="2000" spc="-5" dirty="0">
                <a:latin typeface="Constantia"/>
                <a:cs typeface="Constantia"/>
              </a:rPr>
              <a:t>usually the base address of an</a:t>
            </a:r>
            <a:r>
              <a:rPr sz="2000" spc="3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array.</a:t>
            </a:r>
            <a:endParaRPr sz="2000">
              <a:latin typeface="Constantia"/>
              <a:cs typeface="Constantia"/>
            </a:endParaRPr>
          </a:p>
          <a:p>
            <a:pPr marL="133985">
              <a:lnSpc>
                <a:spcPct val="100000"/>
              </a:lnSpc>
              <a:spcBef>
                <a:spcPts val="500"/>
              </a:spcBef>
            </a:pPr>
            <a:r>
              <a:rPr sz="2000" b="1" spc="-5" dirty="0">
                <a:latin typeface="Constantia"/>
                <a:cs typeface="Constantia"/>
              </a:rPr>
              <a:t>a[i]=b </a:t>
            </a:r>
            <a:r>
              <a:rPr sz="2000" dirty="0">
                <a:latin typeface="Constantia"/>
                <a:cs typeface="Constantia"/>
              </a:rPr>
              <a:t>(ith </a:t>
            </a:r>
            <a:r>
              <a:rPr sz="2000" spc="-5" dirty="0">
                <a:latin typeface="Constantia"/>
                <a:cs typeface="Constantia"/>
              </a:rPr>
              <a:t>location of array </a:t>
            </a:r>
            <a:r>
              <a:rPr sz="2000" b="1" dirty="0">
                <a:latin typeface="Constantia"/>
                <a:cs typeface="Constantia"/>
              </a:rPr>
              <a:t>a </a:t>
            </a:r>
            <a:r>
              <a:rPr sz="2000" dirty="0">
                <a:latin typeface="Constantia"/>
                <a:cs typeface="Constantia"/>
              </a:rPr>
              <a:t>set to</a:t>
            </a:r>
            <a:r>
              <a:rPr sz="2000" spc="60" dirty="0">
                <a:latin typeface="Constantia"/>
                <a:cs typeface="Constantia"/>
              </a:rPr>
              <a:t> </a:t>
            </a:r>
            <a:r>
              <a:rPr sz="2000" b="1" dirty="0">
                <a:latin typeface="Constantia"/>
                <a:cs typeface="Constantia"/>
              </a:rPr>
              <a:t>b</a:t>
            </a:r>
            <a:r>
              <a:rPr sz="2000" dirty="0">
                <a:latin typeface="Constantia"/>
                <a:cs typeface="Constantia"/>
              </a:rPr>
              <a:t>).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07340" y="5349240"/>
            <a:ext cx="26670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1265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73100" y="5303520"/>
            <a:ext cx="5803265" cy="11303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Constantia"/>
                <a:cs typeface="Constantia"/>
              </a:rPr>
              <a:t>Pointer</a:t>
            </a:r>
            <a:r>
              <a:rPr sz="2000" b="1" spc="-10" dirty="0">
                <a:latin typeface="Constantia"/>
                <a:cs typeface="Constantia"/>
              </a:rPr>
              <a:t> </a:t>
            </a:r>
            <a:r>
              <a:rPr sz="2000" b="1" spc="-5" dirty="0">
                <a:latin typeface="Constantia"/>
                <a:cs typeface="Constantia"/>
              </a:rPr>
              <a:t>assignments</a:t>
            </a:r>
            <a:endParaRPr sz="2000">
              <a:latin typeface="Constantia"/>
              <a:cs typeface="Constantia"/>
            </a:endParaRPr>
          </a:p>
          <a:p>
            <a:pPr marL="73025">
              <a:lnSpc>
                <a:spcPct val="100000"/>
              </a:lnSpc>
              <a:spcBef>
                <a:spcPts val="500"/>
              </a:spcBef>
            </a:pPr>
            <a:r>
              <a:rPr sz="2000" b="1" spc="-10" dirty="0">
                <a:latin typeface="Constantia"/>
                <a:cs typeface="Constantia"/>
              </a:rPr>
              <a:t>a= </a:t>
            </a:r>
            <a:r>
              <a:rPr sz="2000" b="1" spc="-5" dirty="0">
                <a:latin typeface="Constantia"/>
                <a:cs typeface="Constantia"/>
              </a:rPr>
              <a:t>&amp;b </a:t>
            </a:r>
            <a:r>
              <a:rPr sz="2000" spc="5" dirty="0">
                <a:latin typeface="Constantia"/>
                <a:cs typeface="Constantia"/>
              </a:rPr>
              <a:t>(a </a:t>
            </a:r>
            <a:r>
              <a:rPr sz="2000" dirty="0">
                <a:latin typeface="Constantia"/>
                <a:cs typeface="Constantia"/>
              </a:rPr>
              <a:t>is </a:t>
            </a:r>
            <a:r>
              <a:rPr sz="2000" spc="-5" dirty="0">
                <a:latin typeface="Constantia"/>
                <a:cs typeface="Constantia"/>
              </a:rPr>
              <a:t>set to the </a:t>
            </a:r>
            <a:r>
              <a:rPr sz="2000" dirty="0">
                <a:latin typeface="Constantia"/>
                <a:cs typeface="Constantia"/>
              </a:rPr>
              <a:t>address </a:t>
            </a:r>
            <a:r>
              <a:rPr sz="2000" spc="-5" dirty="0">
                <a:latin typeface="Constantia"/>
                <a:cs typeface="Constantia"/>
              </a:rPr>
              <a:t>of </a:t>
            </a:r>
            <a:r>
              <a:rPr sz="2000" dirty="0">
                <a:latin typeface="Constantia"/>
                <a:cs typeface="Constantia"/>
              </a:rPr>
              <a:t>b, </a:t>
            </a:r>
            <a:r>
              <a:rPr sz="2000" spc="-5" dirty="0">
                <a:latin typeface="Constantia"/>
                <a:cs typeface="Constantia"/>
              </a:rPr>
              <a:t>i.e. </a:t>
            </a:r>
            <a:r>
              <a:rPr sz="2000" dirty="0">
                <a:latin typeface="Constantia"/>
                <a:cs typeface="Constantia"/>
              </a:rPr>
              <a:t>a </a:t>
            </a:r>
            <a:r>
              <a:rPr sz="2000" spc="-5" dirty="0">
                <a:latin typeface="Constantia"/>
                <a:cs typeface="Constantia"/>
              </a:rPr>
              <a:t>points to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b).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b="1" spc="-5" dirty="0">
                <a:latin typeface="Constantia"/>
                <a:cs typeface="Constantia"/>
              </a:rPr>
              <a:t>*a= </a:t>
            </a:r>
            <a:r>
              <a:rPr sz="2000" b="1" dirty="0">
                <a:latin typeface="Constantia"/>
                <a:cs typeface="Constantia"/>
              </a:rPr>
              <a:t>b </a:t>
            </a:r>
            <a:r>
              <a:rPr sz="2000" spc="-5" dirty="0">
                <a:latin typeface="Constantia"/>
                <a:cs typeface="Constantia"/>
              </a:rPr>
              <a:t>(contents (contents(a) </a:t>
            </a:r>
            <a:r>
              <a:rPr sz="2000" dirty="0">
                <a:latin typeface="Constantia"/>
                <a:cs typeface="Constantia"/>
              </a:rPr>
              <a:t>is </a:t>
            </a:r>
            <a:r>
              <a:rPr sz="2000" spc="-5" dirty="0">
                <a:latin typeface="Constantia"/>
                <a:cs typeface="Constantia"/>
              </a:rPr>
              <a:t>set of</a:t>
            </a:r>
            <a:r>
              <a:rPr sz="2000" spc="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contents(b))).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86434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43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81355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180" y="0"/>
                </a:lnTo>
              </a:path>
            </a:pathLst>
          </a:custGeom>
          <a:ln w="889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8371" y="68262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644" y="0"/>
                </a:lnTo>
              </a:path>
            </a:pathLst>
          </a:custGeom>
          <a:ln w="8889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40896" y="677544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5511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91515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666" y="0"/>
                </a:lnTo>
              </a:path>
            </a:pathLst>
          </a:custGeom>
          <a:ln w="8889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1162" y="68834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187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810894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6811" y="0"/>
                </a:lnTo>
              </a:path>
            </a:pathLst>
          </a:custGeom>
          <a:ln w="8889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805815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5926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103744" y="59816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3982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14421" y="595630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14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959388" y="59055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82" y="0"/>
                </a:lnTo>
              </a:path>
            </a:pathLst>
          </a:custGeom>
          <a:ln w="7619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10" y="203200"/>
            <a:ext cx="913384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444500" y="1252220"/>
            <a:ext cx="49879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Calibri"/>
                <a:cs typeface="Calibri"/>
              </a:rPr>
              <a:t>1.Operation </a:t>
            </a:r>
            <a:r>
              <a:rPr sz="3200" b="1" dirty="0">
                <a:latin typeface="Calibri"/>
                <a:cs typeface="Calibri"/>
              </a:rPr>
              <a:t>with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expressions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762000" y="1981200"/>
            <a:ext cx="7620000" cy="4876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>
            <a:spLocks noGrp="1"/>
          </p:cNvSpPr>
          <p:nvPr>
            <p:ph type="title"/>
          </p:nvPr>
        </p:nvSpPr>
        <p:spPr>
          <a:xfrm>
            <a:off x="1684020" y="661670"/>
            <a:ext cx="5253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Translation </a:t>
            </a:r>
            <a:r>
              <a:rPr sz="3600" b="1" dirty="0">
                <a:latin typeface="Times New Roman"/>
                <a:cs typeface="Times New Roman"/>
              </a:rPr>
              <a:t>of</a:t>
            </a:r>
            <a:r>
              <a:rPr sz="3600" b="1" spc="-7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Expressions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0480" y="0"/>
            <a:ext cx="8700770" cy="677799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10"/>
              </a:spcBef>
            </a:pPr>
            <a:r>
              <a:rPr sz="2400" spc="-5" dirty="0">
                <a:latin typeface="Times New Roman"/>
                <a:cs typeface="Times New Roman"/>
              </a:rPr>
              <a:t>Cont.</a:t>
            </a:r>
            <a:endParaRPr sz="2400">
              <a:latin typeface="Times New Roman"/>
              <a:cs typeface="Times New Roman"/>
            </a:endParaRPr>
          </a:p>
          <a:p>
            <a:pPr marL="775970" marR="56515" indent="-273050">
              <a:lnSpc>
                <a:spcPct val="100000"/>
              </a:lnSpc>
              <a:spcBef>
                <a:spcPts val="910"/>
              </a:spcBef>
            </a:pPr>
            <a:r>
              <a:rPr sz="3375" spc="202" baseline="7407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400" spc="135" dirty="0">
                <a:latin typeface="Constantia"/>
                <a:cs typeface="Constantia"/>
              </a:rPr>
              <a:t>Attributes </a:t>
            </a:r>
            <a:r>
              <a:rPr sz="2400" spc="-5" dirty="0">
                <a:latin typeface="Constantia"/>
                <a:cs typeface="Constantia"/>
              </a:rPr>
              <a:t>S.code and E.code denote the three address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365" dirty="0">
                <a:latin typeface="Constantia"/>
                <a:cs typeface="Constantia"/>
              </a:rPr>
              <a:t>code  </a:t>
            </a:r>
            <a:r>
              <a:rPr sz="2400" spc="-5" dirty="0">
                <a:latin typeface="Constantia"/>
                <a:cs typeface="Constantia"/>
              </a:rPr>
              <a:t>respectively and attribute E.addr(temp) denotes the  address that will hold value of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E.</a:t>
            </a:r>
            <a:endParaRPr sz="2400">
              <a:latin typeface="Constantia"/>
              <a:cs typeface="Constantia"/>
            </a:endParaRPr>
          </a:p>
          <a:p>
            <a:pPr marL="775970" marR="363855" indent="-273050">
              <a:lnSpc>
                <a:spcPct val="100000"/>
              </a:lnSpc>
              <a:spcBef>
                <a:spcPts val="600"/>
              </a:spcBef>
            </a:pPr>
            <a:r>
              <a:rPr sz="3375" spc="457" baseline="7407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400" spc="305" dirty="0">
                <a:latin typeface="Constantia"/>
                <a:cs typeface="Constantia"/>
              </a:rPr>
              <a:t>When </a:t>
            </a:r>
            <a:r>
              <a:rPr sz="2400" b="1" spc="600" dirty="0">
                <a:latin typeface="Constantia"/>
                <a:cs typeface="Constantia"/>
              </a:rPr>
              <a:t>E</a:t>
            </a:r>
            <a:r>
              <a:rPr sz="2400" spc="600" dirty="0">
                <a:latin typeface="Symbol"/>
                <a:cs typeface="Symbol"/>
              </a:rPr>
              <a:t>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(E1), </a:t>
            </a:r>
            <a:r>
              <a:rPr sz="2400" spc="-5" dirty="0">
                <a:latin typeface="Constantia"/>
                <a:cs typeface="Constantia"/>
              </a:rPr>
              <a:t>the translation </a:t>
            </a:r>
            <a:r>
              <a:rPr sz="2400" dirty="0">
                <a:latin typeface="Constantia"/>
                <a:cs typeface="Constantia"/>
              </a:rPr>
              <a:t>of E is </a:t>
            </a:r>
            <a:r>
              <a:rPr sz="2400" spc="-5" dirty="0">
                <a:latin typeface="Constantia"/>
                <a:cs typeface="Constantia"/>
              </a:rPr>
              <a:t>the same as that </a:t>
            </a:r>
            <a:r>
              <a:rPr sz="2400" spc="-720" dirty="0">
                <a:latin typeface="Constantia"/>
                <a:cs typeface="Constantia"/>
              </a:rPr>
              <a:t>of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sub-expression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E1.</a:t>
            </a:r>
            <a:endParaRPr sz="2400">
              <a:latin typeface="Constantia"/>
              <a:cs typeface="Constantia"/>
            </a:endParaRPr>
          </a:p>
          <a:p>
            <a:pPr marL="775970" marR="172085" indent="-273050">
              <a:lnSpc>
                <a:spcPct val="100000"/>
              </a:lnSpc>
              <a:spcBef>
                <a:spcPts val="590"/>
              </a:spcBef>
            </a:pPr>
            <a:r>
              <a:rPr sz="3375" spc="765" baseline="7407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400" spc="509" dirty="0">
                <a:latin typeface="Constantia"/>
                <a:cs typeface="Constantia"/>
              </a:rPr>
              <a:t>If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E1 </a:t>
            </a:r>
            <a:r>
              <a:rPr sz="2400" dirty="0">
                <a:latin typeface="Constantia"/>
                <a:cs typeface="Constantia"/>
              </a:rPr>
              <a:t>is </a:t>
            </a:r>
            <a:r>
              <a:rPr sz="2400" spc="-5" dirty="0">
                <a:latin typeface="Constantia"/>
                <a:cs typeface="Constantia"/>
              </a:rPr>
              <a:t>computed into E1.addr and E2 </a:t>
            </a:r>
            <a:r>
              <a:rPr sz="2400" dirty="0">
                <a:latin typeface="Constantia"/>
                <a:cs typeface="Constantia"/>
              </a:rPr>
              <a:t>is </a:t>
            </a:r>
            <a:r>
              <a:rPr sz="2400" spc="-5" dirty="0">
                <a:latin typeface="Constantia"/>
                <a:cs typeface="Constantia"/>
              </a:rPr>
              <a:t>computed </a:t>
            </a:r>
            <a:r>
              <a:rPr sz="2400" spc="-190" dirty="0">
                <a:latin typeface="Constantia"/>
                <a:cs typeface="Constantia"/>
              </a:rPr>
              <a:t>E2.addr,  </a:t>
            </a:r>
            <a:r>
              <a:rPr sz="2400" spc="-5" dirty="0">
                <a:latin typeface="Constantia"/>
                <a:cs typeface="Constantia"/>
              </a:rPr>
              <a:t>then E1+E2 translate into </a:t>
            </a:r>
            <a:r>
              <a:rPr sz="2400" b="1" spc="-5" dirty="0">
                <a:latin typeface="Constantia"/>
                <a:cs typeface="Constantia"/>
              </a:rPr>
              <a:t>t=E1.addr+E2.addr</a:t>
            </a:r>
            <a:r>
              <a:rPr sz="2400" spc="-5" dirty="0">
                <a:latin typeface="Constantia"/>
                <a:cs typeface="Constantia"/>
              </a:rPr>
              <a:t>, where </a:t>
            </a:r>
            <a:r>
              <a:rPr sz="2400" dirty="0">
                <a:latin typeface="Constantia"/>
                <a:cs typeface="Constantia"/>
              </a:rPr>
              <a:t>t </a:t>
            </a:r>
            <a:r>
              <a:rPr sz="2400" spc="-5" dirty="0">
                <a:latin typeface="Constantia"/>
                <a:cs typeface="Constantia"/>
              </a:rPr>
              <a:t>is  temporary name and </a:t>
            </a:r>
            <a:r>
              <a:rPr sz="2400" dirty="0">
                <a:latin typeface="Constantia"/>
                <a:cs typeface="Constantia"/>
              </a:rPr>
              <a:t>then </a:t>
            </a:r>
            <a:r>
              <a:rPr sz="2400" spc="-5" dirty="0">
                <a:latin typeface="Constantia"/>
                <a:cs typeface="Constantia"/>
              </a:rPr>
              <a:t>E.addr set to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t.</a:t>
            </a:r>
            <a:endParaRPr sz="2400">
              <a:latin typeface="Constantia"/>
              <a:cs typeface="Constantia"/>
            </a:endParaRPr>
          </a:p>
          <a:p>
            <a:pPr marL="775970" marR="103505" indent="-273050" algn="just">
              <a:lnSpc>
                <a:spcPct val="100000"/>
              </a:lnSpc>
              <a:spcBef>
                <a:spcPts val="600"/>
              </a:spcBef>
            </a:pPr>
            <a:r>
              <a:rPr sz="3375" spc="569" baseline="7407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400" spc="380" dirty="0">
                <a:latin typeface="Constantia"/>
                <a:cs typeface="Constantia"/>
              </a:rPr>
              <a:t>The </a:t>
            </a:r>
            <a:r>
              <a:rPr sz="2400" spc="-5" dirty="0">
                <a:latin typeface="Constantia"/>
                <a:cs typeface="Constantia"/>
              </a:rPr>
              <a:t>translation of </a:t>
            </a:r>
            <a:r>
              <a:rPr sz="2400" b="1" spc="600" dirty="0">
                <a:latin typeface="Constantia"/>
                <a:cs typeface="Constantia"/>
              </a:rPr>
              <a:t>E</a:t>
            </a:r>
            <a:r>
              <a:rPr sz="2400" spc="600" dirty="0">
                <a:latin typeface="Symbol"/>
                <a:cs typeface="Symbol"/>
              </a:rPr>
              <a:t>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onstantia"/>
                <a:cs typeface="Constantia"/>
              </a:rPr>
              <a:t>-E1 </a:t>
            </a:r>
            <a:r>
              <a:rPr sz="2400" spc="-5" dirty="0">
                <a:latin typeface="Constantia"/>
                <a:cs typeface="Constantia"/>
              </a:rPr>
              <a:t>is similar, the </a:t>
            </a:r>
            <a:r>
              <a:rPr sz="2400" dirty="0">
                <a:latin typeface="Constantia"/>
                <a:cs typeface="Constantia"/>
              </a:rPr>
              <a:t>rules </a:t>
            </a:r>
            <a:r>
              <a:rPr sz="2400" spc="-5" dirty="0">
                <a:latin typeface="Constantia"/>
                <a:cs typeface="Constantia"/>
              </a:rPr>
              <a:t>create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295" dirty="0">
                <a:latin typeface="Constantia"/>
                <a:cs typeface="Constantia"/>
              </a:rPr>
              <a:t>new  </a:t>
            </a:r>
            <a:r>
              <a:rPr sz="2400" spc="-5" dirty="0">
                <a:latin typeface="Constantia"/>
                <a:cs typeface="Constantia"/>
              </a:rPr>
              <a:t>temporary for </a:t>
            </a:r>
            <a:r>
              <a:rPr sz="2400" dirty="0">
                <a:latin typeface="Constantia"/>
                <a:cs typeface="Constantia"/>
              </a:rPr>
              <a:t>E </a:t>
            </a:r>
            <a:r>
              <a:rPr sz="2400" spc="-5" dirty="0">
                <a:latin typeface="Constantia"/>
                <a:cs typeface="Constantia"/>
              </a:rPr>
              <a:t>and generate </a:t>
            </a:r>
            <a:r>
              <a:rPr sz="2400" dirty="0">
                <a:latin typeface="Constantia"/>
                <a:cs typeface="Constantia"/>
              </a:rPr>
              <a:t>an </a:t>
            </a:r>
            <a:r>
              <a:rPr sz="2400" spc="-5" dirty="0">
                <a:latin typeface="Constantia"/>
                <a:cs typeface="Constantia"/>
              </a:rPr>
              <a:t>instruction to perform the  unary minus operation.</a:t>
            </a:r>
            <a:endParaRPr sz="2400">
              <a:latin typeface="Constantia"/>
              <a:cs typeface="Constantia"/>
            </a:endParaRPr>
          </a:p>
          <a:p>
            <a:pPr marL="775970" marR="43180" indent="-273050">
              <a:lnSpc>
                <a:spcPct val="100000"/>
              </a:lnSpc>
              <a:spcBef>
                <a:spcPts val="600"/>
              </a:spcBef>
            </a:pPr>
            <a:r>
              <a:rPr sz="3375" spc="247" baseline="7407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400" spc="165" dirty="0">
                <a:latin typeface="Constantia"/>
                <a:cs typeface="Constantia"/>
              </a:rPr>
              <a:t>Finally, </a:t>
            </a:r>
            <a:r>
              <a:rPr sz="2400" spc="-5" dirty="0">
                <a:latin typeface="Constantia"/>
                <a:cs typeface="Constantia"/>
              </a:rPr>
              <a:t>production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b="1" spc="600" dirty="0">
                <a:latin typeface="Constantia"/>
                <a:cs typeface="Constantia"/>
              </a:rPr>
              <a:t>E</a:t>
            </a:r>
            <a:r>
              <a:rPr sz="2400" spc="600" dirty="0">
                <a:latin typeface="Symbol"/>
                <a:cs typeface="Symbol"/>
              </a:rPr>
              <a:t>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id=E; </a:t>
            </a:r>
            <a:r>
              <a:rPr sz="2400" spc="-5" dirty="0">
                <a:latin typeface="Constantia"/>
                <a:cs typeface="Constantia"/>
              </a:rPr>
              <a:t>generates instructions </a:t>
            </a:r>
            <a:r>
              <a:rPr sz="2400" spc="-360" dirty="0">
                <a:latin typeface="Constantia"/>
                <a:cs typeface="Constantia"/>
              </a:rPr>
              <a:t>that  </a:t>
            </a:r>
            <a:r>
              <a:rPr sz="2400" spc="-5" dirty="0">
                <a:latin typeface="Constantia"/>
                <a:cs typeface="Constantia"/>
              </a:rPr>
              <a:t>assign </a:t>
            </a:r>
            <a:r>
              <a:rPr sz="2400" dirty="0">
                <a:latin typeface="Constantia"/>
                <a:cs typeface="Constantia"/>
              </a:rPr>
              <a:t>the </a:t>
            </a:r>
            <a:r>
              <a:rPr sz="2400" spc="-5" dirty="0">
                <a:latin typeface="Constantia"/>
                <a:cs typeface="Constantia"/>
              </a:rPr>
              <a:t>value of expression </a:t>
            </a:r>
            <a:r>
              <a:rPr sz="2400" dirty="0">
                <a:latin typeface="Constantia"/>
                <a:cs typeface="Constantia"/>
              </a:rPr>
              <a:t>E </a:t>
            </a:r>
            <a:r>
              <a:rPr sz="2400" spc="-5" dirty="0">
                <a:latin typeface="Constantia"/>
                <a:cs typeface="Constantia"/>
              </a:rPr>
              <a:t>to identifier id. </a:t>
            </a:r>
            <a:r>
              <a:rPr sz="2400" dirty="0">
                <a:latin typeface="Constantia"/>
                <a:cs typeface="Constantia"/>
              </a:rPr>
              <a:t>Top.get  </a:t>
            </a:r>
            <a:r>
              <a:rPr sz="2400" spc="-5" dirty="0">
                <a:latin typeface="Constantia"/>
                <a:cs typeface="Constantia"/>
              </a:rPr>
              <a:t>determine the address of the identifier represented by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id.</a:t>
            </a:r>
            <a:endParaRPr sz="2400">
              <a:latin typeface="Constantia"/>
              <a:cs typeface="Constantia"/>
            </a:endParaRPr>
          </a:p>
          <a:p>
            <a:pPr marL="775970" marR="351790">
              <a:lnSpc>
                <a:spcPct val="100000"/>
              </a:lnSpc>
            </a:pPr>
            <a:r>
              <a:rPr sz="2400" spc="-5" dirty="0">
                <a:latin typeface="Constantia"/>
                <a:cs typeface="Constantia"/>
              </a:rPr>
              <a:t>And an assignement to the address top.get(id.lexeme) for  instance of id.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96900"/>
            <a:ext cx="54546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Calibri"/>
                <a:cs typeface="Calibri"/>
              </a:rPr>
              <a:t>2.Incremental</a:t>
            </a:r>
            <a:r>
              <a:rPr sz="4000" b="1" spc="-60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Translation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525269"/>
            <a:ext cx="7315200" cy="3912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86434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43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81355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180" y="0"/>
                </a:lnTo>
              </a:path>
            </a:pathLst>
          </a:custGeom>
          <a:ln w="889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8371" y="68262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644" y="0"/>
                </a:lnTo>
              </a:path>
            </a:pathLst>
          </a:custGeom>
          <a:ln w="8889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40896" y="677544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5511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91515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666" y="0"/>
                </a:lnTo>
              </a:path>
            </a:pathLst>
          </a:custGeom>
          <a:ln w="8889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1162" y="68834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187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810894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6811" y="0"/>
                </a:lnTo>
              </a:path>
            </a:pathLst>
          </a:custGeom>
          <a:ln w="8889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805815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5926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103744" y="59816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3982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14421" y="595630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14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959388" y="59055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82" y="0"/>
                </a:lnTo>
              </a:path>
            </a:pathLst>
          </a:custGeom>
          <a:ln w="7619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10" y="203200"/>
            <a:ext cx="913384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383540" y="1084579"/>
            <a:ext cx="7973059" cy="341376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85750" marR="184150" indent="-273050">
              <a:lnSpc>
                <a:spcPct val="101899"/>
              </a:lnSpc>
              <a:spcBef>
                <a:spcPts val="40"/>
              </a:spcBef>
            </a:pPr>
            <a:r>
              <a:rPr sz="3675" spc="622" baseline="3401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spc="415" dirty="0">
                <a:latin typeface="Constantia"/>
                <a:cs typeface="Constantia"/>
              </a:rPr>
              <a:t>Cod </a:t>
            </a:r>
            <a:r>
              <a:rPr sz="2600" spc="-5" dirty="0">
                <a:latin typeface="Constantia"/>
                <a:cs typeface="Constantia"/>
              </a:rPr>
              <a:t>attribute can be quite long stings </a:t>
            </a:r>
            <a:r>
              <a:rPr sz="2600" dirty="0">
                <a:latin typeface="Constantia"/>
                <a:cs typeface="Constantia"/>
              </a:rPr>
              <a:t>so </a:t>
            </a:r>
            <a:r>
              <a:rPr sz="2600" spc="-5" dirty="0">
                <a:latin typeface="Constantia"/>
                <a:cs typeface="Constantia"/>
              </a:rPr>
              <a:t>instead</a:t>
            </a:r>
            <a:r>
              <a:rPr sz="2600" spc="-44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of  </a:t>
            </a:r>
            <a:r>
              <a:rPr sz="2600" spc="-5" dirty="0">
                <a:latin typeface="Constantia"/>
                <a:cs typeface="Constantia"/>
              </a:rPr>
              <a:t>building </a:t>
            </a:r>
            <a:r>
              <a:rPr sz="2600" dirty="0">
                <a:latin typeface="Constantia"/>
                <a:cs typeface="Constantia"/>
              </a:rPr>
              <a:t>up </a:t>
            </a:r>
            <a:r>
              <a:rPr sz="2600" spc="-5" dirty="0">
                <a:latin typeface="Constantia"/>
                <a:cs typeface="Constantia"/>
              </a:rPr>
              <a:t>E.code </a:t>
            </a:r>
            <a:r>
              <a:rPr sz="2600" dirty="0">
                <a:latin typeface="Constantia"/>
                <a:cs typeface="Constantia"/>
              </a:rPr>
              <a:t>we </a:t>
            </a:r>
            <a:r>
              <a:rPr sz="2600" spc="-5" dirty="0">
                <a:latin typeface="Constantia"/>
                <a:cs typeface="Constantia"/>
              </a:rPr>
              <a:t>can arrange generate only </a:t>
            </a:r>
            <a:r>
              <a:rPr sz="2600" dirty="0">
                <a:latin typeface="Constantia"/>
                <a:cs typeface="Constantia"/>
              </a:rPr>
              <a:t>the  </a:t>
            </a:r>
            <a:r>
              <a:rPr sz="2600" spc="-5" dirty="0">
                <a:latin typeface="Constantia"/>
                <a:cs typeface="Constantia"/>
              </a:rPr>
              <a:t>three address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instructions.</a:t>
            </a:r>
            <a:endParaRPr sz="2600">
              <a:latin typeface="Constantia"/>
              <a:cs typeface="Constantia"/>
            </a:endParaRPr>
          </a:p>
          <a:p>
            <a:pPr marL="285750" marR="5080" indent="-273050">
              <a:lnSpc>
                <a:spcPct val="101899"/>
              </a:lnSpc>
              <a:spcBef>
                <a:spcPts val="650"/>
              </a:spcBef>
            </a:pPr>
            <a:r>
              <a:rPr sz="3675" spc="832" baseline="3401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spc="555" dirty="0">
                <a:latin typeface="Constantia"/>
                <a:cs typeface="Constantia"/>
              </a:rPr>
              <a:t>In </a:t>
            </a:r>
            <a:r>
              <a:rPr sz="2600" spc="-5" dirty="0">
                <a:latin typeface="Constantia"/>
                <a:cs typeface="Constantia"/>
              </a:rPr>
              <a:t>incremental approach, </a:t>
            </a:r>
            <a:r>
              <a:rPr sz="2600" b="1" spc="-5" dirty="0">
                <a:latin typeface="Constantia"/>
                <a:cs typeface="Constantia"/>
              </a:rPr>
              <a:t>gen </a:t>
            </a:r>
            <a:r>
              <a:rPr sz="2600" spc="-5" dirty="0">
                <a:latin typeface="Constantia"/>
                <a:cs typeface="Constantia"/>
              </a:rPr>
              <a:t>not only constructs </a:t>
            </a:r>
            <a:r>
              <a:rPr sz="2600" dirty="0">
                <a:latin typeface="Constantia"/>
                <a:cs typeface="Constantia"/>
              </a:rPr>
              <a:t>a  </a:t>
            </a:r>
            <a:r>
              <a:rPr sz="2600" spc="-5" dirty="0">
                <a:latin typeface="Constantia"/>
                <a:cs typeface="Constantia"/>
              </a:rPr>
              <a:t>three address instructions </a:t>
            </a:r>
            <a:r>
              <a:rPr sz="2600" dirty="0">
                <a:latin typeface="Constantia"/>
                <a:cs typeface="Constantia"/>
              </a:rPr>
              <a:t>, it </a:t>
            </a:r>
            <a:r>
              <a:rPr sz="2600" spc="-5" dirty="0">
                <a:latin typeface="Constantia"/>
                <a:cs typeface="Constantia"/>
              </a:rPr>
              <a:t>appends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5" dirty="0">
                <a:latin typeface="Constantia"/>
                <a:cs typeface="Constantia"/>
              </a:rPr>
              <a:t>instruction  to the sequence of instructions generated </a:t>
            </a:r>
            <a:r>
              <a:rPr sz="2600" dirty="0">
                <a:latin typeface="Constantia"/>
                <a:cs typeface="Constantia"/>
              </a:rPr>
              <a:t>so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far.</a:t>
            </a:r>
            <a:endParaRPr sz="2600">
              <a:latin typeface="Constantia"/>
              <a:cs typeface="Constantia"/>
            </a:endParaRPr>
          </a:p>
          <a:p>
            <a:pPr marL="285750" marR="76200" indent="-273050">
              <a:lnSpc>
                <a:spcPct val="101899"/>
              </a:lnSpc>
              <a:spcBef>
                <a:spcPts val="650"/>
              </a:spcBef>
            </a:pPr>
            <a:r>
              <a:rPr sz="3675" spc="622" baseline="3401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spc="415" dirty="0">
                <a:latin typeface="Constantia"/>
                <a:cs typeface="Constantia"/>
              </a:rPr>
              <a:t>The </a:t>
            </a:r>
            <a:r>
              <a:rPr sz="2600" spc="-5" dirty="0">
                <a:latin typeface="Constantia"/>
                <a:cs typeface="Constantia"/>
              </a:rPr>
              <a:t>sequence </a:t>
            </a:r>
            <a:r>
              <a:rPr sz="2600" dirty="0">
                <a:latin typeface="Constantia"/>
                <a:cs typeface="Constantia"/>
              </a:rPr>
              <a:t>may </a:t>
            </a:r>
            <a:r>
              <a:rPr sz="2600" spc="-5" dirty="0">
                <a:latin typeface="Constantia"/>
                <a:cs typeface="Constantia"/>
              </a:rPr>
              <a:t>either be retained in memory</a:t>
            </a:r>
            <a:r>
              <a:rPr sz="2600" spc="-440" dirty="0">
                <a:latin typeface="Constantia"/>
                <a:cs typeface="Constantia"/>
              </a:rPr>
              <a:t> </a:t>
            </a:r>
            <a:r>
              <a:rPr sz="2600" spc="-114" dirty="0">
                <a:latin typeface="Constantia"/>
                <a:cs typeface="Constantia"/>
              </a:rPr>
              <a:t>for  </a:t>
            </a:r>
            <a:r>
              <a:rPr sz="2600" spc="-5" dirty="0">
                <a:latin typeface="Constantia"/>
                <a:cs typeface="Constantia"/>
              </a:rPr>
              <a:t>further processing or it </a:t>
            </a:r>
            <a:r>
              <a:rPr sz="2600" dirty="0">
                <a:latin typeface="Constantia"/>
                <a:cs typeface="Constantia"/>
              </a:rPr>
              <a:t>may </a:t>
            </a:r>
            <a:r>
              <a:rPr sz="2600" spc="-5" dirty="0">
                <a:latin typeface="Constantia"/>
                <a:cs typeface="Constantia"/>
              </a:rPr>
              <a:t>be </a:t>
            </a:r>
            <a:r>
              <a:rPr sz="2600" dirty="0">
                <a:latin typeface="Constantia"/>
                <a:cs typeface="Constantia"/>
              </a:rPr>
              <a:t>output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incrementally.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82" name="object 82"/>
          <p:cNvSpPr txBox="1">
            <a:spLocks noGrp="1"/>
          </p:cNvSpPr>
          <p:nvPr>
            <p:ph type="title"/>
          </p:nvPr>
        </p:nvSpPr>
        <p:spPr>
          <a:xfrm>
            <a:off x="101600" y="67309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t…..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86434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43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81355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180" y="0"/>
                </a:lnTo>
              </a:path>
            </a:pathLst>
          </a:custGeom>
          <a:ln w="889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8371" y="68262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644" y="0"/>
                </a:lnTo>
              </a:path>
            </a:pathLst>
          </a:custGeom>
          <a:ln w="8889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40896" y="677544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5511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91515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666" y="0"/>
                </a:lnTo>
              </a:path>
            </a:pathLst>
          </a:custGeom>
          <a:ln w="8889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1162" y="68834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187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810894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6811" y="0"/>
                </a:lnTo>
              </a:path>
            </a:pathLst>
          </a:custGeom>
          <a:ln w="8889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805815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5926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103744" y="59816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3982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14421" y="595630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14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959388" y="59055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82" y="0"/>
                </a:lnTo>
              </a:path>
            </a:pathLst>
          </a:custGeom>
          <a:ln w="7619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10" y="203200"/>
            <a:ext cx="913384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>
            <a:spLocks noGrp="1"/>
          </p:cNvSpPr>
          <p:nvPr>
            <p:ph type="title"/>
          </p:nvPr>
        </p:nvSpPr>
        <p:spPr>
          <a:xfrm>
            <a:off x="901700" y="692150"/>
            <a:ext cx="61956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Calibri"/>
                <a:cs typeface="Calibri"/>
              </a:rPr>
              <a:t>3. </a:t>
            </a:r>
            <a:r>
              <a:rPr sz="4000" b="1" spc="-5" dirty="0">
                <a:latin typeface="Calibri"/>
                <a:cs typeface="Calibri"/>
              </a:rPr>
              <a:t>Addressing </a:t>
            </a:r>
            <a:r>
              <a:rPr sz="4000" b="1" spc="-10" dirty="0">
                <a:latin typeface="Calibri"/>
                <a:cs typeface="Calibri"/>
              </a:rPr>
              <a:t>Array</a:t>
            </a:r>
            <a:r>
              <a:rPr sz="4000" b="1" spc="-8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Elements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23240" y="1551939"/>
            <a:ext cx="8034655" cy="137668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40"/>
              </a:spcBef>
            </a:pPr>
            <a:r>
              <a:rPr sz="3675" spc="240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spc="160" dirty="0">
                <a:latin typeface="Constantia"/>
                <a:cs typeface="Constantia"/>
              </a:rPr>
              <a:t>Generally </a:t>
            </a:r>
            <a:r>
              <a:rPr sz="2600" spc="-5" dirty="0">
                <a:latin typeface="Constantia"/>
                <a:cs typeface="Constantia"/>
              </a:rPr>
              <a:t>array elements </a:t>
            </a:r>
            <a:r>
              <a:rPr sz="2600" dirty="0">
                <a:latin typeface="Constantia"/>
                <a:cs typeface="Constantia"/>
              </a:rPr>
              <a:t>are start </a:t>
            </a:r>
            <a:r>
              <a:rPr sz="2600" spc="-5" dirty="0">
                <a:latin typeface="Constantia"/>
                <a:cs typeface="Constantia"/>
              </a:rPr>
              <a:t>from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o,1,2,…..,n-1.</a:t>
            </a:r>
            <a:endParaRPr sz="2600">
              <a:latin typeface="Constantia"/>
              <a:cs typeface="Constantia"/>
            </a:endParaRPr>
          </a:p>
          <a:p>
            <a:pPr marL="298450" marR="17780" indent="-273050">
              <a:lnSpc>
                <a:spcPct val="100000"/>
              </a:lnSpc>
              <a:spcBef>
                <a:spcPts val="640"/>
              </a:spcBef>
              <a:tabLst>
                <a:tab pos="7728584" algn="l"/>
              </a:tabLst>
            </a:pPr>
            <a:r>
              <a:rPr sz="3675" spc="2497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spc="1664" dirty="0">
                <a:latin typeface="Constantia"/>
                <a:cs typeface="Constantia"/>
              </a:rPr>
              <a:t>If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10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w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d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h 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f e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h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ar</a:t>
            </a:r>
            <a:r>
              <a:rPr sz="2600" spc="-1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ay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l</a:t>
            </a:r>
            <a:r>
              <a:rPr sz="2600" spc="-10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me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4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w</a:t>
            </a:r>
            <a:r>
              <a:rPr sz="2600" b="1" spc="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, 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10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en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he i</a:t>
            </a:r>
            <a:r>
              <a:rPr sz="2250" spc="-352" baseline="29629" dirty="0">
                <a:latin typeface="Constantia"/>
                <a:cs typeface="Constantia"/>
              </a:rPr>
              <a:t>t</a:t>
            </a:r>
            <a:r>
              <a:rPr sz="2250" spc="-547" baseline="29629" dirty="0">
                <a:latin typeface="Constantia"/>
                <a:cs typeface="Constantia"/>
              </a:rPr>
              <a:t>h</a:t>
            </a:r>
            <a:r>
              <a:rPr sz="2250" baseline="29629" dirty="0">
                <a:latin typeface="Constantia"/>
                <a:cs typeface="Constantia"/>
              </a:rPr>
              <a:t>	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f  </a:t>
            </a:r>
            <a:r>
              <a:rPr sz="2600" spc="-5" dirty="0">
                <a:latin typeface="Constantia"/>
                <a:cs typeface="Constantia"/>
              </a:rPr>
              <a:t>element of array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begins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location.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936740" y="2903220"/>
            <a:ext cx="9969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here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10540" y="2903220"/>
            <a:ext cx="5408295" cy="3209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latin typeface="Constantia"/>
                <a:cs typeface="Constantia"/>
              </a:rPr>
              <a:t>base+i*w</a:t>
            </a:r>
            <a:endParaRPr sz="2600">
              <a:latin typeface="Constantia"/>
              <a:cs typeface="Constantia"/>
            </a:endParaRPr>
          </a:p>
          <a:p>
            <a:pPr marL="311150">
              <a:lnSpc>
                <a:spcPct val="100000"/>
              </a:lnSpc>
            </a:pPr>
            <a:r>
              <a:rPr sz="2600" spc="-5" dirty="0">
                <a:latin typeface="Constantia"/>
                <a:cs typeface="Constantia"/>
              </a:rPr>
              <a:t>base is relative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address(A[0]).</a:t>
            </a:r>
            <a:endParaRPr sz="2600">
              <a:latin typeface="Constantia"/>
              <a:cs typeface="Constantia"/>
            </a:endParaRPr>
          </a:p>
          <a:p>
            <a:pPr marL="1115695" marR="663575" indent="-1078230">
              <a:lnSpc>
                <a:spcPct val="120500"/>
              </a:lnSpc>
              <a:spcBef>
                <a:spcPts val="10"/>
              </a:spcBef>
            </a:pPr>
            <a:r>
              <a:rPr sz="3675" spc="622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spc="415" dirty="0">
                <a:latin typeface="Constantia"/>
                <a:cs typeface="Constantia"/>
              </a:rPr>
              <a:t>The </a:t>
            </a:r>
            <a:r>
              <a:rPr sz="2600" spc="-5" dirty="0">
                <a:latin typeface="Constantia"/>
                <a:cs typeface="Constantia"/>
              </a:rPr>
              <a:t>relative address A[i1][i2]  </a:t>
            </a:r>
            <a:r>
              <a:rPr sz="2600" spc="-775" dirty="0">
                <a:latin typeface="Constantia"/>
                <a:cs typeface="Constantia"/>
              </a:rPr>
              <a:t>is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base + </a:t>
            </a:r>
            <a:r>
              <a:rPr sz="2600" spc="-5" dirty="0">
                <a:latin typeface="Constantia"/>
                <a:cs typeface="Constantia"/>
              </a:rPr>
              <a:t>i1*w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+i2*w2</a:t>
            </a:r>
            <a:endParaRPr sz="2600">
              <a:latin typeface="Constantia"/>
              <a:cs typeface="Constantia"/>
            </a:endParaRPr>
          </a:p>
          <a:p>
            <a:pPr marL="38100">
              <a:lnSpc>
                <a:spcPct val="100000"/>
              </a:lnSpc>
              <a:spcBef>
                <a:spcPts val="650"/>
              </a:spcBef>
            </a:pPr>
            <a:r>
              <a:rPr sz="2600" spc="-5" dirty="0">
                <a:latin typeface="Constantia"/>
                <a:cs typeface="Constantia"/>
              </a:rPr>
              <a:t>Alternatively,</a:t>
            </a:r>
            <a:endParaRPr sz="2600">
              <a:latin typeface="Constantia"/>
              <a:cs typeface="Constantia"/>
            </a:endParaRPr>
          </a:p>
          <a:p>
            <a:pPr marL="311150">
              <a:lnSpc>
                <a:spcPct val="100000"/>
              </a:lnSpc>
              <a:spcBef>
                <a:spcPts val="650"/>
              </a:spcBef>
            </a:pPr>
            <a:r>
              <a:rPr sz="2600" spc="-5" dirty="0">
                <a:latin typeface="Constantia"/>
                <a:cs typeface="Constantia"/>
              </a:rPr>
              <a:t>base </a:t>
            </a:r>
            <a:r>
              <a:rPr sz="2600" dirty="0">
                <a:latin typeface="Constantia"/>
                <a:cs typeface="Constantia"/>
              </a:rPr>
              <a:t>+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(i1+n2+i2)w</a:t>
            </a:r>
            <a:endParaRPr sz="2600">
              <a:latin typeface="Constantia"/>
              <a:cs typeface="Constantia"/>
            </a:endParaRPr>
          </a:p>
          <a:p>
            <a:pPr marL="38100">
              <a:lnSpc>
                <a:spcPct val="100000"/>
              </a:lnSpc>
              <a:spcBef>
                <a:spcPts val="640"/>
              </a:spcBef>
            </a:pPr>
            <a:r>
              <a:rPr sz="2600" spc="-5" dirty="0">
                <a:latin typeface="Constantia"/>
                <a:cs typeface="Constantia"/>
              </a:rPr>
              <a:t>Where </a:t>
            </a:r>
            <a:r>
              <a:rPr sz="2600" dirty="0">
                <a:latin typeface="Constantia"/>
                <a:cs typeface="Constantia"/>
              </a:rPr>
              <a:t>n </a:t>
            </a:r>
            <a:r>
              <a:rPr sz="2600" spc="-5" dirty="0">
                <a:latin typeface="Constantia"/>
                <a:cs typeface="Constantia"/>
              </a:rPr>
              <a:t>number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5" dirty="0">
                <a:latin typeface="Constantia"/>
                <a:cs typeface="Constantia"/>
              </a:rPr>
              <a:t>element in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array.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86434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43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81355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180" y="0"/>
                </a:lnTo>
              </a:path>
            </a:pathLst>
          </a:custGeom>
          <a:ln w="889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8371" y="68262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644" y="0"/>
                </a:lnTo>
              </a:path>
            </a:pathLst>
          </a:custGeom>
          <a:ln w="8889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40896" y="677544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5511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91515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666" y="0"/>
                </a:lnTo>
              </a:path>
            </a:pathLst>
          </a:custGeom>
          <a:ln w="8889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1162" y="68834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187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810894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6811" y="0"/>
                </a:lnTo>
              </a:path>
            </a:pathLst>
          </a:custGeom>
          <a:ln w="8889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805815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5926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103744" y="59816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3982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14421" y="595630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14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959388" y="59055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82" y="0"/>
                </a:lnTo>
              </a:path>
            </a:pathLst>
          </a:custGeom>
          <a:ln w="7619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10" y="203200"/>
            <a:ext cx="913384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>
            <a:spLocks noGrp="1"/>
          </p:cNvSpPr>
          <p:nvPr>
            <p:ph type="title"/>
          </p:nvPr>
        </p:nvSpPr>
        <p:spPr>
          <a:xfrm>
            <a:off x="139700" y="0"/>
            <a:ext cx="1160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"/>
                <a:cs typeface="Calibri"/>
              </a:rPr>
              <a:t>C</a:t>
            </a:r>
            <a:r>
              <a:rPr sz="3600" b="1" dirty="0">
                <a:latin typeface="Calibri"/>
                <a:cs typeface="Calibri"/>
              </a:rPr>
              <a:t>o</a:t>
            </a:r>
            <a:r>
              <a:rPr sz="3600" b="1" spc="-5" dirty="0">
                <a:latin typeface="Calibri"/>
                <a:cs typeface="Calibri"/>
              </a:rPr>
              <a:t>nt..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10540" y="2090420"/>
            <a:ext cx="56368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75" spc="307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spc="204" dirty="0">
                <a:latin typeface="Constantia"/>
                <a:cs typeface="Constantia"/>
              </a:rPr>
              <a:t>Layouts </a:t>
            </a:r>
            <a:r>
              <a:rPr sz="2600" spc="-5" dirty="0">
                <a:latin typeface="Constantia"/>
                <a:cs typeface="Constantia"/>
              </a:rPr>
              <a:t>for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two-dimensional</a:t>
            </a:r>
            <a:r>
              <a:rPr sz="2600" spc="-260" dirty="0">
                <a:latin typeface="Constantia"/>
                <a:cs typeface="Constantia"/>
              </a:rPr>
              <a:t> </a:t>
            </a:r>
            <a:r>
              <a:rPr sz="2600" spc="-225" dirty="0">
                <a:latin typeface="Constantia"/>
                <a:cs typeface="Constantia"/>
              </a:rPr>
              <a:t>array: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63550" y="2632710"/>
            <a:ext cx="8221980" cy="32435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86434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43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81355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180" y="0"/>
                </a:lnTo>
              </a:path>
            </a:pathLst>
          </a:custGeom>
          <a:ln w="889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8371" y="68262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644" y="0"/>
                </a:lnTo>
              </a:path>
            </a:pathLst>
          </a:custGeom>
          <a:ln w="8889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40896" y="677544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5511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91515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666" y="0"/>
                </a:lnTo>
              </a:path>
            </a:pathLst>
          </a:custGeom>
          <a:ln w="8889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1162" y="68834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187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810894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6811" y="0"/>
                </a:lnTo>
              </a:path>
            </a:pathLst>
          </a:custGeom>
          <a:ln w="8889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805815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5926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103744" y="59816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3982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14421" y="595630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14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959388" y="59055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82" y="0"/>
                </a:lnTo>
              </a:path>
            </a:pathLst>
          </a:custGeom>
          <a:ln w="7619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10" y="203200"/>
            <a:ext cx="913384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67310" y="1099820"/>
            <a:ext cx="8383905" cy="3357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marR="400685" indent="-273050">
              <a:lnSpc>
                <a:spcPct val="100000"/>
              </a:lnSpc>
              <a:spcBef>
                <a:spcPts val="100"/>
              </a:spcBef>
            </a:pPr>
            <a:r>
              <a:rPr sz="3675" spc="270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spc="180" dirty="0">
                <a:latin typeface="Constantia"/>
                <a:cs typeface="Constantia"/>
              </a:rPr>
              <a:t>Although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source program can be translated</a:t>
            </a:r>
            <a:r>
              <a:rPr sz="2600" spc="-180" dirty="0">
                <a:latin typeface="Constantia"/>
                <a:cs typeface="Constantia"/>
              </a:rPr>
              <a:t> </a:t>
            </a:r>
            <a:r>
              <a:rPr sz="2600" spc="-200" dirty="0">
                <a:latin typeface="Constantia"/>
                <a:cs typeface="Constantia"/>
              </a:rPr>
              <a:t>directly  </a:t>
            </a:r>
            <a:r>
              <a:rPr sz="2600" spc="-5" dirty="0">
                <a:latin typeface="Constantia"/>
                <a:cs typeface="Constantia"/>
              </a:rPr>
              <a:t>into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5" dirty="0">
                <a:latin typeface="Constantia"/>
                <a:cs typeface="Constantia"/>
              </a:rPr>
              <a:t>target language. Some benefits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5" dirty="0">
                <a:latin typeface="Constantia"/>
                <a:cs typeface="Constantia"/>
              </a:rPr>
              <a:t>using </a:t>
            </a:r>
            <a:r>
              <a:rPr sz="2600" dirty="0">
                <a:latin typeface="Constantia"/>
                <a:cs typeface="Constantia"/>
              </a:rPr>
              <a:t>a  </a:t>
            </a:r>
            <a:r>
              <a:rPr sz="2600" spc="-5" dirty="0">
                <a:latin typeface="Constantia"/>
                <a:cs typeface="Constantia"/>
              </a:rPr>
              <a:t>machine-independent intermediate form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are-</a:t>
            </a:r>
            <a:endParaRPr sz="2600">
              <a:latin typeface="Constantia"/>
              <a:cs typeface="Constantia"/>
            </a:endParaRPr>
          </a:p>
          <a:p>
            <a:pPr marL="511809" marR="44450" indent="-511809" algn="just">
              <a:lnSpc>
                <a:spcPct val="100000"/>
              </a:lnSpc>
              <a:spcBef>
                <a:spcPts val="640"/>
              </a:spcBef>
              <a:buFont typeface="Constantia"/>
              <a:buAutoNum type="arabicParenR"/>
              <a:tabLst>
                <a:tab pos="511809" algn="l"/>
              </a:tabLst>
            </a:pPr>
            <a:r>
              <a:rPr sz="2600" b="1" spc="-5" dirty="0">
                <a:latin typeface="Constantia"/>
                <a:cs typeface="Constantia"/>
              </a:rPr>
              <a:t>Retargeting is Facilitated: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compiler for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different  machine can </a:t>
            </a:r>
            <a:r>
              <a:rPr sz="2600" spc="5" dirty="0">
                <a:latin typeface="Constantia"/>
                <a:cs typeface="Constantia"/>
              </a:rPr>
              <a:t>be </a:t>
            </a:r>
            <a:r>
              <a:rPr sz="2600" spc="-5" dirty="0">
                <a:latin typeface="Constantia"/>
                <a:cs typeface="Constantia"/>
              </a:rPr>
              <a:t>created by attaching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back end for 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5" dirty="0">
                <a:latin typeface="Constantia"/>
                <a:cs typeface="Constantia"/>
              </a:rPr>
              <a:t>new machine </a:t>
            </a:r>
            <a:r>
              <a:rPr sz="2600" spc="5" dirty="0">
                <a:latin typeface="Constantia"/>
                <a:cs typeface="Constantia"/>
              </a:rPr>
              <a:t>to </a:t>
            </a:r>
            <a:r>
              <a:rPr sz="2600" dirty="0">
                <a:latin typeface="Constantia"/>
                <a:cs typeface="Constantia"/>
              </a:rPr>
              <a:t>an </a:t>
            </a:r>
            <a:r>
              <a:rPr sz="2600" spc="-5" dirty="0">
                <a:latin typeface="Constantia"/>
                <a:cs typeface="Constantia"/>
              </a:rPr>
              <a:t>existing front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end.</a:t>
            </a:r>
            <a:endParaRPr sz="2600">
              <a:latin typeface="Constantia"/>
              <a:cs typeface="Constantia"/>
            </a:endParaRPr>
          </a:p>
          <a:p>
            <a:pPr marL="484505" marR="30480" indent="-484505" algn="just">
              <a:lnSpc>
                <a:spcPct val="100000"/>
              </a:lnSpc>
              <a:spcBef>
                <a:spcPts val="640"/>
              </a:spcBef>
              <a:buAutoNum type="arabicParenR"/>
              <a:tabLst>
                <a:tab pos="484505" algn="l"/>
              </a:tabLst>
            </a:pP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machine-independent code optimizer can be applied  to the intermediate representation.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82" name="object 82"/>
          <p:cNvSpPr txBox="1">
            <a:spLocks noGrp="1"/>
          </p:cNvSpPr>
          <p:nvPr>
            <p:ph type="title"/>
          </p:nvPr>
        </p:nvSpPr>
        <p:spPr>
          <a:xfrm>
            <a:off x="97789" y="185420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CONT….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520700"/>
            <a:ext cx="680783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Calibri"/>
                <a:cs typeface="Calibri"/>
              </a:rPr>
              <a:t>4. </a:t>
            </a:r>
            <a:r>
              <a:rPr sz="4000" b="1" spc="-10" dirty="0">
                <a:latin typeface="Calibri"/>
                <a:cs typeface="Calibri"/>
              </a:rPr>
              <a:t>Translation </a:t>
            </a:r>
            <a:r>
              <a:rPr sz="4000" b="1" spc="-5" dirty="0">
                <a:latin typeface="Calibri"/>
                <a:cs typeface="Calibri"/>
              </a:rPr>
              <a:t>of </a:t>
            </a:r>
            <a:r>
              <a:rPr sz="4000" b="1" spc="-10" dirty="0">
                <a:latin typeface="Calibri"/>
                <a:cs typeface="Calibri"/>
              </a:rPr>
              <a:t>array</a:t>
            </a:r>
            <a:r>
              <a:rPr sz="4000" b="1" spc="-25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reference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0600" y="1296669"/>
            <a:ext cx="5417820" cy="5361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86434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43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81355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180" y="0"/>
                </a:lnTo>
              </a:path>
            </a:pathLst>
          </a:custGeom>
          <a:ln w="889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8371" y="68262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644" y="0"/>
                </a:lnTo>
              </a:path>
            </a:pathLst>
          </a:custGeom>
          <a:ln w="8889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40896" y="677544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5511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91515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666" y="0"/>
                </a:lnTo>
              </a:path>
            </a:pathLst>
          </a:custGeom>
          <a:ln w="8889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1162" y="68834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187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810894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6811" y="0"/>
                </a:lnTo>
              </a:path>
            </a:pathLst>
          </a:custGeom>
          <a:ln w="8889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805815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5926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103744" y="59816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3982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14421" y="595630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14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959388" y="59055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82" y="0"/>
                </a:lnTo>
              </a:path>
            </a:pathLst>
          </a:custGeom>
          <a:ln w="7619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10" y="203200"/>
            <a:ext cx="913384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>
            <a:spLocks noGrp="1"/>
          </p:cNvSpPr>
          <p:nvPr>
            <p:ph type="title"/>
          </p:nvPr>
        </p:nvSpPr>
        <p:spPr>
          <a:xfrm>
            <a:off x="-12700" y="0"/>
            <a:ext cx="12573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Calibri"/>
                <a:cs typeface="Calibri"/>
              </a:rPr>
              <a:t>C</a:t>
            </a:r>
            <a:r>
              <a:rPr sz="4000" spc="5" dirty="0">
                <a:latin typeface="Calibri"/>
                <a:cs typeface="Calibri"/>
              </a:rPr>
              <a:t>o</a:t>
            </a:r>
            <a:r>
              <a:rPr sz="4000" spc="-15" dirty="0">
                <a:latin typeface="Calibri"/>
                <a:cs typeface="Calibri"/>
              </a:rPr>
              <a:t>n</a:t>
            </a:r>
            <a:r>
              <a:rPr sz="4000" spc="5" dirty="0">
                <a:latin typeface="Calibri"/>
                <a:cs typeface="Calibri"/>
              </a:rPr>
              <a:t>t</a:t>
            </a:r>
            <a:r>
              <a:rPr sz="4000" spc="-5" dirty="0">
                <a:latin typeface="Calibri"/>
                <a:cs typeface="Calibri"/>
              </a:rPr>
              <a:t>..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35940" y="871220"/>
            <a:ext cx="8070850" cy="454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marR="865505" indent="-514350">
              <a:lnSpc>
                <a:spcPct val="100000"/>
              </a:lnSpc>
              <a:spcBef>
                <a:spcPts val="100"/>
              </a:spcBef>
              <a:buClr>
                <a:srgbClr val="0ACFD8"/>
              </a:buClr>
              <a:buSzPct val="94230"/>
              <a:buAutoNum type="arabicPeriod"/>
              <a:tabLst>
                <a:tab pos="526415" algn="l"/>
                <a:tab pos="527050" algn="l"/>
              </a:tabLst>
            </a:pPr>
            <a:r>
              <a:rPr sz="2600" spc="-5" dirty="0">
                <a:latin typeface="Constantia"/>
                <a:cs typeface="Constantia"/>
              </a:rPr>
              <a:t>L.addr denotes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temporary that is </a:t>
            </a:r>
            <a:r>
              <a:rPr sz="2600" dirty="0">
                <a:latin typeface="Constantia"/>
                <a:cs typeface="Constantia"/>
              </a:rPr>
              <a:t>used </a:t>
            </a:r>
            <a:r>
              <a:rPr sz="2600" spc="-5" dirty="0">
                <a:latin typeface="Constantia"/>
                <a:cs typeface="Constantia"/>
              </a:rPr>
              <a:t>while  computing the offset for the array reference by  summing the terms ij </a:t>
            </a:r>
            <a:r>
              <a:rPr sz="2600" dirty="0">
                <a:latin typeface="Constantia"/>
                <a:cs typeface="Constantia"/>
              </a:rPr>
              <a:t>* wj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527050" marR="7620" indent="-514350">
              <a:lnSpc>
                <a:spcPct val="100000"/>
              </a:lnSpc>
              <a:spcBef>
                <a:spcPts val="640"/>
              </a:spcBef>
              <a:buClr>
                <a:srgbClr val="0ACFD8"/>
              </a:buClr>
              <a:buSzPct val="94230"/>
              <a:buAutoNum type="arabicPeriod"/>
              <a:tabLst>
                <a:tab pos="526415" algn="l"/>
                <a:tab pos="527050" algn="l"/>
              </a:tabLst>
            </a:pPr>
            <a:r>
              <a:rPr sz="2600" spc="-5" dirty="0">
                <a:latin typeface="Constantia"/>
                <a:cs typeface="Constantia"/>
              </a:rPr>
              <a:t>L.array </a:t>
            </a:r>
            <a:r>
              <a:rPr sz="2600" dirty="0">
                <a:latin typeface="Constantia"/>
                <a:cs typeface="Constantia"/>
              </a:rPr>
              <a:t>is a </a:t>
            </a:r>
            <a:r>
              <a:rPr sz="2600" spc="-5" dirty="0">
                <a:latin typeface="Constantia"/>
                <a:cs typeface="Constantia"/>
              </a:rPr>
              <a:t>pointer </a:t>
            </a:r>
            <a:r>
              <a:rPr sz="2600" spc="5" dirty="0">
                <a:latin typeface="Constantia"/>
                <a:cs typeface="Constantia"/>
              </a:rPr>
              <a:t>to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5" dirty="0">
                <a:latin typeface="Constantia"/>
                <a:cs typeface="Constantia"/>
              </a:rPr>
              <a:t>symbol table entry for </a:t>
            </a:r>
            <a:r>
              <a:rPr sz="2600" dirty="0">
                <a:latin typeface="Constantia"/>
                <a:cs typeface="Constantia"/>
              </a:rPr>
              <a:t>a  </a:t>
            </a:r>
            <a:r>
              <a:rPr sz="2600" spc="-5" dirty="0">
                <a:latin typeface="Constantia"/>
                <a:cs typeface="Constantia"/>
              </a:rPr>
              <a:t>array name </a:t>
            </a:r>
            <a:r>
              <a:rPr sz="2600" dirty="0">
                <a:latin typeface="Constantia"/>
                <a:cs typeface="Constantia"/>
              </a:rPr>
              <a:t>, </a:t>
            </a:r>
            <a:r>
              <a:rPr sz="2600" spc="-5" dirty="0">
                <a:latin typeface="Constantia"/>
                <a:cs typeface="Constantia"/>
              </a:rPr>
              <a:t>l.array.base is </a:t>
            </a:r>
            <a:r>
              <a:rPr sz="2600" dirty="0">
                <a:latin typeface="Constantia"/>
                <a:cs typeface="Constantia"/>
              </a:rPr>
              <a:t>used </a:t>
            </a:r>
            <a:r>
              <a:rPr sz="2600" spc="-5" dirty="0">
                <a:latin typeface="Constantia"/>
                <a:cs typeface="Constantia"/>
              </a:rPr>
              <a:t>to determine </a:t>
            </a:r>
            <a:r>
              <a:rPr sz="2600" dirty="0">
                <a:latin typeface="Constantia"/>
                <a:cs typeface="Constantia"/>
              </a:rPr>
              <a:t>the  </a:t>
            </a:r>
            <a:r>
              <a:rPr sz="2600" spc="-5" dirty="0">
                <a:latin typeface="Constantia"/>
                <a:cs typeface="Constantia"/>
              </a:rPr>
              <a:t>actual l-value of </a:t>
            </a:r>
            <a:r>
              <a:rPr sz="2600" dirty="0">
                <a:latin typeface="Constantia"/>
                <a:cs typeface="Constantia"/>
              </a:rPr>
              <a:t>an </a:t>
            </a:r>
            <a:r>
              <a:rPr sz="2600" spc="-5" dirty="0">
                <a:latin typeface="Constantia"/>
                <a:cs typeface="Constantia"/>
              </a:rPr>
              <a:t>array reference after all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5" dirty="0">
                <a:latin typeface="Constantia"/>
                <a:cs typeface="Constantia"/>
              </a:rPr>
              <a:t>index  expressions are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analyzed.</a:t>
            </a:r>
            <a:endParaRPr sz="2600">
              <a:latin typeface="Constantia"/>
              <a:cs typeface="Constantia"/>
            </a:endParaRPr>
          </a:p>
          <a:p>
            <a:pPr marL="527050" marR="5080" indent="-514350">
              <a:lnSpc>
                <a:spcPct val="100000"/>
              </a:lnSpc>
              <a:spcBef>
                <a:spcPts val="640"/>
              </a:spcBef>
              <a:buClr>
                <a:srgbClr val="0ACFD8"/>
              </a:buClr>
              <a:buSzPct val="94230"/>
              <a:buAutoNum type="arabicPeriod"/>
              <a:tabLst>
                <a:tab pos="526415" algn="l"/>
                <a:tab pos="527050" algn="l"/>
              </a:tabLst>
            </a:pPr>
            <a:r>
              <a:rPr sz="2600" dirty="0">
                <a:latin typeface="Constantia"/>
                <a:cs typeface="Constantia"/>
              </a:rPr>
              <a:t>L.typw </a:t>
            </a:r>
            <a:r>
              <a:rPr sz="2600" spc="-5" dirty="0">
                <a:latin typeface="Constantia"/>
                <a:cs typeface="Constantia"/>
              </a:rPr>
              <a:t>is the type of the subarray generated by </a:t>
            </a:r>
            <a:r>
              <a:rPr sz="2600" spc="5" dirty="0">
                <a:latin typeface="Constantia"/>
                <a:cs typeface="Constantia"/>
              </a:rPr>
              <a:t>L. </a:t>
            </a:r>
            <a:r>
              <a:rPr sz="2600" spc="-5" dirty="0">
                <a:latin typeface="Constantia"/>
                <a:cs typeface="Constantia"/>
              </a:rPr>
              <a:t>for  any type </a:t>
            </a:r>
            <a:r>
              <a:rPr sz="2600" spc="5" dirty="0">
                <a:latin typeface="Constantia"/>
                <a:cs typeface="Constantia"/>
              </a:rPr>
              <a:t>t, </a:t>
            </a:r>
            <a:r>
              <a:rPr sz="2600" dirty="0">
                <a:latin typeface="Constantia"/>
                <a:cs typeface="Constantia"/>
              </a:rPr>
              <a:t>we assume that </a:t>
            </a:r>
            <a:r>
              <a:rPr sz="2600" spc="-5" dirty="0">
                <a:latin typeface="Constantia"/>
                <a:cs typeface="Constantia"/>
              </a:rPr>
              <a:t>width is given </a:t>
            </a:r>
            <a:r>
              <a:rPr sz="2600" spc="5" dirty="0">
                <a:latin typeface="Constantia"/>
                <a:cs typeface="Constantia"/>
              </a:rPr>
              <a:t>by </a:t>
            </a:r>
            <a:r>
              <a:rPr sz="2600" dirty="0">
                <a:latin typeface="Constantia"/>
                <a:cs typeface="Constantia"/>
              </a:rPr>
              <a:t>t.width.  </a:t>
            </a:r>
            <a:r>
              <a:rPr sz="2600" spc="-5" dirty="0">
                <a:latin typeface="Constantia"/>
                <a:cs typeface="Constantia"/>
              </a:rPr>
              <a:t>For any array type </a:t>
            </a:r>
            <a:r>
              <a:rPr sz="2600" dirty="0">
                <a:latin typeface="Constantia"/>
                <a:cs typeface="Constantia"/>
              </a:rPr>
              <a:t>t , </a:t>
            </a:r>
            <a:r>
              <a:rPr sz="2600" spc="-5" dirty="0">
                <a:latin typeface="Constantia"/>
                <a:cs typeface="Constantia"/>
              </a:rPr>
              <a:t>suppose </a:t>
            </a:r>
            <a:r>
              <a:rPr sz="2600" dirty="0">
                <a:latin typeface="Constantia"/>
                <a:cs typeface="Constantia"/>
              </a:rPr>
              <a:t>that </a:t>
            </a:r>
            <a:r>
              <a:rPr sz="2600" spc="-5" dirty="0">
                <a:latin typeface="Constantia"/>
                <a:cs typeface="Constantia"/>
              </a:rPr>
              <a:t>t.elem gives </a:t>
            </a:r>
            <a:r>
              <a:rPr sz="2600" dirty="0">
                <a:latin typeface="Constantia"/>
                <a:cs typeface="Constantia"/>
              </a:rPr>
              <a:t>the  </a:t>
            </a:r>
            <a:r>
              <a:rPr sz="2600" spc="-5" dirty="0">
                <a:latin typeface="Constantia"/>
                <a:cs typeface="Constantia"/>
              </a:rPr>
              <a:t>element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type.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86434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43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81355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180" y="0"/>
                </a:lnTo>
              </a:path>
            </a:pathLst>
          </a:custGeom>
          <a:ln w="889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8371" y="68262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644" y="0"/>
                </a:lnTo>
              </a:path>
            </a:pathLst>
          </a:custGeom>
          <a:ln w="8889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40896" y="677544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5511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91515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666" y="0"/>
                </a:lnTo>
              </a:path>
            </a:pathLst>
          </a:custGeom>
          <a:ln w="8889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1162" y="68834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187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810894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6811" y="0"/>
                </a:lnTo>
              </a:path>
            </a:pathLst>
          </a:custGeom>
          <a:ln w="8889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805815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5926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103744" y="59816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3982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14421" y="595630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14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959388" y="59055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82" y="0"/>
                </a:lnTo>
              </a:path>
            </a:pathLst>
          </a:custGeom>
          <a:ln w="7619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10" y="203200"/>
            <a:ext cx="913384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>
            <a:spLocks noGrp="1"/>
          </p:cNvSpPr>
          <p:nvPr>
            <p:ph type="title"/>
          </p:nvPr>
        </p:nvSpPr>
        <p:spPr>
          <a:xfrm>
            <a:off x="1054100" y="509270"/>
            <a:ext cx="36715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03607A"/>
                </a:solidFill>
                <a:latin typeface="Calibri"/>
                <a:cs typeface="Calibri"/>
              </a:rPr>
              <a:t>example of</a:t>
            </a:r>
            <a:r>
              <a:rPr sz="3200" spc="-55" dirty="0">
                <a:solidFill>
                  <a:srgbClr val="03607A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3607A"/>
                </a:solidFill>
                <a:latin typeface="Calibri"/>
                <a:cs typeface="Calibri"/>
              </a:rPr>
              <a:t>c-program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8739" y="985519"/>
            <a:ext cx="2785110" cy="2675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20" marR="41275">
              <a:lnSpc>
                <a:spcPct val="120800"/>
              </a:lnSpc>
              <a:spcBef>
                <a:spcPts val="100"/>
              </a:spcBef>
            </a:pPr>
            <a:r>
              <a:rPr sz="1800" spc="-10" dirty="0">
                <a:latin typeface="Constantia"/>
                <a:cs typeface="Constantia"/>
              </a:rPr>
              <a:t>int </a:t>
            </a:r>
            <a:r>
              <a:rPr sz="1800" spc="-5" dirty="0">
                <a:latin typeface="Constantia"/>
                <a:cs typeface="Constantia"/>
              </a:rPr>
              <a:t>a[10], b[10], dot_prod, i;  </a:t>
            </a:r>
            <a:r>
              <a:rPr sz="1800" spc="-10" dirty="0">
                <a:latin typeface="Constantia"/>
                <a:cs typeface="Constantia"/>
              </a:rPr>
              <a:t>int </a:t>
            </a:r>
            <a:r>
              <a:rPr sz="1800" dirty="0">
                <a:latin typeface="Constantia"/>
                <a:cs typeface="Constantia"/>
              </a:rPr>
              <a:t>*</a:t>
            </a:r>
            <a:r>
              <a:rPr sz="1800" spc="1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a1;</a:t>
            </a:r>
            <a:endParaRPr sz="1800">
              <a:latin typeface="Constantia"/>
              <a:cs typeface="Constantia"/>
            </a:endParaRPr>
          </a:p>
          <a:p>
            <a:pPr marL="71120" marR="1480820">
              <a:lnSpc>
                <a:spcPct val="120600"/>
              </a:lnSpc>
              <a:spcBef>
                <a:spcPts val="5"/>
              </a:spcBef>
            </a:pPr>
            <a:r>
              <a:rPr sz="1800" spc="-10" dirty="0">
                <a:latin typeface="Constantia"/>
                <a:cs typeface="Constantia"/>
              </a:rPr>
              <a:t>int </a:t>
            </a:r>
            <a:r>
              <a:rPr sz="1800" spc="-5" dirty="0">
                <a:latin typeface="Constantia"/>
                <a:cs typeface="Constantia"/>
              </a:rPr>
              <a:t>*b1;  do</a:t>
            </a:r>
            <a:r>
              <a:rPr sz="1800" spc="-10" dirty="0">
                <a:latin typeface="Constantia"/>
                <a:cs typeface="Constantia"/>
              </a:rPr>
              <a:t>t</a:t>
            </a:r>
            <a:r>
              <a:rPr sz="1800" spc="5" dirty="0">
                <a:latin typeface="Constantia"/>
                <a:cs typeface="Constantia"/>
              </a:rPr>
              <a:t>_</a:t>
            </a:r>
            <a:r>
              <a:rPr sz="1800" spc="-10" dirty="0">
                <a:latin typeface="Constantia"/>
                <a:cs typeface="Constantia"/>
              </a:rPr>
              <a:t>p</a:t>
            </a:r>
            <a:r>
              <a:rPr sz="1800" spc="5" dirty="0">
                <a:latin typeface="Constantia"/>
                <a:cs typeface="Constantia"/>
              </a:rPr>
              <a:t>r</a:t>
            </a:r>
            <a:r>
              <a:rPr sz="1800" spc="-5" dirty="0">
                <a:latin typeface="Constantia"/>
                <a:cs typeface="Constantia"/>
              </a:rPr>
              <a:t>od</a:t>
            </a:r>
            <a:r>
              <a:rPr sz="1800" spc="5" dirty="0">
                <a:latin typeface="Constantia"/>
                <a:cs typeface="Constantia"/>
              </a:rPr>
              <a:t>=</a:t>
            </a:r>
            <a:r>
              <a:rPr sz="1800" spc="-5" dirty="0">
                <a:latin typeface="Constantia"/>
                <a:cs typeface="Constantia"/>
              </a:rPr>
              <a:t>0;  a1=a;</a:t>
            </a:r>
            <a:endParaRPr sz="1800">
              <a:latin typeface="Constantia"/>
              <a:cs typeface="Constantia"/>
            </a:endParaRPr>
          </a:p>
          <a:p>
            <a:pPr marL="71120">
              <a:lnSpc>
                <a:spcPct val="100000"/>
              </a:lnSpc>
              <a:spcBef>
                <a:spcPts val="450"/>
              </a:spcBef>
            </a:pPr>
            <a:r>
              <a:rPr sz="1800" dirty="0">
                <a:latin typeface="Constantia"/>
                <a:cs typeface="Constantia"/>
              </a:rPr>
              <a:t>b1=b;</a:t>
            </a:r>
            <a:endParaRPr sz="18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spc="-5" dirty="0">
                <a:latin typeface="Constantia"/>
                <a:cs typeface="Constantia"/>
              </a:rPr>
              <a:t>For(i=0; i&lt;10;</a:t>
            </a:r>
            <a:r>
              <a:rPr sz="1800" spc="-1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i++)</a:t>
            </a:r>
            <a:endParaRPr sz="1800">
              <a:latin typeface="Constantia"/>
              <a:cs typeface="Constantia"/>
            </a:endParaRPr>
          </a:p>
          <a:p>
            <a:pPr marL="71120">
              <a:lnSpc>
                <a:spcPct val="100000"/>
              </a:lnSpc>
              <a:spcBef>
                <a:spcPts val="450"/>
              </a:spcBef>
            </a:pPr>
            <a:r>
              <a:rPr sz="1800" spc="-5" dirty="0">
                <a:latin typeface="Constantia"/>
                <a:cs typeface="Constantia"/>
              </a:rPr>
              <a:t>dot_prod </a:t>
            </a:r>
            <a:r>
              <a:rPr sz="1800" dirty="0">
                <a:latin typeface="Constantia"/>
                <a:cs typeface="Constantia"/>
              </a:rPr>
              <a:t>+ = </a:t>
            </a:r>
            <a:r>
              <a:rPr sz="1800" spc="-5" dirty="0">
                <a:latin typeface="Constantia"/>
                <a:cs typeface="Constantia"/>
              </a:rPr>
              <a:t>*a1++ </a:t>
            </a:r>
            <a:r>
              <a:rPr sz="1800" dirty="0">
                <a:latin typeface="Constantia"/>
                <a:cs typeface="Constantia"/>
              </a:rPr>
              <a:t>*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*b1++;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47650" y="3870959"/>
            <a:ext cx="2357120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Intermediate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code:-</a:t>
            </a:r>
            <a:endParaRPr sz="2000">
              <a:latin typeface="Times New Roman"/>
              <a:cs typeface="Times New Roman"/>
            </a:endParaRPr>
          </a:p>
          <a:p>
            <a:pPr marL="927100" marR="158750">
              <a:lnSpc>
                <a:spcPct val="100000"/>
              </a:lnSpc>
            </a:pP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_p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od</a:t>
            </a:r>
            <a:r>
              <a:rPr sz="2000" dirty="0">
                <a:latin typeface="Times New Roman"/>
                <a:cs typeface="Times New Roman"/>
              </a:rPr>
              <a:t>=0;  </a:t>
            </a:r>
            <a:r>
              <a:rPr sz="2000" spc="-5" dirty="0">
                <a:latin typeface="Times New Roman"/>
                <a:cs typeface="Times New Roman"/>
              </a:rPr>
              <a:t>a1= </a:t>
            </a:r>
            <a:r>
              <a:rPr sz="2000" spc="-10" dirty="0">
                <a:latin typeface="Times New Roman"/>
                <a:cs typeface="Times New Roman"/>
              </a:rPr>
              <a:t>&amp;a  </a:t>
            </a:r>
            <a:r>
              <a:rPr sz="2000" spc="-5" dirty="0">
                <a:latin typeface="Times New Roman"/>
                <a:cs typeface="Times New Roman"/>
              </a:rPr>
              <a:t>b1=&amp;b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0"/>
              </a:spcBef>
            </a:pPr>
            <a:r>
              <a:rPr sz="2000" spc="-5" dirty="0">
                <a:latin typeface="Times New Roman"/>
                <a:cs typeface="Times New Roman"/>
              </a:rPr>
              <a:t>i=0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92759" algn="l"/>
              </a:tabLst>
            </a:pPr>
            <a:r>
              <a:rPr sz="2000" dirty="0">
                <a:latin typeface="Times New Roman"/>
                <a:cs typeface="Times New Roman"/>
              </a:rPr>
              <a:t>L1:	</a:t>
            </a:r>
            <a:r>
              <a:rPr sz="2000" spc="-5" dirty="0">
                <a:latin typeface="Times New Roman"/>
                <a:cs typeface="Times New Roman"/>
              </a:rPr>
              <a:t>if (i&gt;=10) </a:t>
            </a:r>
            <a:r>
              <a:rPr sz="2000" dirty="0">
                <a:latin typeface="Times New Roman"/>
                <a:cs typeface="Times New Roman"/>
              </a:rPr>
              <a:t>goto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l2:</a:t>
            </a:r>
            <a:endParaRPr sz="2000">
              <a:latin typeface="Times New Roman"/>
              <a:cs typeface="Times New Roman"/>
            </a:endParaRPr>
          </a:p>
          <a:p>
            <a:pPr marL="927100" marR="57086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t3=*a1  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4</a:t>
            </a:r>
            <a:r>
              <a:rPr sz="2000" spc="-10" dirty="0">
                <a:latin typeface="Times New Roman"/>
                <a:cs typeface="Times New Roman"/>
              </a:rPr>
              <a:t>=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+1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a1=t4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182870" y="3158490"/>
            <a:ext cx="1692275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0454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t5=*b1  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6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5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1+1</a:t>
            </a:r>
            <a:endParaRPr sz="2000">
              <a:latin typeface="Times New Roman"/>
              <a:cs typeface="Times New Roman"/>
            </a:endParaRPr>
          </a:p>
          <a:p>
            <a:pPr marL="12700" marR="74422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b1=t6  </a:t>
            </a:r>
            <a:r>
              <a:rPr sz="2000" spc="-5" dirty="0">
                <a:latin typeface="Times New Roman"/>
                <a:cs typeface="Times New Roman"/>
              </a:rPr>
              <a:t>t7=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t3*t5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t8=dot_prod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+t7  </a:t>
            </a:r>
            <a:r>
              <a:rPr sz="2000" dirty="0">
                <a:latin typeface="Times New Roman"/>
                <a:cs typeface="Times New Roman"/>
              </a:rPr>
              <a:t>dot_prod=t8  </a:t>
            </a:r>
            <a:r>
              <a:rPr sz="2000" spc="-5" dirty="0">
                <a:latin typeface="Times New Roman"/>
                <a:cs typeface="Times New Roman"/>
              </a:rPr>
              <a:t>t9=i+1</a:t>
            </a:r>
            <a:endParaRPr sz="2000">
              <a:latin typeface="Times New Roman"/>
              <a:cs typeface="Times New Roman"/>
            </a:endParaRPr>
          </a:p>
          <a:p>
            <a:pPr marL="12700" marR="872490">
              <a:lnSpc>
                <a:spcPct val="100000"/>
              </a:lnSpc>
              <a:spcBef>
                <a:spcPts val="10"/>
              </a:spcBef>
            </a:pPr>
            <a:r>
              <a:rPr sz="2000" spc="-5" dirty="0">
                <a:latin typeface="Times New Roman"/>
                <a:cs typeface="Times New Roman"/>
              </a:rPr>
              <a:t>i=t9  </a:t>
            </a:r>
            <a:r>
              <a:rPr sz="2000" dirty="0">
                <a:latin typeface="Times New Roman"/>
                <a:cs typeface="Times New Roman"/>
              </a:rPr>
              <a:t>goto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268470" y="6207759"/>
            <a:ext cx="3790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L</a:t>
            </a:r>
            <a:r>
              <a:rPr sz="2000" spc="5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572000" y="1009650"/>
            <a:ext cx="0" cy="2801620"/>
          </a:xfrm>
          <a:custGeom>
            <a:avLst/>
            <a:gdLst/>
            <a:ahLst/>
            <a:cxnLst/>
            <a:rect l="l" t="t" r="r" b="b"/>
            <a:pathLst>
              <a:path h="2801620">
                <a:moveTo>
                  <a:pt x="0" y="0"/>
                </a:moveTo>
                <a:lnTo>
                  <a:pt x="0" y="2801620"/>
                </a:lnTo>
              </a:path>
            </a:pathLst>
          </a:custGeom>
          <a:ln w="9344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0" y="3811270"/>
            <a:ext cx="4572000" cy="93980"/>
          </a:xfrm>
          <a:custGeom>
            <a:avLst/>
            <a:gdLst/>
            <a:ahLst/>
            <a:cxnLst/>
            <a:rect l="l" t="t" r="r" b="b"/>
            <a:pathLst>
              <a:path w="4572000" h="93979">
                <a:moveTo>
                  <a:pt x="0" y="93979"/>
                </a:moveTo>
                <a:lnTo>
                  <a:pt x="4572000" y="0"/>
                </a:lnTo>
              </a:path>
            </a:pathLst>
          </a:custGeom>
          <a:ln w="9344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800" y="0"/>
            <a:ext cx="72085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>
                <a:latin typeface="Calibri"/>
                <a:cs typeface="Calibri"/>
              </a:rPr>
              <a:t>Why intermediate code</a:t>
            </a:r>
            <a:r>
              <a:rPr sz="5000" spc="-45" dirty="0">
                <a:latin typeface="Calibri"/>
                <a:cs typeface="Calibri"/>
              </a:rPr>
              <a:t> </a:t>
            </a:r>
            <a:r>
              <a:rPr sz="5000" spc="-969" dirty="0">
                <a:latin typeface="Calibri"/>
                <a:cs typeface="Calibri"/>
              </a:rPr>
              <a:t>??</a:t>
            </a:r>
            <a:r>
              <a:rPr sz="5000" u="sng" dirty="0">
                <a:uFill>
                  <a:solidFill>
                    <a:srgbClr val="009FC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5000" u="sng" spc="-80" dirty="0">
                <a:uFill>
                  <a:solidFill>
                    <a:srgbClr val="009FC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5000" u="sng" dirty="0">
                <a:uFill>
                  <a:solidFill>
                    <a:srgbClr val="009FC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5000" u="sng" spc="-380" dirty="0">
                <a:uFill>
                  <a:solidFill>
                    <a:srgbClr val="009FC7"/>
                  </a:solidFill>
                </a:uFill>
                <a:latin typeface="Times New Roman"/>
                <a:cs typeface="Times New Roman"/>
              </a:rPr>
              <a:t> 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37129" y="3575050"/>
            <a:ext cx="77470" cy="82550"/>
          </a:xfrm>
          <a:custGeom>
            <a:avLst/>
            <a:gdLst/>
            <a:ahLst/>
            <a:cxnLst/>
            <a:rect l="l" t="t" r="r" b="b"/>
            <a:pathLst>
              <a:path w="77469" h="82550">
                <a:moveTo>
                  <a:pt x="58419" y="0"/>
                </a:moveTo>
                <a:lnTo>
                  <a:pt x="0" y="48260"/>
                </a:lnTo>
                <a:lnTo>
                  <a:pt x="77469" y="82550"/>
                </a:lnTo>
                <a:lnTo>
                  <a:pt x="584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400" y="18288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762000" y="0"/>
                </a:moveTo>
                <a:lnTo>
                  <a:pt x="0" y="0"/>
                </a:lnTo>
                <a:lnTo>
                  <a:pt x="0" y="685800"/>
                </a:lnTo>
                <a:lnTo>
                  <a:pt x="762000" y="685800"/>
                </a:lnTo>
                <a:lnTo>
                  <a:pt x="762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400" y="18288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762000" y="0"/>
                </a:lnTo>
                <a:lnTo>
                  <a:pt x="762000" y="685800"/>
                </a:lnTo>
                <a:lnTo>
                  <a:pt x="381000" y="685800"/>
                </a:lnTo>
                <a:close/>
              </a:path>
            </a:pathLst>
          </a:custGeom>
          <a:ln w="25518">
            <a:solidFill>
              <a:srgbClr val="074F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00" y="27432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762000" y="0"/>
                </a:moveTo>
                <a:lnTo>
                  <a:pt x="0" y="0"/>
                </a:lnTo>
                <a:lnTo>
                  <a:pt x="0" y="685800"/>
                </a:lnTo>
                <a:lnTo>
                  <a:pt x="762000" y="685800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400" y="27432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762000" y="0"/>
                </a:lnTo>
                <a:lnTo>
                  <a:pt x="762000" y="685800"/>
                </a:lnTo>
                <a:lnTo>
                  <a:pt x="381000" y="685800"/>
                </a:lnTo>
                <a:close/>
              </a:path>
            </a:pathLst>
          </a:custGeom>
          <a:ln w="25518">
            <a:solidFill>
              <a:srgbClr val="074F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3400" y="36576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762000" y="0"/>
                </a:moveTo>
                <a:lnTo>
                  <a:pt x="0" y="0"/>
                </a:lnTo>
                <a:lnTo>
                  <a:pt x="0" y="685800"/>
                </a:lnTo>
                <a:lnTo>
                  <a:pt x="762000" y="685800"/>
                </a:lnTo>
                <a:lnTo>
                  <a:pt x="76200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3400" y="36576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762000" y="0"/>
                </a:lnTo>
                <a:lnTo>
                  <a:pt x="762000" y="685800"/>
                </a:lnTo>
                <a:lnTo>
                  <a:pt x="381000" y="685800"/>
                </a:lnTo>
                <a:close/>
              </a:path>
            </a:pathLst>
          </a:custGeom>
          <a:ln w="25518">
            <a:solidFill>
              <a:srgbClr val="074F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400" y="45720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762000" y="0"/>
                </a:moveTo>
                <a:lnTo>
                  <a:pt x="0" y="0"/>
                </a:lnTo>
                <a:lnTo>
                  <a:pt x="0" y="685800"/>
                </a:lnTo>
                <a:lnTo>
                  <a:pt x="762000" y="685800"/>
                </a:lnTo>
                <a:lnTo>
                  <a:pt x="762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3400" y="45720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762000" y="0"/>
                </a:lnTo>
                <a:lnTo>
                  <a:pt x="762000" y="685800"/>
                </a:lnTo>
                <a:lnTo>
                  <a:pt x="381000" y="685800"/>
                </a:lnTo>
                <a:close/>
              </a:path>
            </a:pathLst>
          </a:custGeom>
          <a:ln w="25518">
            <a:solidFill>
              <a:srgbClr val="074F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14600" y="22098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762000" y="0"/>
                </a:moveTo>
                <a:lnTo>
                  <a:pt x="0" y="0"/>
                </a:lnTo>
                <a:lnTo>
                  <a:pt x="0" y="685800"/>
                </a:lnTo>
                <a:lnTo>
                  <a:pt x="762000" y="685800"/>
                </a:lnTo>
                <a:lnTo>
                  <a:pt x="762000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14600" y="22098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762000" y="0"/>
                </a:lnTo>
                <a:lnTo>
                  <a:pt x="762000" y="685800"/>
                </a:lnTo>
                <a:lnTo>
                  <a:pt x="381000" y="685800"/>
                </a:lnTo>
                <a:close/>
              </a:path>
            </a:pathLst>
          </a:custGeom>
          <a:ln w="25518">
            <a:solidFill>
              <a:srgbClr val="074F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90800" y="32766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762000" y="0"/>
                </a:moveTo>
                <a:lnTo>
                  <a:pt x="0" y="0"/>
                </a:lnTo>
                <a:lnTo>
                  <a:pt x="0" y="685800"/>
                </a:lnTo>
                <a:lnTo>
                  <a:pt x="762000" y="685800"/>
                </a:lnTo>
                <a:lnTo>
                  <a:pt x="762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90800" y="32766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762000" y="0"/>
                </a:lnTo>
                <a:lnTo>
                  <a:pt x="762000" y="685800"/>
                </a:lnTo>
                <a:lnTo>
                  <a:pt x="381000" y="685800"/>
                </a:lnTo>
                <a:close/>
              </a:path>
            </a:pathLst>
          </a:custGeom>
          <a:ln w="25518">
            <a:solidFill>
              <a:srgbClr val="074F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90800" y="42672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762000" y="0"/>
                </a:moveTo>
                <a:lnTo>
                  <a:pt x="0" y="0"/>
                </a:lnTo>
                <a:lnTo>
                  <a:pt x="0" y="685800"/>
                </a:lnTo>
                <a:lnTo>
                  <a:pt x="762000" y="685800"/>
                </a:lnTo>
                <a:lnTo>
                  <a:pt x="76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90800" y="42672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762000" y="0"/>
                </a:lnTo>
                <a:lnTo>
                  <a:pt x="762000" y="685800"/>
                </a:lnTo>
                <a:lnTo>
                  <a:pt x="381000" y="685800"/>
                </a:lnTo>
                <a:close/>
              </a:path>
            </a:pathLst>
          </a:custGeom>
          <a:ln w="25518">
            <a:solidFill>
              <a:srgbClr val="074F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5400" y="2171700"/>
            <a:ext cx="1150620" cy="323850"/>
          </a:xfrm>
          <a:custGeom>
            <a:avLst/>
            <a:gdLst/>
            <a:ahLst/>
            <a:cxnLst/>
            <a:rect l="l" t="t" r="r" b="b"/>
            <a:pathLst>
              <a:path w="1150620" h="323850">
                <a:moveTo>
                  <a:pt x="0" y="0"/>
                </a:moveTo>
                <a:lnTo>
                  <a:pt x="1150620" y="323850"/>
                </a:lnTo>
              </a:path>
            </a:pathLst>
          </a:custGeom>
          <a:ln w="88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32050" y="245745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20319" y="0"/>
                </a:moveTo>
                <a:lnTo>
                  <a:pt x="0" y="72389"/>
                </a:lnTo>
                <a:lnTo>
                  <a:pt x="82550" y="57150"/>
                </a:lnTo>
                <a:lnTo>
                  <a:pt x="203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95400" y="2171700"/>
            <a:ext cx="1263650" cy="2489200"/>
          </a:xfrm>
          <a:custGeom>
            <a:avLst/>
            <a:gdLst/>
            <a:ahLst/>
            <a:cxnLst/>
            <a:rect l="l" t="t" r="r" b="b"/>
            <a:pathLst>
              <a:path w="1263650" h="2489200">
                <a:moveTo>
                  <a:pt x="0" y="0"/>
                </a:moveTo>
                <a:lnTo>
                  <a:pt x="1263650" y="2489200"/>
                </a:lnTo>
              </a:path>
            </a:pathLst>
          </a:custGeom>
          <a:ln w="88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23489" y="4639309"/>
            <a:ext cx="67310" cy="85090"/>
          </a:xfrm>
          <a:custGeom>
            <a:avLst/>
            <a:gdLst/>
            <a:ahLst/>
            <a:cxnLst/>
            <a:rect l="l" t="t" r="r" b="b"/>
            <a:pathLst>
              <a:path w="67310" h="85089">
                <a:moveTo>
                  <a:pt x="67310" y="0"/>
                </a:moveTo>
                <a:lnTo>
                  <a:pt x="0" y="34289"/>
                </a:lnTo>
                <a:lnTo>
                  <a:pt x="67310" y="85089"/>
                </a:lnTo>
                <a:lnTo>
                  <a:pt x="6731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95400" y="2626360"/>
            <a:ext cx="1153160" cy="459740"/>
          </a:xfrm>
          <a:custGeom>
            <a:avLst/>
            <a:gdLst/>
            <a:ahLst/>
            <a:cxnLst/>
            <a:rect l="l" t="t" r="r" b="b"/>
            <a:pathLst>
              <a:path w="1153160" h="459739">
                <a:moveTo>
                  <a:pt x="0" y="459739"/>
                </a:moveTo>
                <a:lnTo>
                  <a:pt x="1153160" y="0"/>
                </a:lnTo>
              </a:path>
            </a:pathLst>
          </a:custGeom>
          <a:ln w="889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30779" y="2593339"/>
            <a:ext cx="83820" cy="71120"/>
          </a:xfrm>
          <a:custGeom>
            <a:avLst/>
            <a:gdLst/>
            <a:ahLst/>
            <a:cxnLst/>
            <a:rect l="l" t="t" r="r" b="b"/>
            <a:pathLst>
              <a:path w="83819" h="71119">
                <a:moveTo>
                  <a:pt x="0" y="0"/>
                </a:moveTo>
                <a:lnTo>
                  <a:pt x="27939" y="71120"/>
                </a:lnTo>
                <a:lnTo>
                  <a:pt x="83819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95400" y="3173729"/>
            <a:ext cx="1155700" cy="530860"/>
          </a:xfrm>
          <a:custGeom>
            <a:avLst/>
            <a:gdLst/>
            <a:ahLst/>
            <a:cxnLst/>
            <a:rect l="l" t="t" r="r" b="b"/>
            <a:pathLst>
              <a:path w="1155700" h="530860">
                <a:moveTo>
                  <a:pt x="0" y="0"/>
                </a:moveTo>
                <a:lnTo>
                  <a:pt x="1155700" y="530860"/>
                </a:lnTo>
              </a:path>
            </a:pathLst>
          </a:custGeom>
          <a:ln w="889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29510" y="3667759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79">
                <a:moveTo>
                  <a:pt x="31750" y="0"/>
                </a:moveTo>
                <a:lnTo>
                  <a:pt x="0" y="68579"/>
                </a:lnTo>
                <a:lnTo>
                  <a:pt x="85089" y="66039"/>
                </a:lnTo>
                <a:lnTo>
                  <a:pt x="3175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19200" y="3172460"/>
            <a:ext cx="1327150" cy="1584960"/>
          </a:xfrm>
          <a:custGeom>
            <a:avLst/>
            <a:gdLst/>
            <a:ahLst/>
            <a:cxnLst/>
            <a:rect l="l" t="t" r="r" b="b"/>
            <a:pathLst>
              <a:path w="1327150" h="1584960">
                <a:moveTo>
                  <a:pt x="0" y="0"/>
                </a:moveTo>
                <a:lnTo>
                  <a:pt x="1327150" y="1584959"/>
                </a:lnTo>
              </a:path>
            </a:pathLst>
          </a:custGeom>
          <a:ln w="889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13329" y="4729479"/>
            <a:ext cx="77470" cy="82550"/>
          </a:xfrm>
          <a:custGeom>
            <a:avLst/>
            <a:gdLst/>
            <a:ahLst/>
            <a:cxnLst/>
            <a:rect l="l" t="t" r="r" b="b"/>
            <a:pathLst>
              <a:path w="77469" h="82550">
                <a:moveTo>
                  <a:pt x="58419" y="0"/>
                </a:moveTo>
                <a:lnTo>
                  <a:pt x="0" y="48260"/>
                </a:lnTo>
                <a:lnTo>
                  <a:pt x="77469" y="82550"/>
                </a:lnTo>
                <a:lnTo>
                  <a:pt x="58419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95400" y="2794000"/>
            <a:ext cx="1169670" cy="1206500"/>
          </a:xfrm>
          <a:custGeom>
            <a:avLst/>
            <a:gdLst/>
            <a:ahLst/>
            <a:cxnLst/>
            <a:rect l="l" t="t" r="r" b="b"/>
            <a:pathLst>
              <a:path w="1169670" h="1206500">
                <a:moveTo>
                  <a:pt x="0" y="1206500"/>
                </a:moveTo>
                <a:lnTo>
                  <a:pt x="1169670" y="0"/>
                </a:lnTo>
              </a:path>
            </a:pathLst>
          </a:custGeom>
          <a:ln w="8890">
            <a:solidFill>
              <a:srgbClr val="00A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34589" y="2743200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80010" y="0"/>
                </a:moveTo>
                <a:lnTo>
                  <a:pt x="0" y="27939"/>
                </a:lnTo>
                <a:lnTo>
                  <a:pt x="54610" y="80010"/>
                </a:lnTo>
                <a:lnTo>
                  <a:pt x="80010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19200" y="3787140"/>
            <a:ext cx="1150620" cy="251460"/>
          </a:xfrm>
          <a:custGeom>
            <a:avLst/>
            <a:gdLst/>
            <a:ahLst/>
            <a:cxnLst/>
            <a:rect l="l" t="t" r="r" b="b"/>
            <a:pathLst>
              <a:path w="1150620" h="251460">
                <a:moveTo>
                  <a:pt x="0" y="251460"/>
                </a:moveTo>
                <a:lnTo>
                  <a:pt x="1150620" y="0"/>
                </a:lnTo>
              </a:path>
            </a:pathLst>
          </a:custGeom>
          <a:ln w="8889">
            <a:solidFill>
              <a:srgbClr val="00A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57120" y="3750309"/>
            <a:ext cx="81280" cy="74930"/>
          </a:xfrm>
          <a:custGeom>
            <a:avLst/>
            <a:gdLst/>
            <a:ahLst/>
            <a:cxnLst/>
            <a:rect l="l" t="t" r="r" b="b"/>
            <a:pathLst>
              <a:path w="81280" h="74929">
                <a:moveTo>
                  <a:pt x="0" y="0"/>
                </a:moveTo>
                <a:lnTo>
                  <a:pt x="15240" y="74929"/>
                </a:lnTo>
                <a:lnTo>
                  <a:pt x="81280" y="21589"/>
                </a:lnTo>
                <a:lnTo>
                  <a:pt x="0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95400" y="2956560"/>
            <a:ext cx="1183640" cy="1996439"/>
          </a:xfrm>
          <a:custGeom>
            <a:avLst/>
            <a:gdLst/>
            <a:ahLst/>
            <a:cxnLst/>
            <a:rect l="l" t="t" r="r" b="b"/>
            <a:pathLst>
              <a:path w="1183639" h="1996439">
                <a:moveTo>
                  <a:pt x="0" y="1996439"/>
                </a:moveTo>
                <a:lnTo>
                  <a:pt x="1183639" y="0"/>
                </a:lnTo>
              </a:path>
            </a:pathLst>
          </a:custGeom>
          <a:ln w="8890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43479" y="28956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19" h="83819">
                <a:moveTo>
                  <a:pt x="71119" y="0"/>
                </a:moveTo>
                <a:lnTo>
                  <a:pt x="0" y="45720"/>
                </a:lnTo>
                <a:lnTo>
                  <a:pt x="64769" y="83820"/>
                </a:lnTo>
                <a:lnTo>
                  <a:pt x="71119" y="0"/>
                </a:lnTo>
                <a:close/>
              </a:path>
            </a:pathLst>
          </a:custGeom>
          <a:solidFill>
            <a:srgbClr val="054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95400" y="3820159"/>
            <a:ext cx="1167130" cy="1094740"/>
          </a:xfrm>
          <a:custGeom>
            <a:avLst/>
            <a:gdLst/>
            <a:ahLst/>
            <a:cxnLst/>
            <a:rect l="l" t="t" r="r" b="b"/>
            <a:pathLst>
              <a:path w="1167130" h="1094739">
                <a:moveTo>
                  <a:pt x="0" y="1094739"/>
                </a:moveTo>
                <a:lnTo>
                  <a:pt x="1167130" y="0"/>
                </a:lnTo>
              </a:path>
            </a:pathLst>
          </a:custGeom>
          <a:ln w="8890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33320" y="3771900"/>
            <a:ext cx="81280" cy="78740"/>
          </a:xfrm>
          <a:custGeom>
            <a:avLst/>
            <a:gdLst/>
            <a:ahLst/>
            <a:cxnLst/>
            <a:rect l="l" t="t" r="r" b="b"/>
            <a:pathLst>
              <a:path w="81280" h="78739">
                <a:moveTo>
                  <a:pt x="81280" y="0"/>
                </a:moveTo>
                <a:lnTo>
                  <a:pt x="0" y="24130"/>
                </a:lnTo>
                <a:lnTo>
                  <a:pt x="52069" y="78739"/>
                </a:lnTo>
                <a:lnTo>
                  <a:pt x="81280" y="0"/>
                </a:lnTo>
                <a:close/>
              </a:path>
            </a:pathLst>
          </a:custGeom>
          <a:solidFill>
            <a:srgbClr val="054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95400" y="4734559"/>
            <a:ext cx="1149350" cy="180340"/>
          </a:xfrm>
          <a:custGeom>
            <a:avLst/>
            <a:gdLst/>
            <a:ahLst/>
            <a:cxnLst/>
            <a:rect l="l" t="t" r="r" b="b"/>
            <a:pathLst>
              <a:path w="1149350" h="180339">
                <a:moveTo>
                  <a:pt x="0" y="180339"/>
                </a:moveTo>
                <a:lnTo>
                  <a:pt x="1149350" y="0"/>
                </a:lnTo>
              </a:path>
            </a:pathLst>
          </a:custGeom>
          <a:ln w="8890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34589" y="4697729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29">
                <a:moveTo>
                  <a:pt x="0" y="0"/>
                </a:moveTo>
                <a:lnTo>
                  <a:pt x="11430" y="74930"/>
                </a:lnTo>
                <a:lnTo>
                  <a:pt x="80010" y="26670"/>
                </a:lnTo>
                <a:lnTo>
                  <a:pt x="0" y="0"/>
                </a:lnTo>
                <a:close/>
              </a:path>
            </a:pathLst>
          </a:custGeom>
          <a:solidFill>
            <a:srgbClr val="054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95400" y="4000500"/>
            <a:ext cx="1162050" cy="872490"/>
          </a:xfrm>
          <a:custGeom>
            <a:avLst/>
            <a:gdLst/>
            <a:ahLst/>
            <a:cxnLst/>
            <a:rect l="l" t="t" r="r" b="b"/>
            <a:pathLst>
              <a:path w="1162050" h="872489">
                <a:moveTo>
                  <a:pt x="0" y="0"/>
                </a:moveTo>
                <a:lnTo>
                  <a:pt x="1162050" y="872489"/>
                </a:lnTo>
              </a:path>
            </a:pathLst>
          </a:custGeom>
          <a:ln w="8890">
            <a:solidFill>
              <a:srgbClr val="00A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32050" y="4839970"/>
            <a:ext cx="82550" cy="74930"/>
          </a:xfrm>
          <a:custGeom>
            <a:avLst/>
            <a:gdLst/>
            <a:ahLst/>
            <a:cxnLst/>
            <a:rect l="l" t="t" r="r" b="b"/>
            <a:pathLst>
              <a:path w="82550" h="74929">
                <a:moveTo>
                  <a:pt x="44450" y="0"/>
                </a:moveTo>
                <a:lnTo>
                  <a:pt x="0" y="60959"/>
                </a:lnTo>
                <a:lnTo>
                  <a:pt x="82550" y="74929"/>
                </a:lnTo>
                <a:lnTo>
                  <a:pt x="44450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58469" y="1060450"/>
            <a:ext cx="850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 </a:t>
            </a:r>
            <a:r>
              <a:rPr sz="1800" spc="-5" dirty="0">
                <a:latin typeface="Times New Roman"/>
                <a:cs typeface="Times New Roman"/>
              </a:rPr>
              <a:t>source  </a:t>
            </a:r>
            <a:r>
              <a:rPr sz="1800" spc="5" dirty="0">
                <a:latin typeface="Times New Roman"/>
                <a:cs typeface="Times New Roman"/>
              </a:rPr>
              <a:t>l</a:t>
            </a:r>
            <a:r>
              <a:rPr sz="1800" spc="-5" dirty="0">
                <a:latin typeface="Times New Roman"/>
                <a:cs typeface="Times New Roman"/>
              </a:rPr>
              <a:t>anguage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20950" y="1164590"/>
            <a:ext cx="948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 marR="5080" indent="-5841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 </a:t>
            </a:r>
            <a:r>
              <a:rPr sz="1800" spc="-5" dirty="0">
                <a:latin typeface="Times New Roman"/>
                <a:cs typeface="Times New Roman"/>
              </a:rPr>
              <a:t>target  </a:t>
            </a:r>
            <a:r>
              <a:rPr sz="1800" spc="-15" dirty="0">
                <a:latin typeface="Times New Roman"/>
                <a:cs typeface="Times New Roman"/>
              </a:rPr>
              <a:t>m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hin</a:t>
            </a:r>
            <a:r>
              <a:rPr sz="1800" spc="1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27100" y="5520690"/>
            <a:ext cx="24822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99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4 </a:t>
            </a:r>
            <a:r>
              <a:rPr sz="2400" spc="-5" dirty="0">
                <a:latin typeface="Times New Roman"/>
                <a:cs typeface="Times New Roman"/>
              </a:rPr>
              <a:t>front ends+  </a:t>
            </a:r>
            <a:r>
              <a:rPr sz="2400" dirty="0">
                <a:latin typeface="Times New Roman"/>
                <a:cs typeface="Times New Roman"/>
              </a:rPr>
              <a:t>4*3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optimizers+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4*3 code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generators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114800" y="177546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762000" y="0"/>
                </a:moveTo>
                <a:lnTo>
                  <a:pt x="0" y="0"/>
                </a:lnTo>
                <a:lnTo>
                  <a:pt x="0" y="685800"/>
                </a:lnTo>
                <a:lnTo>
                  <a:pt x="762000" y="685800"/>
                </a:lnTo>
                <a:lnTo>
                  <a:pt x="762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14800" y="177546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762000" y="0"/>
                </a:lnTo>
                <a:lnTo>
                  <a:pt x="762000" y="685800"/>
                </a:lnTo>
                <a:lnTo>
                  <a:pt x="381000" y="685800"/>
                </a:lnTo>
                <a:close/>
              </a:path>
            </a:pathLst>
          </a:custGeom>
          <a:ln w="25518">
            <a:solidFill>
              <a:srgbClr val="074F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14800" y="268986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762000" y="0"/>
                </a:moveTo>
                <a:lnTo>
                  <a:pt x="0" y="0"/>
                </a:lnTo>
                <a:lnTo>
                  <a:pt x="0" y="685800"/>
                </a:lnTo>
                <a:lnTo>
                  <a:pt x="762000" y="685800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14800" y="268986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762000" y="0"/>
                </a:lnTo>
                <a:lnTo>
                  <a:pt x="762000" y="685800"/>
                </a:lnTo>
                <a:lnTo>
                  <a:pt x="381000" y="685800"/>
                </a:lnTo>
                <a:close/>
              </a:path>
            </a:pathLst>
          </a:custGeom>
          <a:ln w="25518">
            <a:solidFill>
              <a:srgbClr val="074F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14800" y="3604259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762000" y="0"/>
                </a:moveTo>
                <a:lnTo>
                  <a:pt x="0" y="0"/>
                </a:lnTo>
                <a:lnTo>
                  <a:pt x="0" y="685800"/>
                </a:lnTo>
                <a:lnTo>
                  <a:pt x="762000" y="685800"/>
                </a:lnTo>
                <a:lnTo>
                  <a:pt x="76200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14800" y="3604259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762000" y="0"/>
                </a:lnTo>
                <a:lnTo>
                  <a:pt x="762000" y="685800"/>
                </a:lnTo>
                <a:lnTo>
                  <a:pt x="381000" y="685800"/>
                </a:lnTo>
                <a:close/>
              </a:path>
            </a:pathLst>
          </a:custGeom>
          <a:ln w="25518">
            <a:solidFill>
              <a:srgbClr val="074F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14800" y="4518659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762000" y="0"/>
                </a:moveTo>
                <a:lnTo>
                  <a:pt x="0" y="0"/>
                </a:lnTo>
                <a:lnTo>
                  <a:pt x="0" y="685800"/>
                </a:lnTo>
                <a:lnTo>
                  <a:pt x="762000" y="685800"/>
                </a:lnTo>
                <a:lnTo>
                  <a:pt x="762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14800" y="4518659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762000" y="0"/>
                </a:lnTo>
                <a:lnTo>
                  <a:pt x="762000" y="685800"/>
                </a:lnTo>
                <a:lnTo>
                  <a:pt x="381000" y="685800"/>
                </a:lnTo>
                <a:close/>
              </a:path>
            </a:pathLst>
          </a:custGeom>
          <a:ln w="25518">
            <a:solidFill>
              <a:srgbClr val="074F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543800" y="215646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762000" y="0"/>
                </a:moveTo>
                <a:lnTo>
                  <a:pt x="0" y="0"/>
                </a:lnTo>
                <a:lnTo>
                  <a:pt x="0" y="685800"/>
                </a:lnTo>
                <a:lnTo>
                  <a:pt x="762000" y="685800"/>
                </a:lnTo>
                <a:lnTo>
                  <a:pt x="762000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543800" y="215646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762000" y="0"/>
                </a:lnTo>
                <a:lnTo>
                  <a:pt x="762000" y="685800"/>
                </a:lnTo>
                <a:lnTo>
                  <a:pt x="381000" y="685800"/>
                </a:lnTo>
                <a:close/>
              </a:path>
            </a:pathLst>
          </a:custGeom>
          <a:ln w="25518">
            <a:solidFill>
              <a:srgbClr val="074F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20000" y="3299459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762000" y="0"/>
                </a:moveTo>
                <a:lnTo>
                  <a:pt x="0" y="0"/>
                </a:lnTo>
                <a:lnTo>
                  <a:pt x="0" y="685800"/>
                </a:lnTo>
                <a:lnTo>
                  <a:pt x="762000" y="685800"/>
                </a:lnTo>
                <a:lnTo>
                  <a:pt x="762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20000" y="3299459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762000" y="0"/>
                </a:lnTo>
                <a:lnTo>
                  <a:pt x="762000" y="685800"/>
                </a:lnTo>
                <a:lnTo>
                  <a:pt x="381000" y="685800"/>
                </a:lnTo>
                <a:close/>
              </a:path>
            </a:pathLst>
          </a:custGeom>
          <a:ln w="25518">
            <a:solidFill>
              <a:srgbClr val="074F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20000" y="4443729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762000" y="0"/>
                </a:moveTo>
                <a:lnTo>
                  <a:pt x="0" y="0"/>
                </a:lnTo>
                <a:lnTo>
                  <a:pt x="0" y="685800"/>
                </a:lnTo>
                <a:lnTo>
                  <a:pt x="762000" y="685800"/>
                </a:lnTo>
                <a:lnTo>
                  <a:pt x="76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620000" y="4443729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762000" y="0"/>
                </a:lnTo>
                <a:lnTo>
                  <a:pt x="762000" y="685800"/>
                </a:lnTo>
                <a:lnTo>
                  <a:pt x="381000" y="685800"/>
                </a:lnTo>
                <a:close/>
              </a:path>
            </a:pathLst>
          </a:custGeom>
          <a:ln w="25518">
            <a:solidFill>
              <a:srgbClr val="074F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91200" y="3186429"/>
            <a:ext cx="914400" cy="952500"/>
          </a:xfrm>
          <a:custGeom>
            <a:avLst/>
            <a:gdLst/>
            <a:ahLst/>
            <a:cxnLst/>
            <a:rect l="l" t="t" r="r" b="b"/>
            <a:pathLst>
              <a:path w="914400" h="952500">
                <a:moveTo>
                  <a:pt x="914400" y="0"/>
                </a:moveTo>
                <a:lnTo>
                  <a:pt x="0" y="0"/>
                </a:lnTo>
                <a:lnTo>
                  <a:pt x="0" y="952500"/>
                </a:lnTo>
                <a:lnTo>
                  <a:pt x="914400" y="9525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91200" y="3186429"/>
            <a:ext cx="914400" cy="952500"/>
          </a:xfrm>
          <a:custGeom>
            <a:avLst/>
            <a:gdLst/>
            <a:ahLst/>
            <a:cxnLst/>
            <a:rect l="l" t="t" r="r" b="b"/>
            <a:pathLst>
              <a:path w="914400" h="952500">
                <a:moveTo>
                  <a:pt x="457200" y="952500"/>
                </a:moveTo>
                <a:lnTo>
                  <a:pt x="0" y="952500"/>
                </a:lnTo>
                <a:lnTo>
                  <a:pt x="0" y="0"/>
                </a:lnTo>
                <a:lnTo>
                  <a:pt x="914400" y="0"/>
                </a:lnTo>
                <a:lnTo>
                  <a:pt x="914400" y="952500"/>
                </a:lnTo>
                <a:lnTo>
                  <a:pt x="457200" y="952500"/>
                </a:lnTo>
                <a:close/>
              </a:path>
            </a:pathLst>
          </a:custGeom>
          <a:ln w="25518">
            <a:solidFill>
              <a:srgbClr val="074F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76800" y="2118360"/>
            <a:ext cx="873760" cy="1219200"/>
          </a:xfrm>
          <a:custGeom>
            <a:avLst/>
            <a:gdLst/>
            <a:ahLst/>
            <a:cxnLst/>
            <a:rect l="l" t="t" r="r" b="b"/>
            <a:pathLst>
              <a:path w="873760" h="1219200">
                <a:moveTo>
                  <a:pt x="0" y="0"/>
                </a:moveTo>
                <a:lnTo>
                  <a:pt x="873760" y="1219200"/>
                </a:lnTo>
              </a:path>
            </a:pathLst>
          </a:custGeom>
          <a:ln w="8890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16270" y="3310890"/>
            <a:ext cx="74930" cy="83820"/>
          </a:xfrm>
          <a:custGeom>
            <a:avLst/>
            <a:gdLst/>
            <a:ahLst/>
            <a:cxnLst/>
            <a:rect l="l" t="t" r="r" b="b"/>
            <a:pathLst>
              <a:path w="74929" h="83820">
                <a:moveTo>
                  <a:pt x="62229" y="0"/>
                </a:moveTo>
                <a:lnTo>
                  <a:pt x="0" y="44450"/>
                </a:lnTo>
                <a:lnTo>
                  <a:pt x="74929" y="83820"/>
                </a:lnTo>
                <a:lnTo>
                  <a:pt x="62229" y="0"/>
                </a:lnTo>
                <a:close/>
              </a:path>
            </a:pathLst>
          </a:custGeom>
          <a:solidFill>
            <a:srgbClr val="054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876800" y="3032760"/>
            <a:ext cx="850900" cy="407670"/>
          </a:xfrm>
          <a:custGeom>
            <a:avLst/>
            <a:gdLst/>
            <a:ahLst/>
            <a:cxnLst/>
            <a:rect l="l" t="t" r="r" b="b"/>
            <a:pathLst>
              <a:path w="850900" h="407670">
                <a:moveTo>
                  <a:pt x="0" y="0"/>
                </a:moveTo>
                <a:lnTo>
                  <a:pt x="850900" y="407669"/>
                </a:lnTo>
              </a:path>
            </a:pathLst>
          </a:custGeom>
          <a:ln w="8890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06109" y="340487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79">
                <a:moveTo>
                  <a:pt x="33019" y="0"/>
                </a:moveTo>
                <a:lnTo>
                  <a:pt x="0" y="68579"/>
                </a:lnTo>
                <a:lnTo>
                  <a:pt x="85089" y="66039"/>
                </a:lnTo>
                <a:lnTo>
                  <a:pt x="33019" y="0"/>
                </a:lnTo>
                <a:close/>
              </a:path>
            </a:pathLst>
          </a:custGeom>
          <a:solidFill>
            <a:srgbClr val="054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76800" y="3684270"/>
            <a:ext cx="772160" cy="262890"/>
          </a:xfrm>
          <a:custGeom>
            <a:avLst/>
            <a:gdLst/>
            <a:ahLst/>
            <a:cxnLst/>
            <a:rect l="l" t="t" r="r" b="b"/>
            <a:pathLst>
              <a:path w="772160" h="262889">
                <a:moveTo>
                  <a:pt x="0" y="262889"/>
                </a:moveTo>
                <a:lnTo>
                  <a:pt x="772160" y="0"/>
                </a:lnTo>
              </a:path>
            </a:pathLst>
          </a:custGeom>
          <a:ln w="8890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31179" y="3649979"/>
            <a:ext cx="83820" cy="71120"/>
          </a:xfrm>
          <a:custGeom>
            <a:avLst/>
            <a:gdLst/>
            <a:ahLst/>
            <a:cxnLst/>
            <a:rect l="l" t="t" r="r" b="b"/>
            <a:pathLst>
              <a:path w="83820" h="71120">
                <a:moveTo>
                  <a:pt x="0" y="0"/>
                </a:moveTo>
                <a:lnTo>
                  <a:pt x="24130" y="71120"/>
                </a:lnTo>
                <a:lnTo>
                  <a:pt x="83820" y="11430"/>
                </a:lnTo>
                <a:lnTo>
                  <a:pt x="0" y="0"/>
                </a:lnTo>
                <a:close/>
              </a:path>
            </a:pathLst>
          </a:custGeom>
          <a:solidFill>
            <a:srgbClr val="054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876800" y="3925570"/>
            <a:ext cx="792480" cy="935990"/>
          </a:xfrm>
          <a:custGeom>
            <a:avLst/>
            <a:gdLst/>
            <a:ahLst/>
            <a:cxnLst/>
            <a:rect l="l" t="t" r="r" b="b"/>
            <a:pathLst>
              <a:path w="792479" h="935989">
                <a:moveTo>
                  <a:pt x="0" y="935989"/>
                </a:moveTo>
                <a:lnTo>
                  <a:pt x="792479" y="0"/>
                </a:lnTo>
              </a:path>
            </a:pathLst>
          </a:custGeom>
          <a:ln w="8890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637529" y="3870959"/>
            <a:ext cx="77470" cy="82550"/>
          </a:xfrm>
          <a:custGeom>
            <a:avLst/>
            <a:gdLst/>
            <a:ahLst/>
            <a:cxnLst/>
            <a:rect l="l" t="t" r="r" b="b"/>
            <a:pathLst>
              <a:path w="77470" h="82550">
                <a:moveTo>
                  <a:pt x="77470" y="0"/>
                </a:moveTo>
                <a:lnTo>
                  <a:pt x="0" y="33019"/>
                </a:lnTo>
                <a:lnTo>
                  <a:pt x="57150" y="82550"/>
                </a:lnTo>
                <a:lnTo>
                  <a:pt x="77470" y="0"/>
                </a:lnTo>
                <a:close/>
              </a:path>
            </a:pathLst>
          </a:custGeom>
          <a:solidFill>
            <a:srgbClr val="054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705600" y="2557779"/>
            <a:ext cx="797560" cy="1104900"/>
          </a:xfrm>
          <a:custGeom>
            <a:avLst/>
            <a:gdLst/>
            <a:ahLst/>
            <a:cxnLst/>
            <a:rect l="l" t="t" r="r" b="b"/>
            <a:pathLst>
              <a:path w="797559" h="1104900">
                <a:moveTo>
                  <a:pt x="0" y="1104900"/>
                </a:moveTo>
                <a:lnTo>
                  <a:pt x="797559" y="0"/>
                </a:lnTo>
              </a:path>
            </a:pathLst>
          </a:custGeom>
          <a:ln w="8890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468869" y="2500629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29" y="0"/>
                </a:moveTo>
                <a:lnTo>
                  <a:pt x="0" y="39370"/>
                </a:lnTo>
                <a:lnTo>
                  <a:pt x="62229" y="82550"/>
                </a:lnTo>
                <a:lnTo>
                  <a:pt x="74929" y="0"/>
                </a:lnTo>
                <a:close/>
              </a:path>
            </a:pathLst>
          </a:custGeom>
          <a:solidFill>
            <a:srgbClr val="054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05600" y="3662679"/>
            <a:ext cx="768350" cy="0"/>
          </a:xfrm>
          <a:custGeom>
            <a:avLst/>
            <a:gdLst/>
            <a:ahLst/>
            <a:cxnLst/>
            <a:rect l="l" t="t" r="r" b="b"/>
            <a:pathLst>
              <a:path w="768350">
                <a:moveTo>
                  <a:pt x="0" y="0"/>
                </a:moveTo>
                <a:lnTo>
                  <a:pt x="768350" y="0"/>
                </a:lnTo>
              </a:path>
            </a:pathLst>
          </a:custGeom>
          <a:ln w="8890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468869" y="3624579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0" y="0"/>
                </a:moveTo>
                <a:lnTo>
                  <a:pt x="0" y="76200"/>
                </a:lnTo>
                <a:lnTo>
                  <a:pt x="74929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54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700519" y="3694429"/>
            <a:ext cx="869950" cy="1069340"/>
          </a:xfrm>
          <a:custGeom>
            <a:avLst/>
            <a:gdLst/>
            <a:ahLst/>
            <a:cxnLst/>
            <a:rect l="l" t="t" r="r" b="b"/>
            <a:pathLst>
              <a:path w="869950" h="1069339">
                <a:moveTo>
                  <a:pt x="0" y="0"/>
                </a:moveTo>
                <a:lnTo>
                  <a:pt x="869950" y="1069340"/>
                </a:lnTo>
              </a:path>
            </a:pathLst>
          </a:custGeom>
          <a:ln w="8889">
            <a:solidFill>
              <a:srgbClr val="054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538719" y="4735829"/>
            <a:ext cx="76200" cy="82550"/>
          </a:xfrm>
          <a:custGeom>
            <a:avLst/>
            <a:gdLst/>
            <a:ahLst/>
            <a:cxnLst/>
            <a:rect l="l" t="t" r="r" b="b"/>
            <a:pathLst>
              <a:path w="76200" h="82550">
                <a:moveTo>
                  <a:pt x="58420" y="0"/>
                </a:moveTo>
                <a:lnTo>
                  <a:pt x="0" y="46990"/>
                </a:lnTo>
                <a:lnTo>
                  <a:pt x="76200" y="82550"/>
                </a:lnTo>
                <a:lnTo>
                  <a:pt x="58420" y="0"/>
                </a:lnTo>
                <a:close/>
              </a:path>
            </a:pathLst>
          </a:custGeom>
          <a:solidFill>
            <a:srgbClr val="054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4964429" y="5467350"/>
            <a:ext cx="21786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4 </a:t>
            </a:r>
            <a:r>
              <a:rPr sz="2400" spc="-5" dirty="0">
                <a:latin typeface="Times New Roman"/>
                <a:cs typeface="Times New Roman"/>
              </a:rPr>
              <a:t>front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ends+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optimizers+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3 </a:t>
            </a:r>
            <a:r>
              <a:rPr sz="2400" spc="-5" dirty="0">
                <a:latin typeface="Times New Roman"/>
                <a:cs typeface="Times New Roman"/>
              </a:rPr>
              <a:t>code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generators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221479" y="1024890"/>
            <a:ext cx="850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 </a:t>
            </a:r>
            <a:r>
              <a:rPr sz="1800" spc="-5" dirty="0">
                <a:latin typeface="Times New Roman"/>
                <a:cs typeface="Times New Roman"/>
              </a:rPr>
              <a:t>source  langu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ge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359650" y="1167129"/>
            <a:ext cx="948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20" marR="5080" indent="-5841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 target  </a:t>
            </a:r>
            <a:r>
              <a:rPr sz="1800" spc="-15" dirty="0">
                <a:latin typeface="Times New Roman"/>
                <a:cs typeface="Times New Roman"/>
              </a:rPr>
              <a:t>m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hin</a:t>
            </a:r>
            <a:r>
              <a:rPr sz="1800" spc="1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580379" y="2273300"/>
            <a:ext cx="1671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7510" marR="5080" indent="-38481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Intermediate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code  </a:t>
            </a:r>
            <a:r>
              <a:rPr sz="1800" spc="-5" dirty="0">
                <a:latin typeface="Times New Roman"/>
                <a:cs typeface="Times New Roman"/>
              </a:rPr>
              <a:t>optimizer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81355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180" y="0"/>
                </a:lnTo>
              </a:path>
            </a:pathLst>
          </a:custGeom>
          <a:ln w="889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8371" y="68262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644" y="0"/>
                </a:lnTo>
              </a:path>
            </a:pathLst>
          </a:custGeom>
          <a:ln w="8889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40896" y="677544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5511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91515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666" y="0"/>
                </a:lnTo>
              </a:path>
            </a:pathLst>
          </a:custGeom>
          <a:ln w="8889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810894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6811" y="0"/>
                </a:lnTo>
              </a:path>
            </a:pathLst>
          </a:custGeom>
          <a:ln w="8889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805815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5926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014421" y="595630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14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959388" y="59055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82" y="0"/>
                </a:lnTo>
              </a:path>
            </a:pathLst>
          </a:custGeom>
          <a:ln w="7619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810" y="203200"/>
            <a:ext cx="913384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>
            <a:spLocks noGrp="1"/>
          </p:cNvSpPr>
          <p:nvPr>
            <p:ph type="title"/>
          </p:nvPr>
        </p:nvSpPr>
        <p:spPr>
          <a:xfrm>
            <a:off x="-12700" y="82550"/>
            <a:ext cx="78447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u="sng" dirty="0">
                <a:uFill>
                  <a:solidFill>
                    <a:srgbClr val="00A0C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u="sng" spc="400" dirty="0">
                <a:uFill>
                  <a:solidFill>
                    <a:srgbClr val="00A0C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Calibri"/>
                <a:cs typeface="Calibri"/>
              </a:rPr>
              <a:t>Different type of Intermediate</a:t>
            </a:r>
            <a:r>
              <a:rPr sz="4000" b="1" u="sng" spc="-5" dirty="0">
                <a:uFill>
                  <a:solidFill>
                    <a:srgbClr val="009FC7"/>
                  </a:solidFill>
                </a:uFill>
                <a:latin typeface="Calibri"/>
                <a:cs typeface="Calibri"/>
              </a:rPr>
              <a:t> </a:t>
            </a:r>
            <a:r>
              <a:rPr sz="4000" b="1" spc="-745" dirty="0">
                <a:latin typeface="Calibri"/>
                <a:cs typeface="Calibri"/>
              </a:rPr>
              <a:t>co</a:t>
            </a:r>
            <a:r>
              <a:rPr sz="4000" b="1" u="sng" spc="-665" dirty="0">
                <a:uFill>
                  <a:solidFill>
                    <a:srgbClr val="00ABB7"/>
                  </a:solidFill>
                </a:uFill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de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7940" y="944879"/>
            <a:ext cx="9054465" cy="566801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36550" marR="799465" indent="-273050">
              <a:lnSpc>
                <a:spcPct val="79800"/>
              </a:lnSpc>
              <a:spcBef>
                <a:spcPts val="730"/>
              </a:spcBef>
            </a:pPr>
            <a:r>
              <a:rPr sz="3675" spc="187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spc="125" dirty="0">
                <a:latin typeface="Constantia"/>
                <a:cs typeface="Constantia"/>
              </a:rPr>
              <a:t>Intermediate </a:t>
            </a:r>
            <a:r>
              <a:rPr sz="2600" spc="-5" dirty="0">
                <a:latin typeface="Constantia"/>
                <a:cs typeface="Constantia"/>
              </a:rPr>
              <a:t>code </a:t>
            </a:r>
            <a:r>
              <a:rPr sz="2600" dirty="0">
                <a:latin typeface="Constantia"/>
                <a:cs typeface="Constantia"/>
              </a:rPr>
              <a:t>must </a:t>
            </a:r>
            <a:r>
              <a:rPr sz="2600" spc="-5" dirty="0">
                <a:latin typeface="Constantia"/>
                <a:cs typeface="Constantia"/>
              </a:rPr>
              <a:t>be </a:t>
            </a:r>
            <a:r>
              <a:rPr sz="2600" dirty="0">
                <a:latin typeface="Constantia"/>
                <a:cs typeface="Constantia"/>
              </a:rPr>
              <a:t>easy </a:t>
            </a:r>
            <a:r>
              <a:rPr sz="2600" spc="5" dirty="0">
                <a:latin typeface="Constantia"/>
                <a:cs typeface="Constantia"/>
              </a:rPr>
              <a:t>to </a:t>
            </a:r>
            <a:r>
              <a:rPr sz="2600" spc="-5" dirty="0">
                <a:latin typeface="Constantia"/>
                <a:cs typeface="Constantia"/>
              </a:rPr>
              <a:t>produce and easy</a:t>
            </a:r>
            <a:r>
              <a:rPr sz="2600" spc="-215" dirty="0">
                <a:latin typeface="Constantia"/>
                <a:cs typeface="Constantia"/>
              </a:rPr>
              <a:t> </a:t>
            </a:r>
            <a:r>
              <a:rPr sz="2600" spc="-795" dirty="0">
                <a:latin typeface="Constantia"/>
                <a:cs typeface="Constantia"/>
              </a:rPr>
              <a:t>to </a:t>
            </a:r>
            <a:r>
              <a:rPr sz="2600" spc="-6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translate machine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code.</a:t>
            </a:r>
            <a:endParaRPr sz="2600">
              <a:latin typeface="Constantia"/>
              <a:cs typeface="Constantia"/>
            </a:endParaRPr>
          </a:p>
          <a:p>
            <a:pPr marL="63500">
              <a:lnSpc>
                <a:spcPct val="100000"/>
              </a:lnSpc>
              <a:spcBef>
                <a:spcPts val="20"/>
              </a:spcBef>
            </a:pPr>
            <a:r>
              <a:rPr sz="3675" spc="1245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spc="830" dirty="0">
                <a:latin typeface="Constantia"/>
                <a:cs typeface="Constantia"/>
              </a:rPr>
              <a:t>A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short of universal assembly language.</a:t>
            </a:r>
            <a:endParaRPr sz="2600">
              <a:latin typeface="Constantia"/>
              <a:cs typeface="Constantia"/>
            </a:endParaRPr>
          </a:p>
          <a:p>
            <a:pPr marL="336550" marR="2871470" indent="-273050">
              <a:lnSpc>
                <a:spcPct val="79800"/>
              </a:lnSpc>
              <a:spcBef>
                <a:spcPts val="660"/>
              </a:spcBef>
            </a:pPr>
            <a:r>
              <a:rPr sz="3675" spc="352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spc="235" dirty="0">
                <a:latin typeface="Constantia"/>
                <a:cs typeface="Constantia"/>
              </a:rPr>
              <a:t>Should </a:t>
            </a:r>
            <a:r>
              <a:rPr sz="2600" spc="-5" dirty="0">
                <a:latin typeface="Constantia"/>
                <a:cs typeface="Constantia"/>
              </a:rPr>
              <a:t>not contain any machine</a:t>
            </a:r>
            <a:r>
              <a:rPr sz="2600" spc="-254" dirty="0">
                <a:latin typeface="Constantia"/>
                <a:cs typeface="Constantia"/>
              </a:rPr>
              <a:t> </a:t>
            </a:r>
            <a:r>
              <a:rPr sz="2600" spc="-210" dirty="0">
                <a:latin typeface="Constantia"/>
                <a:cs typeface="Constantia"/>
              </a:rPr>
              <a:t>specific  </a:t>
            </a:r>
            <a:r>
              <a:rPr sz="2600" spc="-5" dirty="0">
                <a:latin typeface="Constantia"/>
                <a:cs typeface="Constantia"/>
              </a:rPr>
              <a:t>parameters(register, address,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etc.)</a:t>
            </a:r>
            <a:endParaRPr sz="2600">
              <a:latin typeface="Constantia"/>
              <a:cs typeface="Constantia"/>
            </a:endParaRPr>
          </a:p>
          <a:p>
            <a:pPr marL="336550" marR="214629" indent="-273050">
              <a:lnSpc>
                <a:spcPct val="79800"/>
              </a:lnSpc>
              <a:spcBef>
                <a:spcPts val="660"/>
              </a:spcBef>
            </a:pPr>
            <a:r>
              <a:rPr sz="3675" spc="622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spc="415" dirty="0">
                <a:latin typeface="Constantia"/>
                <a:cs typeface="Constantia"/>
              </a:rPr>
              <a:t>The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type of the </a:t>
            </a:r>
            <a:r>
              <a:rPr sz="2600" spc="-5" dirty="0">
                <a:latin typeface="Constantia"/>
                <a:cs typeface="Constantia"/>
              </a:rPr>
              <a:t>intermediate code deployed is based on </a:t>
            </a:r>
            <a:r>
              <a:rPr sz="2600" spc="-525" dirty="0">
                <a:latin typeface="Constantia"/>
                <a:cs typeface="Constantia"/>
              </a:rPr>
              <a:t>the  </a:t>
            </a:r>
            <a:r>
              <a:rPr sz="2600" spc="-5" dirty="0">
                <a:latin typeface="Constantia"/>
                <a:cs typeface="Constantia"/>
              </a:rPr>
              <a:t>application. </a:t>
            </a:r>
            <a:r>
              <a:rPr sz="2600" dirty="0">
                <a:latin typeface="Constantia"/>
                <a:cs typeface="Constantia"/>
              </a:rPr>
              <a:t>They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are-</a:t>
            </a:r>
            <a:endParaRPr sz="2600">
              <a:latin typeface="Constantia"/>
              <a:cs typeface="Constantia"/>
            </a:endParaRPr>
          </a:p>
          <a:p>
            <a:pPr marL="336550" marR="1191260">
              <a:lnSpc>
                <a:spcPts val="2500"/>
              </a:lnSpc>
              <a:spcBef>
                <a:spcPts val="620"/>
              </a:spcBef>
              <a:buFont typeface="Constantia"/>
              <a:buAutoNum type="arabicParenR"/>
              <a:tabLst>
                <a:tab pos="641350" algn="l"/>
              </a:tabLst>
            </a:pPr>
            <a:r>
              <a:rPr sz="2600" b="1" spc="-5" dirty="0">
                <a:latin typeface="Constantia"/>
                <a:cs typeface="Constantia"/>
              </a:rPr>
              <a:t>Quadruples</a:t>
            </a:r>
            <a:r>
              <a:rPr sz="2600" spc="-5" dirty="0">
                <a:latin typeface="Constantia"/>
                <a:cs typeface="Constantia"/>
              </a:rPr>
              <a:t>, </a:t>
            </a:r>
            <a:r>
              <a:rPr sz="2600" b="1" dirty="0">
                <a:latin typeface="Constantia"/>
                <a:cs typeface="Constantia"/>
              </a:rPr>
              <a:t>Triples</a:t>
            </a:r>
            <a:r>
              <a:rPr sz="2600" dirty="0">
                <a:latin typeface="Constantia"/>
                <a:cs typeface="Constantia"/>
              </a:rPr>
              <a:t>, </a:t>
            </a:r>
            <a:r>
              <a:rPr sz="2600" b="1" spc="-5" dirty="0">
                <a:latin typeface="Constantia"/>
                <a:cs typeface="Constantia"/>
              </a:rPr>
              <a:t>Indirect </a:t>
            </a:r>
            <a:r>
              <a:rPr sz="2600" b="1" dirty="0">
                <a:latin typeface="Constantia"/>
                <a:cs typeface="Constantia"/>
              </a:rPr>
              <a:t>Triples</a:t>
            </a:r>
            <a:r>
              <a:rPr sz="2600" dirty="0">
                <a:latin typeface="Constantia"/>
                <a:cs typeface="Constantia"/>
              </a:rPr>
              <a:t>, </a:t>
            </a:r>
            <a:r>
              <a:rPr sz="2600" b="1" spc="-5" dirty="0">
                <a:latin typeface="Constantia"/>
                <a:cs typeface="Constantia"/>
              </a:rPr>
              <a:t>Abstract  Syntax </a:t>
            </a:r>
            <a:r>
              <a:rPr sz="2600" b="1" dirty="0">
                <a:latin typeface="Constantia"/>
                <a:cs typeface="Constantia"/>
              </a:rPr>
              <a:t>tree </a:t>
            </a:r>
            <a:r>
              <a:rPr sz="2600" spc="-5" dirty="0">
                <a:latin typeface="Constantia"/>
                <a:cs typeface="Constantia"/>
              </a:rPr>
              <a:t>are the classical form </a:t>
            </a:r>
            <a:r>
              <a:rPr sz="2600" dirty="0">
                <a:latin typeface="Constantia"/>
                <a:cs typeface="Constantia"/>
              </a:rPr>
              <a:t>used </a:t>
            </a:r>
            <a:r>
              <a:rPr sz="2600" spc="-5" dirty="0">
                <a:latin typeface="Constantia"/>
                <a:cs typeface="Constantia"/>
              </a:rPr>
              <a:t>for machine</a:t>
            </a:r>
            <a:endParaRPr sz="2600">
              <a:latin typeface="Constantia"/>
              <a:cs typeface="Constantia"/>
            </a:endParaRPr>
          </a:p>
          <a:p>
            <a:pPr marL="336550">
              <a:lnSpc>
                <a:spcPts val="2510"/>
              </a:lnSpc>
              <a:tabLst>
                <a:tab pos="7378065" algn="l"/>
              </a:tabLst>
            </a:pPr>
            <a:r>
              <a:rPr sz="2600" spc="-5" dirty="0">
                <a:latin typeface="Constantia"/>
                <a:cs typeface="Constantia"/>
              </a:rPr>
              <a:t>independent optimizations and</a:t>
            </a:r>
            <a:r>
              <a:rPr sz="2600" spc="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machine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code	generation.</a:t>
            </a:r>
            <a:endParaRPr sz="2600">
              <a:latin typeface="Constantia"/>
              <a:cs typeface="Constantia"/>
            </a:endParaRPr>
          </a:p>
          <a:p>
            <a:pPr marL="336550" marR="1071880">
              <a:lnSpc>
                <a:spcPct val="80000"/>
              </a:lnSpc>
              <a:spcBef>
                <a:spcPts val="655"/>
              </a:spcBef>
              <a:buAutoNum type="arabicParenR" startAt="2"/>
              <a:tabLst>
                <a:tab pos="700405" algn="l"/>
              </a:tabLst>
            </a:pPr>
            <a:r>
              <a:rPr sz="2600" spc="-5" dirty="0">
                <a:latin typeface="Constantia"/>
                <a:cs typeface="Constantia"/>
              </a:rPr>
              <a:t>Static Single Assignment(SSA) is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recent form and  enables more effective for conditional constant  propagation and global constant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variables.</a:t>
            </a:r>
            <a:endParaRPr sz="2600">
              <a:latin typeface="Constantia"/>
              <a:cs typeface="Constantia"/>
            </a:endParaRPr>
          </a:p>
          <a:p>
            <a:pPr marL="336550" marR="1115695">
              <a:lnSpc>
                <a:spcPct val="80000"/>
              </a:lnSpc>
              <a:spcBef>
                <a:spcPts val="640"/>
              </a:spcBef>
              <a:buAutoNum type="arabicParenR" startAt="2"/>
              <a:tabLst>
                <a:tab pos="690245" algn="l"/>
              </a:tabLst>
            </a:pPr>
            <a:r>
              <a:rPr sz="2600" spc="-5" dirty="0">
                <a:latin typeface="Constantia"/>
                <a:cs typeface="Constantia"/>
              </a:rPr>
              <a:t>Program Dependence Graph(PDG) is useful </a:t>
            </a:r>
            <a:r>
              <a:rPr sz="2600" dirty="0">
                <a:latin typeface="Constantia"/>
                <a:cs typeface="Constantia"/>
              </a:rPr>
              <a:t>in  </a:t>
            </a:r>
            <a:r>
              <a:rPr sz="2600" spc="-5" dirty="0">
                <a:latin typeface="Constantia"/>
                <a:cs typeface="Constantia"/>
              </a:rPr>
              <a:t>automatic parallelization, instruction scheduling and  software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pipelining.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86434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43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81355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180" y="0"/>
                </a:lnTo>
              </a:path>
            </a:pathLst>
          </a:custGeom>
          <a:ln w="889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8371" y="68262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644" y="0"/>
                </a:lnTo>
              </a:path>
            </a:pathLst>
          </a:custGeom>
          <a:ln w="8889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40896" y="677544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5511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91515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666" y="0"/>
                </a:lnTo>
              </a:path>
            </a:pathLst>
          </a:custGeom>
          <a:ln w="8889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1162" y="68834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187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810894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6811" y="0"/>
                </a:lnTo>
              </a:path>
            </a:pathLst>
          </a:custGeom>
          <a:ln w="8889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805815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5926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103744" y="59816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3982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14421" y="595630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14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959388" y="59055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82" y="0"/>
                </a:lnTo>
              </a:path>
            </a:pathLst>
          </a:custGeom>
          <a:ln w="7619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10" y="203200"/>
            <a:ext cx="913384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>
            <a:spLocks noGrp="1"/>
          </p:cNvSpPr>
          <p:nvPr>
            <p:ph type="title"/>
          </p:nvPr>
        </p:nvSpPr>
        <p:spPr>
          <a:xfrm>
            <a:off x="1130300" y="297179"/>
            <a:ext cx="41173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Calibri"/>
                <a:cs typeface="Calibri"/>
              </a:rPr>
              <a:t>Three address</a:t>
            </a:r>
            <a:r>
              <a:rPr sz="4000" b="1" spc="-9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code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10540" y="1174750"/>
            <a:ext cx="8284845" cy="552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marR="248285" indent="-273050">
              <a:lnSpc>
                <a:spcPct val="100000"/>
              </a:lnSpc>
              <a:spcBef>
                <a:spcPts val="100"/>
              </a:spcBef>
            </a:pPr>
            <a:r>
              <a:rPr sz="3375" spc="382" baseline="7407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400" spc="254" dirty="0">
                <a:latin typeface="Constantia"/>
                <a:cs typeface="Constantia"/>
              </a:rPr>
              <a:t>Three </a:t>
            </a:r>
            <a:r>
              <a:rPr sz="2400" spc="-5" dirty="0">
                <a:latin typeface="Constantia"/>
                <a:cs typeface="Constantia"/>
              </a:rPr>
              <a:t>address code </a:t>
            </a:r>
            <a:r>
              <a:rPr sz="2400" dirty="0">
                <a:latin typeface="Constantia"/>
                <a:cs typeface="Constantia"/>
              </a:rPr>
              <a:t>is </a:t>
            </a:r>
            <a:r>
              <a:rPr sz="2400" spc="-5" dirty="0">
                <a:latin typeface="Constantia"/>
                <a:cs typeface="Constantia"/>
              </a:rPr>
              <a:t>built </a:t>
            </a:r>
            <a:r>
              <a:rPr sz="2400" dirty="0">
                <a:latin typeface="Constantia"/>
                <a:cs typeface="Constantia"/>
              </a:rPr>
              <a:t>from </a:t>
            </a:r>
            <a:r>
              <a:rPr sz="2400" spc="-5" dirty="0">
                <a:latin typeface="Constantia"/>
                <a:cs typeface="Constantia"/>
              </a:rPr>
              <a:t>two concept- address</a:t>
            </a:r>
            <a:r>
              <a:rPr sz="2400" spc="-305" dirty="0">
                <a:latin typeface="Constantia"/>
                <a:cs typeface="Constantia"/>
              </a:rPr>
              <a:t> </a:t>
            </a:r>
            <a:r>
              <a:rPr sz="2400" spc="-490" dirty="0">
                <a:latin typeface="Constantia"/>
                <a:cs typeface="Constantia"/>
              </a:rPr>
              <a:t>and  </a:t>
            </a:r>
            <a:r>
              <a:rPr sz="2400" spc="-5" dirty="0">
                <a:latin typeface="Constantia"/>
                <a:cs typeface="Constantia"/>
              </a:rPr>
              <a:t>instructions.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OR</a:t>
            </a:r>
            <a:endParaRPr sz="2400">
              <a:latin typeface="Constantia"/>
              <a:cs typeface="Constantia"/>
            </a:endParaRPr>
          </a:p>
          <a:p>
            <a:pPr marL="311150" marR="177165" indent="-273050">
              <a:lnSpc>
                <a:spcPct val="100000"/>
              </a:lnSpc>
              <a:spcBef>
                <a:spcPts val="600"/>
              </a:spcBef>
            </a:pPr>
            <a:r>
              <a:rPr sz="3375" spc="765" baseline="7407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400" spc="509" dirty="0">
                <a:latin typeface="Constantia"/>
                <a:cs typeface="Constantia"/>
              </a:rPr>
              <a:t>In </a:t>
            </a:r>
            <a:r>
              <a:rPr sz="2400" spc="-5" dirty="0">
                <a:latin typeface="Constantia"/>
                <a:cs typeface="Constantia"/>
              </a:rPr>
              <a:t>object oriented terms, these concepts correspond to  classes, and </a:t>
            </a:r>
            <a:r>
              <a:rPr sz="2400" dirty="0">
                <a:latin typeface="Constantia"/>
                <a:cs typeface="Constantia"/>
              </a:rPr>
              <a:t>the </a:t>
            </a:r>
            <a:r>
              <a:rPr sz="2400" spc="-5" dirty="0">
                <a:latin typeface="Constantia"/>
                <a:cs typeface="Constantia"/>
              </a:rPr>
              <a:t>various kinds of addresses and instructions  correspond </a:t>
            </a:r>
            <a:r>
              <a:rPr sz="2400" dirty="0">
                <a:latin typeface="Constantia"/>
                <a:cs typeface="Constantia"/>
              </a:rPr>
              <a:t>to </a:t>
            </a:r>
            <a:r>
              <a:rPr sz="2400" spc="-5" dirty="0">
                <a:latin typeface="Constantia"/>
                <a:cs typeface="Constantia"/>
              </a:rPr>
              <a:t>appropriate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subclasses.</a:t>
            </a:r>
            <a:endParaRPr sz="2400">
              <a:latin typeface="Constantia"/>
              <a:cs typeface="Constantia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3375" spc="765" baseline="7407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400" spc="509" dirty="0">
                <a:latin typeface="Constantia"/>
                <a:cs typeface="Constantia"/>
              </a:rPr>
              <a:t>An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address can be one </a:t>
            </a:r>
            <a:r>
              <a:rPr sz="2400" dirty="0">
                <a:latin typeface="Constantia"/>
                <a:cs typeface="Constantia"/>
              </a:rPr>
              <a:t>of the </a:t>
            </a:r>
            <a:r>
              <a:rPr sz="2400" spc="-5" dirty="0">
                <a:latin typeface="Constantia"/>
                <a:cs typeface="Constantia"/>
              </a:rPr>
              <a:t>following-</a:t>
            </a:r>
            <a:endParaRPr sz="2400">
              <a:latin typeface="Constantia"/>
              <a:cs typeface="Constantia"/>
            </a:endParaRPr>
          </a:p>
          <a:p>
            <a:pPr marL="311150" marR="182245" indent="-273050">
              <a:lnSpc>
                <a:spcPct val="100000"/>
              </a:lnSpc>
              <a:spcBef>
                <a:spcPts val="590"/>
              </a:spcBef>
              <a:buClr>
                <a:srgbClr val="0ACFD8"/>
              </a:buClr>
              <a:buSzPct val="93750"/>
              <a:buAutoNum type="romanLcParenR"/>
              <a:tabLst>
                <a:tab pos="311150" algn="l"/>
              </a:tabLst>
            </a:pPr>
            <a:r>
              <a:rPr sz="2400" b="1" dirty="0">
                <a:latin typeface="Constantia"/>
                <a:cs typeface="Constantia"/>
              </a:rPr>
              <a:t>A </a:t>
            </a:r>
            <a:r>
              <a:rPr sz="2400" b="1" spc="-5" dirty="0">
                <a:latin typeface="Constantia"/>
                <a:cs typeface="Constantia"/>
              </a:rPr>
              <a:t>name- </a:t>
            </a:r>
            <a:r>
              <a:rPr sz="2400" spc="-5" dirty="0">
                <a:latin typeface="Constantia"/>
                <a:cs typeface="Constantia"/>
              </a:rPr>
              <a:t>For </a:t>
            </a:r>
            <a:r>
              <a:rPr sz="2400" dirty="0">
                <a:latin typeface="Constantia"/>
                <a:cs typeface="Constantia"/>
              </a:rPr>
              <a:t>the </a:t>
            </a:r>
            <a:r>
              <a:rPr sz="2400" spc="-5" dirty="0">
                <a:latin typeface="Constantia"/>
                <a:cs typeface="Constantia"/>
              </a:rPr>
              <a:t>convenience, we allow source- program  names to appear </a:t>
            </a:r>
            <a:r>
              <a:rPr sz="2400" dirty="0">
                <a:latin typeface="Constantia"/>
                <a:cs typeface="Constantia"/>
              </a:rPr>
              <a:t>as </a:t>
            </a:r>
            <a:r>
              <a:rPr sz="2400" spc="-5" dirty="0">
                <a:latin typeface="Constantia"/>
                <a:cs typeface="Constantia"/>
              </a:rPr>
              <a:t>address </a:t>
            </a:r>
            <a:r>
              <a:rPr sz="2400" dirty="0">
                <a:latin typeface="Constantia"/>
                <a:cs typeface="Constantia"/>
              </a:rPr>
              <a:t>in </a:t>
            </a:r>
            <a:r>
              <a:rPr sz="2400" spc="-5" dirty="0">
                <a:latin typeface="Constantia"/>
                <a:cs typeface="Constantia"/>
              </a:rPr>
              <a:t>three </a:t>
            </a:r>
            <a:r>
              <a:rPr sz="2400" dirty="0">
                <a:latin typeface="Constantia"/>
                <a:cs typeface="Constantia"/>
              </a:rPr>
              <a:t>–address </a:t>
            </a:r>
            <a:r>
              <a:rPr sz="2400" spc="-10" dirty="0">
                <a:latin typeface="Constantia"/>
                <a:cs typeface="Constantia"/>
              </a:rPr>
              <a:t>code. </a:t>
            </a:r>
            <a:r>
              <a:rPr sz="2400" spc="-5" dirty="0">
                <a:latin typeface="Constantia"/>
                <a:cs typeface="Constantia"/>
              </a:rPr>
              <a:t>In </a:t>
            </a:r>
            <a:r>
              <a:rPr sz="2400" dirty="0">
                <a:latin typeface="Constantia"/>
                <a:cs typeface="Constantia"/>
              </a:rPr>
              <a:t>an  </a:t>
            </a:r>
            <a:r>
              <a:rPr sz="2400" spc="-5" dirty="0">
                <a:latin typeface="Constantia"/>
                <a:cs typeface="Constantia"/>
              </a:rPr>
              <a:t>implementation,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5" dirty="0">
                <a:latin typeface="Constantia"/>
                <a:cs typeface="Constantia"/>
              </a:rPr>
              <a:t>source name </a:t>
            </a:r>
            <a:r>
              <a:rPr sz="2400" dirty="0">
                <a:latin typeface="Constantia"/>
                <a:cs typeface="Constantia"/>
              </a:rPr>
              <a:t>is </a:t>
            </a:r>
            <a:r>
              <a:rPr sz="2400" spc="-5" dirty="0">
                <a:latin typeface="Constantia"/>
                <a:cs typeface="Constantia"/>
              </a:rPr>
              <a:t>replace by </a:t>
            </a:r>
            <a:r>
              <a:rPr sz="2400" dirty="0">
                <a:latin typeface="Constantia"/>
                <a:cs typeface="Constantia"/>
              </a:rPr>
              <a:t>the </a:t>
            </a:r>
            <a:r>
              <a:rPr sz="2400" spc="-5" dirty="0">
                <a:latin typeface="Constantia"/>
                <a:cs typeface="Constantia"/>
              </a:rPr>
              <a:t>pointer </a:t>
            </a:r>
            <a:r>
              <a:rPr sz="2400" dirty="0">
                <a:latin typeface="Constantia"/>
                <a:cs typeface="Constantia"/>
              </a:rPr>
              <a:t>to  </a:t>
            </a:r>
            <a:r>
              <a:rPr sz="2400" spc="-5" dirty="0">
                <a:latin typeface="Constantia"/>
                <a:cs typeface="Constantia"/>
              </a:rPr>
              <a:t>its symbol table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entry.</a:t>
            </a:r>
            <a:endParaRPr sz="2400">
              <a:latin typeface="Constantia"/>
              <a:cs typeface="Constantia"/>
            </a:endParaRPr>
          </a:p>
          <a:p>
            <a:pPr marL="341630" indent="-304165">
              <a:lnSpc>
                <a:spcPct val="100000"/>
              </a:lnSpc>
              <a:spcBef>
                <a:spcPts val="600"/>
              </a:spcBef>
              <a:buClr>
                <a:srgbClr val="0ACFD8"/>
              </a:buClr>
              <a:buSzPct val="93750"/>
              <a:buAutoNum type="romanLcParenR"/>
              <a:tabLst>
                <a:tab pos="342265" algn="l"/>
              </a:tabLst>
            </a:pPr>
            <a:r>
              <a:rPr sz="2400" b="1" dirty="0">
                <a:latin typeface="Constantia"/>
                <a:cs typeface="Constantia"/>
              </a:rPr>
              <a:t>A </a:t>
            </a:r>
            <a:r>
              <a:rPr sz="2400" b="1" spc="-5" dirty="0">
                <a:latin typeface="Constantia"/>
                <a:cs typeface="Constantia"/>
              </a:rPr>
              <a:t>constant- </a:t>
            </a:r>
            <a:r>
              <a:rPr sz="2400" spc="-5" dirty="0">
                <a:latin typeface="Constantia"/>
                <a:cs typeface="Constantia"/>
              </a:rPr>
              <a:t>various type of constants and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variables.</a:t>
            </a:r>
            <a:endParaRPr sz="2400">
              <a:latin typeface="Constantia"/>
              <a:cs typeface="Constantia"/>
            </a:endParaRPr>
          </a:p>
          <a:p>
            <a:pPr marL="311150" marR="30480" indent="-273050">
              <a:lnSpc>
                <a:spcPct val="100000"/>
              </a:lnSpc>
              <a:spcBef>
                <a:spcPts val="600"/>
              </a:spcBef>
              <a:buClr>
                <a:srgbClr val="0ACFD8"/>
              </a:buClr>
              <a:buSzPct val="93750"/>
              <a:buAutoNum type="romanLcParenR"/>
              <a:tabLst>
                <a:tab pos="438150" algn="l"/>
                <a:tab pos="5426075" algn="l"/>
              </a:tabLst>
            </a:pPr>
            <a:r>
              <a:rPr sz="2400" b="1" dirty="0">
                <a:latin typeface="Constantia"/>
                <a:cs typeface="Constantia"/>
              </a:rPr>
              <a:t>A</a:t>
            </a:r>
            <a:r>
              <a:rPr sz="2400" b="1" spc="5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compiler-generated</a:t>
            </a:r>
            <a:r>
              <a:rPr sz="2400" b="1" spc="10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temporary-	</a:t>
            </a:r>
            <a:r>
              <a:rPr sz="2400" spc="-5" dirty="0">
                <a:latin typeface="Constantia"/>
                <a:cs typeface="Constantia"/>
              </a:rPr>
              <a:t>Its useful, especially  in optimizing compilers, to create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5" dirty="0">
                <a:latin typeface="Constantia"/>
                <a:cs typeface="Constantia"/>
              </a:rPr>
              <a:t>distinct name </a:t>
            </a:r>
            <a:r>
              <a:rPr sz="2400" dirty="0">
                <a:latin typeface="Constantia"/>
                <a:cs typeface="Constantia"/>
              </a:rPr>
              <a:t>each </a:t>
            </a:r>
            <a:r>
              <a:rPr sz="2400" spc="-5" dirty="0">
                <a:latin typeface="Constantia"/>
                <a:cs typeface="Constantia"/>
              </a:rPr>
              <a:t>time  temporary is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needed.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86434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43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81355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180" y="0"/>
                </a:lnTo>
              </a:path>
            </a:pathLst>
          </a:custGeom>
          <a:ln w="889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8371" y="68262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644" y="0"/>
                </a:lnTo>
              </a:path>
            </a:pathLst>
          </a:custGeom>
          <a:ln w="8889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40896" y="677544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5511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91515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666" y="0"/>
                </a:lnTo>
              </a:path>
            </a:pathLst>
          </a:custGeom>
          <a:ln w="8889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1162" y="68834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187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810894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6811" y="0"/>
                </a:lnTo>
              </a:path>
            </a:pathLst>
          </a:custGeom>
          <a:ln w="8889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805815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5926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103744" y="59816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3982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14421" y="595630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14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959388" y="59055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82" y="0"/>
                </a:lnTo>
              </a:path>
            </a:pathLst>
          </a:custGeom>
          <a:ln w="7619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10" y="203200"/>
            <a:ext cx="913384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>
            <a:spLocks noGrp="1"/>
          </p:cNvSpPr>
          <p:nvPr>
            <p:ph type="title"/>
          </p:nvPr>
        </p:nvSpPr>
        <p:spPr>
          <a:xfrm>
            <a:off x="63500" y="0"/>
            <a:ext cx="1049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3607A"/>
                </a:solidFill>
                <a:latin typeface="Calibri"/>
                <a:cs typeface="Calibri"/>
              </a:rPr>
              <a:t>Cont.…..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81940" y="871220"/>
            <a:ext cx="8477885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marR="30480" indent="-273050">
              <a:lnSpc>
                <a:spcPct val="100000"/>
              </a:lnSpc>
              <a:spcBef>
                <a:spcPts val="100"/>
              </a:spcBef>
            </a:pPr>
            <a:r>
              <a:rPr sz="3675" spc="412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spc="275" dirty="0">
                <a:latin typeface="Constantia"/>
                <a:cs typeface="Constantia"/>
              </a:rPr>
              <a:t>Three </a:t>
            </a:r>
            <a:r>
              <a:rPr sz="2600" spc="-5" dirty="0">
                <a:latin typeface="Constantia"/>
                <a:cs typeface="Constantia"/>
              </a:rPr>
              <a:t>address code is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generic form and can be  implemented </a:t>
            </a:r>
            <a:r>
              <a:rPr sz="2600" dirty="0">
                <a:latin typeface="Constantia"/>
                <a:cs typeface="Constantia"/>
              </a:rPr>
              <a:t>as </a:t>
            </a:r>
            <a:r>
              <a:rPr sz="2600" spc="-5" dirty="0">
                <a:latin typeface="Constantia"/>
                <a:cs typeface="Constantia"/>
              </a:rPr>
              <a:t>quadruples, triples </a:t>
            </a:r>
            <a:r>
              <a:rPr sz="2600" dirty="0">
                <a:latin typeface="Constantia"/>
                <a:cs typeface="Constantia"/>
              </a:rPr>
              <a:t>, </a:t>
            </a:r>
            <a:r>
              <a:rPr sz="2600" spc="-5" dirty="0">
                <a:latin typeface="Constantia"/>
                <a:cs typeface="Constantia"/>
              </a:rPr>
              <a:t>indirect triples, </a:t>
            </a:r>
            <a:r>
              <a:rPr sz="2600" dirty="0">
                <a:latin typeface="Constantia"/>
                <a:cs typeface="Constantia"/>
              </a:rPr>
              <a:t>tree  </a:t>
            </a:r>
            <a:r>
              <a:rPr sz="2600" spc="-5" dirty="0">
                <a:latin typeface="Constantia"/>
                <a:cs typeface="Constantia"/>
              </a:rPr>
              <a:t>or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DAG.</a:t>
            </a:r>
            <a:endParaRPr sz="2600">
              <a:latin typeface="Constantia"/>
              <a:cs typeface="Constantia"/>
            </a:endParaRPr>
          </a:p>
          <a:p>
            <a:pPr marL="311150" marR="3024505">
              <a:lnSpc>
                <a:spcPts val="3770"/>
              </a:lnSpc>
              <a:spcBef>
                <a:spcPts val="225"/>
              </a:spcBef>
            </a:pPr>
            <a:r>
              <a:rPr sz="2600" spc="-5" dirty="0">
                <a:latin typeface="Constantia"/>
                <a:cs typeface="Constantia"/>
              </a:rPr>
              <a:t>And instruction </a:t>
            </a:r>
            <a:r>
              <a:rPr sz="2600" dirty="0">
                <a:latin typeface="Constantia"/>
                <a:cs typeface="Constantia"/>
              </a:rPr>
              <a:t>are </a:t>
            </a:r>
            <a:r>
              <a:rPr sz="2600" spc="-5" dirty="0">
                <a:latin typeface="Constantia"/>
                <a:cs typeface="Constantia"/>
              </a:rPr>
              <a:t>very simple i.e.  a=b+c </a:t>
            </a:r>
            <a:r>
              <a:rPr sz="2600" dirty="0">
                <a:latin typeface="Constantia"/>
                <a:cs typeface="Constantia"/>
              </a:rPr>
              <a:t>, </a:t>
            </a:r>
            <a:r>
              <a:rPr sz="2600" spc="-5" dirty="0">
                <a:latin typeface="Constantia"/>
                <a:cs typeface="Constantia"/>
              </a:rPr>
              <a:t>x=-y, if </a:t>
            </a:r>
            <a:r>
              <a:rPr sz="2600" dirty="0">
                <a:latin typeface="Constantia"/>
                <a:cs typeface="Constantia"/>
              </a:rPr>
              <a:t>a&gt;b </a:t>
            </a:r>
            <a:r>
              <a:rPr sz="2600" spc="-5" dirty="0">
                <a:latin typeface="Constantia"/>
                <a:cs typeface="Constantia"/>
              </a:rPr>
              <a:t>goto </a:t>
            </a:r>
            <a:r>
              <a:rPr sz="2600" dirty="0">
                <a:latin typeface="Constantia"/>
                <a:cs typeface="Constantia"/>
              </a:rPr>
              <a:t>L1 , </a:t>
            </a:r>
            <a:r>
              <a:rPr sz="2600" spc="-5" dirty="0">
                <a:latin typeface="Constantia"/>
                <a:cs typeface="Constantia"/>
              </a:rPr>
              <a:t>x=y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etc.</a:t>
            </a:r>
            <a:endParaRPr sz="2600">
              <a:latin typeface="Constantia"/>
              <a:cs typeface="Constantia"/>
            </a:endParaRPr>
          </a:p>
          <a:p>
            <a:pPr marL="311150" marR="457834" indent="-273050">
              <a:lnSpc>
                <a:spcPct val="100000"/>
              </a:lnSpc>
              <a:spcBef>
                <a:spcPts val="405"/>
              </a:spcBef>
            </a:pPr>
            <a:r>
              <a:rPr sz="2600" dirty="0">
                <a:latin typeface="Constantia"/>
                <a:cs typeface="Constantia"/>
              </a:rPr>
              <a:t>Here, LHS </a:t>
            </a:r>
            <a:r>
              <a:rPr sz="2600" spc="-5" dirty="0">
                <a:latin typeface="Constantia"/>
                <a:cs typeface="Constantia"/>
              </a:rPr>
              <a:t>is the target and </a:t>
            </a:r>
            <a:r>
              <a:rPr sz="2600" dirty="0">
                <a:latin typeface="Constantia"/>
                <a:cs typeface="Constantia"/>
              </a:rPr>
              <a:t>RHS has </a:t>
            </a:r>
            <a:r>
              <a:rPr sz="2600" spc="-5" dirty="0">
                <a:latin typeface="Constantia"/>
                <a:cs typeface="Constantia"/>
              </a:rPr>
              <a:t>at most </a:t>
            </a:r>
            <a:r>
              <a:rPr sz="2600" dirty="0">
                <a:latin typeface="Constantia"/>
                <a:cs typeface="Constantia"/>
              </a:rPr>
              <a:t>two </a:t>
            </a:r>
            <a:r>
              <a:rPr sz="2600" spc="-5" dirty="0">
                <a:latin typeface="Constantia"/>
                <a:cs typeface="Constantia"/>
              </a:rPr>
              <a:t>source  and one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operator.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903381" y="3972559"/>
            <a:ext cx="20066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Constantia"/>
                <a:cs typeface="Constantia"/>
              </a:rPr>
              <a:t>a+b*c-d/(b*c)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07340" y="3890010"/>
            <a:ext cx="1442720" cy="289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050">
              <a:lnSpc>
                <a:spcPct val="120800"/>
              </a:lnSpc>
              <a:spcBef>
                <a:spcPts val="100"/>
              </a:spcBef>
            </a:pPr>
            <a:r>
              <a:rPr sz="2600" spc="-5" dirty="0">
                <a:latin typeface="Constantia"/>
                <a:cs typeface="Constantia"/>
              </a:rPr>
              <a:t>Example-  </a:t>
            </a:r>
            <a:r>
              <a:rPr sz="2600" dirty="0">
                <a:latin typeface="Constantia"/>
                <a:cs typeface="Constantia"/>
              </a:rPr>
              <a:t>t1= </a:t>
            </a:r>
            <a:r>
              <a:rPr sz="2600" spc="-5" dirty="0">
                <a:latin typeface="Constantia"/>
                <a:cs typeface="Constantia"/>
              </a:rPr>
              <a:t>b*c  </a:t>
            </a:r>
            <a:r>
              <a:rPr sz="2600" dirty="0">
                <a:latin typeface="Constantia"/>
                <a:cs typeface="Constantia"/>
              </a:rPr>
              <a:t>t2=a+t1  </a:t>
            </a:r>
            <a:r>
              <a:rPr sz="2600" spc="-5" dirty="0">
                <a:latin typeface="Constantia"/>
                <a:cs typeface="Constantia"/>
              </a:rPr>
              <a:t>t3=b*c  t4=d/t3  t</a:t>
            </a:r>
            <a:r>
              <a:rPr sz="2600" dirty="0">
                <a:latin typeface="Constantia"/>
                <a:cs typeface="Constantia"/>
              </a:rPr>
              <a:t>5=</a:t>
            </a:r>
            <a:r>
              <a:rPr sz="2600" spc="-5" dirty="0">
                <a:latin typeface="Constantia"/>
                <a:cs typeface="Constantia"/>
              </a:rPr>
              <a:t>t2</a:t>
            </a:r>
            <a:r>
              <a:rPr sz="2600" spc="5" dirty="0">
                <a:latin typeface="Constantia"/>
                <a:cs typeface="Constantia"/>
              </a:rPr>
              <a:t>-</a:t>
            </a:r>
            <a:r>
              <a:rPr sz="2600" spc="-5" dirty="0">
                <a:latin typeface="Constantia"/>
                <a:cs typeface="Constantia"/>
              </a:rPr>
              <a:t>t4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86434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43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81355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180" y="0"/>
                </a:lnTo>
              </a:path>
            </a:pathLst>
          </a:custGeom>
          <a:ln w="889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8371" y="68262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644" y="0"/>
                </a:lnTo>
              </a:path>
            </a:pathLst>
          </a:custGeom>
          <a:ln w="8889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40896" y="677544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5511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91515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666" y="0"/>
                </a:lnTo>
              </a:path>
            </a:pathLst>
          </a:custGeom>
          <a:ln w="8889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1162" y="68834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187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810894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6811" y="0"/>
                </a:lnTo>
              </a:path>
            </a:pathLst>
          </a:custGeom>
          <a:ln w="8889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805815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5926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103744" y="59816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3982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14421" y="595630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14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959388" y="59055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82" y="0"/>
                </a:lnTo>
              </a:path>
            </a:pathLst>
          </a:custGeom>
          <a:ln w="7619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10" y="203200"/>
            <a:ext cx="913384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>
            <a:spLocks noGrp="1"/>
          </p:cNvSpPr>
          <p:nvPr>
            <p:ph type="title"/>
          </p:nvPr>
        </p:nvSpPr>
        <p:spPr>
          <a:xfrm>
            <a:off x="139700" y="21590"/>
            <a:ext cx="1107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3607A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03607A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03607A"/>
                </a:solidFill>
                <a:latin typeface="Calibri"/>
                <a:cs typeface="Calibri"/>
              </a:rPr>
              <a:t>n</a:t>
            </a:r>
            <a:r>
              <a:rPr sz="2400" spc="5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03607A"/>
                </a:solidFill>
                <a:latin typeface="Calibri"/>
                <a:cs typeface="Calibri"/>
              </a:rPr>
              <a:t>.…</a:t>
            </a:r>
            <a:r>
              <a:rPr sz="2400" dirty="0">
                <a:solidFill>
                  <a:srgbClr val="03607A"/>
                </a:solidFill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05740" y="871220"/>
            <a:ext cx="8264525" cy="5337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marR="30480" indent="-271780">
              <a:lnSpc>
                <a:spcPct val="100000"/>
              </a:lnSpc>
              <a:spcBef>
                <a:spcPts val="100"/>
              </a:spcBef>
            </a:pPr>
            <a:r>
              <a:rPr sz="3675" spc="187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b="1" spc="125" dirty="0">
                <a:latin typeface="Constantia"/>
                <a:cs typeface="Constantia"/>
              </a:rPr>
              <a:t>Quadruples:- </a:t>
            </a:r>
            <a:r>
              <a:rPr sz="2600" spc="-5" dirty="0">
                <a:latin typeface="Constantia"/>
                <a:cs typeface="Constantia"/>
              </a:rPr>
              <a:t>Its </a:t>
            </a:r>
            <a:r>
              <a:rPr sz="2600" dirty="0">
                <a:latin typeface="Constantia"/>
                <a:cs typeface="Constantia"/>
              </a:rPr>
              <a:t>also </a:t>
            </a:r>
            <a:r>
              <a:rPr sz="2600" spc="-5" dirty="0">
                <a:latin typeface="Constantia"/>
                <a:cs typeface="Constantia"/>
              </a:rPr>
              <a:t>called quad for simplicity, </a:t>
            </a:r>
            <a:r>
              <a:rPr sz="2600" dirty="0">
                <a:latin typeface="Constantia"/>
                <a:cs typeface="Constantia"/>
              </a:rPr>
              <a:t>uses  </a:t>
            </a:r>
            <a:r>
              <a:rPr sz="2600" spc="-12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record structure </a:t>
            </a:r>
            <a:r>
              <a:rPr sz="2600" dirty="0">
                <a:latin typeface="Constantia"/>
                <a:cs typeface="Constantia"/>
              </a:rPr>
              <a:t>with </a:t>
            </a:r>
            <a:r>
              <a:rPr sz="2600" spc="-5" dirty="0">
                <a:latin typeface="Constantia"/>
                <a:cs typeface="Constantia"/>
              </a:rPr>
              <a:t>four fields namely, </a:t>
            </a:r>
            <a:r>
              <a:rPr sz="2600" dirty="0">
                <a:latin typeface="Constantia"/>
                <a:cs typeface="Constantia"/>
              </a:rPr>
              <a:t>OP, </a:t>
            </a:r>
            <a:r>
              <a:rPr sz="2600" spc="-5" dirty="0">
                <a:latin typeface="Constantia"/>
                <a:cs typeface="Constantia"/>
              </a:rPr>
              <a:t>ARG1,  ARG2, and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RESULT.</a:t>
            </a:r>
            <a:endParaRPr sz="2600">
              <a:latin typeface="Constantia"/>
              <a:cs typeface="Constantia"/>
            </a:endParaRPr>
          </a:p>
          <a:p>
            <a:pPr marL="309880" marR="471170" indent="-271780">
              <a:lnSpc>
                <a:spcPct val="100000"/>
              </a:lnSpc>
              <a:spcBef>
                <a:spcPts val="640"/>
              </a:spcBef>
              <a:tabLst>
                <a:tab pos="1821814" algn="l"/>
              </a:tabLst>
            </a:pPr>
            <a:r>
              <a:rPr sz="3675" spc="240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b="1" spc="160" dirty="0">
                <a:latin typeface="Constantia"/>
                <a:cs typeface="Constantia"/>
              </a:rPr>
              <a:t>Triples:-	</a:t>
            </a:r>
            <a:r>
              <a:rPr sz="2600" spc="-5" dirty="0">
                <a:latin typeface="Constantia"/>
                <a:cs typeface="Constantia"/>
              </a:rPr>
              <a:t>it’s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alternative representation of three-  address statements, which saves one completes field  present in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5" dirty="0">
                <a:latin typeface="Constantia"/>
                <a:cs typeface="Constantia"/>
              </a:rPr>
              <a:t>quadruples. This avoid entering  temporary names into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5" dirty="0">
                <a:latin typeface="Constantia"/>
                <a:cs typeface="Constantia"/>
              </a:rPr>
              <a:t>symbol table, an obvious  optimization in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space.</a:t>
            </a:r>
            <a:endParaRPr sz="2600">
              <a:latin typeface="Constantia"/>
              <a:cs typeface="Constantia"/>
            </a:endParaRPr>
          </a:p>
          <a:p>
            <a:pPr marL="309880" marR="394335" indent="-271780">
              <a:lnSpc>
                <a:spcPct val="100000"/>
              </a:lnSpc>
              <a:spcBef>
                <a:spcPts val="640"/>
              </a:spcBef>
            </a:pPr>
            <a:r>
              <a:rPr sz="3675" spc="270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b="1" spc="180" dirty="0">
                <a:latin typeface="Constantia"/>
                <a:cs typeface="Constantia"/>
              </a:rPr>
              <a:t>Indirect </a:t>
            </a:r>
            <a:r>
              <a:rPr sz="2600" b="1" spc="-5" dirty="0">
                <a:latin typeface="Constantia"/>
                <a:cs typeface="Constantia"/>
              </a:rPr>
              <a:t>Triples:- </a:t>
            </a:r>
            <a:r>
              <a:rPr sz="2600" spc="-5" dirty="0">
                <a:latin typeface="Constantia"/>
                <a:cs typeface="Constantia"/>
              </a:rPr>
              <a:t>another implementation of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210" dirty="0">
                <a:latin typeface="Constantia"/>
                <a:cs typeface="Constantia"/>
              </a:rPr>
              <a:t>three  </a:t>
            </a:r>
            <a:r>
              <a:rPr sz="2600" spc="-5" dirty="0">
                <a:latin typeface="Constantia"/>
                <a:cs typeface="Constantia"/>
              </a:rPr>
              <a:t>address code maintains array of pointers to triples  rather than listing the triples themselves. This  implementation is called </a:t>
            </a:r>
            <a:r>
              <a:rPr sz="2600" b="1" spc="-5" dirty="0">
                <a:latin typeface="Constantia"/>
                <a:cs typeface="Constantia"/>
              </a:rPr>
              <a:t>indirect triples </a:t>
            </a:r>
            <a:r>
              <a:rPr sz="2600" spc="-5" dirty="0">
                <a:latin typeface="Constantia"/>
                <a:cs typeface="Constantia"/>
              </a:rPr>
              <a:t>because of 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5" dirty="0">
                <a:latin typeface="Constantia"/>
                <a:cs typeface="Constantia"/>
              </a:rPr>
              <a:t>nature to reference triples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indirectly.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86434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43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81355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180" y="0"/>
                </a:lnTo>
              </a:path>
            </a:pathLst>
          </a:custGeom>
          <a:ln w="889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8371" y="68262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644" y="0"/>
                </a:lnTo>
              </a:path>
            </a:pathLst>
          </a:custGeom>
          <a:ln w="8889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40896" y="677544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5511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91515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666" y="0"/>
                </a:lnTo>
              </a:path>
            </a:pathLst>
          </a:custGeom>
          <a:ln w="8889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1162" y="68834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187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810894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6811" y="0"/>
                </a:lnTo>
              </a:path>
            </a:pathLst>
          </a:custGeom>
          <a:ln w="8889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805815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5926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103744" y="59816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3982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14421" y="595630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14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959388" y="59055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82" y="0"/>
                </a:lnTo>
              </a:path>
            </a:pathLst>
          </a:custGeom>
          <a:ln w="7619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10" y="203200"/>
            <a:ext cx="913384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>
            <a:spLocks noGrp="1"/>
          </p:cNvSpPr>
          <p:nvPr>
            <p:ph type="title"/>
          </p:nvPr>
        </p:nvSpPr>
        <p:spPr>
          <a:xfrm>
            <a:off x="21590" y="74929"/>
            <a:ext cx="104266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3607A"/>
                </a:solidFill>
                <a:latin typeface="Calibri"/>
                <a:cs typeface="Calibri"/>
              </a:rPr>
              <a:t>C</a:t>
            </a:r>
            <a:r>
              <a:rPr dirty="0">
                <a:solidFill>
                  <a:srgbClr val="03607A"/>
                </a:solidFill>
                <a:latin typeface="Calibri"/>
                <a:cs typeface="Calibri"/>
              </a:rPr>
              <a:t>o</a:t>
            </a:r>
            <a:r>
              <a:rPr spc="-15" dirty="0">
                <a:solidFill>
                  <a:srgbClr val="03607A"/>
                </a:solidFill>
                <a:latin typeface="Calibri"/>
                <a:cs typeface="Calibri"/>
              </a:rPr>
              <a:t>n</a:t>
            </a:r>
            <a:r>
              <a:rPr dirty="0">
                <a:solidFill>
                  <a:srgbClr val="03607A"/>
                </a:solidFill>
                <a:latin typeface="Calibri"/>
                <a:cs typeface="Calibri"/>
              </a:rPr>
              <a:t>t.…</a:t>
            </a:r>
          </a:p>
        </p:txBody>
      </p:sp>
      <p:sp>
        <p:nvSpPr>
          <p:cNvPr id="82" name="object 82"/>
          <p:cNvSpPr txBox="1"/>
          <p:nvPr/>
        </p:nvSpPr>
        <p:spPr>
          <a:xfrm>
            <a:off x="434340" y="1475739"/>
            <a:ext cx="7724775" cy="304292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40"/>
              </a:spcBef>
            </a:pPr>
            <a:r>
              <a:rPr sz="3675" spc="240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spc="160" dirty="0">
                <a:latin typeface="Constantia"/>
                <a:cs typeface="Constantia"/>
              </a:rPr>
              <a:t>Advantage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b="1" spc="-5" dirty="0">
                <a:latin typeface="Constantia"/>
                <a:cs typeface="Constantia"/>
              </a:rPr>
              <a:t>indirect</a:t>
            </a:r>
            <a:r>
              <a:rPr sz="2600" b="1" spc="-165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triples</a:t>
            </a:r>
            <a:endParaRPr sz="2600">
              <a:latin typeface="Constantia"/>
              <a:cs typeface="Constantia"/>
            </a:endParaRPr>
          </a:p>
          <a:p>
            <a:pPr marL="311150" marR="30480" indent="-273050">
              <a:lnSpc>
                <a:spcPct val="100000"/>
              </a:lnSpc>
              <a:spcBef>
                <a:spcPts val="640"/>
              </a:spcBef>
              <a:buClr>
                <a:srgbClr val="0ACFD8"/>
              </a:buClr>
              <a:buSzPct val="94230"/>
              <a:buAutoNum type="arabicParenR"/>
              <a:tabLst>
                <a:tab pos="311150" algn="l"/>
              </a:tabLst>
            </a:pPr>
            <a:r>
              <a:rPr sz="2600" spc="-5" dirty="0">
                <a:latin typeface="Constantia"/>
                <a:cs typeface="Constantia"/>
              </a:rPr>
              <a:t>The pointer are smaller than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5" dirty="0">
                <a:latin typeface="Constantia"/>
                <a:cs typeface="Constantia"/>
              </a:rPr>
              <a:t>triples and hence  move faster. And this could be </a:t>
            </a:r>
            <a:r>
              <a:rPr sz="2600" dirty="0">
                <a:latin typeface="Constantia"/>
                <a:cs typeface="Constantia"/>
              </a:rPr>
              <a:t>used </a:t>
            </a:r>
            <a:r>
              <a:rPr sz="2600" spc="-5" dirty="0">
                <a:latin typeface="Constantia"/>
                <a:cs typeface="Constantia"/>
              </a:rPr>
              <a:t>for </a:t>
            </a:r>
            <a:r>
              <a:rPr sz="2600" dirty="0">
                <a:latin typeface="Constantia"/>
                <a:cs typeface="Constantia"/>
              </a:rPr>
              <a:t>quads </a:t>
            </a:r>
            <a:r>
              <a:rPr sz="2600" spc="-5" dirty="0">
                <a:latin typeface="Constantia"/>
                <a:cs typeface="Constantia"/>
              </a:rPr>
              <a:t>and  </a:t>
            </a:r>
            <a:r>
              <a:rPr sz="2600" dirty="0">
                <a:latin typeface="Constantia"/>
                <a:cs typeface="Constantia"/>
              </a:rPr>
              <a:t>many other </a:t>
            </a:r>
            <a:r>
              <a:rPr sz="2600" spc="-5" dirty="0">
                <a:latin typeface="Constantia"/>
                <a:cs typeface="Constantia"/>
              </a:rPr>
              <a:t>recording applications(e.g Sorting large  records).</a:t>
            </a:r>
            <a:endParaRPr sz="2600">
              <a:latin typeface="Constantia"/>
              <a:cs typeface="Constantia"/>
            </a:endParaRPr>
          </a:p>
          <a:p>
            <a:pPr marL="311150" marR="463550" indent="-273050">
              <a:lnSpc>
                <a:spcPct val="100000"/>
              </a:lnSpc>
              <a:spcBef>
                <a:spcPts val="640"/>
              </a:spcBef>
              <a:buClr>
                <a:srgbClr val="0ACFD8"/>
              </a:buClr>
              <a:buSzPct val="94230"/>
              <a:buAutoNum type="arabicParenR"/>
              <a:tabLst>
                <a:tab pos="311150" algn="l"/>
              </a:tabLst>
            </a:pPr>
            <a:r>
              <a:rPr sz="2600" spc="-5" dirty="0">
                <a:latin typeface="Constantia"/>
                <a:cs typeface="Constantia"/>
              </a:rPr>
              <a:t>Since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5" dirty="0">
                <a:latin typeface="Constantia"/>
                <a:cs typeface="Constantia"/>
              </a:rPr>
              <a:t>triples </a:t>
            </a:r>
            <a:r>
              <a:rPr sz="2600" dirty="0">
                <a:latin typeface="Constantia"/>
                <a:cs typeface="Constantia"/>
              </a:rPr>
              <a:t>do </a:t>
            </a:r>
            <a:r>
              <a:rPr sz="2600" spc="-5" dirty="0">
                <a:latin typeface="Constantia"/>
                <a:cs typeface="Constantia"/>
              </a:rPr>
              <a:t>not move,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5" dirty="0">
                <a:latin typeface="Constantia"/>
                <a:cs typeface="Constantia"/>
              </a:rPr>
              <a:t>reference </a:t>
            </a:r>
            <a:r>
              <a:rPr sz="2600" dirty="0">
                <a:latin typeface="Constantia"/>
                <a:cs typeface="Constantia"/>
              </a:rPr>
              <a:t>they  </a:t>
            </a:r>
            <a:r>
              <a:rPr sz="2600" spc="-5" dirty="0">
                <a:latin typeface="Constantia"/>
                <a:cs typeface="Constantia"/>
              </a:rPr>
              <a:t>contain to past result remain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accurate.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86434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43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81355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180" y="0"/>
                </a:lnTo>
              </a:path>
            </a:pathLst>
          </a:custGeom>
          <a:ln w="889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8371" y="68262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644" y="0"/>
                </a:lnTo>
              </a:path>
            </a:pathLst>
          </a:custGeom>
          <a:ln w="8889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40896" y="677544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5511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91515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666" y="0"/>
                </a:lnTo>
              </a:path>
            </a:pathLst>
          </a:custGeom>
          <a:ln w="8889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1162" y="68834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187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810894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6811" y="0"/>
                </a:lnTo>
              </a:path>
            </a:pathLst>
          </a:custGeom>
          <a:ln w="8889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805815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5926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103744" y="59816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3982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14421" y="595630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14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959388" y="59055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82" y="0"/>
                </a:lnTo>
              </a:path>
            </a:pathLst>
          </a:custGeom>
          <a:ln w="7619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10" y="203200"/>
            <a:ext cx="913384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>
            <a:spLocks noGrp="1"/>
          </p:cNvSpPr>
          <p:nvPr>
            <p:ph type="title"/>
          </p:nvPr>
        </p:nvSpPr>
        <p:spPr>
          <a:xfrm>
            <a:off x="17779" y="0"/>
            <a:ext cx="1132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3607A"/>
                </a:solidFill>
                <a:latin typeface="Calibri"/>
                <a:cs typeface="Calibri"/>
              </a:rPr>
              <a:t>C</a:t>
            </a:r>
            <a:r>
              <a:rPr sz="3600" spc="-10" dirty="0">
                <a:solidFill>
                  <a:srgbClr val="03607A"/>
                </a:solidFill>
                <a:latin typeface="Calibri"/>
                <a:cs typeface="Calibri"/>
              </a:rPr>
              <a:t>o</a:t>
            </a:r>
            <a:r>
              <a:rPr sz="3600" spc="5" dirty="0">
                <a:solidFill>
                  <a:srgbClr val="03607A"/>
                </a:solidFill>
                <a:latin typeface="Calibri"/>
                <a:cs typeface="Calibri"/>
              </a:rPr>
              <a:t>n</a:t>
            </a:r>
            <a:r>
              <a:rPr sz="3600" spc="-10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r>
              <a:rPr sz="3600" spc="-5" dirty="0">
                <a:solidFill>
                  <a:srgbClr val="03607A"/>
                </a:solidFill>
                <a:latin typeface="Calibri"/>
                <a:cs typeface="Calibri"/>
              </a:rPr>
              <a:t>..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124200" y="1143000"/>
            <a:ext cx="1752600" cy="2209800"/>
          </a:xfrm>
          <a:custGeom>
            <a:avLst/>
            <a:gdLst/>
            <a:ahLst/>
            <a:cxnLst/>
            <a:rect l="l" t="t" r="r" b="b"/>
            <a:pathLst>
              <a:path w="1752600" h="2209800">
                <a:moveTo>
                  <a:pt x="1752600" y="0"/>
                </a:moveTo>
                <a:lnTo>
                  <a:pt x="0" y="0"/>
                </a:lnTo>
                <a:lnTo>
                  <a:pt x="0" y="2209800"/>
                </a:lnTo>
                <a:lnTo>
                  <a:pt x="1752600" y="2209800"/>
                </a:lnTo>
                <a:lnTo>
                  <a:pt x="1752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124200" y="1143000"/>
            <a:ext cx="1752600" cy="2209800"/>
          </a:xfrm>
          <a:custGeom>
            <a:avLst/>
            <a:gdLst/>
            <a:ahLst/>
            <a:cxnLst/>
            <a:rect l="l" t="t" r="r" b="b"/>
            <a:pathLst>
              <a:path w="1752600" h="2209800">
                <a:moveTo>
                  <a:pt x="876300" y="2209800"/>
                </a:moveTo>
                <a:lnTo>
                  <a:pt x="0" y="2209800"/>
                </a:lnTo>
                <a:lnTo>
                  <a:pt x="0" y="0"/>
                </a:lnTo>
                <a:lnTo>
                  <a:pt x="1752600" y="0"/>
                </a:lnTo>
                <a:lnTo>
                  <a:pt x="1752600" y="2209800"/>
                </a:lnTo>
                <a:lnTo>
                  <a:pt x="876300" y="2209800"/>
                </a:lnTo>
                <a:close/>
              </a:path>
            </a:pathLst>
          </a:custGeom>
          <a:ln w="25518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352800" y="4287520"/>
            <a:ext cx="952500" cy="382270"/>
          </a:xfrm>
          <a:custGeom>
            <a:avLst/>
            <a:gdLst/>
            <a:ahLst/>
            <a:cxnLst/>
            <a:rect l="l" t="t" r="r" b="b"/>
            <a:pathLst>
              <a:path w="952500" h="382270">
                <a:moveTo>
                  <a:pt x="0" y="0"/>
                </a:moveTo>
                <a:lnTo>
                  <a:pt x="952500" y="0"/>
                </a:lnTo>
                <a:lnTo>
                  <a:pt x="952500" y="382269"/>
                </a:lnTo>
                <a:lnTo>
                  <a:pt x="0" y="382269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305300" y="4287520"/>
            <a:ext cx="952500" cy="382270"/>
          </a:xfrm>
          <a:custGeom>
            <a:avLst/>
            <a:gdLst/>
            <a:ahLst/>
            <a:cxnLst/>
            <a:rect l="l" t="t" r="r" b="b"/>
            <a:pathLst>
              <a:path w="952500" h="382270">
                <a:moveTo>
                  <a:pt x="0" y="0"/>
                </a:moveTo>
                <a:lnTo>
                  <a:pt x="952500" y="0"/>
                </a:lnTo>
                <a:lnTo>
                  <a:pt x="952500" y="382269"/>
                </a:lnTo>
                <a:lnTo>
                  <a:pt x="0" y="382269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257800" y="4287520"/>
            <a:ext cx="952500" cy="382270"/>
          </a:xfrm>
          <a:custGeom>
            <a:avLst/>
            <a:gdLst/>
            <a:ahLst/>
            <a:cxnLst/>
            <a:rect l="l" t="t" r="r" b="b"/>
            <a:pathLst>
              <a:path w="952500" h="382270">
                <a:moveTo>
                  <a:pt x="0" y="0"/>
                </a:moveTo>
                <a:lnTo>
                  <a:pt x="952500" y="0"/>
                </a:lnTo>
                <a:lnTo>
                  <a:pt x="952500" y="382269"/>
                </a:lnTo>
                <a:lnTo>
                  <a:pt x="0" y="382269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210300" y="4287520"/>
            <a:ext cx="952500" cy="382270"/>
          </a:xfrm>
          <a:custGeom>
            <a:avLst/>
            <a:gdLst/>
            <a:ahLst/>
            <a:cxnLst/>
            <a:rect l="l" t="t" r="r" b="b"/>
            <a:pathLst>
              <a:path w="952500" h="382270">
                <a:moveTo>
                  <a:pt x="0" y="0"/>
                </a:moveTo>
                <a:lnTo>
                  <a:pt x="952500" y="0"/>
                </a:lnTo>
                <a:lnTo>
                  <a:pt x="952500" y="382269"/>
                </a:lnTo>
                <a:lnTo>
                  <a:pt x="0" y="382269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352800" y="4669790"/>
            <a:ext cx="952500" cy="383540"/>
          </a:xfrm>
          <a:custGeom>
            <a:avLst/>
            <a:gdLst/>
            <a:ahLst/>
            <a:cxnLst/>
            <a:rect l="l" t="t" r="r" b="b"/>
            <a:pathLst>
              <a:path w="952500" h="383539">
                <a:moveTo>
                  <a:pt x="0" y="0"/>
                </a:moveTo>
                <a:lnTo>
                  <a:pt x="952500" y="0"/>
                </a:lnTo>
                <a:lnTo>
                  <a:pt x="952500" y="383540"/>
                </a:lnTo>
                <a:lnTo>
                  <a:pt x="0" y="383540"/>
                </a:lnTo>
                <a:lnTo>
                  <a:pt x="0" y="0"/>
                </a:lnTo>
                <a:close/>
              </a:path>
            </a:pathLst>
          </a:custGeom>
          <a:solidFill>
            <a:srgbClr val="CCD4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305300" y="4669790"/>
            <a:ext cx="952500" cy="383540"/>
          </a:xfrm>
          <a:custGeom>
            <a:avLst/>
            <a:gdLst/>
            <a:ahLst/>
            <a:cxnLst/>
            <a:rect l="l" t="t" r="r" b="b"/>
            <a:pathLst>
              <a:path w="952500" h="383539">
                <a:moveTo>
                  <a:pt x="0" y="0"/>
                </a:moveTo>
                <a:lnTo>
                  <a:pt x="952500" y="0"/>
                </a:lnTo>
                <a:lnTo>
                  <a:pt x="952500" y="383540"/>
                </a:lnTo>
                <a:lnTo>
                  <a:pt x="0" y="383540"/>
                </a:lnTo>
                <a:lnTo>
                  <a:pt x="0" y="0"/>
                </a:lnTo>
                <a:close/>
              </a:path>
            </a:pathLst>
          </a:custGeom>
          <a:solidFill>
            <a:srgbClr val="CCD4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257800" y="4669790"/>
            <a:ext cx="952500" cy="383540"/>
          </a:xfrm>
          <a:custGeom>
            <a:avLst/>
            <a:gdLst/>
            <a:ahLst/>
            <a:cxnLst/>
            <a:rect l="l" t="t" r="r" b="b"/>
            <a:pathLst>
              <a:path w="952500" h="383539">
                <a:moveTo>
                  <a:pt x="0" y="0"/>
                </a:moveTo>
                <a:lnTo>
                  <a:pt x="952500" y="0"/>
                </a:lnTo>
                <a:lnTo>
                  <a:pt x="952500" y="383540"/>
                </a:lnTo>
                <a:lnTo>
                  <a:pt x="0" y="383540"/>
                </a:lnTo>
                <a:lnTo>
                  <a:pt x="0" y="0"/>
                </a:lnTo>
                <a:close/>
              </a:path>
            </a:pathLst>
          </a:custGeom>
          <a:solidFill>
            <a:srgbClr val="CCD4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210300" y="4669790"/>
            <a:ext cx="952500" cy="383540"/>
          </a:xfrm>
          <a:custGeom>
            <a:avLst/>
            <a:gdLst/>
            <a:ahLst/>
            <a:cxnLst/>
            <a:rect l="l" t="t" r="r" b="b"/>
            <a:pathLst>
              <a:path w="952500" h="383539">
                <a:moveTo>
                  <a:pt x="0" y="0"/>
                </a:moveTo>
                <a:lnTo>
                  <a:pt x="952500" y="0"/>
                </a:lnTo>
                <a:lnTo>
                  <a:pt x="952500" y="383540"/>
                </a:lnTo>
                <a:lnTo>
                  <a:pt x="0" y="383540"/>
                </a:lnTo>
                <a:lnTo>
                  <a:pt x="0" y="0"/>
                </a:lnTo>
                <a:close/>
              </a:path>
            </a:pathLst>
          </a:custGeom>
          <a:solidFill>
            <a:srgbClr val="CCD4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352800" y="5053329"/>
            <a:ext cx="952500" cy="383540"/>
          </a:xfrm>
          <a:custGeom>
            <a:avLst/>
            <a:gdLst/>
            <a:ahLst/>
            <a:cxnLst/>
            <a:rect l="l" t="t" r="r" b="b"/>
            <a:pathLst>
              <a:path w="952500" h="383539">
                <a:moveTo>
                  <a:pt x="0" y="0"/>
                </a:moveTo>
                <a:lnTo>
                  <a:pt x="952500" y="0"/>
                </a:lnTo>
                <a:lnTo>
                  <a:pt x="952500" y="383540"/>
                </a:lnTo>
                <a:lnTo>
                  <a:pt x="0" y="383540"/>
                </a:lnTo>
                <a:lnTo>
                  <a:pt x="0" y="0"/>
                </a:lnTo>
                <a:close/>
              </a:path>
            </a:pathLst>
          </a:custGeom>
          <a:solidFill>
            <a:srgbClr val="E6EA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305300" y="5053329"/>
            <a:ext cx="952500" cy="383540"/>
          </a:xfrm>
          <a:custGeom>
            <a:avLst/>
            <a:gdLst/>
            <a:ahLst/>
            <a:cxnLst/>
            <a:rect l="l" t="t" r="r" b="b"/>
            <a:pathLst>
              <a:path w="952500" h="383539">
                <a:moveTo>
                  <a:pt x="0" y="0"/>
                </a:moveTo>
                <a:lnTo>
                  <a:pt x="952500" y="0"/>
                </a:lnTo>
                <a:lnTo>
                  <a:pt x="952500" y="383540"/>
                </a:lnTo>
                <a:lnTo>
                  <a:pt x="0" y="383540"/>
                </a:lnTo>
                <a:lnTo>
                  <a:pt x="0" y="0"/>
                </a:lnTo>
                <a:close/>
              </a:path>
            </a:pathLst>
          </a:custGeom>
          <a:solidFill>
            <a:srgbClr val="E6EA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257800" y="5053329"/>
            <a:ext cx="952500" cy="383540"/>
          </a:xfrm>
          <a:custGeom>
            <a:avLst/>
            <a:gdLst/>
            <a:ahLst/>
            <a:cxnLst/>
            <a:rect l="l" t="t" r="r" b="b"/>
            <a:pathLst>
              <a:path w="952500" h="383539">
                <a:moveTo>
                  <a:pt x="0" y="0"/>
                </a:moveTo>
                <a:lnTo>
                  <a:pt x="952500" y="0"/>
                </a:lnTo>
                <a:lnTo>
                  <a:pt x="952500" y="383540"/>
                </a:lnTo>
                <a:lnTo>
                  <a:pt x="0" y="383540"/>
                </a:lnTo>
                <a:lnTo>
                  <a:pt x="0" y="0"/>
                </a:lnTo>
                <a:close/>
              </a:path>
            </a:pathLst>
          </a:custGeom>
          <a:solidFill>
            <a:srgbClr val="E6EA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210300" y="5053329"/>
            <a:ext cx="952500" cy="383540"/>
          </a:xfrm>
          <a:custGeom>
            <a:avLst/>
            <a:gdLst/>
            <a:ahLst/>
            <a:cxnLst/>
            <a:rect l="l" t="t" r="r" b="b"/>
            <a:pathLst>
              <a:path w="952500" h="383539">
                <a:moveTo>
                  <a:pt x="0" y="0"/>
                </a:moveTo>
                <a:lnTo>
                  <a:pt x="952500" y="0"/>
                </a:lnTo>
                <a:lnTo>
                  <a:pt x="952500" y="383540"/>
                </a:lnTo>
                <a:lnTo>
                  <a:pt x="0" y="383540"/>
                </a:lnTo>
                <a:lnTo>
                  <a:pt x="0" y="0"/>
                </a:lnTo>
                <a:close/>
              </a:path>
            </a:pathLst>
          </a:custGeom>
          <a:solidFill>
            <a:srgbClr val="E6EA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6" name="object 96"/>
          <p:cNvGraphicFramePr>
            <a:graphicFrameLocks noGrp="1"/>
          </p:cNvGraphicFramePr>
          <p:nvPr/>
        </p:nvGraphicFramePr>
        <p:xfrm>
          <a:off x="3352800" y="4287520"/>
          <a:ext cx="3809364" cy="2297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9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9350">
                <a:tc gridSpan="4"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1096645" algn="l"/>
                          <a:tab pos="2049145" algn="l"/>
                          <a:tab pos="2947035" algn="l"/>
                        </a:tabLst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op	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arg1	arg2	Result</a:t>
                      </a:r>
                      <a:endParaRPr sz="1800">
                        <a:latin typeface="Constantia"/>
                        <a:cs typeface="Constantia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850"/>
                        </a:spcBef>
                        <a:tabLst>
                          <a:tab pos="1099185" algn="l"/>
                          <a:tab pos="2052955" algn="l"/>
                          <a:tab pos="3005455" algn="l"/>
                        </a:tabLst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*	b	c	</a:t>
                      </a:r>
                      <a:r>
                        <a:rPr sz="1800" spc="-5" dirty="0">
                          <a:latin typeface="Constantia"/>
                          <a:cs typeface="Constantia"/>
                        </a:rPr>
                        <a:t>t1</a:t>
                      </a:r>
                      <a:endParaRPr sz="1800">
                        <a:latin typeface="Constantia"/>
                        <a:cs typeface="Constantia"/>
                      </a:endParaRPr>
                    </a:p>
                    <a:p>
                      <a:pPr marL="147320">
                        <a:lnSpc>
                          <a:spcPct val="100000"/>
                        </a:lnSpc>
                        <a:spcBef>
                          <a:spcPts val="850"/>
                        </a:spcBef>
                        <a:tabLst>
                          <a:tab pos="1099185" algn="l"/>
                          <a:tab pos="2052955" algn="l"/>
                          <a:tab pos="3005455" algn="l"/>
                        </a:tabLst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+	a	</a:t>
                      </a:r>
                      <a:r>
                        <a:rPr sz="1800" spc="-5" dirty="0">
                          <a:latin typeface="Constantia"/>
                          <a:cs typeface="Constantia"/>
                        </a:rPr>
                        <a:t>t1	t2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55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27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*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5560" marB="0">
                    <a:solidFill>
                      <a:srgbClr val="CCD4E9"/>
                    </a:solidFill>
                  </a:tcPr>
                </a:tc>
                <a:tc>
                  <a:txBody>
                    <a:bodyPr/>
                    <a:lstStyle/>
                    <a:p>
                      <a:pPr marL="4552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b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5560" marB="0">
                    <a:solidFill>
                      <a:srgbClr val="CCD4E9"/>
                    </a:solidFill>
                  </a:tcPr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c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5560" marB="0">
                    <a:solidFill>
                      <a:srgbClr val="CCD4E9"/>
                    </a:solidFill>
                  </a:tcPr>
                </a:tc>
                <a:tc>
                  <a:txBody>
                    <a:bodyPr/>
                    <a:lstStyle/>
                    <a:p>
                      <a:pPr marL="3752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latin typeface="Constantia"/>
                          <a:cs typeface="Constantia"/>
                        </a:rPr>
                        <a:t>t3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5560" marB="0">
                    <a:solidFill>
                      <a:srgbClr val="CCD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/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5560" marB="0">
                    <a:solidFill>
                      <a:srgbClr val="E6EAF4"/>
                    </a:solidFill>
                  </a:tcPr>
                </a:tc>
                <a:tc>
                  <a:txBody>
                    <a:bodyPr/>
                    <a:lstStyle/>
                    <a:p>
                      <a:pPr marL="4552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d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5560" marB="0">
                    <a:solidFill>
                      <a:srgbClr val="E6EAF4"/>
                    </a:solidFill>
                  </a:tcPr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latin typeface="Constantia"/>
                          <a:cs typeface="Constantia"/>
                        </a:rPr>
                        <a:t>t3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5560" marB="0">
                    <a:solidFill>
                      <a:srgbClr val="E6EAF4"/>
                    </a:solidFill>
                  </a:tcPr>
                </a:tc>
                <a:tc>
                  <a:txBody>
                    <a:bodyPr/>
                    <a:lstStyle/>
                    <a:p>
                      <a:pPr marL="3752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latin typeface="Constantia"/>
                          <a:cs typeface="Constantia"/>
                        </a:rPr>
                        <a:t>t4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5560" marB="0">
                    <a:solidFill>
                      <a:srgbClr val="E6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26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-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4290" marB="0">
                    <a:solidFill>
                      <a:srgbClr val="CCD4E9"/>
                    </a:solidFill>
                  </a:tcPr>
                </a:tc>
                <a:tc>
                  <a:txBody>
                    <a:bodyPr/>
                    <a:lstStyle/>
                    <a:p>
                      <a:pPr marL="4552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t2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4290" marB="0">
                    <a:solidFill>
                      <a:srgbClr val="CCD4E9"/>
                    </a:solidFill>
                  </a:tcPr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onstantia"/>
                          <a:cs typeface="Constantia"/>
                        </a:rPr>
                        <a:t>t4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4290" marB="0">
                    <a:solidFill>
                      <a:srgbClr val="CCD4E9"/>
                    </a:solidFill>
                  </a:tcPr>
                </a:tc>
                <a:tc>
                  <a:txBody>
                    <a:bodyPr/>
                    <a:lstStyle/>
                    <a:p>
                      <a:pPr marL="3752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onstantia"/>
                          <a:cs typeface="Constantia"/>
                        </a:rPr>
                        <a:t>t5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4290" marB="0">
                    <a:solidFill>
                      <a:srgbClr val="CCD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7" name="object 97"/>
          <p:cNvSpPr txBox="1"/>
          <p:nvPr/>
        </p:nvSpPr>
        <p:spPr>
          <a:xfrm>
            <a:off x="2974339" y="670559"/>
            <a:ext cx="2031364" cy="59512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4330">
              <a:lnSpc>
                <a:spcPct val="100000"/>
              </a:lnSpc>
              <a:spcBef>
                <a:spcPts val="500"/>
              </a:spcBef>
            </a:pPr>
            <a:r>
              <a:rPr sz="2400" dirty="0">
                <a:latin typeface="Times New Roman"/>
                <a:cs typeface="Times New Roman"/>
              </a:rPr>
              <a:t>3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address</a:t>
            </a:r>
            <a:endParaRPr sz="2400">
              <a:latin typeface="Times New Roman"/>
              <a:cs typeface="Times New Roman"/>
            </a:endParaRPr>
          </a:p>
          <a:p>
            <a:pPr marL="238760">
              <a:lnSpc>
                <a:spcPct val="100000"/>
              </a:lnSpc>
              <a:spcBef>
                <a:spcPts val="400"/>
              </a:spcBef>
              <a:tabLst>
                <a:tab pos="639445" algn="l"/>
              </a:tabLst>
            </a:pPr>
            <a:r>
              <a:rPr sz="2400" dirty="0">
                <a:latin typeface="Constantia"/>
                <a:cs typeface="Constantia"/>
              </a:rPr>
              <a:t>1	t1=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b*c</a:t>
            </a:r>
            <a:endParaRPr sz="2400">
              <a:latin typeface="Constantia"/>
              <a:cs typeface="Constantia"/>
            </a:endParaRPr>
          </a:p>
          <a:p>
            <a:pPr marL="238760">
              <a:lnSpc>
                <a:spcPct val="100000"/>
              </a:lnSpc>
              <a:tabLst>
                <a:tab pos="615315" algn="l"/>
              </a:tabLst>
            </a:pPr>
            <a:r>
              <a:rPr sz="2400" dirty="0">
                <a:latin typeface="Constantia"/>
                <a:cs typeface="Constantia"/>
              </a:rPr>
              <a:t>2	</a:t>
            </a:r>
            <a:r>
              <a:rPr sz="2400" spc="-5" dirty="0">
                <a:latin typeface="Constantia"/>
                <a:cs typeface="Constantia"/>
              </a:rPr>
              <a:t>t2=a+t1</a:t>
            </a:r>
            <a:endParaRPr sz="2400">
              <a:latin typeface="Constantia"/>
              <a:cs typeface="Constantia"/>
            </a:endParaRPr>
          </a:p>
          <a:p>
            <a:pPr marL="238760">
              <a:lnSpc>
                <a:spcPct val="100000"/>
              </a:lnSpc>
              <a:tabLst>
                <a:tab pos="606425" algn="l"/>
              </a:tabLst>
            </a:pPr>
            <a:r>
              <a:rPr sz="2400" dirty="0">
                <a:latin typeface="Constantia"/>
                <a:cs typeface="Constantia"/>
              </a:rPr>
              <a:t>3	</a:t>
            </a:r>
            <a:r>
              <a:rPr sz="2400" spc="-5" dirty="0">
                <a:latin typeface="Constantia"/>
                <a:cs typeface="Constantia"/>
              </a:rPr>
              <a:t>t3=b*c</a:t>
            </a:r>
            <a:endParaRPr sz="2400">
              <a:latin typeface="Constantia"/>
              <a:cs typeface="Constantia"/>
            </a:endParaRPr>
          </a:p>
          <a:p>
            <a:pPr marL="238760">
              <a:lnSpc>
                <a:spcPct val="100000"/>
              </a:lnSpc>
              <a:tabLst>
                <a:tab pos="629285" algn="l"/>
              </a:tabLst>
            </a:pPr>
            <a:r>
              <a:rPr sz="2400" dirty="0">
                <a:latin typeface="Constantia"/>
                <a:cs typeface="Constantia"/>
              </a:rPr>
              <a:t>4	</a:t>
            </a:r>
            <a:r>
              <a:rPr sz="2400" spc="-5" dirty="0">
                <a:latin typeface="Constantia"/>
                <a:cs typeface="Constantia"/>
              </a:rPr>
              <a:t>t4=d/t3</a:t>
            </a:r>
            <a:endParaRPr sz="2400">
              <a:latin typeface="Constantia"/>
              <a:cs typeface="Constantia"/>
            </a:endParaRPr>
          </a:p>
          <a:p>
            <a:pPr marL="238760">
              <a:lnSpc>
                <a:spcPct val="100000"/>
              </a:lnSpc>
              <a:tabLst>
                <a:tab pos="688340" algn="l"/>
              </a:tabLst>
            </a:pPr>
            <a:r>
              <a:rPr sz="2400" dirty="0">
                <a:latin typeface="Constantia"/>
                <a:cs typeface="Constantia"/>
              </a:rPr>
              <a:t>5	</a:t>
            </a:r>
            <a:r>
              <a:rPr sz="2400" spc="-5" dirty="0">
                <a:latin typeface="Constantia"/>
                <a:cs typeface="Constantia"/>
              </a:rPr>
              <a:t>t5=t2-t4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Times New Roman"/>
              <a:cs typeface="Times New Roman"/>
            </a:endParaRPr>
          </a:p>
          <a:p>
            <a:pPr marL="61150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Quadruples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90"/>
              </a:lnSpc>
              <a:spcBef>
                <a:spcPts val="78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90"/>
              </a:lnSpc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1D6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1625</Words>
  <Application>Microsoft Office PowerPoint</Application>
  <PresentationFormat>On-screen Show (4:3)</PresentationFormat>
  <Paragraphs>223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Constantia</vt:lpstr>
      <vt:lpstr>Symbol</vt:lpstr>
      <vt:lpstr>Times New Roman</vt:lpstr>
      <vt:lpstr>Office Theme</vt:lpstr>
      <vt:lpstr>Introduction</vt:lpstr>
      <vt:lpstr>CONT….</vt:lpstr>
      <vt:lpstr>Why intermediate code ??    </vt:lpstr>
      <vt:lpstr>  Different type of Intermediate co de</vt:lpstr>
      <vt:lpstr>Three address code</vt:lpstr>
      <vt:lpstr>Cont.…..</vt:lpstr>
      <vt:lpstr>Cont.……</vt:lpstr>
      <vt:lpstr>Cont.…</vt:lpstr>
      <vt:lpstr>Cont..</vt:lpstr>
      <vt:lpstr>Cont.….</vt:lpstr>
      <vt:lpstr>PowerPoint Presentation</vt:lpstr>
      <vt:lpstr> Instruction of 3-address code-1      </vt:lpstr>
      <vt:lpstr>Cont.….</vt:lpstr>
      <vt:lpstr>Translation of Expressions</vt:lpstr>
      <vt:lpstr>PowerPoint Presentation</vt:lpstr>
      <vt:lpstr>2.Incremental Translation</vt:lpstr>
      <vt:lpstr>Cont…..</vt:lpstr>
      <vt:lpstr>3. Addressing Array Elements</vt:lpstr>
      <vt:lpstr>Cont..</vt:lpstr>
      <vt:lpstr>4. Translation of array reference</vt:lpstr>
      <vt:lpstr>Cont..</vt:lpstr>
      <vt:lpstr>example of c-program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cp:lastModifiedBy>Dr. Abhishek Pandey</cp:lastModifiedBy>
  <cp:revision>1</cp:revision>
  <dcterms:created xsi:type="dcterms:W3CDTF">2020-03-31T05:31:28Z</dcterms:created>
  <dcterms:modified xsi:type="dcterms:W3CDTF">2020-03-31T05:39:10Z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2015-06-30T00:00:00Z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2020-03-31T00:00:00Z</vt:filetime>
  </property>
</Properties>
</file>