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0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1736" y="2827782"/>
            <a:ext cx="2830195" cy="363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7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4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0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" y="638555"/>
            <a:ext cx="7444740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036" y="1671573"/>
            <a:ext cx="8581390" cy="4234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marR="5080" indent="-320040">
              <a:lnSpc>
                <a:spcPts val="2300"/>
              </a:lnSpc>
              <a:spcBef>
                <a:spcPts val="66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Useful </a:t>
            </a:r>
            <a:r>
              <a:rPr sz="2400" b="1" i="1" dirty="0">
                <a:latin typeface="Times New Roman"/>
                <a:cs typeface="Times New Roman"/>
              </a:rPr>
              <a:t>data structures </a:t>
            </a:r>
            <a:r>
              <a:rPr sz="2400" b="1" i="1" spc="-5" dirty="0">
                <a:latin typeface="Times New Roman"/>
                <a:cs typeface="Times New Roman"/>
              </a:rPr>
              <a:t>for implementing </a:t>
            </a:r>
            <a:r>
              <a:rPr sz="2400" b="1" i="1" dirty="0">
                <a:latin typeface="Times New Roman"/>
                <a:cs typeface="Times New Roman"/>
              </a:rPr>
              <a:t>transformations </a:t>
            </a:r>
            <a:r>
              <a:rPr sz="2400" b="1" i="1" spc="-5" dirty="0">
                <a:latin typeface="Times New Roman"/>
                <a:cs typeface="Times New Roman"/>
              </a:rPr>
              <a:t>on </a:t>
            </a:r>
            <a:r>
              <a:rPr sz="2400" b="1" i="1" dirty="0">
                <a:latin typeface="Times New Roman"/>
                <a:cs typeface="Times New Roman"/>
              </a:rPr>
              <a:t>basic  blocks</a:t>
            </a:r>
            <a:endParaRPr sz="2400">
              <a:latin typeface="Times New Roman"/>
              <a:cs typeface="Times New Roman"/>
            </a:endParaRPr>
          </a:p>
          <a:p>
            <a:pPr marL="332740" marR="254000" indent="-320040">
              <a:lnSpc>
                <a:spcPts val="2300"/>
              </a:lnSpc>
              <a:spcBef>
                <a:spcPts val="231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Gives </a:t>
            </a:r>
            <a:r>
              <a:rPr sz="2400" b="1" i="1" dirty="0">
                <a:latin typeface="Times New Roman"/>
                <a:cs typeface="Times New Roman"/>
              </a:rPr>
              <a:t>a picture of how value computed by a statement </a:t>
            </a:r>
            <a:r>
              <a:rPr sz="2400" b="1" i="1" spc="-5" dirty="0">
                <a:latin typeface="Times New Roman"/>
                <a:cs typeface="Times New Roman"/>
              </a:rPr>
              <a:t>is used</a:t>
            </a:r>
            <a:r>
              <a:rPr sz="2400" b="1" i="1" spc="-1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  </a:t>
            </a:r>
            <a:r>
              <a:rPr sz="2400" b="1" i="1" spc="-5" dirty="0">
                <a:latin typeface="Times New Roman"/>
                <a:cs typeface="Times New Roman"/>
              </a:rPr>
              <a:t>subsequent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ts val="2595"/>
              </a:lnSpc>
              <a:spcBef>
                <a:spcPts val="175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Constructing </a:t>
            </a:r>
            <a:r>
              <a:rPr sz="2400" b="1" i="1" spc="-5" dirty="0">
                <a:latin typeface="Times New Roman"/>
                <a:cs typeface="Times New Roman"/>
              </a:rPr>
              <a:t>DAG </a:t>
            </a:r>
            <a:r>
              <a:rPr sz="2400" b="1" i="1" dirty="0">
                <a:latin typeface="Times New Roman"/>
                <a:cs typeface="Times New Roman"/>
              </a:rPr>
              <a:t>from 3 </a:t>
            </a:r>
            <a:r>
              <a:rPr sz="2400" b="1" i="1" spc="-5" dirty="0">
                <a:latin typeface="Times New Roman"/>
                <a:cs typeface="Times New Roman"/>
              </a:rPr>
              <a:t>address statements </a:t>
            </a:r>
            <a:r>
              <a:rPr sz="2400" b="1" i="1" dirty="0">
                <a:latin typeface="Times New Roman"/>
                <a:cs typeface="Times New Roman"/>
              </a:rPr>
              <a:t>is </a:t>
            </a:r>
            <a:r>
              <a:rPr sz="2400" b="1" i="1" spc="-5" dirty="0">
                <a:latin typeface="Times New Roman"/>
                <a:cs typeface="Times New Roman"/>
              </a:rPr>
              <a:t>good way</a:t>
            </a:r>
            <a:r>
              <a:rPr sz="2400" b="1" i="1" spc="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32740">
              <a:lnSpc>
                <a:spcPts val="2595"/>
              </a:lnSpc>
            </a:pPr>
            <a:r>
              <a:rPr sz="2400" b="1" i="1" spc="-5" dirty="0">
                <a:latin typeface="Times New Roman"/>
                <a:cs typeface="Times New Roman"/>
              </a:rPr>
              <a:t>determining </a:t>
            </a:r>
            <a:r>
              <a:rPr sz="2400" b="1" i="1" dirty="0">
                <a:latin typeface="Times New Roman"/>
                <a:cs typeface="Times New Roman"/>
              </a:rPr>
              <a:t>common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sub-expressions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3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A dag 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a basic block </a:t>
            </a:r>
            <a:r>
              <a:rPr sz="2400" b="1" i="1" spc="-5" dirty="0">
                <a:latin typeface="Times New Roman"/>
                <a:cs typeface="Times New Roman"/>
              </a:rPr>
              <a:t>has </a:t>
            </a:r>
            <a:r>
              <a:rPr sz="2400" b="1" i="1" dirty="0">
                <a:latin typeface="Times New Roman"/>
                <a:cs typeface="Times New Roman"/>
              </a:rPr>
              <a:t>following labels </a:t>
            </a:r>
            <a:r>
              <a:rPr sz="2400" b="1" i="1" spc="-5" dirty="0">
                <a:latin typeface="Times New Roman"/>
                <a:cs typeface="Times New Roman"/>
              </a:rPr>
              <a:t>on the</a:t>
            </a:r>
            <a:r>
              <a:rPr sz="2400" b="1" i="1" spc="-18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624840" lvl="1" indent="-274955">
              <a:lnSpc>
                <a:spcPct val="100000"/>
              </a:lnSpc>
              <a:spcBef>
                <a:spcPts val="232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Leaves are labeled by unique identifiers, 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either 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variable names or</a:t>
            </a:r>
            <a:r>
              <a:rPr sz="2000" b="1" i="1" spc="-1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constants</a:t>
            </a:r>
            <a:endParaRPr sz="2000">
              <a:latin typeface="Times New Roman"/>
              <a:cs typeface="Times New Roman"/>
            </a:endParaRPr>
          </a:p>
          <a:p>
            <a:pPr marL="624840" lvl="1" indent="-274955">
              <a:lnSpc>
                <a:spcPct val="1000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Interior nodes are labeled by an operator</a:t>
            </a:r>
            <a:r>
              <a:rPr sz="2000" b="1" i="1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symbol</a:t>
            </a:r>
            <a:endParaRPr sz="2000">
              <a:latin typeface="Times New Roman"/>
              <a:cs typeface="Times New Roman"/>
            </a:endParaRPr>
          </a:p>
          <a:p>
            <a:pPr marL="624840" lvl="1" indent="-274955">
              <a:lnSpc>
                <a:spcPct val="1000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Nodes are also optionally given a sequence of identifiers for</a:t>
            </a:r>
            <a:r>
              <a:rPr sz="2000" b="1" i="1" spc="-2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labels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7031" y="6586882"/>
            <a:ext cx="103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8435" y="541019"/>
            <a:ext cx="2154936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98" y="1893626"/>
          <a:ext cx="7007858" cy="1307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7928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:=a[i]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a[j]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45"/>
                        </a:spcBef>
                      </a:pPr>
                      <a:r>
                        <a:rPr sz="32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(9.5)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86715" marB="0"/>
                </a:tc>
                <a:tc>
                  <a:txBody>
                    <a:bodyPr/>
                    <a:lstStyle/>
                    <a:p>
                      <a:pPr marL="830580">
                        <a:lnSpc>
                          <a:spcPts val="30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:=a[i]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915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:=x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45"/>
                        </a:spcBef>
                      </a:pPr>
                      <a:r>
                        <a:rPr sz="32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(9.6)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86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08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:=a[i]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8525">
                        <a:lnSpc>
                          <a:spcPts val="3125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a[j]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:=y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8236" y="3610483"/>
            <a:ext cx="79692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Both compute </a:t>
            </a:r>
            <a:r>
              <a:rPr sz="2800" i="1" spc="-15" dirty="0">
                <a:latin typeface="Times New Roman"/>
                <a:cs typeface="Times New Roman"/>
              </a:rPr>
              <a:t>different </a:t>
            </a:r>
            <a:r>
              <a:rPr sz="2800" i="1" spc="-5" dirty="0">
                <a:latin typeface="Times New Roman"/>
                <a:cs typeface="Times New Roman"/>
              </a:rPr>
              <a:t>values </a:t>
            </a:r>
            <a:r>
              <a:rPr sz="2800" i="1" dirty="0">
                <a:latin typeface="Times New Roman"/>
                <a:cs typeface="Times New Roman"/>
              </a:rPr>
              <a:t>for </a:t>
            </a:r>
            <a:r>
              <a:rPr sz="2800" b="1" i="1" spc="-5" dirty="0">
                <a:latin typeface="Times New Roman"/>
                <a:cs typeface="Times New Roman"/>
              </a:rPr>
              <a:t>z </a:t>
            </a:r>
            <a:r>
              <a:rPr sz="2800" i="1" spc="-5" dirty="0">
                <a:latin typeface="Times New Roman"/>
                <a:cs typeface="Times New Roman"/>
              </a:rPr>
              <a:t>in case </a:t>
            </a:r>
            <a:r>
              <a:rPr sz="2800" b="1" i="1" dirty="0">
                <a:latin typeface="Times New Roman"/>
                <a:cs typeface="Times New Roman"/>
              </a:rPr>
              <a:t>i=j </a:t>
            </a:r>
            <a:r>
              <a:rPr sz="2800" i="1" dirty="0">
                <a:latin typeface="Times New Roman"/>
                <a:cs typeface="Times New Roman"/>
              </a:rPr>
              <a:t>and  </a:t>
            </a:r>
            <a:r>
              <a:rPr sz="2800" b="1" i="1" spc="-5" dirty="0">
                <a:latin typeface="Times New Roman"/>
                <a:cs typeface="Times New Roman"/>
              </a:rPr>
              <a:t>y!=a[i]</a:t>
            </a:r>
            <a:r>
              <a:rPr sz="2800" i="1" spc="-5" dirty="0">
                <a:latin typeface="Times New Roman"/>
                <a:cs typeface="Times New Roman"/>
              </a:rPr>
              <a:t>.When we assign to an array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i="1" dirty="0">
                <a:latin typeface="Times New Roman"/>
                <a:cs typeface="Times New Roman"/>
              </a:rPr>
              <a:t>, </a:t>
            </a:r>
            <a:r>
              <a:rPr sz="2800" i="1" spc="-10" dirty="0">
                <a:latin typeface="Times New Roman"/>
                <a:cs typeface="Times New Roman"/>
              </a:rPr>
              <a:t>we </a:t>
            </a:r>
            <a:r>
              <a:rPr sz="2800" i="1" spc="-5" dirty="0">
                <a:latin typeface="Times New Roman"/>
                <a:cs typeface="Times New Roman"/>
              </a:rPr>
              <a:t>may be  </a:t>
            </a:r>
            <a:r>
              <a:rPr sz="2800" i="1" dirty="0">
                <a:latin typeface="Times New Roman"/>
                <a:cs typeface="Times New Roman"/>
              </a:rPr>
              <a:t>changing the </a:t>
            </a:r>
            <a:r>
              <a:rPr sz="2800" b="1" i="1" spc="-5" dirty="0">
                <a:latin typeface="Times New Roman"/>
                <a:cs typeface="Times New Roman"/>
              </a:rPr>
              <a:t>r-value </a:t>
            </a:r>
            <a:r>
              <a:rPr sz="2800" i="1" spc="-5" dirty="0">
                <a:latin typeface="Times New Roman"/>
                <a:cs typeface="Times New Roman"/>
              </a:rPr>
              <a:t>of </a:t>
            </a:r>
            <a:r>
              <a:rPr sz="2800" i="1" spc="-15" dirty="0">
                <a:latin typeface="Times New Roman"/>
                <a:cs typeface="Times New Roman"/>
              </a:rPr>
              <a:t>expression </a:t>
            </a:r>
            <a:r>
              <a:rPr sz="2800" b="1" i="1" spc="-5" dirty="0">
                <a:latin typeface="Times New Roman"/>
                <a:cs typeface="Times New Roman"/>
              </a:rPr>
              <a:t>a[i]</a:t>
            </a:r>
            <a:r>
              <a:rPr sz="2800" i="1" spc="-5" dirty="0">
                <a:latin typeface="Times New Roman"/>
                <a:cs typeface="Times New Roman"/>
              </a:rPr>
              <a:t>,even though </a:t>
            </a:r>
            <a:r>
              <a:rPr sz="2800" b="1" i="1" spc="-5" dirty="0">
                <a:latin typeface="Times New Roman"/>
                <a:cs typeface="Times New Roman"/>
              </a:rPr>
              <a:t>a  </a:t>
            </a:r>
            <a:r>
              <a:rPr sz="2800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i </a:t>
            </a:r>
            <a:r>
              <a:rPr sz="2800" i="1" spc="-5" dirty="0">
                <a:latin typeface="Times New Roman"/>
                <a:cs typeface="Times New Roman"/>
              </a:rPr>
              <a:t>do </a:t>
            </a:r>
            <a:r>
              <a:rPr sz="2800" i="1" dirty="0">
                <a:latin typeface="Times New Roman"/>
                <a:cs typeface="Times New Roman"/>
              </a:rPr>
              <a:t>not </a:t>
            </a:r>
            <a:r>
              <a:rPr sz="2800" i="1" spc="-5" dirty="0">
                <a:latin typeface="Times New Roman"/>
                <a:cs typeface="Times New Roman"/>
              </a:rPr>
              <a:t>change . </a:t>
            </a:r>
            <a:r>
              <a:rPr sz="2800" i="1" dirty="0">
                <a:latin typeface="Times New Roman"/>
                <a:cs typeface="Times New Roman"/>
              </a:rPr>
              <a:t>It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spc="-30" dirty="0">
                <a:latin typeface="Times New Roman"/>
                <a:cs typeface="Times New Roman"/>
              </a:rPr>
              <a:t>therefore </a:t>
            </a:r>
            <a:r>
              <a:rPr sz="2800" i="1" spc="-5" dirty="0">
                <a:latin typeface="Times New Roman"/>
                <a:cs typeface="Times New Roman"/>
              </a:rPr>
              <a:t>necessary that  when </a:t>
            </a:r>
            <a:r>
              <a:rPr sz="2800" i="1" spc="-15" dirty="0">
                <a:latin typeface="Times New Roman"/>
                <a:cs typeface="Times New Roman"/>
              </a:rPr>
              <a:t>processing </a:t>
            </a:r>
            <a:r>
              <a:rPr sz="2800" i="1" dirty="0">
                <a:latin typeface="Times New Roman"/>
                <a:cs typeface="Times New Roman"/>
              </a:rPr>
              <a:t>an assignment </a:t>
            </a:r>
            <a:r>
              <a:rPr sz="2800" i="1" spc="-5" dirty="0">
                <a:latin typeface="Times New Roman"/>
                <a:cs typeface="Times New Roman"/>
              </a:rPr>
              <a:t>to </a:t>
            </a:r>
            <a:r>
              <a:rPr sz="2800" i="1" dirty="0">
                <a:latin typeface="Times New Roman"/>
                <a:cs typeface="Times New Roman"/>
              </a:rPr>
              <a:t>array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, </a:t>
            </a:r>
            <a:r>
              <a:rPr sz="2800" i="1" spc="-10" dirty="0">
                <a:latin typeface="Times New Roman"/>
                <a:cs typeface="Times New Roman"/>
              </a:rPr>
              <a:t>we </a:t>
            </a:r>
            <a:r>
              <a:rPr sz="2800" i="1" spc="-5" dirty="0">
                <a:latin typeface="Times New Roman"/>
                <a:cs typeface="Times New Roman"/>
              </a:rPr>
              <a:t>kill  </a:t>
            </a:r>
            <a:r>
              <a:rPr sz="2800" i="1" dirty="0">
                <a:latin typeface="Times New Roman"/>
                <a:cs typeface="Times New Roman"/>
              </a:rPr>
              <a:t>all nodes </a:t>
            </a:r>
            <a:r>
              <a:rPr sz="2800" i="1" spc="-5" dirty="0">
                <a:latin typeface="Times New Roman"/>
                <a:cs typeface="Times New Roman"/>
              </a:rPr>
              <a:t>labeled </a:t>
            </a:r>
            <a:r>
              <a:rPr sz="2800" b="1" i="1" spc="-5" dirty="0">
                <a:latin typeface="Times New Roman"/>
                <a:cs typeface="Times New Roman"/>
              </a:rPr>
              <a:t>[]</a:t>
            </a:r>
            <a:r>
              <a:rPr sz="2800" i="1" spc="-5" dirty="0">
                <a:latin typeface="Times New Roman"/>
                <a:cs typeface="Times New Roman"/>
              </a:rPr>
              <a:t>,whose left </a:t>
            </a:r>
            <a:r>
              <a:rPr sz="2800" i="1" spc="-40" dirty="0">
                <a:latin typeface="Times New Roman"/>
                <a:cs typeface="Times New Roman"/>
              </a:rPr>
              <a:t>arg </a:t>
            </a:r>
            <a:r>
              <a:rPr sz="2800" i="1" spc="-5" dirty="0">
                <a:latin typeface="Times New Roman"/>
                <a:cs typeface="Times New Roman"/>
              </a:rPr>
              <a:t>is + or –</a:t>
            </a:r>
            <a:r>
              <a:rPr sz="2800" i="1" spc="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constant.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916" y="598931"/>
            <a:ext cx="8372856" cy="41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3460" y="2924014"/>
            <a:ext cx="2000042" cy="1593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4607" y="2715545"/>
            <a:ext cx="4800009" cy="2733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0776" y="598931"/>
            <a:ext cx="2866644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0738"/>
            <a:ext cx="791718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i="1" dirty="0">
                <a:latin typeface="Times New Roman"/>
                <a:cs typeface="Times New Roman"/>
              </a:rPr>
              <a:t>*p :=w</a:t>
            </a:r>
            <a:r>
              <a:rPr sz="3200" b="1" i="1" dirty="0">
                <a:latin typeface="Times New Roman"/>
                <a:cs typeface="Times New Roman"/>
              </a:rPr>
              <a:t>, where </a:t>
            </a: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b="1" i="1" dirty="0">
                <a:latin typeface="Times New Roman"/>
                <a:cs typeface="Times New Roman"/>
              </a:rPr>
              <a:t>is </a:t>
            </a:r>
            <a:r>
              <a:rPr sz="3200" b="1" i="1" spc="-25" dirty="0">
                <a:latin typeface="Times New Roman"/>
                <a:cs typeface="Times New Roman"/>
              </a:rPr>
              <a:t>pointer. </a:t>
            </a:r>
            <a:r>
              <a:rPr sz="3200" b="1" i="1" dirty="0">
                <a:latin typeface="Times New Roman"/>
                <a:cs typeface="Times New Roman"/>
              </a:rPr>
              <a:t>If we do not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know  what </a:t>
            </a: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b="1" i="1" dirty="0">
                <a:latin typeface="Times New Roman"/>
                <a:cs typeface="Times New Roman"/>
              </a:rPr>
              <a:t>might point to , every node currently  in the DAG being built must be killed in the  sense</a:t>
            </a:r>
            <a:r>
              <a:rPr sz="3200" b="1" i="1" spc="-5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above.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C00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If p could only point to </a:t>
            </a:r>
            <a:r>
              <a:rPr sz="3200" i="1" dirty="0">
                <a:latin typeface="Times New Roman"/>
                <a:cs typeface="Times New Roman"/>
              </a:rPr>
              <a:t>r </a:t>
            </a:r>
            <a:r>
              <a:rPr sz="3200" b="1" i="1" dirty="0">
                <a:latin typeface="Times New Roman"/>
                <a:cs typeface="Times New Roman"/>
              </a:rPr>
              <a:t>or </a:t>
            </a:r>
            <a:r>
              <a:rPr sz="3200" i="1" dirty="0">
                <a:latin typeface="Times New Roman"/>
                <a:cs typeface="Times New Roman"/>
              </a:rPr>
              <a:t>s </a:t>
            </a:r>
            <a:r>
              <a:rPr sz="3200" b="1" i="1" dirty="0">
                <a:latin typeface="Times New Roman"/>
                <a:cs typeface="Times New Roman"/>
              </a:rPr>
              <a:t>, </a:t>
            </a:r>
            <a:r>
              <a:rPr sz="3200" b="1" i="1" spc="-5" dirty="0">
                <a:latin typeface="Times New Roman"/>
                <a:cs typeface="Times New Roman"/>
              </a:rPr>
              <a:t>then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only</a:t>
            </a:r>
            <a:endParaRPr sz="3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node(r) </a:t>
            </a:r>
            <a:r>
              <a:rPr sz="3200" b="1" i="1" dirty="0">
                <a:latin typeface="Times New Roman"/>
                <a:cs typeface="Times New Roman"/>
              </a:rPr>
              <a:t>and </a:t>
            </a:r>
            <a:r>
              <a:rPr sz="3200" i="1" dirty="0">
                <a:latin typeface="Times New Roman"/>
                <a:cs typeface="Times New Roman"/>
              </a:rPr>
              <a:t>node(s) </a:t>
            </a:r>
            <a:r>
              <a:rPr sz="3200" b="1" i="1" dirty="0">
                <a:latin typeface="Times New Roman"/>
                <a:cs typeface="Times New Roman"/>
              </a:rPr>
              <a:t>must be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killed.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900" y="598931"/>
            <a:ext cx="5452872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0738"/>
            <a:ext cx="78295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A procedure call in a basic block kills all  nodes , since in the absence of knowledge  about the called procedure , we must</a:t>
            </a:r>
            <a:r>
              <a:rPr sz="3200" b="1" i="1" spc="-6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assume  that any variable may be changed as a side  </a:t>
            </a:r>
            <a:r>
              <a:rPr sz="3200" b="1" i="1" spc="-10" dirty="0">
                <a:latin typeface="Times New Roman"/>
                <a:cs typeface="Times New Roman"/>
              </a:rPr>
              <a:t>effect.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4079" y="600455"/>
            <a:ext cx="4846320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727" y="2819400"/>
            <a:ext cx="1620981" cy="1490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670" y="2819746"/>
            <a:ext cx="3929361" cy="2868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50" y="2115693"/>
            <a:ext cx="1473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latin typeface="Corbel"/>
                <a:cs typeface="Corbel"/>
              </a:rPr>
              <a:t>1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3" y="1879473"/>
            <a:ext cx="1985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  <a:tab pos="890269" algn="l"/>
              </a:tabLst>
            </a:pPr>
            <a:r>
              <a:rPr sz="2550" spc="-5" dirty="0">
                <a:solidFill>
                  <a:srgbClr val="EFAC00"/>
                </a:solidFill>
              </a:rPr>
              <a:t>1.	</a:t>
            </a:r>
            <a:r>
              <a:rPr dirty="0"/>
              <a:t>t	</a:t>
            </a:r>
            <a:r>
              <a:rPr spc="-5" dirty="0"/>
              <a:t>:= </a:t>
            </a:r>
            <a:r>
              <a:rPr dirty="0"/>
              <a:t>4 *</a:t>
            </a:r>
            <a:r>
              <a:rPr spc="-100" dirty="0"/>
              <a:t> </a:t>
            </a:r>
            <a:r>
              <a:rPr dirty="0"/>
              <a:t>i</a:t>
            </a:r>
            <a:endParaRPr sz="25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7413" y="2318385"/>
            <a:ext cx="2087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71500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2.	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2 </a:t>
            </a:r>
            <a:r>
              <a:rPr sz="3200" spc="-5" dirty="0">
                <a:latin typeface="Corbel"/>
                <a:cs typeface="Corbel"/>
              </a:rPr>
              <a:t>:=</a:t>
            </a:r>
            <a:r>
              <a:rPr sz="3200" spc="-300" dirty="0">
                <a:latin typeface="Corbel"/>
                <a:cs typeface="Corbel"/>
              </a:rPr>
              <a:t> </a:t>
            </a:r>
            <a:r>
              <a:rPr sz="3200" spc="5" dirty="0">
                <a:latin typeface="Corbel"/>
                <a:cs typeface="Corbel"/>
              </a:rPr>
              <a:t>a[t</a:t>
            </a:r>
            <a:r>
              <a:rPr sz="3150" spc="7" baseline="-21164" dirty="0">
                <a:latin typeface="Corbel"/>
                <a:cs typeface="Corbel"/>
              </a:rPr>
              <a:t>1</a:t>
            </a:r>
            <a:r>
              <a:rPr sz="3200" spc="5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3" y="2757297"/>
            <a:ext cx="1985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  <a:tab pos="890269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3.	</a:t>
            </a:r>
            <a:r>
              <a:rPr sz="3200" dirty="0">
                <a:latin typeface="Corbel"/>
                <a:cs typeface="Corbel"/>
              </a:rPr>
              <a:t>t	</a:t>
            </a:r>
            <a:r>
              <a:rPr sz="3200" spc="-5" dirty="0">
                <a:latin typeface="Corbel"/>
                <a:cs typeface="Corbel"/>
              </a:rPr>
              <a:t>:= </a:t>
            </a:r>
            <a:r>
              <a:rPr sz="3200" dirty="0">
                <a:latin typeface="Corbel"/>
                <a:cs typeface="Corbel"/>
              </a:rPr>
              <a:t>4 *</a:t>
            </a:r>
            <a:r>
              <a:rPr sz="3200" spc="-10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413" y="2993517"/>
            <a:ext cx="210883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50545" algn="ctr">
              <a:lnSpc>
                <a:spcPts val="2039"/>
              </a:lnSpc>
              <a:spcBef>
                <a:spcPts val="135"/>
              </a:spcBef>
            </a:pPr>
            <a:r>
              <a:rPr sz="2100" spc="15" dirty="0">
                <a:latin typeface="Corbel"/>
                <a:cs typeface="Corbel"/>
              </a:rPr>
              <a:t>3</a:t>
            </a:r>
            <a:endParaRPr sz="2100">
              <a:latin typeface="Corbel"/>
              <a:cs typeface="Corbel"/>
            </a:endParaRPr>
          </a:p>
          <a:p>
            <a:pPr marL="38100">
              <a:lnSpc>
                <a:spcPts val="3360"/>
              </a:lnSpc>
              <a:tabLst>
                <a:tab pos="571500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4.	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150" spc="15" baseline="-21164" dirty="0">
                <a:latin typeface="Corbel"/>
                <a:cs typeface="Corbel"/>
              </a:rPr>
              <a:t>4 </a:t>
            </a:r>
            <a:r>
              <a:rPr sz="3200" dirty="0">
                <a:latin typeface="Corbel"/>
                <a:cs typeface="Corbel"/>
              </a:rPr>
              <a:t>:=</a:t>
            </a:r>
            <a:r>
              <a:rPr sz="3200" spc="-3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b[t</a:t>
            </a:r>
            <a:r>
              <a:rPr sz="3150" baseline="-21164" dirty="0">
                <a:latin typeface="Corbel"/>
                <a:cs typeface="Corbel"/>
              </a:rPr>
              <a:t>3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813" y="3635502"/>
            <a:ext cx="2110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897890" algn="l"/>
                <a:tab pos="1655445" algn="l"/>
              </a:tabLst>
            </a:pPr>
            <a:r>
              <a:rPr sz="2550" spc="-5" dirty="0">
                <a:solidFill>
                  <a:srgbClr val="EFAC00"/>
                </a:solidFill>
                <a:latin typeface="Corbel"/>
                <a:cs typeface="Corbel"/>
              </a:rPr>
              <a:t>5.	</a:t>
            </a:r>
            <a:r>
              <a:rPr sz="3200" dirty="0">
                <a:latin typeface="Corbel"/>
                <a:cs typeface="Corbel"/>
              </a:rPr>
              <a:t>t	</a:t>
            </a:r>
            <a:r>
              <a:rPr sz="3200" spc="-5" dirty="0">
                <a:latin typeface="Corbel"/>
                <a:cs typeface="Corbel"/>
              </a:rPr>
              <a:t>:= </a:t>
            </a:r>
            <a:r>
              <a:rPr sz="3200" dirty="0">
                <a:latin typeface="Corbel"/>
                <a:cs typeface="Corbel"/>
              </a:rPr>
              <a:t>t	*</a:t>
            </a:r>
            <a:r>
              <a:rPr sz="3200" spc="-8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t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250" y="3871722"/>
            <a:ext cx="157543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62000" algn="l"/>
                <a:tab pos="1421765" algn="l"/>
              </a:tabLst>
            </a:pPr>
            <a:r>
              <a:rPr sz="2100" spc="15" dirty="0">
                <a:latin typeface="Corbel"/>
                <a:cs typeface="Corbel"/>
              </a:rPr>
              <a:t>5	2	4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413" y="4074414"/>
            <a:ext cx="2800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1500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6.	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150" spc="15" baseline="-21164" dirty="0">
                <a:latin typeface="Corbel"/>
                <a:cs typeface="Corbel"/>
              </a:rPr>
              <a:t>6 </a:t>
            </a:r>
            <a:r>
              <a:rPr sz="3200" spc="-5" dirty="0">
                <a:latin typeface="Corbel"/>
                <a:cs typeface="Corbel"/>
              </a:rPr>
              <a:t>:= </a:t>
            </a:r>
            <a:r>
              <a:rPr sz="3200" dirty="0">
                <a:latin typeface="Corbel"/>
                <a:cs typeface="Corbel"/>
              </a:rPr>
              <a:t>prod +</a:t>
            </a:r>
            <a:r>
              <a:rPr sz="3200" spc="-310" dirty="0">
                <a:latin typeface="Corbel"/>
                <a:cs typeface="Corbel"/>
              </a:rPr>
              <a:t> 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5</a:t>
            </a:r>
            <a:endParaRPr sz="3150" baseline="-21164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145" y="4749546"/>
            <a:ext cx="16827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latin typeface="Corbel"/>
                <a:cs typeface="Corbel"/>
              </a:rPr>
              <a:t>6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413" y="4513326"/>
            <a:ext cx="2016760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650"/>
              </a:lnSpc>
              <a:spcBef>
                <a:spcPts val="100"/>
              </a:spcBef>
              <a:tabLst>
                <a:tab pos="571500" algn="l"/>
              </a:tabLst>
            </a:pPr>
            <a:r>
              <a:rPr sz="2550" spc="-5" dirty="0">
                <a:solidFill>
                  <a:srgbClr val="EFAC00"/>
                </a:solidFill>
                <a:latin typeface="Corbel"/>
                <a:cs typeface="Corbel"/>
              </a:rPr>
              <a:t>7.	</a:t>
            </a:r>
            <a:r>
              <a:rPr sz="3200" dirty="0">
                <a:latin typeface="Corbel"/>
                <a:cs typeface="Corbel"/>
              </a:rPr>
              <a:t>prod </a:t>
            </a:r>
            <a:r>
              <a:rPr sz="3200" spc="-5" dirty="0">
                <a:latin typeface="Corbel"/>
                <a:cs typeface="Corbel"/>
              </a:rPr>
              <a:t>:=</a:t>
            </a:r>
            <a:r>
              <a:rPr sz="3200" spc="-8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t</a:t>
            </a:r>
            <a:endParaRPr sz="3200">
              <a:latin typeface="Corbel"/>
              <a:cs typeface="Corbel"/>
            </a:endParaRPr>
          </a:p>
          <a:p>
            <a:pPr marL="38100">
              <a:lnSpc>
                <a:spcPts val="3650"/>
              </a:lnSpc>
              <a:tabLst>
                <a:tab pos="571500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8.	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7 </a:t>
            </a:r>
            <a:r>
              <a:rPr sz="3200" spc="-5" dirty="0">
                <a:latin typeface="Corbel"/>
                <a:cs typeface="Corbel"/>
              </a:rPr>
              <a:t>:= </a:t>
            </a:r>
            <a:r>
              <a:rPr sz="3200" dirty="0">
                <a:latin typeface="Corbel"/>
                <a:cs typeface="Corbel"/>
              </a:rPr>
              <a:t>i +</a:t>
            </a:r>
            <a:r>
              <a:rPr sz="3200" spc="-3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1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413" y="5391403"/>
            <a:ext cx="337502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650"/>
              </a:lnSpc>
              <a:spcBef>
                <a:spcPts val="100"/>
              </a:spcBef>
              <a:tabLst>
                <a:tab pos="571500" algn="l"/>
              </a:tabLst>
            </a:pPr>
            <a:r>
              <a:rPr sz="2550" dirty="0">
                <a:solidFill>
                  <a:srgbClr val="EFAC00"/>
                </a:solidFill>
                <a:latin typeface="Corbel"/>
                <a:cs typeface="Corbel"/>
              </a:rPr>
              <a:t>9.	</a:t>
            </a:r>
            <a:r>
              <a:rPr sz="3200" dirty="0">
                <a:latin typeface="Corbel"/>
                <a:cs typeface="Corbel"/>
              </a:rPr>
              <a:t>i </a:t>
            </a:r>
            <a:r>
              <a:rPr sz="3200" spc="-5" dirty="0">
                <a:latin typeface="Corbel"/>
                <a:cs typeface="Corbel"/>
              </a:rPr>
              <a:t>:=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150" spc="15" baseline="-21164" dirty="0">
                <a:latin typeface="Corbel"/>
                <a:cs typeface="Corbel"/>
              </a:rPr>
              <a:t>7</a:t>
            </a:r>
            <a:endParaRPr sz="3150" baseline="-21164">
              <a:latin typeface="Corbel"/>
              <a:cs typeface="Corbel"/>
            </a:endParaRPr>
          </a:p>
          <a:p>
            <a:pPr marL="38100">
              <a:lnSpc>
                <a:spcPts val="3650"/>
              </a:lnSpc>
              <a:tabLst>
                <a:tab pos="571500" algn="l"/>
              </a:tabLst>
            </a:pPr>
            <a:r>
              <a:rPr sz="2550" spc="-5" dirty="0">
                <a:solidFill>
                  <a:srgbClr val="EFAC00"/>
                </a:solidFill>
                <a:latin typeface="Corbel"/>
                <a:cs typeface="Corbel"/>
              </a:rPr>
              <a:t>10.	</a:t>
            </a:r>
            <a:r>
              <a:rPr sz="3200" dirty="0">
                <a:latin typeface="Corbel"/>
                <a:cs typeface="Corbel"/>
              </a:rPr>
              <a:t>if i &lt;= </a:t>
            </a:r>
            <a:r>
              <a:rPr sz="3200" spc="-35" dirty="0">
                <a:latin typeface="Corbel"/>
                <a:cs typeface="Corbel"/>
              </a:rPr>
              <a:t>20 </a:t>
            </a:r>
            <a:r>
              <a:rPr sz="3200" dirty="0">
                <a:latin typeface="Corbel"/>
                <a:cs typeface="Corbel"/>
              </a:rPr>
              <a:t>goto</a:t>
            </a:r>
            <a:r>
              <a:rPr sz="3200" spc="-8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(1)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2665" y="2742133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prod</a:t>
            </a:r>
            <a:r>
              <a:rPr sz="1800" spc="-7" baseline="-20833" dirty="0">
                <a:latin typeface="Corbel"/>
                <a:cs typeface="Corbel"/>
              </a:rPr>
              <a:t>0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0204" y="2742133"/>
            <a:ext cx="148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0333" y="3657092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[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3209" y="3642741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[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0253" y="458762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7448" y="5486196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</a:t>
            </a:r>
            <a:r>
              <a:rPr sz="1800" baseline="-20833" dirty="0">
                <a:latin typeface="Corbel"/>
                <a:cs typeface="Corbel"/>
              </a:rPr>
              <a:t>0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9150" y="5502046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3854" y="4587620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5551" y="4571745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6426" y="5471871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16569" y="4557521"/>
            <a:ext cx="252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orbel"/>
                <a:cs typeface="Corbel"/>
              </a:rPr>
              <a:t>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47558" y="3657092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&lt;=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09159" y="2225039"/>
            <a:ext cx="271780" cy="550545"/>
          </a:xfrm>
          <a:custGeom>
            <a:avLst/>
            <a:gdLst/>
            <a:ahLst/>
            <a:cxnLst/>
            <a:rect l="l" t="t" r="r" b="b"/>
            <a:pathLst>
              <a:path w="271779" h="550544">
                <a:moveTo>
                  <a:pt x="271272" y="0"/>
                </a:moveTo>
                <a:lnTo>
                  <a:pt x="0" y="5501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6547" y="2211323"/>
            <a:ext cx="302260" cy="623570"/>
          </a:xfrm>
          <a:custGeom>
            <a:avLst/>
            <a:gdLst/>
            <a:ahLst/>
            <a:cxnLst/>
            <a:rect l="l" t="t" r="r" b="b"/>
            <a:pathLst>
              <a:path w="302260" h="623569">
                <a:moveTo>
                  <a:pt x="0" y="0"/>
                </a:moveTo>
                <a:lnTo>
                  <a:pt x="301751" y="623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4167" y="3125723"/>
            <a:ext cx="287020" cy="563880"/>
          </a:xfrm>
          <a:custGeom>
            <a:avLst/>
            <a:gdLst/>
            <a:ahLst/>
            <a:cxnLst/>
            <a:rect l="l" t="t" r="r" b="b"/>
            <a:pathLst>
              <a:path w="287020" h="563879">
                <a:moveTo>
                  <a:pt x="286512" y="0"/>
                </a:moveTo>
                <a:lnTo>
                  <a:pt x="0" y="5638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6796" y="3156204"/>
            <a:ext cx="271780" cy="533400"/>
          </a:xfrm>
          <a:custGeom>
            <a:avLst/>
            <a:gdLst/>
            <a:ahLst/>
            <a:cxnLst/>
            <a:rect l="l" t="t" r="r" b="b"/>
            <a:pathLst>
              <a:path w="271779" h="533400">
                <a:moveTo>
                  <a:pt x="0" y="0"/>
                </a:moveTo>
                <a:lnTo>
                  <a:pt x="271271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8679" y="4116323"/>
            <a:ext cx="279400" cy="563880"/>
          </a:xfrm>
          <a:custGeom>
            <a:avLst/>
            <a:gdLst/>
            <a:ahLst/>
            <a:cxnLst/>
            <a:rect l="l" t="t" r="r" b="b"/>
            <a:pathLst>
              <a:path w="279400" h="563879">
                <a:moveTo>
                  <a:pt x="278892" y="0"/>
                </a:moveTo>
                <a:lnTo>
                  <a:pt x="0" y="5638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9176" y="4116323"/>
            <a:ext cx="273050" cy="547370"/>
          </a:xfrm>
          <a:custGeom>
            <a:avLst/>
            <a:gdLst/>
            <a:ahLst/>
            <a:cxnLst/>
            <a:rect l="l" t="t" r="r" b="b"/>
            <a:pathLst>
              <a:path w="273050" h="547370">
                <a:moveTo>
                  <a:pt x="272796" y="0"/>
                </a:moveTo>
                <a:lnTo>
                  <a:pt x="0" y="5471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1428" y="4101084"/>
            <a:ext cx="264160" cy="502920"/>
          </a:xfrm>
          <a:custGeom>
            <a:avLst/>
            <a:gdLst/>
            <a:ahLst/>
            <a:cxnLst/>
            <a:rect l="l" t="t" r="r" b="b"/>
            <a:pathLst>
              <a:path w="264160" h="502920">
                <a:moveTo>
                  <a:pt x="0" y="0"/>
                </a:moveTo>
                <a:lnTo>
                  <a:pt x="263651" y="502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0947" y="4939284"/>
            <a:ext cx="279400" cy="609600"/>
          </a:xfrm>
          <a:custGeom>
            <a:avLst/>
            <a:gdLst/>
            <a:ahLst/>
            <a:cxnLst/>
            <a:rect l="l" t="t" r="r" b="b"/>
            <a:pathLst>
              <a:path w="279400" h="609600">
                <a:moveTo>
                  <a:pt x="278891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7480" y="4985003"/>
            <a:ext cx="279400" cy="563880"/>
          </a:xfrm>
          <a:custGeom>
            <a:avLst/>
            <a:gdLst/>
            <a:ahLst/>
            <a:cxnLst/>
            <a:rect l="l" t="t" r="r" b="b"/>
            <a:pathLst>
              <a:path w="279400" h="563879">
                <a:moveTo>
                  <a:pt x="0" y="0"/>
                </a:moveTo>
                <a:lnTo>
                  <a:pt x="278892" y="5638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7028" y="4070603"/>
            <a:ext cx="1149350" cy="640080"/>
          </a:xfrm>
          <a:custGeom>
            <a:avLst/>
            <a:gdLst/>
            <a:ahLst/>
            <a:cxnLst/>
            <a:rect l="l" t="t" r="r" b="b"/>
            <a:pathLst>
              <a:path w="1149350" h="640079">
                <a:moveTo>
                  <a:pt x="0" y="0"/>
                </a:moveTo>
                <a:lnTo>
                  <a:pt x="1149096" y="6400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50964" y="4954523"/>
            <a:ext cx="303530" cy="609600"/>
          </a:xfrm>
          <a:custGeom>
            <a:avLst/>
            <a:gdLst/>
            <a:ahLst/>
            <a:cxnLst/>
            <a:rect l="l" t="t" r="r" b="b"/>
            <a:pathLst>
              <a:path w="303529" h="609600">
                <a:moveTo>
                  <a:pt x="303275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4259" y="4968240"/>
            <a:ext cx="302260" cy="550545"/>
          </a:xfrm>
          <a:custGeom>
            <a:avLst/>
            <a:gdLst/>
            <a:ahLst/>
            <a:cxnLst/>
            <a:rect l="l" t="t" r="r" b="b"/>
            <a:pathLst>
              <a:path w="302259" h="550545">
                <a:moveTo>
                  <a:pt x="0" y="0"/>
                </a:moveTo>
                <a:lnTo>
                  <a:pt x="301751" y="5501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4259" y="4084320"/>
            <a:ext cx="279400" cy="550545"/>
          </a:xfrm>
          <a:custGeom>
            <a:avLst/>
            <a:gdLst/>
            <a:ahLst/>
            <a:cxnLst/>
            <a:rect l="l" t="t" r="r" b="b"/>
            <a:pathLst>
              <a:path w="279400" h="550545">
                <a:moveTo>
                  <a:pt x="278892" y="0"/>
                </a:moveTo>
                <a:lnTo>
                  <a:pt x="0" y="5501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2128" y="4101084"/>
            <a:ext cx="264160" cy="486409"/>
          </a:xfrm>
          <a:custGeom>
            <a:avLst/>
            <a:gdLst/>
            <a:ahLst/>
            <a:cxnLst/>
            <a:rect l="l" t="t" r="r" b="b"/>
            <a:pathLst>
              <a:path w="264159" h="486410">
                <a:moveTo>
                  <a:pt x="0" y="0"/>
                </a:moveTo>
                <a:lnTo>
                  <a:pt x="263651" y="486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99605" y="4252721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1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91428" y="3368167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4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004" y="2652140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34253" y="2784728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52131" y="3230117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77228" y="4266387"/>
            <a:ext cx="224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3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70425" y="3519042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2</a:t>
            </a:r>
            <a:endParaRPr sz="1800" baseline="-20833">
              <a:latin typeface="Corbel"/>
              <a:cs typeface="Corbe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52491" y="1846834"/>
            <a:ext cx="99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+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6</a:t>
            </a:r>
            <a:r>
              <a:rPr sz="1800" spc="337" baseline="-20833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prod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43571" y="4509338"/>
            <a:ext cx="574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12345" dirty="0">
                <a:latin typeface="Corbel"/>
                <a:cs typeface="Corbel"/>
              </a:rPr>
              <a:t>+ 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baseline="-20833" dirty="0">
                <a:latin typeface="Corbel"/>
                <a:cs typeface="Corbel"/>
              </a:rPr>
              <a:t>7</a:t>
            </a:r>
            <a:r>
              <a:rPr sz="1800" spc="44" baseline="-20833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048" y="565404"/>
            <a:ext cx="5311140" cy="48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3" y="1895297"/>
            <a:ext cx="9060180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Construct a </a:t>
            </a:r>
            <a:r>
              <a:rPr sz="2800" b="1" i="1" dirty="0">
                <a:latin typeface="Times New Roman"/>
                <a:cs typeface="Times New Roman"/>
              </a:rPr>
              <a:t>dag for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basic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Process each statement of the block</a:t>
            </a:r>
            <a:r>
              <a:rPr sz="2800" b="1" i="1" dirty="0">
                <a:latin typeface="Times New Roman"/>
                <a:cs typeface="Times New Roman"/>
              </a:rPr>
              <a:t> inturn.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Statement of the </a:t>
            </a:r>
            <a:r>
              <a:rPr sz="2800" b="1" i="1" dirty="0">
                <a:latin typeface="Times New Roman"/>
                <a:cs typeface="Times New Roman"/>
              </a:rPr>
              <a:t>form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x:=y+z</a:t>
            </a:r>
            <a:endParaRPr sz="2800">
              <a:latin typeface="Times New Roman"/>
              <a:cs typeface="Times New Roman"/>
            </a:endParaRPr>
          </a:p>
          <a:p>
            <a:pPr marL="347345" marR="118110" indent="-347345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Look for the nodes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represent the “current” values of y  and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z.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These could be leaves/interior nodes 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dag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If y &amp; z has been evaluated by previous statements of</a:t>
            </a:r>
            <a:r>
              <a:rPr sz="2800" b="1" i="1" spc="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9725" algn="l"/>
                <a:tab pos="340360" algn="l"/>
              </a:tabLst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create a </a:t>
            </a:r>
            <a:r>
              <a:rPr sz="2800" b="1" i="1" dirty="0">
                <a:latin typeface="Times New Roman"/>
                <a:cs typeface="Times New Roman"/>
              </a:rPr>
              <a:t>node </a:t>
            </a:r>
            <a:r>
              <a:rPr sz="2800" b="1" i="1" spc="-5" dirty="0">
                <a:latin typeface="Times New Roman"/>
                <a:cs typeface="Times New Roman"/>
              </a:rPr>
              <a:t>labeled +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give it two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children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47345" algn="l"/>
                <a:tab pos="347980" algn="l"/>
                <a:tab pos="321945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Left –node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y	</a:t>
            </a:r>
            <a:r>
              <a:rPr sz="2800" b="1" i="1" dirty="0">
                <a:latin typeface="Times New Roman"/>
                <a:cs typeface="Times New Roman"/>
              </a:rPr>
              <a:t>right- </a:t>
            </a:r>
            <a:r>
              <a:rPr sz="2800" b="1" i="1" spc="-5" dirty="0">
                <a:latin typeface="Times New Roman"/>
                <a:cs typeface="Times New Roman"/>
              </a:rPr>
              <a:t>node for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1051" y="565404"/>
            <a:ext cx="4485132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63" y="1820621"/>
            <a:ext cx="1117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22479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22479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i="1" spc="-15" dirty="0">
                <a:latin typeface="Times New Roman"/>
                <a:cs typeface="Times New Roman"/>
              </a:rPr>
              <a:t>u</a:t>
            </a:r>
            <a:r>
              <a:rPr sz="2400" b="1" i="1" spc="-5" dirty="0">
                <a:latin typeface="Times New Roman"/>
                <a:cs typeface="Times New Roman"/>
              </a:rPr>
              <a:t>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11198" y="1820621"/>
            <a:ext cx="61175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har char="-"/>
              <a:tabLst>
                <a:tab pos="266700" algn="l"/>
                <a:tab pos="267335" algn="l"/>
                <a:tab pos="106235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basic	block.</a:t>
            </a:r>
            <a:endParaRPr sz="2400">
              <a:latin typeface="Times New Roman"/>
              <a:cs typeface="Times New Roman"/>
            </a:endParaRPr>
          </a:p>
          <a:p>
            <a:pPr marL="300355" indent="-255270">
              <a:lnSpc>
                <a:spcPct val="100000"/>
              </a:lnSpc>
              <a:spcBef>
                <a:spcPts val="5"/>
              </a:spcBef>
              <a:buChar char="-"/>
              <a:tabLst>
                <a:tab pos="300355" algn="l"/>
                <a:tab pos="30099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label 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each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tabLst>
                <a:tab pos="291147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label </a:t>
            </a:r>
            <a:r>
              <a:rPr sz="2400" b="1" i="1" spc="-5" dirty="0">
                <a:latin typeface="Times New Roman"/>
                <a:cs typeface="Times New Roman"/>
              </a:rPr>
              <a:t>is an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identifier	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leaves.</a:t>
            </a:r>
            <a:endParaRPr sz="2400">
              <a:latin typeface="Times New Roman"/>
              <a:cs typeface="Times New Roman"/>
            </a:endParaRPr>
          </a:p>
          <a:p>
            <a:pPr marL="248285" marR="508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label </a:t>
            </a:r>
            <a:r>
              <a:rPr sz="2400" b="1" i="1" spc="-5" dirty="0">
                <a:latin typeface="Times New Roman"/>
                <a:cs typeface="Times New Roman"/>
              </a:rPr>
              <a:t>is an </a:t>
            </a:r>
            <a:r>
              <a:rPr sz="2400" b="1" i="1" dirty="0">
                <a:latin typeface="Times New Roman"/>
                <a:cs typeface="Times New Roman"/>
              </a:rPr>
              <a:t>operator symbols 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interior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nodes.  </a:t>
            </a:r>
            <a:r>
              <a:rPr sz="2400" b="1" i="1" dirty="0">
                <a:latin typeface="Times New Roman"/>
                <a:cs typeface="Times New Roman"/>
              </a:rPr>
              <a:t>each </a:t>
            </a:r>
            <a:r>
              <a:rPr sz="2400" b="1" i="1" spc="-5" dirty="0">
                <a:latin typeface="Times New Roman"/>
                <a:cs typeface="Times New Roman"/>
              </a:rPr>
              <a:t>node </a:t>
            </a:r>
            <a:r>
              <a:rPr sz="2400" b="1" i="1" dirty="0">
                <a:latin typeface="Times New Roman"/>
                <a:cs typeface="Times New Roman"/>
              </a:rPr>
              <a:t>has list of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identifiers.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3" y="3650360"/>
            <a:ext cx="85534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2479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224790" algn="l"/>
                <a:tab pos="1341755" algn="l"/>
                <a:tab pos="1595755" algn="l"/>
                <a:tab pos="508889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Method	-		create </a:t>
            </a:r>
            <a:r>
              <a:rPr sz="2400" b="1" i="1" spc="-5" dirty="0">
                <a:latin typeface="Times New Roman"/>
                <a:cs typeface="Times New Roman"/>
              </a:rPr>
              <a:t>nodes </a:t>
            </a:r>
            <a:r>
              <a:rPr sz="2400" b="1" i="1" dirty="0">
                <a:latin typeface="Times New Roman"/>
                <a:cs typeface="Times New Roman"/>
              </a:rPr>
              <a:t>with </a:t>
            </a:r>
            <a:r>
              <a:rPr sz="2400" b="1" i="1" spc="-5" dirty="0">
                <a:latin typeface="Times New Roman"/>
                <a:cs typeface="Times New Roman"/>
              </a:rPr>
              <a:t>one or </a:t>
            </a:r>
            <a:r>
              <a:rPr sz="2400" b="1" i="1" dirty="0">
                <a:latin typeface="Times New Roman"/>
                <a:cs typeface="Times New Roman"/>
              </a:rPr>
              <a:t>two children left &amp; right.  create linked list of attached identifiers 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each node.  maintain all identifiers </a:t>
            </a:r>
            <a:r>
              <a:rPr sz="2400" b="1" i="1" spc="-5" dirty="0">
                <a:latin typeface="Times New Roman"/>
                <a:cs typeface="Times New Roman"/>
              </a:rPr>
              <a:t>for which </a:t>
            </a:r>
            <a:r>
              <a:rPr sz="2400" b="1" i="1" dirty="0">
                <a:latin typeface="Times New Roman"/>
                <a:cs typeface="Times New Roman"/>
              </a:rPr>
              <a:t>a node is associated.  node (identifier)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represents	value that identifier </a:t>
            </a:r>
            <a:r>
              <a:rPr sz="2400" b="1" i="1" spc="-5" dirty="0">
                <a:latin typeface="Times New Roman"/>
                <a:cs typeface="Times New Roman"/>
              </a:rPr>
              <a:t>has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the  </a:t>
            </a:r>
            <a:r>
              <a:rPr sz="2400" b="1" i="1" dirty="0">
                <a:latin typeface="Times New Roman"/>
                <a:cs typeface="Times New Roman"/>
              </a:rPr>
              <a:t>current point </a:t>
            </a:r>
            <a:r>
              <a:rPr sz="2400" b="1" i="1" spc="-5" dirty="0">
                <a:latin typeface="Times New Roman"/>
                <a:cs typeface="Times New Roman"/>
              </a:rPr>
              <a:t>in </a:t>
            </a:r>
            <a:r>
              <a:rPr sz="2400" b="1" i="1" dirty="0">
                <a:latin typeface="Times New Roman"/>
                <a:cs typeface="Times New Roman"/>
              </a:rPr>
              <a:t>dag construction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536700" marR="10795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Symbol </a:t>
            </a:r>
            <a:r>
              <a:rPr sz="2400" b="1" i="1" dirty="0">
                <a:latin typeface="Times New Roman"/>
                <a:cs typeface="Times New Roman"/>
              </a:rPr>
              <a:t>table record for identifier- indicate </a:t>
            </a:r>
            <a:r>
              <a:rPr sz="2400" b="1" i="1" spc="-5" dirty="0">
                <a:latin typeface="Times New Roman"/>
                <a:cs typeface="Times New Roman"/>
              </a:rPr>
              <a:t>the value</a:t>
            </a:r>
            <a:r>
              <a:rPr sz="2400" b="1" i="1" spc="-1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  node(identifier).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1051" y="565404"/>
            <a:ext cx="4485132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0763" y="1896821"/>
            <a:ext cx="8648065" cy="4065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83210">
              <a:lnSpc>
                <a:spcPts val="2400"/>
              </a:lnSpc>
              <a:spcBef>
                <a:spcPts val="675"/>
              </a:spcBef>
            </a:pPr>
            <a:r>
              <a:rPr sz="2500" b="1" i="1" spc="-5" dirty="0">
                <a:latin typeface="Times New Roman"/>
                <a:cs typeface="Times New Roman"/>
              </a:rPr>
              <a:t>Given a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 node(identifier) </a:t>
            </a:r>
            <a:r>
              <a:rPr sz="2500" b="1" i="1" spc="-5" dirty="0">
                <a:latin typeface="Times New Roman"/>
                <a:cs typeface="Times New Roman"/>
              </a:rPr>
              <a:t>– it returns the node currently  associated with the</a:t>
            </a:r>
            <a:r>
              <a:rPr sz="2500" b="1" i="1" spc="50" dirty="0">
                <a:latin typeface="Times New Roman"/>
                <a:cs typeface="Times New Roman"/>
              </a:rPr>
              <a:t> </a:t>
            </a:r>
            <a:r>
              <a:rPr sz="2500" b="1" i="1" spc="-15" dirty="0">
                <a:latin typeface="Times New Roman"/>
                <a:cs typeface="Times New Roman"/>
              </a:rPr>
              <a:t>identifier.</a:t>
            </a:r>
            <a:endParaRPr sz="25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  <a:spcBef>
                <a:spcPts val="1825"/>
              </a:spcBef>
              <a:tabLst>
                <a:tab pos="4417060" algn="l"/>
                <a:tab pos="6346825" algn="l"/>
              </a:tabLst>
            </a:pP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Statement types</a:t>
            </a:r>
            <a:r>
              <a:rPr sz="2500" b="1" i="1" spc="-5" dirty="0">
                <a:solidFill>
                  <a:srgbClr val="09090C"/>
                </a:solidFill>
                <a:latin typeface="Times New Roman"/>
                <a:cs typeface="Times New Roman"/>
              </a:rPr>
              <a:t>(i)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x := y</a:t>
            </a:r>
            <a:r>
              <a:rPr sz="2500" b="1" i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sz="2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z	</a:t>
            </a:r>
            <a:r>
              <a:rPr sz="2500" b="1" i="1" spc="-5" dirty="0">
                <a:solidFill>
                  <a:srgbClr val="09090C"/>
                </a:solidFill>
                <a:latin typeface="Times New Roman"/>
                <a:cs typeface="Times New Roman"/>
              </a:rPr>
              <a:t>(ii)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x :=</a:t>
            </a:r>
            <a:r>
              <a:rPr sz="25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sz="2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y	</a:t>
            </a:r>
            <a:r>
              <a:rPr sz="2500" b="1" i="1" spc="-5" dirty="0">
                <a:solidFill>
                  <a:srgbClr val="09090C"/>
                </a:solidFill>
                <a:latin typeface="Times New Roman"/>
                <a:cs typeface="Times New Roman"/>
              </a:rPr>
              <a:t>(iii)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x :=</a:t>
            </a:r>
            <a:r>
              <a:rPr sz="25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  <a:p>
            <a:pPr marL="12700" marR="134620">
              <a:lnSpc>
                <a:spcPts val="2400"/>
              </a:lnSpc>
              <a:spcBef>
                <a:spcPts val="2380"/>
              </a:spcBef>
              <a:buClr>
                <a:srgbClr val="EFAC00"/>
              </a:buClr>
              <a:buSzPct val="80000"/>
              <a:buAutoNum type="arabicPeriod"/>
              <a:tabLst>
                <a:tab pos="361315" algn="l"/>
                <a:tab pos="361950" algn="l"/>
                <a:tab pos="716915" algn="l"/>
                <a:tab pos="749935" algn="l"/>
                <a:tab pos="3181350" algn="l"/>
                <a:tab pos="6804025" algn="l"/>
                <a:tab pos="6943090" algn="l"/>
              </a:tabLst>
            </a:pPr>
            <a:r>
              <a:rPr sz="2500" b="1" i="1" spc="-5" dirty="0">
                <a:latin typeface="Times New Roman"/>
                <a:cs typeface="Times New Roman"/>
              </a:rPr>
              <a:t>If		</a:t>
            </a:r>
            <a:r>
              <a:rPr sz="2500" i="1" spc="-5" dirty="0">
                <a:latin typeface="Times New Roman"/>
                <a:cs typeface="Times New Roman"/>
              </a:rPr>
              <a:t>node(y) </a:t>
            </a:r>
            <a:r>
              <a:rPr sz="2500" b="1" i="1" spc="-5" dirty="0">
                <a:latin typeface="Times New Roman"/>
                <a:cs typeface="Times New Roman"/>
              </a:rPr>
              <a:t>is undefined </a:t>
            </a:r>
            <a:r>
              <a:rPr sz="2500" b="1" i="1" dirty="0">
                <a:latin typeface="Times New Roman"/>
                <a:cs typeface="Times New Roman"/>
              </a:rPr>
              <a:t>then </a:t>
            </a:r>
            <a:r>
              <a:rPr sz="2500" b="1" i="1" spc="-5" dirty="0">
                <a:latin typeface="Times New Roman"/>
                <a:cs typeface="Times New Roman"/>
              </a:rPr>
              <a:t>create a</a:t>
            </a:r>
            <a:r>
              <a:rPr sz="2500" b="1" i="1" spc="18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leaf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labeled		</a:t>
            </a:r>
            <a:r>
              <a:rPr sz="2500" i="1" spc="-5" dirty="0">
                <a:latin typeface="Times New Roman"/>
                <a:cs typeface="Times New Roman"/>
              </a:rPr>
              <a:t>y </a:t>
            </a:r>
            <a:r>
              <a:rPr sz="2500" b="1" i="1" spc="-5" dirty="0">
                <a:latin typeface="Times New Roman"/>
                <a:cs typeface="Times New Roman"/>
              </a:rPr>
              <a:t>and this</a:t>
            </a:r>
            <a:r>
              <a:rPr sz="2500" b="1" i="1" spc="-5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is  now	</a:t>
            </a:r>
            <a:r>
              <a:rPr sz="2500" i="1" spc="-5" dirty="0">
                <a:latin typeface="Times New Roman"/>
                <a:cs typeface="Times New Roman"/>
              </a:rPr>
              <a:t>node(y) </a:t>
            </a:r>
            <a:r>
              <a:rPr sz="2500" b="1" i="1" spc="-5" dirty="0">
                <a:latin typeface="Times New Roman"/>
                <a:cs typeface="Times New Roman"/>
              </a:rPr>
              <a:t>in</a:t>
            </a:r>
            <a:r>
              <a:rPr sz="2500" b="1" i="1" spc="6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case</a:t>
            </a:r>
            <a:r>
              <a:rPr sz="2500" b="1" i="1" spc="3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of	</a:t>
            </a:r>
            <a:r>
              <a:rPr sz="2500" i="1" spc="-5" dirty="0">
                <a:latin typeface="Times New Roman"/>
                <a:cs typeface="Times New Roman"/>
              </a:rPr>
              <a:t>x = y op </a:t>
            </a:r>
            <a:r>
              <a:rPr sz="2500" i="1" dirty="0">
                <a:latin typeface="Times New Roman"/>
                <a:cs typeface="Times New Roman"/>
              </a:rPr>
              <a:t>z</a:t>
            </a:r>
            <a:r>
              <a:rPr sz="2500" b="1" i="1" dirty="0">
                <a:latin typeface="Times New Roman"/>
                <a:cs typeface="Times New Roman"/>
              </a:rPr>
              <a:t>; </a:t>
            </a:r>
            <a:r>
              <a:rPr sz="2500" b="1" i="1" spc="-5" dirty="0">
                <a:latin typeface="Times New Roman"/>
                <a:cs typeface="Times New Roman"/>
              </a:rPr>
              <a:t>do the</a:t>
            </a:r>
            <a:r>
              <a:rPr sz="2500" b="1" i="1" spc="7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same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for	</a:t>
            </a:r>
            <a:r>
              <a:rPr sz="2500" i="1" spc="-5" dirty="0">
                <a:latin typeface="Times New Roman"/>
                <a:cs typeface="Times New Roman"/>
              </a:rPr>
              <a:t>z</a:t>
            </a:r>
            <a:r>
              <a:rPr sz="2500" b="1" i="1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04470" indent="-192405">
              <a:lnSpc>
                <a:spcPts val="2700"/>
              </a:lnSpc>
              <a:spcBef>
                <a:spcPts val="1820"/>
              </a:spcBef>
              <a:buClr>
                <a:srgbClr val="EFAC00"/>
              </a:buClr>
              <a:buSzPct val="80000"/>
              <a:buAutoNum type="arabicPeriod"/>
              <a:tabLst>
                <a:tab pos="205104" algn="l"/>
              </a:tabLst>
            </a:pPr>
            <a:r>
              <a:rPr sz="2500" b="1" i="1" spc="-10" dirty="0">
                <a:latin typeface="Times New Roman"/>
                <a:cs typeface="Times New Roman"/>
              </a:rPr>
              <a:t>Determine </a:t>
            </a:r>
            <a:r>
              <a:rPr sz="2500" b="1" i="1" spc="-5" dirty="0">
                <a:latin typeface="Times New Roman"/>
                <a:cs typeface="Times New Roman"/>
              </a:rPr>
              <a:t>if there is a </a:t>
            </a:r>
            <a:r>
              <a:rPr sz="2500" b="1" i="1" spc="-10" dirty="0">
                <a:latin typeface="Times New Roman"/>
                <a:cs typeface="Times New Roman"/>
              </a:rPr>
              <a:t>node </a:t>
            </a:r>
            <a:r>
              <a:rPr sz="2500" b="1" i="1" spc="-5" dirty="0">
                <a:latin typeface="Times New Roman"/>
                <a:cs typeface="Times New Roman"/>
              </a:rPr>
              <a:t>labeled </a:t>
            </a:r>
            <a:r>
              <a:rPr sz="2500" b="1" i="1" dirty="0">
                <a:latin typeface="Times New Roman"/>
                <a:cs typeface="Times New Roman"/>
              </a:rPr>
              <a:t>“</a:t>
            </a:r>
            <a:r>
              <a:rPr sz="2500" i="1" dirty="0">
                <a:latin typeface="Times New Roman"/>
                <a:cs typeface="Times New Roman"/>
              </a:rPr>
              <a:t>op</a:t>
            </a:r>
            <a:r>
              <a:rPr sz="2500" b="1" i="1" dirty="0">
                <a:latin typeface="Times New Roman"/>
                <a:cs typeface="Times New Roman"/>
              </a:rPr>
              <a:t>” </a:t>
            </a:r>
            <a:r>
              <a:rPr sz="2500" b="1" i="1" spc="-5" dirty="0">
                <a:latin typeface="Times New Roman"/>
                <a:cs typeface="Times New Roman"/>
              </a:rPr>
              <a:t>with </a:t>
            </a:r>
            <a:r>
              <a:rPr sz="2500" i="1" spc="-5" dirty="0">
                <a:latin typeface="Times New Roman"/>
                <a:cs typeface="Times New Roman"/>
              </a:rPr>
              <a:t>node(y) </a:t>
            </a:r>
            <a:r>
              <a:rPr sz="2500" b="1" i="1" spc="-5" dirty="0">
                <a:latin typeface="Times New Roman"/>
                <a:cs typeface="Times New Roman"/>
              </a:rPr>
              <a:t>&amp;</a:t>
            </a:r>
            <a:r>
              <a:rPr sz="2500" b="1" i="1" spc="25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node(z)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tabLst>
                <a:tab pos="5241925" algn="l"/>
              </a:tabLst>
            </a:pPr>
            <a:r>
              <a:rPr sz="2500" b="1" i="1" spc="-5" dirty="0">
                <a:latin typeface="Times New Roman"/>
                <a:cs typeface="Times New Roman"/>
              </a:rPr>
              <a:t>as the left and right children in</a:t>
            </a:r>
            <a:r>
              <a:rPr sz="2500" b="1" i="1" spc="15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case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of	</a:t>
            </a:r>
            <a:r>
              <a:rPr sz="2500" i="1" spc="-5" dirty="0">
                <a:latin typeface="Times New Roman"/>
                <a:cs typeface="Times New Roman"/>
              </a:rPr>
              <a:t>x = y op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z</a:t>
            </a:r>
            <a:r>
              <a:rPr sz="2500" b="1" i="1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 marR="165735">
              <a:lnSpc>
                <a:spcPct val="80000"/>
              </a:lnSpc>
              <a:spcBef>
                <a:spcPts val="2405"/>
              </a:spcBef>
              <a:buClr>
                <a:srgbClr val="EFAC00"/>
              </a:buClr>
              <a:buSzPct val="80000"/>
              <a:buAutoNum type="arabicPeriod" startAt="3"/>
              <a:tabLst>
                <a:tab pos="205104" algn="l"/>
              </a:tabLst>
            </a:pPr>
            <a:r>
              <a:rPr sz="2500" b="1" i="1" spc="-5" dirty="0">
                <a:latin typeface="Times New Roman"/>
                <a:cs typeface="Times New Roman"/>
              </a:rPr>
              <a:t>Determine whether there is a node labeled </a:t>
            </a:r>
            <a:r>
              <a:rPr sz="2500" i="1" spc="-5" dirty="0">
                <a:latin typeface="Times New Roman"/>
                <a:cs typeface="Times New Roman"/>
              </a:rPr>
              <a:t>op </a:t>
            </a:r>
            <a:r>
              <a:rPr sz="2500" b="1" i="1" spc="-5" dirty="0">
                <a:latin typeface="Times New Roman"/>
                <a:cs typeface="Times New Roman"/>
              </a:rPr>
              <a:t>,whose lone child  is </a:t>
            </a:r>
            <a:r>
              <a:rPr sz="2500" i="1" spc="-5" dirty="0">
                <a:latin typeface="Times New Roman"/>
                <a:cs typeface="Times New Roman"/>
              </a:rPr>
              <a:t>node(y) </a:t>
            </a:r>
            <a:r>
              <a:rPr sz="2500" b="1" i="1" spc="-5" dirty="0">
                <a:latin typeface="Times New Roman"/>
                <a:cs typeface="Times New Roman"/>
              </a:rPr>
              <a:t>, let </a:t>
            </a:r>
            <a:r>
              <a:rPr sz="2500" i="1" spc="-5" dirty="0">
                <a:latin typeface="Times New Roman"/>
                <a:cs typeface="Times New Roman"/>
              </a:rPr>
              <a:t>n </a:t>
            </a:r>
            <a:r>
              <a:rPr sz="2500" b="1" i="1" spc="-5" dirty="0">
                <a:latin typeface="Times New Roman"/>
                <a:cs typeface="Times New Roman"/>
              </a:rPr>
              <a:t>be</a:t>
            </a:r>
            <a:r>
              <a:rPr sz="2500" b="1" i="1" spc="6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node(y).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3454"/>
              </a:lnSpc>
              <a:spcBef>
                <a:spcPts val="105"/>
              </a:spcBef>
            </a:pPr>
            <a:r>
              <a:rPr dirty="0"/>
              <a:t>S</a:t>
            </a:r>
            <a:r>
              <a:rPr sz="3150" baseline="-21164" dirty="0"/>
              <a:t>1 </a:t>
            </a:r>
            <a:r>
              <a:rPr sz="3200" dirty="0"/>
              <a:t>= 4 *</a:t>
            </a:r>
            <a:r>
              <a:rPr sz="3200" spc="-250" dirty="0"/>
              <a:t> </a:t>
            </a:r>
            <a:r>
              <a:rPr sz="3200" dirty="0"/>
              <a:t>i</a:t>
            </a:r>
            <a:endParaRPr sz="3200"/>
          </a:p>
          <a:p>
            <a:pPr marL="25400" marR="17780">
              <a:lnSpc>
                <a:spcPts val="3070"/>
              </a:lnSpc>
              <a:spcBef>
                <a:spcPts val="360"/>
              </a:spcBef>
            </a:pPr>
            <a:r>
              <a:rPr spc="5" dirty="0"/>
              <a:t>S</a:t>
            </a:r>
            <a:r>
              <a:rPr sz="3150" spc="7" baseline="-21164" dirty="0"/>
              <a:t>2 </a:t>
            </a:r>
            <a:r>
              <a:rPr sz="3200" dirty="0"/>
              <a:t>= addr(A)-4  </a:t>
            </a:r>
            <a:r>
              <a:rPr sz="3200" spc="5" dirty="0"/>
              <a:t>S</a:t>
            </a:r>
            <a:r>
              <a:rPr sz="3150" spc="7" baseline="-21164" dirty="0"/>
              <a:t>3 </a:t>
            </a:r>
            <a:r>
              <a:rPr sz="3200" dirty="0"/>
              <a:t>=</a:t>
            </a:r>
            <a:r>
              <a:rPr sz="3200" spc="-325" dirty="0"/>
              <a:t> </a:t>
            </a:r>
            <a:r>
              <a:rPr sz="3200" dirty="0"/>
              <a:t>S</a:t>
            </a:r>
            <a:r>
              <a:rPr sz="3150" baseline="-21164" dirty="0"/>
              <a:t>2</a:t>
            </a:r>
            <a:r>
              <a:rPr sz="3200" dirty="0"/>
              <a:t>[S</a:t>
            </a:r>
            <a:r>
              <a:rPr sz="3150" baseline="-21164" dirty="0"/>
              <a:t>1</a:t>
            </a:r>
            <a:r>
              <a:rPr sz="3200" dirty="0"/>
              <a:t>]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3454"/>
              </a:lnSpc>
              <a:spcBef>
                <a:spcPts val="105"/>
              </a:spcBef>
            </a:pPr>
            <a:r>
              <a:rPr spc="5" dirty="0"/>
              <a:t>S</a:t>
            </a:r>
            <a:r>
              <a:rPr sz="3150" spc="7" baseline="-21164" dirty="0"/>
              <a:t>4 </a:t>
            </a:r>
            <a:r>
              <a:rPr sz="3200" dirty="0"/>
              <a:t>= 4 *</a:t>
            </a:r>
            <a:r>
              <a:rPr sz="3200" spc="-260" dirty="0"/>
              <a:t> </a:t>
            </a:r>
            <a:r>
              <a:rPr sz="3200" dirty="0"/>
              <a:t>i</a:t>
            </a:r>
            <a:endParaRPr sz="3200"/>
          </a:p>
          <a:p>
            <a:pPr marL="25400" marR="470534">
              <a:lnSpc>
                <a:spcPts val="3070"/>
              </a:lnSpc>
              <a:spcBef>
                <a:spcPts val="355"/>
              </a:spcBef>
            </a:pPr>
            <a:r>
              <a:rPr spc="5" dirty="0"/>
              <a:t>S</a:t>
            </a:r>
            <a:r>
              <a:rPr sz="3150" spc="7" baseline="-21164" dirty="0"/>
              <a:t>5 </a:t>
            </a:r>
            <a:r>
              <a:rPr sz="3200" dirty="0"/>
              <a:t>= addr(B)-4  </a:t>
            </a:r>
            <a:r>
              <a:rPr sz="3200" spc="5" dirty="0"/>
              <a:t>S</a:t>
            </a:r>
            <a:r>
              <a:rPr sz="3150" spc="7" baseline="-21164" dirty="0"/>
              <a:t>6 </a:t>
            </a:r>
            <a:r>
              <a:rPr sz="3200" dirty="0"/>
              <a:t>=</a:t>
            </a:r>
            <a:r>
              <a:rPr sz="3200" spc="-310" dirty="0"/>
              <a:t> </a:t>
            </a:r>
            <a:r>
              <a:rPr sz="3200" dirty="0"/>
              <a:t>S</a:t>
            </a:r>
            <a:r>
              <a:rPr sz="3150" baseline="-21164" dirty="0"/>
              <a:t>5</a:t>
            </a:r>
            <a:r>
              <a:rPr sz="3200" dirty="0"/>
              <a:t>[S</a:t>
            </a:r>
            <a:r>
              <a:rPr sz="3150" baseline="-21164" dirty="0"/>
              <a:t>4</a:t>
            </a:r>
            <a:r>
              <a:rPr sz="3200" dirty="0"/>
              <a:t>]</a:t>
            </a:r>
            <a:endParaRPr sz="3200"/>
          </a:p>
          <a:p>
            <a:pPr marL="25400">
              <a:lnSpc>
                <a:spcPts val="2720"/>
              </a:lnSpc>
            </a:pPr>
            <a:r>
              <a:rPr spc="5" dirty="0"/>
              <a:t>S</a:t>
            </a:r>
            <a:r>
              <a:rPr sz="3150" spc="7" baseline="-21164" dirty="0"/>
              <a:t>7  </a:t>
            </a:r>
            <a:r>
              <a:rPr sz="3200" dirty="0"/>
              <a:t>= </a:t>
            </a:r>
            <a:r>
              <a:rPr sz="3200" spc="5" dirty="0"/>
              <a:t>S</a:t>
            </a:r>
            <a:r>
              <a:rPr sz="3150" spc="7" baseline="-21164" dirty="0"/>
              <a:t>3 </a:t>
            </a:r>
            <a:r>
              <a:rPr sz="3200" dirty="0"/>
              <a:t>*</a:t>
            </a:r>
            <a:r>
              <a:rPr sz="3200" spc="-265" dirty="0"/>
              <a:t> </a:t>
            </a:r>
            <a:r>
              <a:rPr sz="3200" spc="5" dirty="0"/>
              <a:t>S</a:t>
            </a:r>
            <a:r>
              <a:rPr sz="3150" spc="7" baseline="-21164" dirty="0"/>
              <a:t>6</a:t>
            </a:r>
            <a:endParaRPr sz="3150" baseline="-21164"/>
          </a:p>
          <a:p>
            <a:pPr marL="25400" marR="727710">
              <a:lnSpc>
                <a:spcPts val="3070"/>
              </a:lnSpc>
              <a:spcBef>
                <a:spcPts val="360"/>
              </a:spcBef>
            </a:pPr>
            <a:r>
              <a:rPr spc="5" dirty="0"/>
              <a:t>S</a:t>
            </a:r>
            <a:r>
              <a:rPr sz="3150" spc="7" baseline="-21164" dirty="0"/>
              <a:t>8 </a:t>
            </a:r>
            <a:r>
              <a:rPr sz="3200" dirty="0"/>
              <a:t>= prod+S</a:t>
            </a:r>
            <a:r>
              <a:rPr sz="3150" baseline="-21164" dirty="0"/>
              <a:t>7  </a:t>
            </a:r>
            <a:r>
              <a:rPr sz="3200" dirty="0"/>
              <a:t>prod =</a:t>
            </a:r>
            <a:r>
              <a:rPr sz="3200" spc="-105" dirty="0"/>
              <a:t> </a:t>
            </a:r>
            <a:r>
              <a:rPr sz="3200" spc="5" dirty="0"/>
              <a:t>S</a:t>
            </a:r>
            <a:r>
              <a:rPr sz="3150" spc="7" baseline="-21164" dirty="0"/>
              <a:t>8</a:t>
            </a:r>
            <a:endParaRPr sz="3150" baseline="-21164"/>
          </a:p>
          <a:p>
            <a:pPr marL="25400" marR="1568450">
              <a:lnSpc>
                <a:spcPct val="80000"/>
              </a:lnSpc>
              <a:spcBef>
                <a:spcPts val="35"/>
              </a:spcBef>
            </a:pPr>
            <a:r>
              <a:rPr spc="5" dirty="0"/>
              <a:t>S</a:t>
            </a:r>
            <a:r>
              <a:rPr sz="3150" spc="7" baseline="-21164" dirty="0"/>
              <a:t>9 </a:t>
            </a:r>
            <a:r>
              <a:rPr sz="3200" dirty="0"/>
              <a:t>= I+1  I =</a:t>
            </a:r>
            <a:r>
              <a:rPr sz="3200" spc="-114" dirty="0"/>
              <a:t> </a:t>
            </a:r>
            <a:r>
              <a:rPr sz="3200" spc="5" dirty="0"/>
              <a:t>S</a:t>
            </a:r>
            <a:r>
              <a:rPr sz="3150" spc="7" baseline="-21164" dirty="0"/>
              <a:t>9</a:t>
            </a:r>
            <a:endParaRPr sz="3150" baseline="-21164"/>
          </a:p>
          <a:p>
            <a:pPr marL="25400">
              <a:lnSpc>
                <a:spcPts val="3070"/>
              </a:lnSpc>
            </a:pPr>
            <a:r>
              <a:rPr dirty="0"/>
              <a:t>If I &lt;= </a:t>
            </a:r>
            <a:r>
              <a:rPr spc="-35" dirty="0"/>
              <a:t>20 </a:t>
            </a:r>
            <a:r>
              <a:rPr dirty="0"/>
              <a:t>goto</a:t>
            </a:r>
            <a:r>
              <a:rPr spc="-65" dirty="0"/>
              <a:t> </a:t>
            </a:r>
            <a:r>
              <a:rPr dirty="0"/>
              <a:t>(1)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78375" y="1689557"/>
            <a:ext cx="237617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1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 4 *</a:t>
            </a:r>
            <a:r>
              <a:rPr sz="2800" spc="-225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i</a:t>
            </a:r>
            <a:endParaRPr sz="2800">
              <a:latin typeface="Georgia"/>
              <a:cs typeface="Georgia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7" baseline="-21021" dirty="0">
                <a:solidFill>
                  <a:srgbClr val="0000CC"/>
                </a:solidFill>
                <a:latin typeface="Georgia"/>
                <a:cs typeface="Georgia"/>
              </a:rPr>
              <a:t>2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 </a:t>
            </a: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addr(A)-4  </a:t>
            </a: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3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</a:t>
            </a:r>
            <a:r>
              <a:rPr sz="2800" spc="-24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-7" baseline="-21021" dirty="0">
                <a:solidFill>
                  <a:srgbClr val="0000CC"/>
                </a:solidFill>
                <a:latin typeface="Georgia"/>
                <a:cs typeface="Georgia"/>
              </a:rPr>
              <a:t>2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[S</a:t>
            </a:r>
            <a:r>
              <a:rPr sz="2775" spc="-7" baseline="-21021" dirty="0">
                <a:solidFill>
                  <a:srgbClr val="0000CC"/>
                </a:solidFill>
                <a:latin typeface="Georgia"/>
                <a:cs typeface="Georgia"/>
              </a:rPr>
              <a:t>1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]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8375" y="3396818"/>
            <a:ext cx="2877820" cy="329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4419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7" baseline="-21021" dirty="0">
                <a:solidFill>
                  <a:srgbClr val="0000CC"/>
                </a:solidFill>
                <a:latin typeface="Georgia"/>
                <a:cs typeface="Georgia"/>
              </a:rPr>
              <a:t>5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 </a:t>
            </a: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addr(B)-4  </a:t>
            </a:r>
            <a:r>
              <a:rPr sz="2800" spc="5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7" baseline="-21021" dirty="0">
                <a:solidFill>
                  <a:srgbClr val="0000CC"/>
                </a:solidFill>
                <a:latin typeface="Georgia"/>
                <a:cs typeface="Georgia"/>
              </a:rPr>
              <a:t>6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</a:t>
            </a:r>
            <a:r>
              <a:rPr sz="2800" spc="-25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5</a:t>
            </a: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[S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4</a:t>
            </a: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]</a:t>
            </a:r>
            <a:endParaRPr sz="28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7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 </a:t>
            </a:r>
            <a:r>
              <a:rPr sz="280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baseline="-21021" dirty="0">
                <a:solidFill>
                  <a:srgbClr val="0000CC"/>
                </a:solidFill>
                <a:latin typeface="Georgia"/>
                <a:cs typeface="Georgia"/>
              </a:rPr>
              <a:t>3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*</a:t>
            </a:r>
            <a:r>
              <a:rPr sz="2800" spc="37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7" baseline="-21021" dirty="0">
                <a:solidFill>
                  <a:srgbClr val="0000CC"/>
                </a:solidFill>
                <a:latin typeface="Georgia"/>
                <a:cs typeface="Georgia"/>
              </a:rPr>
              <a:t>6</a:t>
            </a:r>
            <a:endParaRPr sz="2775" baseline="-21021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245"/>
              </a:spcBef>
            </a:pP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prod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= </a:t>
            </a: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prod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+</a:t>
            </a:r>
            <a:r>
              <a:rPr sz="2800" spc="15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Georgia"/>
                <a:cs typeface="Georgia"/>
              </a:rPr>
              <a:t>S</a:t>
            </a:r>
            <a:r>
              <a:rPr sz="2775" spc="15" baseline="-21021" dirty="0">
                <a:solidFill>
                  <a:srgbClr val="0000CC"/>
                </a:solidFill>
                <a:latin typeface="Georgia"/>
                <a:cs typeface="Georgia"/>
              </a:rPr>
              <a:t>7</a:t>
            </a:r>
            <a:endParaRPr sz="2775" baseline="-21021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I = I +</a:t>
            </a: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1</a:t>
            </a:r>
            <a:endParaRPr sz="28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</a:pP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If I </a:t>
            </a:r>
            <a:r>
              <a:rPr sz="2800" spc="-10" dirty="0">
                <a:solidFill>
                  <a:srgbClr val="0000CC"/>
                </a:solidFill>
                <a:latin typeface="Georgia"/>
                <a:cs typeface="Georgia"/>
              </a:rPr>
              <a:t>&lt;=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20 goto</a:t>
            </a:r>
            <a:r>
              <a:rPr sz="2800" spc="-3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Georgia"/>
                <a:cs typeface="Georgia"/>
              </a:rPr>
              <a:t>(1)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626363"/>
            <a:ext cx="7394448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36" y="1513789"/>
            <a:ext cx="2847340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5080" indent="-320040">
              <a:lnSpc>
                <a:spcPts val="3460"/>
              </a:lnSpc>
              <a:spcBef>
                <a:spcPts val="53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Consider  </a:t>
            </a:r>
            <a:r>
              <a:rPr sz="3200" dirty="0">
                <a:latin typeface="Corbel"/>
                <a:cs typeface="Corbel"/>
              </a:rPr>
              <a:t>following</a:t>
            </a:r>
            <a:r>
              <a:rPr sz="3200" spc="-10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basic  block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76" y="3270250"/>
            <a:ext cx="1497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1 </a:t>
            </a:r>
            <a:r>
              <a:rPr sz="3200" dirty="0">
                <a:latin typeface="Corbel"/>
                <a:cs typeface="Corbel"/>
              </a:rPr>
              <a:t>= a +</a:t>
            </a:r>
            <a:r>
              <a:rPr sz="3200" spc="-3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676" y="3709161"/>
            <a:ext cx="1440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3200" dirty="0">
                <a:latin typeface="Corbel"/>
                <a:cs typeface="Corbel"/>
              </a:rPr>
              <a:t>t	= c +</a:t>
            </a:r>
            <a:r>
              <a:rPr sz="3200" spc="-1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276" y="3945382"/>
            <a:ext cx="1492250" cy="1155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9705">
              <a:lnSpc>
                <a:spcPts val="2039"/>
              </a:lnSpc>
              <a:spcBef>
                <a:spcPts val="135"/>
              </a:spcBef>
            </a:pPr>
            <a:r>
              <a:rPr sz="2100" spc="15" dirty="0">
                <a:latin typeface="Corbel"/>
                <a:cs typeface="Corbel"/>
              </a:rPr>
              <a:t>2</a:t>
            </a:r>
            <a:endParaRPr sz="2100">
              <a:latin typeface="Corbel"/>
              <a:cs typeface="Corbel"/>
            </a:endParaRPr>
          </a:p>
          <a:p>
            <a:pPr marL="38100">
              <a:lnSpc>
                <a:spcPts val="3170"/>
              </a:lnSpc>
            </a:pP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3  </a:t>
            </a:r>
            <a:r>
              <a:rPr sz="3200" dirty="0">
                <a:latin typeface="Corbel"/>
                <a:cs typeface="Corbel"/>
              </a:rPr>
              <a:t>= e</a:t>
            </a:r>
            <a:r>
              <a:rPr sz="3200" spc="-335" dirty="0">
                <a:latin typeface="Corbel"/>
                <a:cs typeface="Corbel"/>
              </a:rPr>
              <a:t> </a:t>
            </a:r>
            <a:r>
              <a:rPr sz="3200" spc="5" dirty="0">
                <a:latin typeface="Corbel"/>
                <a:cs typeface="Corbel"/>
              </a:rPr>
              <a:t>–t</a:t>
            </a:r>
            <a:r>
              <a:rPr sz="3150" spc="7" baseline="-21164" dirty="0">
                <a:latin typeface="Corbel"/>
                <a:cs typeface="Corbel"/>
              </a:rPr>
              <a:t>2</a:t>
            </a:r>
            <a:endParaRPr sz="3150" baseline="-21164">
              <a:latin typeface="Corbel"/>
              <a:cs typeface="Corbel"/>
            </a:endParaRPr>
          </a:p>
          <a:p>
            <a:pPr marL="38100">
              <a:lnSpc>
                <a:spcPts val="3650"/>
              </a:lnSpc>
            </a:pPr>
            <a:r>
              <a:rPr sz="3200" dirty="0">
                <a:latin typeface="Corbel"/>
                <a:cs typeface="Corbel"/>
              </a:rPr>
              <a:t>X = 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150" spc="7" baseline="-21164" dirty="0">
                <a:latin typeface="Corbel"/>
                <a:cs typeface="Corbel"/>
              </a:rPr>
              <a:t>1</a:t>
            </a:r>
            <a:r>
              <a:rPr sz="3150" spc="187" baseline="-21164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–t</a:t>
            </a:r>
            <a:r>
              <a:rPr sz="3150" baseline="-21164" dirty="0">
                <a:latin typeface="Corbel"/>
                <a:cs typeface="Corbel"/>
              </a:rPr>
              <a:t>3</a:t>
            </a:r>
            <a:endParaRPr sz="3150" baseline="-21164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676" y="5465165"/>
            <a:ext cx="2018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rbel"/>
                <a:cs typeface="Corbel"/>
              </a:rPr>
              <a:t>and its</a:t>
            </a:r>
            <a:r>
              <a:rPr sz="3200" spc="-105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DAG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870" y="2510790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+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4427" y="3766261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578" y="3746119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1433" y="2468956"/>
            <a:ext cx="101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8605" y="36842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8823" y="3704590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+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5780" y="4960746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6609" y="4917694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41747" y="1757172"/>
            <a:ext cx="852169" cy="906780"/>
          </a:xfrm>
          <a:custGeom>
            <a:avLst/>
            <a:gdLst/>
            <a:ahLst/>
            <a:cxnLst/>
            <a:rect l="l" t="t" r="r" b="b"/>
            <a:pathLst>
              <a:path w="852170" h="906780">
                <a:moveTo>
                  <a:pt x="851915" y="0"/>
                </a:moveTo>
                <a:lnTo>
                  <a:pt x="0" y="906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2315" y="2991611"/>
            <a:ext cx="518159" cy="927100"/>
          </a:xfrm>
          <a:custGeom>
            <a:avLst/>
            <a:gdLst/>
            <a:ahLst/>
            <a:cxnLst/>
            <a:rect l="l" t="t" r="r" b="b"/>
            <a:pathLst>
              <a:path w="518160" h="927100">
                <a:moveTo>
                  <a:pt x="518160" y="0"/>
                </a:moveTo>
                <a:lnTo>
                  <a:pt x="0" y="9265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7655" y="2991611"/>
            <a:ext cx="480059" cy="782320"/>
          </a:xfrm>
          <a:custGeom>
            <a:avLst/>
            <a:gdLst/>
            <a:ahLst/>
            <a:cxnLst/>
            <a:rect l="l" t="t" r="r" b="b"/>
            <a:pathLst>
              <a:path w="480060" h="782320">
                <a:moveTo>
                  <a:pt x="0" y="0"/>
                </a:moveTo>
                <a:lnTo>
                  <a:pt x="480060" y="7818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9320" y="1778507"/>
            <a:ext cx="862965" cy="862965"/>
          </a:xfrm>
          <a:custGeom>
            <a:avLst/>
            <a:gdLst/>
            <a:ahLst/>
            <a:cxnLst/>
            <a:rect l="l" t="t" r="r" b="b"/>
            <a:pathLst>
              <a:path w="862965" h="862964">
                <a:moveTo>
                  <a:pt x="0" y="0"/>
                </a:moveTo>
                <a:lnTo>
                  <a:pt x="862583" y="8625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59067" y="2971800"/>
            <a:ext cx="593090" cy="843280"/>
          </a:xfrm>
          <a:custGeom>
            <a:avLst/>
            <a:gdLst/>
            <a:ahLst/>
            <a:cxnLst/>
            <a:rect l="l" t="t" r="r" b="b"/>
            <a:pathLst>
              <a:path w="593090" h="843279">
                <a:moveTo>
                  <a:pt x="592836" y="0"/>
                </a:moveTo>
                <a:lnTo>
                  <a:pt x="0" y="8427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74407" y="3012948"/>
            <a:ext cx="591820" cy="783590"/>
          </a:xfrm>
          <a:custGeom>
            <a:avLst/>
            <a:gdLst/>
            <a:ahLst/>
            <a:cxnLst/>
            <a:rect l="l" t="t" r="r" b="b"/>
            <a:pathLst>
              <a:path w="591820" h="783589">
                <a:moveTo>
                  <a:pt x="0" y="0"/>
                </a:moveTo>
                <a:lnTo>
                  <a:pt x="591312" y="7833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0023" y="4206240"/>
            <a:ext cx="518159" cy="864235"/>
          </a:xfrm>
          <a:custGeom>
            <a:avLst/>
            <a:gdLst/>
            <a:ahLst/>
            <a:cxnLst/>
            <a:rect l="l" t="t" r="r" b="b"/>
            <a:pathLst>
              <a:path w="518159" h="864235">
                <a:moveTo>
                  <a:pt x="518159" y="0"/>
                </a:moveTo>
                <a:lnTo>
                  <a:pt x="0" y="8641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15071" y="4206240"/>
            <a:ext cx="615950" cy="824865"/>
          </a:xfrm>
          <a:custGeom>
            <a:avLst/>
            <a:gdLst/>
            <a:ahLst/>
            <a:cxnLst/>
            <a:rect l="l" t="t" r="r" b="b"/>
            <a:pathLst>
              <a:path w="615950" h="824864">
                <a:moveTo>
                  <a:pt x="0" y="0"/>
                </a:moveTo>
                <a:lnTo>
                  <a:pt x="615696" y="8244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82055" y="1465834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latin typeface="Corbel"/>
                <a:cs typeface="Corbel"/>
              </a:rPr>
              <a:t>-</a:t>
            </a:r>
            <a:r>
              <a:rPr sz="2700" spc="172" baseline="-37037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130033" y="2157806"/>
            <a:ext cx="105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9281" y="2290394"/>
            <a:ext cx="94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69681" y="3558667"/>
            <a:ext cx="10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48930" y="3691254"/>
            <a:ext cx="103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5950" y="2261361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7" baseline="-20833" dirty="0">
                <a:latin typeface="Corbel"/>
                <a:cs typeface="Corbel"/>
              </a:rPr>
              <a:t>1</a:t>
            </a:r>
            <a:endParaRPr sz="1800" baseline="-20833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1264" y="565404"/>
            <a:ext cx="5702808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163" y="2153539"/>
            <a:ext cx="810069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b="1" i="1" dirty="0">
                <a:latin typeface="Times New Roman"/>
                <a:cs typeface="Times New Roman"/>
              </a:rPr>
              <a:t>DAGs </a:t>
            </a:r>
            <a:r>
              <a:rPr sz="3000" b="1" i="1" spc="-5" dirty="0">
                <a:latin typeface="Times New Roman"/>
                <a:cs typeface="Times New Roman"/>
              </a:rPr>
              <a:t>are useful</a:t>
            </a:r>
            <a:r>
              <a:rPr sz="3000" b="1" i="1" spc="-40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for:</a:t>
            </a:r>
            <a:endParaRPr sz="3000">
              <a:latin typeface="Times New Roman"/>
              <a:cs typeface="Times New Roman"/>
            </a:endParaRPr>
          </a:p>
          <a:p>
            <a:pPr marL="464820" indent="-452755">
              <a:lnSpc>
                <a:spcPts val="3240"/>
              </a:lnSpc>
              <a:buClr>
                <a:srgbClr val="EFAC00"/>
              </a:buClr>
              <a:buSzPct val="80000"/>
              <a:buFont typeface="Wingdings 2"/>
              <a:buChar char=""/>
              <a:tabLst>
                <a:tab pos="464820" algn="l"/>
                <a:tab pos="465455" algn="l"/>
              </a:tabLst>
            </a:pPr>
            <a:r>
              <a:rPr sz="3000" b="1" i="1" dirty="0">
                <a:latin typeface="Times New Roman"/>
                <a:cs typeface="Times New Roman"/>
              </a:rPr>
              <a:t>Removing common local</a:t>
            </a:r>
            <a:r>
              <a:rPr sz="3000" b="1" i="1" spc="30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sub-expressions.</a:t>
            </a:r>
            <a:endParaRPr sz="3000">
              <a:latin typeface="Times New Roman"/>
              <a:cs typeface="Times New Roman"/>
            </a:endParaRPr>
          </a:p>
          <a:p>
            <a:pPr marL="464820" indent="-452755">
              <a:lnSpc>
                <a:spcPts val="3240"/>
              </a:lnSpc>
              <a:buClr>
                <a:srgbClr val="EFAC00"/>
              </a:buClr>
              <a:buSzPct val="80000"/>
              <a:buFont typeface="Wingdings 2"/>
              <a:buChar char=""/>
              <a:tabLst>
                <a:tab pos="464820" algn="l"/>
                <a:tab pos="465455" algn="l"/>
              </a:tabLst>
            </a:pPr>
            <a:r>
              <a:rPr sz="3000" b="1" i="1" dirty="0">
                <a:latin typeface="Times New Roman"/>
                <a:cs typeface="Times New Roman"/>
              </a:rPr>
              <a:t>Renaming</a:t>
            </a:r>
            <a:r>
              <a:rPr sz="3000" b="1" i="1" spc="5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temporaries.</a:t>
            </a:r>
            <a:endParaRPr sz="3000">
              <a:latin typeface="Times New Roman"/>
              <a:cs typeface="Times New Roman"/>
            </a:endParaRPr>
          </a:p>
          <a:p>
            <a:pPr marL="464820" marR="1268095" indent="-464820">
              <a:lnSpc>
                <a:spcPts val="3240"/>
              </a:lnSpc>
              <a:spcBef>
                <a:spcPts val="225"/>
              </a:spcBef>
              <a:buClr>
                <a:srgbClr val="EFAC00"/>
              </a:buClr>
              <a:buSzPct val="80000"/>
              <a:buFont typeface="Wingdings 2"/>
              <a:buChar char=""/>
              <a:tabLst>
                <a:tab pos="464820" algn="l"/>
                <a:tab pos="465455" algn="l"/>
              </a:tabLst>
            </a:pPr>
            <a:r>
              <a:rPr sz="3000" b="1" i="1" dirty="0">
                <a:latin typeface="Times New Roman"/>
                <a:cs typeface="Times New Roman"/>
              </a:rPr>
              <a:t>Finding names used </a:t>
            </a:r>
            <a:r>
              <a:rPr sz="3000" b="1" i="1" spc="-5" dirty="0">
                <a:latin typeface="Times New Roman"/>
                <a:cs typeface="Times New Roman"/>
              </a:rPr>
              <a:t>inside </a:t>
            </a:r>
            <a:r>
              <a:rPr sz="3000" b="1" i="1" dirty="0">
                <a:latin typeface="Times New Roman"/>
                <a:cs typeface="Times New Roman"/>
              </a:rPr>
              <a:t>the block but  </a:t>
            </a:r>
            <a:r>
              <a:rPr sz="3000" b="1" i="1" spc="-5" dirty="0">
                <a:latin typeface="Times New Roman"/>
                <a:cs typeface="Times New Roman"/>
              </a:rPr>
              <a:t>evaluated</a:t>
            </a:r>
            <a:r>
              <a:rPr sz="3000" b="1" i="1" spc="40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outside.</a:t>
            </a:r>
            <a:endParaRPr sz="3000">
              <a:latin typeface="Times New Roman"/>
              <a:cs typeface="Times New Roman"/>
            </a:endParaRPr>
          </a:p>
          <a:p>
            <a:pPr marL="464820" marR="154940" indent="-464820">
              <a:lnSpc>
                <a:spcPts val="3240"/>
              </a:lnSpc>
              <a:spcBef>
                <a:spcPts val="5"/>
              </a:spcBef>
              <a:buClr>
                <a:srgbClr val="EFAC00"/>
              </a:buClr>
              <a:buSzPct val="80000"/>
              <a:buFont typeface="Wingdings 2"/>
              <a:buChar char=""/>
              <a:tabLst>
                <a:tab pos="464820" algn="l"/>
                <a:tab pos="465455" algn="l"/>
              </a:tabLst>
            </a:pPr>
            <a:r>
              <a:rPr sz="3000" b="1" i="1" dirty="0">
                <a:latin typeface="Times New Roman"/>
                <a:cs typeface="Times New Roman"/>
              </a:rPr>
              <a:t>Finding </a:t>
            </a:r>
            <a:r>
              <a:rPr sz="3000" b="1" i="1" spc="-5" dirty="0">
                <a:latin typeface="Times New Roman"/>
                <a:cs typeface="Times New Roman"/>
              </a:rPr>
              <a:t>statements in the </a:t>
            </a:r>
            <a:r>
              <a:rPr sz="3000" b="1" i="1" dirty="0">
                <a:latin typeface="Times New Roman"/>
                <a:cs typeface="Times New Roman"/>
              </a:rPr>
              <a:t>block that could have  </a:t>
            </a:r>
            <a:r>
              <a:rPr sz="3000" b="1" i="1" spc="-5" dirty="0">
                <a:latin typeface="Times New Roman"/>
                <a:cs typeface="Times New Roman"/>
              </a:rPr>
              <a:t>their </a:t>
            </a:r>
            <a:r>
              <a:rPr sz="3000" b="1" i="1" dirty="0">
                <a:latin typeface="Times New Roman"/>
                <a:cs typeface="Times New Roman"/>
              </a:rPr>
              <a:t>computed </a:t>
            </a:r>
            <a:r>
              <a:rPr sz="3000" b="1" i="1" spc="-5" dirty="0">
                <a:latin typeface="Times New Roman"/>
                <a:cs typeface="Times New Roman"/>
              </a:rPr>
              <a:t>values used outside the</a:t>
            </a:r>
            <a:r>
              <a:rPr sz="3000" b="1" i="1" spc="90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block.</a:t>
            </a:r>
            <a:endParaRPr sz="3000">
              <a:latin typeface="Times New Roman"/>
              <a:cs typeface="Times New Roman"/>
            </a:endParaRPr>
          </a:p>
          <a:p>
            <a:pPr marL="464820" marR="5080" indent="-464820">
              <a:lnSpc>
                <a:spcPts val="3240"/>
              </a:lnSpc>
              <a:buClr>
                <a:srgbClr val="EFAC00"/>
              </a:buClr>
              <a:buSzPct val="80000"/>
              <a:buFont typeface="Wingdings 2"/>
              <a:buChar char=""/>
              <a:tabLst>
                <a:tab pos="464820" algn="l"/>
                <a:tab pos="465455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Statements </a:t>
            </a:r>
            <a:r>
              <a:rPr sz="3000" b="1" i="1" dirty="0">
                <a:latin typeface="Times New Roman"/>
                <a:cs typeface="Times New Roman"/>
              </a:rPr>
              <a:t>that </a:t>
            </a:r>
            <a:r>
              <a:rPr sz="3000" b="1" i="1" spc="-5" dirty="0">
                <a:latin typeface="Times New Roman"/>
                <a:cs typeface="Times New Roman"/>
              </a:rPr>
              <a:t>can </a:t>
            </a:r>
            <a:r>
              <a:rPr sz="3000" b="1" i="1" dirty="0">
                <a:latin typeface="Times New Roman"/>
                <a:cs typeface="Times New Roman"/>
              </a:rPr>
              <a:t>be reordered </a:t>
            </a:r>
            <a:r>
              <a:rPr sz="3000" b="1" i="1" spc="-5" dirty="0">
                <a:latin typeface="Times New Roman"/>
                <a:cs typeface="Times New Roman"/>
              </a:rPr>
              <a:t>(or </a:t>
            </a:r>
            <a:r>
              <a:rPr sz="3000" b="1" i="1" dirty="0">
                <a:latin typeface="Times New Roman"/>
                <a:cs typeface="Times New Roman"/>
              </a:rPr>
              <a:t>executed </a:t>
            </a:r>
            <a:r>
              <a:rPr sz="3000" b="1" i="1" spc="-5" dirty="0">
                <a:latin typeface="Times New Roman"/>
                <a:cs typeface="Times New Roman"/>
              </a:rPr>
              <a:t>in  parallel).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45563" y="6586538"/>
            <a:ext cx="19843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902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Corbel</vt:lpstr>
      <vt:lpstr>Georgia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PowerPoint Presentation</vt:lpstr>
      <vt:lpstr>PowerPoint Presentation</vt:lpstr>
      <vt:lpstr>1. t := 4 * i</vt:lpstr>
      <vt:lpstr>PowerPoint Presentation</vt:lpstr>
      <vt:lpstr>PowerPoint Presentation</vt:lpstr>
      <vt:lpstr>PowerPoint Presentation</vt:lpstr>
      <vt:lpstr>S1 = 4 * i S2 = addr(A)-4  S3 = S2[S1]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Abhishek Pandey</cp:lastModifiedBy>
  <cp:revision>2</cp:revision>
  <dcterms:created xsi:type="dcterms:W3CDTF">2020-04-20T09:57:01Z</dcterms:created>
  <dcterms:modified xsi:type="dcterms:W3CDTF">2020-04-20T11:52:12Z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2020-04-20T00:00:00Z</vt:filetime>
  </property>
</Properties>
</file>