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g"/>
  <Override PartName="/ppt/media/image7.jpg" ContentType="image/jpg"/>
  <Override PartName="/ppt/media/image1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code</a:t>
            </a:r>
            <a:r>
              <a:rPr lang="en-US" spc="-35" smtClean="0"/>
              <a:t> </a:t>
            </a:r>
            <a:r>
              <a:rPr lang="en-US" spc="-5" smtClean="0"/>
              <a:t>optimization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9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code</a:t>
            </a:r>
            <a:r>
              <a:rPr lang="en-US" spc="-35" smtClean="0"/>
              <a:t> </a:t>
            </a:r>
            <a:r>
              <a:rPr lang="en-US" spc="-5" smtClean="0"/>
              <a:t>optimization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5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code</a:t>
            </a:r>
            <a:r>
              <a:rPr lang="en-US" spc="-35" smtClean="0"/>
              <a:t> </a:t>
            </a:r>
            <a:r>
              <a:rPr lang="en-US" spc="-5" smtClean="0"/>
              <a:t>optimization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8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code</a:t>
            </a:r>
            <a:r>
              <a:rPr lang="en-US" spc="-35" smtClean="0"/>
              <a:t> </a:t>
            </a:r>
            <a:r>
              <a:rPr lang="en-US" spc="-5" smtClean="0"/>
              <a:t>optimization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8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code</a:t>
            </a:r>
            <a:r>
              <a:rPr lang="en-US" spc="-35" smtClean="0"/>
              <a:t> </a:t>
            </a:r>
            <a:r>
              <a:rPr lang="en-US" spc="-5" smtClean="0"/>
              <a:t>optimization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25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code</a:t>
            </a:r>
            <a:r>
              <a:rPr lang="en-US" spc="-35" smtClean="0"/>
              <a:t> </a:t>
            </a:r>
            <a:r>
              <a:rPr lang="en-US" spc="-5" smtClean="0"/>
              <a:t>optimization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9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code</a:t>
            </a:r>
            <a:r>
              <a:rPr lang="en-US" spc="-35" smtClean="0"/>
              <a:t> </a:t>
            </a:r>
            <a:r>
              <a:rPr lang="en-US" spc="-5" smtClean="0"/>
              <a:t>optimization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7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code</a:t>
            </a:r>
            <a:r>
              <a:rPr lang="en-US" spc="-35" smtClean="0"/>
              <a:t> </a:t>
            </a:r>
            <a:r>
              <a:rPr lang="en-US" spc="-5" smtClean="0"/>
              <a:t>optimization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7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 smtClean="0"/>
              <a:t>code</a:t>
            </a:r>
            <a:r>
              <a:rPr lang="en-US" spc="-35" smtClean="0"/>
              <a:t> </a:t>
            </a:r>
            <a:r>
              <a:rPr lang="en-US" spc="-5" smtClean="0"/>
              <a:t>optimization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 smtClean="0"/>
              <a:t>code</a:t>
            </a:r>
            <a:r>
              <a:rPr lang="en-US" spc="-35" smtClean="0"/>
              <a:t> </a:t>
            </a:r>
            <a:r>
              <a:rPr lang="en-US" spc="-5" smtClean="0"/>
              <a:t>optimization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7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 smtClean="0"/>
              <a:t>code</a:t>
            </a:r>
            <a:r>
              <a:rPr lang="en-US" spc="-35" smtClean="0"/>
              <a:t> </a:t>
            </a:r>
            <a:r>
              <a:rPr lang="en-US" spc="-5" smtClean="0"/>
              <a:t>optimization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7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 smtClean="0"/>
              <a:t>code</a:t>
            </a:r>
            <a:r>
              <a:rPr lang="en-US" spc="-35" smtClean="0"/>
              <a:t> </a:t>
            </a:r>
            <a:r>
              <a:rPr lang="en-US" spc="-5" smtClean="0"/>
              <a:t>optimization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1020317"/>
            <a:ext cx="737997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Compiler </a:t>
            </a:r>
            <a:r>
              <a:rPr sz="1800" spc="-10" dirty="0">
                <a:latin typeface="Calibri"/>
                <a:cs typeface="Calibri"/>
              </a:rPr>
              <a:t>front-end: lexical </a:t>
            </a:r>
            <a:r>
              <a:rPr sz="1800" spc="-5" dirty="0">
                <a:latin typeface="Calibri"/>
                <a:cs typeface="Calibri"/>
              </a:rPr>
              <a:t>analysis, </a:t>
            </a:r>
            <a:r>
              <a:rPr sz="1800" spc="-15" dirty="0">
                <a:latin typeface="Calibri"/>
                <a:cs typeface="Calibri"/>
              </a:rPr>
              <a:t>syntax </a:t>
            </a:r>
            <a:r>
              <a:rPr sz="1800" spc="-5" dirty="0">
                <a:latin typeface="Calibri"/>
                <a:cs typeface="Calibri"/>
              </a:rPr>
              <a:t>analysis, semantic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Tasks: </a:t>
            </a:r>
            <a:r>
              <a:rPr sz="1800" spc="-10" dirty="0">
                <a:latin typeface="Calibri"/>
                <a:cs typeface="Calibri"/>
              </a:rPr>
              <a:t>understanding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source code, </a:t>
            </a:r>
            <a:r>
              <a:rPr sz="1800" spc="-5" dirty="0">
                <a:latin typeface="Calibri"/>
                <a:cs typeface="Calibri"/>
              </a:rPr>
              <a:t>making </a:t>
            </a:r>
            <a:r>
              <a:rPr sz="1800" spc="-10" dirty="0">
                <a:latin typeface="Calibri"/>
                <a:cs typeface="Calibri"/>
              </a:rPr>
              <a:t>sure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source code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/>
                <a:cs typeface="Calibri"/>
              </a:rPr>
              <a:t>written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correctly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Compiler back-end: </a:t>
            </a:r>
            <a:r>
              <a:rPr sz="1800" spc="-10" dirty="0">
                <a:latin typeface="Calibri"/>
                <a:cs typeface="Calibri"/>
              </a:rPr>
              <a:t>Intermediate code generation/improvement,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Machine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generation/improvement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469900" marR="28575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Tasks: </a:t>
            </a:r>
            <a:r>
              <a:rPr sz="1800" spc="-10" dirty="0">
                <a:latin typeface="Calibri"/>
                <a:cs typeface="Calibri"/>
              </a:rPr>
              <a:t>translating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program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semantically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same </a:t>
            </a:r>
            <a:r>
              <a:rPr sz="1800" spc="-15" dirty="0">
                <a:latin typeface="Calibri"/>
                <a:cs typeface="Calibri"/>
              </a:rPr>
              <a:t>program </a:t>
            </a:r>
            <a:r>
              <a:rPr sz="1800" spc="-5" dirty="0">
                <a:latin typeface="Calibri"/>
                <a:cs typeface="Calibri"/>
              </a:rPr>
              <a:t>(in 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-5" dirty="0">
                <a:latin typeface="Calibri"/>
                <a:cs typeface="Calibri"/>
              </a:rPr>
              <a:t> language).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0" y="4830763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937625" y="483076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1809" y="2209292"/>
            <a:ext cx="184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Global</a:t>
            </a:r>
            <a:r>
              <a:rPr sz="1800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1809" y="2754629"/>
            <a:ext cx="218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Peep-hole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044" y="379857"/>
            <a:ext cx="7766050" cy="159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72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Constant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Propagation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dirty="0">
                <a:latin typeface="Calibri"/>
                <a:cs typeface="Calibri"/>
              </a:rPr>
              <a:t>If a </a:t>
            </a:r>
            <a:r>
              <a:rPr sz="1800" spc="-5" dirty="0">
                <a:latin typeface="Calibri"/>
                <a:cs typeface="Calibri"/>
              </a:rPr>
              <a:t>variable is assigned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constant </a:t>
            </a:r>
            <a:r>
              <a:rPr sz="1800" spc="-10" dirty="0">
                <a:latin typeface="Calibri"/>
                <a:cs typeface="Calibri"/>
              </a:rPr>
              <a:t>value,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subsequent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uses of that variable can be replaced by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constant.</a:t>
            </a:r>
            <a:endParaRPr sz="1800">
              <a:latin typeface="Calibri"/>
              <a:cs typeface="Calibri"/>
            </a:endParaRPr>
          </a:p>
          <a:p>
            <a:pPr marL="6062345">
              <a:lnSpc>
                <a:spcPct val="100000"/>
              </a:lnSpc>
              <a:spcBef>
                <a:spcPts val="550"/>
              </a:spcBef>
            </a:pPr>
            <a:r>
              <a:rPr sz="1800" spc="-10" dirty="0">
                <a:latin typeface="Calibri"/>
                <a:cs typeface="Calibri"/>
              </a:rPr>
              <a:t>Local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1048511"/>
            <a:ext cx="5715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140" y="2133092"/>
            <a:ext cx="716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eg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0" y="4830763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937625" y="483076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512844" y="2133092"/>
            <a:ext cx="111252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 indent="-139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temp4 </a:t>
            </a:r>
            <a:r>
              <a:rPr sz="1800" dirty="0">
                <a:latin typeface="Calibri"/>
                <a:cs typeface="Calibri"/>
              </a:rPr>
              <a:t>= 0;  </a:t>
            </a:r>
            <a:r>
              <a:rPr sz="1800" spc="-5" dirty="0">
                <a:latin typeface="Calibri"/>
                <a:cs typeface="Calibri"/>
              </a:rPr>
              <a:t>f0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temp4;  temp5 </a:t>
            </a:r>
            <a:r>
              <a:rPr sz="1800" dirty="0">
                <a:latin typeface="Calibri"/>
                <a:cs typeface="Calibri"/>
              </a:rPr>
              <a:t>= 1;  </a:t>
            </a:r>
            <a:r>
              <a:rPr sz="1800" spc="-5" dirty="0">
                <a:latin typeface="Calibri"/>
                <a:cs typeface="Calibri"/>
              </a:rPr>
              <a:t>f1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temp5;  temp6 </a:t>
            </a:r>
            <a:r>
              <a:rPr sz="1800" dirty="0">
                <a:latin typeface="Calibri"/>
                <a:cs typeface="Calibri"/>
              </a:rPr>
              <a:t>= 2;  i 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temp6;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2628" y="2361692"/>
            <a:ext cx="6076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f0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f1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 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2575" y="2590292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Can be </a:t>
            </a:r>
            <a:r>
              <a:rPr sz="1800" spc="-10" dirty="0">
                <a:solidFill>
                  <a:srgbClr val="C0504D"/>
                </a:solidFill>
                <a:latin typeface="Calibri"/>
                <a:cs typeface="Calibri"/>
              </a:rPr>
              <a:t>converted</a:t>
            </a:r>
            <a:r>
              <a:rPr sz="1800" spc="-5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1" y="4791862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7000" y="0"/>
            <a:ext cx="0" cy="4904740"/>
          </a:xfrm>
          <a:custGeom>
            <a:avLst/>
            <a:gdLst/>
            <a:ahLst/>
            <a:cxnLst/>
            <a:rect l="l" t="t" r="r" b="b"/>
            <a:pathLst>
              <a:path h="4904740">
                <a:moveTo>
                  <a:pt x="0" y="0"/>
                </a:moveTo>
                <a:lnTo>
                  <a:pt x="0" y="4904181"/>
                </a:lnTo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4371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90766" y="1675638"/>
            <a:ext cx="171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1809" y="2209292"/>
            <a:ext cx="184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Global</a:t>
            </a:r>
            <a:r>
              <a:rPr sz="1800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1809" y="2754629"/>
            <a:ext cx="218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Peep-hole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3172" y="379857"/>
            <a:ext cx="398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Algebraic Simplification </a:t>
            </a:r>
            <a:r>
              <a:rPr sz="1800" dirty="0"/>
              <a:t>and</a:t>
            </a:r>
            <a:r>
              <a:rPr sz="1800" spc="75" dirty="0"/>
              <a:t> </a:t>
            </a:r>
            <a:r>
              <a:rPr sz="1800" spc="-10" dirty="0"/>
              <a:t>Re-association</a:t>
            </a:r>
            <a:endParaRPr sz="1800"/>
          </a:p>
        </p:txBody>
      </p:sp>
      <p:sp>
        <p:nvSpPr>
          <p:cNvPr id="9" name="object 9"/>
          <p:cNvSpPr/>
          <p:nvPr/>
        </p:nvSpPr>
        <p:spPr>
          <a:xfrm>
            <a:off x="304800" y="1048511"/>
            <a:ext cx="5715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" y="1734311"/>
            <a:ext cx="5715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7244" y="1066038"/>
            <a:ext cx="5474335" cy="152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75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Simplification </a:t>
            </a:r>
            <a:r>
              <a:rPr sz="1800" spc="-5" dirty="0">
                <a:latin typeface="Calibri"/>
                <a:cs typeface="Calibri"/>
              </a:rPr>
              <a:t>use algebraic </a:t>
            </a:r>
            <a:r>
              <a:rPr sz="1800" spc="-10" dirty="0">
                <a:latin typeface="Calibri"/>
                <a:cs typeface="Calibri"/>
              </a:rPr>
              <a:t>properties </a:t>
            </a:r>
            <a:r>
              <a:rPr sz="1800" spc="-5" dirty="0">
                <a:latin typeface="Calibri"/>
                <a:cs typeface="Calibri"/>
              </a:rPr>
              <a:t>or operand-  </a:t>
            </a:r>
            <a:r>
              <a:rPr sz="1800" spc="-15" dirty="0">
                <a:latin typeface="Calibri"/>
                <a:cs typeface="Calibri"/>
              </a:rPr>
              <a:t>operator</a:t>
            </a:r>
            <a:r>
              <a:rPr sz="1800" spc="-10" dirty="0">
                <a:latin typeface="Calibri"/>
                <a:cs typeface="Calibri"/>
              </a:rPr>
              <a:t> combinations.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sz="1800" spc="-10" dirty="0">
                <a:latin typeface="Calibri"/>
                <a:cs typeface="Calibri"/>
              </a:rPr>
              <a:t>Re-association </a:t>
            </a:r>
            <a:r>
              <a:rPr sz="1800" spc="-25" dirty="0">
                <a:latin typeface="Calibri"/>
                <a:cs typeface="Calibri"/>
              </a:rPr>
              <a:t>refers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0" dirty="0">
                <a:latin typeface="Calibri"/>
                <a:cs typeface="Calibri"/>
              </a:rPr>
              <a:t>properties </a:t>
            </a:r>
            <a:r>
              <a:rPr sz="1800" spc="-5" dirty="0">
                <a:latin typeface="Calibri"/>
                <a:cs typeface="Calibri"/>
              </a:rPr>
              <a:t>such </a:t>
            </a:r>
            <a:r>
              <a:rPr sz="1800" dirty="0">
                <a:latin typeface="Calibri"/>
                <a:cs typeface="Calibri"/>
              </a:rPr>
              <a:t>as  </a:t>
            </a:r>
            <a:r>
              <a:rPr sz="1800" spc="-15" dirty="0">
                <a:latin typeface="Calibri"/>
                <a:cs typeface="Calibri"/>
              </a:rPr>
              <a:t>associativity, </a:t>
            </a:r>
            <a:r>
              <a:rPr sz="1800" spc="-10" dirty="0">
                <a:latin typeface="Calibri"/>
                <a:cs typeface="Calibri"/>
              </a:rPr>
              <a:t>commutativity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distributivity to rearrange 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expression.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40" y="2742692"/>
            <a:ext cx="480059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 +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 +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X *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 *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 /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X –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08150" y="2742692"/>
            <a:ext cx="3098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8340" y="4389221"/>
            <a:ext cx="1641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 </a:t>
            </a:r>
            <a:r>
              <a:rPr sz="1800" spc="-5" dirty="0">
                <a:latin typeface="Calibri"/>
                <a:cs typeface="Calibri"/>
              </a:rPr>
              <a:t>&amp;&amp; true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true  </a:t>
            </a:r>
            <a:r>
              <a:rPr sz="1800" dirty="0">
                <a:latin typeface="Calibri"/>
                <a:cs typeface="Calibri"/>
              </a:rPr>
              <a:t>b </a:t>
            </a:r>
            <a:r>
              <a:rPr sz="1800" spc="-5" dirty="0">
                <a:latin typeface="Calibri"/>
                <a:cs typeface="Calibri"/>
              </a:rPr>
              <a:t>&amp;&amp; </a:t>
            </a:r>
            <a:r>
              <a:rPr sz="1800" spc="-10" dirty="0">
                <a:latin typeface="Calibri"/>
                <a:cs typeface="Calibri"/>
              </a:rPr>
              <a:t>false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false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9743" y="3169666"/>
            <a:ext cx="16903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temp0 </a:t>
            </a:r>
            <a:r>
              <a:rPr sz="1800" dirty="0">
                <a:latin typeface="Calibri"/>
                <a:cs typeface="Calibri"/>
              </a:rPr>
              <a:t>= 15;  </a:t>
            </a:r>
            <a:r>
              <a:rPr sz="1800" spc="-5" dirty="0">
                <a:latin typeface="Calibri"/>
                <a:cs typeface="Calibri"/>
              </a:rPr>
              <a:t>temp1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=a+temp0;  </a:t>
            </a:r>
            <a:r>
              <a:rPr sz="1800" dirty="0">
                <a:latin typeface="Calibri"/>
                <a:cs typeface="Calibri"/>
              </a:rPr>
              <a:t>b 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temp1;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3975" y="2894787"/>
            <a:ext cx="197040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e.g. </a:t>
            </a:r>
            <a:r>
              <a:rPr sz="1800" spc="-5" dirty="0">
                <a:latin typeface="Calibri"/>
                <a:cs typeface="Calibri"/>
              </a:rPr>
              <a:t>:- </a:t>
            </a:r>
            <a:r>
              <a:rPr sz="1800" dirty="0">
                <a:latin typeface="Calibri"/>
                <a:cs typeface="Calibri"/>
              </a:rPr>
              <a:t>b = 5 + 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+10;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temp0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5;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temp1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temp0+a;  temp2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temp1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10;  b = </a:t>
            </a:r>
            <a:r>
              <a:rPr sz="1800" spc="-5" dirty="0">
                <a:latin typeface="Calibri"/>
                <a:cs typeface="Calibri"/>
              </a:rPr>
              <a:t>temp2;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01261" y="4791862"/>
            <a:ext cx="11430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code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optimization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0766" y="1675638"/>
            <a:ext cx="171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1809" y="2209292"/>
            <a:ext cx="184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Global</a:t>
            </a:r>
            <a:r>
              <a:rPr sz="1800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1809" y="2754629"/>
            <a:ext cx="218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Peep-hole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1048511"/>
            <a:ext cx="5715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7244" y="379857"/>
            <a:ext cx="426021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Operator </a:t>
            </a:r>
            <a:r>
              <a:rPr sz="1800" spc="-10" dirty="0">
                <a:latin typeface="Calibri"/>
                <a:cs typeface="Calibri"/>
              </a:rPr>
              <a:t>Strength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spc="-10" dirty="0">
                <a:latin typeface="Calibri"/>
                <a:cs typeface="Calibri"/>
              </a:rPr>
              <a:t>Replaces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5" dirty="0">
                <a:latin typeface="Calibri"/>
                <a:cs typeface="Calibri"/>
              </a:rPr>
              <a:t>operator </a:t>
            </a:r>
            <a:r>
              <a:rPr sz="1800" spc="-10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a less </a:t>
            </a:r>
            <a:r>
              <a:rPr sz="1800" spc="-5" dirty="0">
                <a:latin typeface="Calibri"/>
                <a:cs typeface="Calibri"/>
              </a:rPr>
              <a:t>expensive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0" y="4830763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937625" y="483076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764540" y="1751533"/>
            <a:ext cx="498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e.g.:-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2026411"/>
            <a:ext cx="33750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 * 2 = 2 * i = i 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  <a:p>
            <a:pPr marL="927100" marR="71882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 / 2 = </a:t>
            </a:r>
            <a:r>
              <a:rPr sz="1800" spc="-5" dirty="0">
                <a:latin typeface="Calibri"/>
                <a:cs typeface="Calibri"/>
              </a:rPr>
              <a:t>(int) (i </a:t>
            </a:r>
            <a:r>
              <a:rPr sz="1800" dirty="0">
                <a:latin typeface="Calibri"/>
                <a:cs typeface="Calibri"/>
              </a:rPr>
              <a:t>* 0.5)  0 – i = -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f * 2 = 2.0 * f = f 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f/0.2 </a:t>
            </a:r>
            <a:r>
              <a:rPr sz="1800" dirty="0">
                <a:latin typeface="Calibri"/>
                <a:cs typeface="Calibri"/>
              </a:rPr>
              <a:t>= f *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f – </a:t>
            </a:r>
            <a:r>
              <a:rPr sz="1800" spc="-10" dirty="0">
                <a:latin typeface="Calibri"/>
                <a:cs typeface="Calibri"/>
              </a:rPr>
              <a:t>floating point </a:t>
            </a:r>
            <a:r>
              <a:rPr sz="1800" spc="-25" dirty="0">
                <a:latin typeface="Calibri"/>
                <a:cs typeface="Calibri"/>
              </a:rPr>
              <a:t>number, </a:t>
            </a:r>
            <a:r>
              <a:rPr sz="1800" dirty="0">
                <a:latin typeface="Calibri"/>
                <a:cs typeface="Calibri"/>
              </a:rPr>
              <a:t>i =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integer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0766" y="1675638"/>
            <a:ext cx="171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1809" y="2209292"/>
            <a:ext cx="184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Global</a:t>
            </a:r>
            <a:r>
              <a:rPr sz="1800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1809" y="2754629"/>
            <a:ext cx="218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Peep-hole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3172" y="379857"/>
            <a:ext cx="1667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Copy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Propagation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1048511"/>
            <a:ext cx="5715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540" y="1066038"/>
            <a:ext cx="536702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Similar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constant </a:t>
            </a:r>
            <a:r>
              <a:rPr sz="1800" spc="-10" dirty="0">
                <a:latin typeface="Calibri"/>
                <a:cs typeface="Calibri"/>
              </a:rPr>
              <a:t>propagation, </a:t>
            </a:r>
            <a:r>
              <a:rPr sz="1800" spc="-5" dirty="0">
                <a:latin typeface="Calibri"/>
                <a:cs typeface="Calibri"/>
              </a:rPr>
              <a:t>but </a:t>
            </a:r>
            <a:r>
              <a:rPr sz="1800" spc="-10" dirty="0">
                <a:latin typeface="Calibri"/>
                <a:cs typeface="Calibri"/>
              </a:rPr>
              <a:t>generalized to </a:t>
            </a:r>
            <a:r>
              <a:rPr sz="1800" spc="5" dirty="0">
                <a:latin typeface="Calibri"/>
                <a:cs typeface="Calibri"/>
              </a:rPr>
              <a:t>non-  </a:t>
            </a:r>
            <a:r>
              <a:rPr sz="1800" spc="-15" dirty="0">
                <a:latin typeface="Calibri"/>
                <a:cs typeface="Calibri"/>
              </a:rPr>
              <a:t>constant</a:t>
            </a:r>
            <a:r>
              <a:rPr sz="1800" spc="-5" dirty="0">
                <a:latin typeface="Calibri"/>
                <a:cs typeface="Calibri"/>
              </a:rPr>
              <a:t> values.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libri"/>
                <a:cs typeface="Calibri"/>
              </a:rPr>
              <a:t>e.g.:-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0" y="4830763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937625" y="483076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508375" y="2026411"/>
            <a:ext cx="23983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temp3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temp1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temp1;  temp5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temp3 </a:t>
            </a:r>
            <a:r>
              <a:rPr sz="1800" dirty="0">
                <a:latin typeface="Calibri"/>
                <a:cs typeface="Calibri"/>
              </a:rPr>
              <a:t>* </a:t>
            </a:r>
            <a:r>
              <a:rPr sz="1800" spc="-5" dirty="0">
                <a:latin typeface="Calibri"/>
                <a:cs typeface="Calibri"/>
              </a:rPr>
              <a:t>temp1;  </a:t>
            </a:r>
            <a:r>
              <a:rPr sz="1800" dirty="0">
                <a:latin typeface="Calibri"/>
                <a:cs typeface="Calibri"/>
              </a:rPr>
              <a:t>c = </a:t>
            </a:r>
            <a:r>
              <a:rPr sz="1800" spc="-5" dirty="0">
                <a:latin typeface="Calibri"/>
                <a:cs typeface="Calibri"/>
              </a:rPr>
              <a:t>temp5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+temp3;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2026411"/>
            <a:ext cx="23475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temp2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temp1;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temp3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temp2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temp1;  temp4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temp3;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temp5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temp3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*temp2;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 = </a:t>
            </a:r>
            <a:r>
              <a:rPr sz="1800" spc="-5" dirty="0">
                <a:latin typeface="Calibri"/>
                <a:cs typeface="Calibri"/>
              </a:rPr>
              <a:t>temp5 +temp4;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0766" y="1675638"/>
            <a:ext cx="171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1809" y="2209292"/>
            <a:ext cx="184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Global</a:t>
            </a:r>
            <a:r>
              <a:rPr sz="1800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1809" y="2754629"/>
            <a:ext cx="218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Peep-hole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3172" y="379857"/>
            <a:ext cx="2139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Dead Code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Elimination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1048511"/>
            <a:ext cx="5715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540" y="1066038"/>
            <a:ext cx="5494020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2038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If an </a:t>
            </a:r>
            <a:r>
              <a:rPr sz="1800" spc="-15" dirty="0">
                <a:latin typeface="Calibri"/>
                <a:cs typeface="Calibri"/>
              </a:rPr>
              <a:t>instruction’s </a:t>
            </a:r>
            <a:r>
              <a:rPr sz="1800" spc="-10" dirty="0">
                <a:latin typeface="Calibri"/>
                <a:cs typeface="Calibri"/>
              </a:rPr>
              <a:t>result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never </a:t>
            </a:r>
            <a:r>
              <a:rPr sz="1800" dirty="0">
                <a:latin typeface="Calibri"/>
                <a:cs typeface="Calibri"/>
              </a:rPr>
              <a:t>used, the </a:t>
            </a:r>
            <a:r>
              <a:rPr sz="1800" spc="-10" dirty="0">
                <a:latin typeface="Calibri"/>
                <a:cs typeface="Calibri"/>
              </a:rPr>
              <a:t>instruction </a:t>
            </a:r>
            <a:r>
              <a:rPr sz="1800" spc="-5" dirty="0">
                <a:latin typeface="Calibri"/>
                <a:cs typeface="Calibri"/>
              </a:rPr>
              <a:t>is  </a:t>
            </a:r>
            <a:r>
              <a:rPr sz="1800" spc="-10" dirty="0">
                <a:latin typeface="Calibri"/>
                <a:cs typeface="Calibri"/>
              </a:rPr>
              <a:t>considered </a:t>
            </a:r>
            <a:r>
              <a:rPr sz="1800" spc="-15" dirty="0">
                <a:latin typeface="Calibri"/>
                <a:cs typeface="Calibri"/>
              </a:rPr>
              <a:t>“dead”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removed.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libri"/>
                <a:cs typeface="Calibri"/>
              </a:rPr>
              <a:t>e.g.:-</a:t>
            </a:r>
            <a:endParaRPr sz="1800">
              <a:latin typeface="Calibri"/>
              <a:cs typeface="Calibri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Consider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statement </a:t>
            </a:r>
            <a:r>
              <a:rPr sz="1800" spc="-5" dirty="0">
                <a:latin typeface="Calibri"/>
                <a:cs typeface="Calibri"/>
              </a:rPr>
              <a:t>temp1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temp2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temp3; 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if temp1 is never </a:t>
            </a: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again </a:t>
            </a:r>
            <a:r>
              <a:rPr sz="1800" dirty="0">
                <a:latin typeface="Calibri"/>
                <a:cs typeface="Calibri"/>
              </a:rPr>
              <a:t>then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spc="-5" dirty="0">
                <a:latin typeface="Calibri"/>
                <a:cs typeface="Calibri"/>
              </a:rPr>
              <a:t>can eliminate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0" y="4830763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937625" y="483076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0766" y="1675638"/>
            <a:ext cx="171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Local</a:t>
            </a:r>
            <a:r>
              <a:rPr sz="1800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044" y="379857"/>
            <a:ext cx="3258820" cy="97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Global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10" dirty="0">
                <a:latin typeface="Calibri"/>
                <a:cs typeface="Calibri"/>
              </a:rPr>
              <a:t>Optimization across </a:t>
            </a:r>
            <a:r>
              <a:rPr sz="1800" dirty="0">
                <a:latin typeface="Calibri"/>
                <a:cs typeface="Calibri"/>
              </a:rPr>
              <a:t>basic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blocks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044" y="1605788"/>
            <a:ext cx="5342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Data-flow </a:t>
            </a:r>
            <a:r>
              <a:rPr sz="1800" spc="-5" dirty="0">
                <a:latin typeface="Calibri"/>
                <a:cs typeface="Calibri"/>
              </a:rPr>
              <a:t>analysis is done </a:t>
            </a:r>
            <a:r>
              <a:rPr sz="1800" spc="-10" dirty="0">
                <a:latin typeface="Calibri"/>
                <a:cs typeface="Calibri"/>
              </a:rPr>
              <a:t>to perform optimization across  </a:t>
            </a:r>
            <a:r>
              <a:rPr sz="1800" spc="-5" dirty="0">
                <a:latin typeface="Calibri"/>
                <a:cs typeface="Calibri"/>
              </a:rPr>
              <a:t>basic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blocks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44" y="2209292"/>
            <a:ext cx="8202930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3135">
              <a:lnSpc>
                <a:spcPts val="1945"/>
              </a:lnSpc>
              <a:spcBef>
                <a:spcPts val="100"/>
              </a:spcBef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Global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Each </a:t>
            </a:r>
            <a:r>
              <a:rPr sz="1800" spc="-5" dirty="0">
                <a:latin typeface="Calibri"/>
                <a:cs typeface="Calibri"/>
              </a:rPr>
              <a:t>basic block 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node 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flow </a:t>
            </a:r>
            <a:r>
              <a:rPr sz="1800" spc="-10" dirty="0">
                <a:latin typeface="Calibri"/>
                <a:cs typeface="Calibri"/>
              </a:rPr>
              <a:t>graph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program.</a:t>
            </a:r>
            <a:endParaRPr sz="1800">
              <a:latin typeface="Calibri"/>
              <a:cs typeface="Calibri"/>
            </a:endParaRPr>
          </a:p>
          <a:p>
            <a:pPr marL="6033135">
              <a:lnSpc>
                <a:spcPts val="1960"/>
              </a:lnSpc>
              <a:spcBef>
                <a:spcPts val="400"/>
              </a:spcBef>
            </a:pP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Peep-hole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60"/>
              </a:lnSpc>
            </a:pPr>
            <a:r>
              <a:rPr sz="1800" spc="-5" dirty="0">
                <a:latin typeface="Calibri"/>
                <a:cs typeface="Calibri"/>
              </a:rPr>
              <a:t>These </a:t>
            </a:r>
            <a:r>
              <a:rPr sz="1800" spc="-10" dirty="0">
                <a:latin typeface="Calibri"/>
                <a:cs typeface="Calibri"/>
              </a:rPr>
              <a:t>optimizations can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extended to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entire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flow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graph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" y="972311"/>
            <a:ext cx="5715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1581911"/>
            <a:ext cx="5715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" y="2343911"/>
            <a:ext cx="5715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" y="2953511"/>
            <a:ext cx="5715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6965" y="3534048"/>
            <a:ext cx="2425649" cy="1281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xfrm>
            <a:off x="0" y="4830763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8937625" y="483076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0" y="0"/>
            <a:ext cx="0" cy="4904740"/>
          </a:xfrm>
          <a:custGeom>
            <a:avLst/>
            <a:gdLst/>
            <a:ahLst/>
            <a:cxnLst/>
            <a:rect l="l" t="t" r="r" b="b"/>
            <a:pathLst>
              <a:path h="4904740">
                <a:moveTo>
                  <a:pt x="0" y="0"/>
                </a:moveTo>
                <a:lnTo>
                  <a:pt x="0" y="4904181"/>
                </a:lnTo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71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61809" y="1675638"/>
            <a:ext cx="2181860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Local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optimization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ts val="4290"/>
              </a:lnSpc>
              <a:spcBef>
                <a:spcPts val="409"/>
              </a:spcBef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Global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optimization 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Peep-hole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optimization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896111"/>
            <a:ext cx="5867400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772795"/>
            <a:ext cx="3755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Code </a:t>
            </a:r>
            <a:r>
              <a:rPr sz="1800" spc="-10" dirty="0"/>
              <a:t>optimization </a:t>
            </a:r>
            <a:r>
              <a:rPr sz="1800" spc="-5" dirty="0"/>
              <a:t>between </a:t>
            </a:r>
            <a:r>
              <a:rPr sz="1800" dirty="0"/>
              <a:t>basic</a:t>
            </a:r>
            <a:r>
              <a:rPr sz="1800" spc="35" dirty="0"/>
              <a:t> </a:t>
            </a:r>
            <a:r>
              <a:rPr sz="1800" spc="-5" dirty="0"/>
              <a:t>blocks</a:t>
            </a:r>
            <a:endParaRPr sz="18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0" y="4830763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937625" y="483076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0766" y="1675638"/>
            <a:ext cx="171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Local</a:t>
            </a:r>
            <a:r>
              <a:rPr sz="1800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0" y="4830763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937625" y="483076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61809" y="2209292"/>
            <a:ext cx="184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Global</a:t>
            </a:r>
            <a:r>
              <a:rPr sz="18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1809" y="2754629"/>
            <a:ext cx="218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Peep-hole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03657"/>
            <a:ext cx="534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How to </a:t>
            </a:r>
            <a:r>
              <a:rPr sz="1800" spc="-5" dirty="0">
                <a:latin typeface="Calibri"/>
                <a:cs typeface="Calibri"/>
              </a:rPr>
              <a:t>implement </a:t>
            </a:r>
            <a:r>
              <a:rPr sz="1800" spc="-10" dirty="0">
                <a:latin typeface="Calibri"/>
                <a:cs typeface="Calibri"/>
              </a:rPr>
              <a:t>common </a:t>
            </a:r>
            <a:r>
              <a:rPr sz="1800" spc="-5" dirty="0">
                <a:latin typeface="Calibri"/>
                <a:cs typeface="Calibri"/>
              </a:rPr>
              <a:t>sub-expression elimination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913638"/>
            <a:ext cx="60623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79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expression </a:t>
            </a:r>
            <a:r>
              <a:rPr sz="1800" spc="-5" dirty="0">
                <a:latin typeface="Calibri"/>
                <a:cs typeface="Calibri"/>
              </a:rPr>
              <a:t>is defined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point </a:t>
            </a:r>
            <a:r>
              <a:rPr sz="1800" spc="-5" dirty="0">
                <a:latin typeface="Calibri"/>
                <a:cs typeface="Calibri"/>
              </a:rPr>
              <a:t>where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 assigned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value 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killed </a:t>
            </a:r>
            <a:r>
              <a:rPr sz="1800" dirty="0">
                <a:latin typeface="Calibri"/>
                <a:cs typeface="Calibri"/>
              </a:rPr>
              <a:t>when </a:t>
            </a:r>
            <a:r>
              <a:rPr sz="1800" spc="-5" dirty="0">
                <a:latin typeface="Calibri"/>
                <a:cs typeface="Calibri"/>
              </a:rPr>
              <a:t>one of its </a:t>
            </a:r>
            <a:r>
              <a:rPr sz="1800" spc="-10" dirty="0">
                <a:latin typeface="Calibri"/>
                <a:cs typeface="Calibri"/>
              </a:rPr>
              <a:t>operands </a:t>
            </a:r>
            <a:r>
              <a:rPr sz="1800" spc="-5" dirty="0">
                <a:latin typeface="Calibri"/>
                <a:cs typeface="Calibri"/>
              </a:rPr>
              <a:t>is subsequently assigned 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expression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available at </a:t>
            </a:r>
            <a:r>
              <a:rPr sz="1800" spc="-5" dirty="0">
                <a:latin typeface="Calibri"/>
                <a:cs typeface="Calibri"/>
              </a:rPr>
              <a:t>some </a:t>
            </a:r>
            <a:r>
              <a:rPr sz="1800" spc="-10" dirty="0">
                <a:latin typeface="Calibri"/>
                <a:cs typeface="Calibri"/>
              </a:rPr>
              <a:t>point </a:t>
            </a:r>
            <a:r>
              <a:rPr sz="1800" dirty="0">
                <a:latin typeface="Calibri"/>
                <a:cs typeface="Calibri"/>
              </a:rPr>
              <a:t>p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flow graph </a:t>
            </a:r>
            <a:r>
              <a:rPr sz="1800" spc="-5" dirty="0">
                <a:latin typeface="Calibri"/>
                <a:cs typeface="Calibri"/>
              </a:rPr>
              <a:t>if every  path </a:t>
            </a:r>
            <a:r>
              <a:rPr sz="1800" dirty="0">
                <a:latin typeface="Calibri"/>
                <a:cs typeface="Calibri"/>
              </a:rPr>
              <a:t>leading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p </a:t>
            </a:r>
            <a:r>
              <a:rPr sz="1800" spc="-10" dirty="0">
                <a:latin typeface="Calibri"/>
                <a:cs typeface="Calibri"/>
              </a:rPr>
              <a:t>contains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prior </a:t>
            </a:r>
            <a:r>
              <a:rPr sz="1800" spc="-10" dirty="0">
                <a:latin typeface="Calibri"/>
                <a:cs typeface="Calibri"/>
              </a:rPr>
              <a:t>definition </a:t>
            </a:r>
            <a:r>
              <a:rPr sz="1800" spc="-5" dirty="0">
                <a:latin typeface="Calibri"/>
                <a:cs typeface="Calibri"/>
              </a:rPr>
              <a:t>of that </a:t>
            </a:r>
            <a:r>
              <a:rPr sz="1800" spc="-10" dirty="0">
                <a:latin typeface="Calibri"/>
                <a:cs typeface="Calibri"/>
              </a:rPr>
              <a:t>expression  </a:t>
            </a:r>
            <a:r>
              <a:rPr sz="1800" spc="-5" dirty="0">
                <a:latin typeface="Calibri"/>
                <a:cs typeface="Calibri"/>
              </a:rPr>
              <a:t>which is not subsequently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killed.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2833827"/>
            <a:ext cx="52584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avail[B]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set of </a:t>
            </a:r>
            <a:r>
              <a:rPr sz="1800" spc="-10" dirty="0">
                <a:latin typeface="Calibri"/>
                <a:cs typeface="Calibri"/>
              </a:rPr>
              <a:t>expressions available </a:t>
            </a:r>
            <a:r>
              <a:rPr sz="1800" spc="-5" dirty="0">
                <a:latin typeface="Calibri"/>
                <a:cs typeface="Calibri"/>
              </a:rPr>
              <a:t>on entry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block </a:t>
            </a:r>
            <a:r>
              <a:rPr sz="1800" dirty="0">
                <a:latin typeface="Calibri"/>
                <a:cs typeface="Calibri"/>
              </a:rPr>
              <a:t>B  </a:t>
            </a:r>
            <a:r>
              <a:rPr sz="1800" spc="-5" dirty="0">
                <a:latin typeface="Calibri"/>
                <a:cs typeface="Calibri"/>
              </a:rPr>
              <a:t>exit[B]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set of </a:t>
            </a:r>
            <a:r>
              <a:rPr sz="1800" spc="-10" dirty="0">
                <a:latin typeface="Calibri"/>
                <a:cs typeface="Calibri"/>
              </a:rPr>
              <a:t>expressions available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10" dirty="0">
                <a:latin typeface="Calibri"/>
                <a:cs typeface="Calibri"/>
              </a:rPr>
              <a:t>exit from </a:t>
            </a:r>
            <a:r>
              <a:rPr sz="1800" dirty="0">
                <a:latin typeface="Calibri"/>
                <a:cs typeface="Calibri"/>
              </a:rPr>
              <a:t>B  </a:t>
            </a:r>
            <a:r>
              <a:rPr sz="1800" spc="-5" dirty="0">
                <a:latin typeface="Calibri"/>
                <a:cs typeface="Calibri"/>
              </a:rPr>
              <a:t>killed[B]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set of </a:t>
            </a:r>
            <a:r>
              <a:rPr sz="1800" spc="-10" dirty="0">
                <a:latin typeface="Calibri"/>
                <a:cs typeface="Calibri"/>
              </a:rPr>
              <a:t>expressions </a:t>
            </a:r>
            <a:r>
              <a:rPr sz="1800" spc="-5" dirty="0">
                <a:latin typeface="Calibri"/>
                <a:cs typeface="Calibri"/>
              </a:rPr>
              <a:t>killed in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defined[B]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set of </a:t>
            </a:r>
            <a:r>
              <a:rPr sz="1800" spc="-10" dirty="0">
                <a:latin typeface="Calibri"/>
                <a:cs typeface="Calibri"/>
              </a:rPr>
              <a:t>expressions </a:t>
            </a:r>
            <a:r>
              <a:rPr sz="1800" spc="-5" dirty="0">
                <a:latin typeface="Calibri"/>
                <a:cs typeface="Calibri"/>
              </a:rPr>
              <a:t>defined in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4206341"/>
            <a:ext cx="37007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exit[B]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avail[B]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killed[B]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defined[B]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0766" y="1675638"/>
            <a:ext cx="171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Local</a:t>
            </a:r>
            <a:r>
              <a:rPr sz="1800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0" y="4830763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937625" y="483076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61809" y="2209292"/>
            <a:ext cx="184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Global</a:t>
            </a:r>
            <a:r>
              <a:rPr sz="18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1809" y="2754629"/>
            <a:ext cx="218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Peep-hole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379857"/>
            <a:ext cx="57067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Algorithm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global </a:t>
            </a:r>
            <a:r>
              <a:rPr sz="1800" spc="-10" dirty="0">
                <a:latin typeface="Calibri"/>
                <a:cs typeface="Calibri"/>
              </a:rPr>
              <a:t>common </a:t>
            </a:r>
            <a:r>
              <a:rPr sz="1800" spc="-5" dirty="0">
                <a:latin typeface="Calibri"/>
                <a:cs typeface="Calibri"/>
              </a:rPr>
              <a:t>sub-expression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elimination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1.	</a:t>
            </a:r>
            <a:r>
              <a:rPr sz="1800" spc="-15" dirty="0">
                <a:latin typeface="Calibri"/>
                <a:cs typeface="Calibri"/>
              </a:rPr>
              <a:t>First, </a:t>
            </a:r>
            <a:r>
              <a:rPr sz="1800" spc="-10" dirty="0">
                <a:latin typeface="Calibri"/>
                <a:cs typeface="Calibri"/>
              </a:rPr>
              <a:t>compute </a:t>
            </a:r>
            <a:r>
              <a:rPr sz="1800" spc="-5" dirty="0">
                <a:latin typeface="Calibri"/>
                <a:cs typeface="Calibri"/>
              </a:rPr>
              <a:t>defined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killed sets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5" dirty="0">
                <a:latin typeface="Calibri"/>
                <a:cs typeface="Calibri"/>
              </a:rPr>
              <a:t>basic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block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1386078"/>
            <a:ext cx="58547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2.	</a:t>
            </a:r>
            <a:r>
              <a:rPr sz="1800" spc="-10" dirty="0">
                <a:latin typeface="Calibri"/>
                <a:cs typeface="Calibri"/>
              </a:rPr>
              <a:t>Iteratively compute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avail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exit </a:t>
            </a:r>
            <a:r>
              <a:rPr sz="1800" spc="-5" dirty="0">
                <a:latin typeface="Calibri"/>
                <a:cs typeface="Calibri"/>
              </a:rPr>
              <a:t>sets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5" dirty="0">
                <a:latin typeface="Calibri"/>
                <a:cs typeface="Calibri"/>
              </a:rPr>
              <a:t>block by  </a:t>
            </a:r>
            <a:r>
              <a:rPr sz="1800" dirty="0">
                <a:latin typeface="Calibri"/>
                <a:cs typeface="Calibri"/>
              </a:rPr>
              <a:t>running the </a:t>
            </a:r>
            <a:r>
              <a:rPr sz="1800" spc="-10" dirty="0">
                <a:latin typeface="Calibri"/>
                <a:cs typeface="Calibri"/>
              </a:rPr>
              <a:t>following </a:t>
            </a:r>
            <a:r>
              <a:rPr sz="1800" spc="-5" dirty="0">
                <a:latin typeface="Calibri"/>
                <a:cs typeface="Calibri"/>
              </a:rPr>
              <a:t>algorithm until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hit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stable </a:t>
            </a:r>
            <a:r>
              <a:rPr sz="1800" spc="-15" dirty="0">
                <a:latin typeface="Calibri"/>
                <a:cs typeface="Calibri"/>
              </a:rPr>
              <a:t>fixed  </a:t>
            </a:r>
            <a:r>
              <a:rPr sz="1800" spc="-5" dirty="0">
                <a:latin typeface="Calibri"/>
                <a:cs typeface="Calibri"/>
              </a:rPr>
              <a:t>point: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2209292"/>
            <a:ext cx="571690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470534" algn="l"/>
              </a:tabLst>
            </a:pPr>
            <a:r>
              <a:rPr sz="1800" spc="-5" dirty="0">
                <a:latin typeface="Calibri"/>
                <a:cs typeface="Calibri"/>
              </a:rPr>
              <a:t>Identify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15" dirty="0">
                <a:latin typeface="Calibri"/>
                <a:cs typeface="Calibri"/>
              </a:rPr>
              <a:t>statement </a:t>
            </a:r>
            <a:r>
              <a:rPr sz="1800" b="1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form </a:t>
            </a:r>
            <a:r>
              <a:rPr sz="1800" b="1" dirty="0">
                <a:latin typeface="Calibri"/>
                <a:cs typeface="Calibri"/>
              </a:rPr>
              <a:t>a = b op c </a:t>
            </a:r>
            <a:r>
              <a:rPr sz="1800" spc="-5" dirty="0">
                <a:latin typeface="Calibri"/>
                <a:cs typeface="Calibri"/>
              </a:rPr>
              <a:t>in some  block </a:t>
            </a:r>
            <a:r>
              <a:rPr sz="1800" dirty="0">
                <a:latin typeface="Calibri"/>
                <a:cs typeface="Calibri"/>
              </a:rPr>
              <a:t>B </a:t>
            </a:r>
            <a:r>
              <a:rPr sz="1800" spc="-5" dirty="0">
                <a:latin typeface="Calibri"/>
                <a:cs typeface="Calibri"/>
              </a:rPr>
              <a:t>such that </a:t>
            </a:r>
            <a:r>
              <a:rPr sz="1800" b="1" dirty="0">
                <a:latin typeface="Calibri"/>
                <a:cs typeface="Calibri"/>
              </a:rPr>
              <a:t>b op c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available </a:t>
            </a:r>
            <a:r>
              <a:rPr sz="1800" spc="-5" dirty="0">
                <a:latin typeface="Calibri"/>
                <a:cs typeface="Calibri"/>
              </a:rPr>
              <a:t>at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entry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B and  </a:t>
            </a:r>
            <a:r>
              <a:rPr sz="1800" spc="-5" dirty="0">
                <a:latin typeface="Calibri"/>
                <a:cs typeface="Calibri"/>
              </a:rPr>
              <a:t>neither </a:t>
            </a:r>
            <a:r>
              <a:rPr sz="1800" b="1" dirty="0">
                <a:latin typeface="Calibri"/>
                <a:cs typeface="Calibri"/>
              </a:rPr>
              <a:t>b </a:t>
            </a:r>
            <a:r>
              <a:rPr sz="1800" spc="-5" dirty="0">
                <a:latin typeface="Calibri"/>
                <a:cs typeface="Calibri"/>
              </a:rPr>
              <a:t>nor </a:t>
            </a:r>
            <a:r>
              <a:rPr sz="1800" b="1" dirty="0">
                <a:latin typeface="Calibri"/>
                <a:cs typeface="Calibri"/>
              </a:rPr>
              <a:t>c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redefined </a:t>
            </a:r>
            <a:r>
              <a:rPr sz="1800" dirty="0">
                <a:latin typeface="Calibri"/>
                <a:cs typeface="Calibri"/>
              </a:rPr>
              <a:t>in B </a:t>
            </a:r>
            <a:r>
              <a:rPr sz="1800" spc="-5" dirty="0">
                <a:latin typeface="Calibri"/>
                <a:cs typeface="Calibri"/>
              </a:rPr>
              <a:t>prior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69900" marR="53975" indent="-457834">
              <a:lnSpc>
                <a:spcPct val="100000"/>
              </a:lnSpc>
              <a:buAutoNum type="alphaLcParenR"/>
              <a:tabLst>
                <a:tab pos="469900" algn="l"/>
                <a:tab pos="470534" algn="l"/>
              </a:tabLst>
            </a:pPr>
            <a:r>
              <a:rPr sz="1800" spc="-10" dirty="0">
                <a:latin typeface="Calibri"/>
                <a:cs typeface="Calibri"/>
              </a:rPr>
              <a:t>Follow flow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control </a:t>
            </a:r>
            <a:r>
              <a:rPr sz="1800" spc="-10" dirty="0">
                <a:latin typeface="Calibri"/>
                <a:cs typeface="Calibri"/>
              </a:rPr>
              <a:t>backwards </a:t>
            </a:r>
            <a:r>
              <a:rPr sz="1800" dirty="0">
                <a:latin typeface="Calibri"/>
                <a:cs typeface="Calibri"/>
              </a:rPr>
              <a:t>in the </a:t>
            </a:r>
            <a:r>
              <a:rPr sz="1800" spc="-10" dirty="0">
                <a:latin typeface="Calibri"/>
                <a:cs typeface="Calibri"/>
              </a:rPr>
              <a:t>graph </a:t>
            </a:r>
            <a:r>
              <a:rPr sz="1800" spc="-5" dirty="0">
                <a:latin typeface="Calibri"/>
                <a:cs typeface="Calibri"/>
              </a:rPr>
              <a:t>passing  back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but not </a:t>
            </a:r>
            <a:r>
              <a:rPr sz="1800" spc="-10" dirty="0">
                <a:latin typeface="Calibri"/>
                <a:cs typeface="Calibri"/>
              </a:rPr>
              <a:t>through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5" dirty="0">
                <a:latin typeface="Calibri"/>
                <a:cs typeface="Calibri"/>
              </a:rPr>
              <a:t>block that defines </a:t>
            </a:r>
            <a:r>
              <a:rPr sz="1800" b="1" dirty="0">
                <a:latin typeface="Calibri"/>
                <a:cs typeface="Calibri"/>
              </a:rPr>
              <a:t>b op c</a:t>
            </a:r>
            <a:r>
              <a:rPr sz="1800" dirty="0">
                <a:latin typeface="Calibri"/>
                <a:cs typeface="Calibri"/>
              </a:rPr>
              <a:t>.  the </a:t>
            </a:r>
            <a:r>
              <a:rPr sz="1800" spc="-10" dirty="0">
                <a:latin typeface="Calibri"/>
                <a:cs typeface="Calibri"/>
              </a:rPr>
              <a:t>last computation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b="1" dirty="0">
                <a:latin typeface="Calibri"/>
                <a:cs typeface="Calibri"/>
              </a:rPr>
              <a:t>b op c </a:t>
            </a:r>
            <a:r>
              <a:rPr sz="1800" spc="-5" dirty="0">
                <a:latin typeface="Calibri"/>
                <a:cs typeface="Calibri"/>
              </a:rPr>
              <a:t>in such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block reaches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  <a:p>
            <a:pPr marL="469900" marR="71755" indent="-457834">
              <a:lnSpc>
                <a:spcPct val="100000"/>
              </a:lnSpc>
              <a:buAutoNum type="alphaLcParenR"/>
              <a:tabLst>
                <a:tab pos="469900" algn="l"/>
                <a:tab pos="470534" algn="l"/>
              </a:tabLst>
            </a:pPr>
            <a:r>
              <a:rPr sz="1800" spc="-5" dirty="0">
                <a:latin typeface="Calibri"/>
                <a:cs typeface="Calibri"/>
              </a:rPr>
              <a:t>After each </a:t>
            </a:r>
            <a:r>
              <a:rPr sz="1800" spc="-10" dirty="0">
                <a:latin typeface="Calibri"/>
                <a:cs typeface="Calibri"/>
              </a:rPr>
              <a:t>computation </a:t>
            </a:r>
            <a:r>
              <a:rPr sz="1800" b="1" dirty="0">
                <a:latin typeface="Calibri"/>
                <a:cs typeface="Calibri"/>
              </a:rPr>
              <a:t>d = b op c </a:t>
            </a:r>
            <a:r>
              <a:rPr sz="1800" spc="-5" dirty="0">
                <a:latin typeface="Calibri"/>
                <a:cs typeface="Calibri"/>
              </a:rPr>
              <a:t>identified in </a:t>
            </a:r>
            <a:r>
              <a:rPr sz="1800" spc="-15" dirty="0">
                <a:latin typeface="Calibri"/>
                <a:cs typeface="Calibri"/>
              </a:rPr>
              <a:t>step </a:t>
            </a:r>
            <a:r>
              <a:rPr sz="1800" dirty="0">
                <a:latin typeface="Calibri"/>
                <a:cs typeface="Calibri"/>
              </a:rPr>
              <a:t>2a,  add </a:t>
            </a:r>
            <a:r>
              <a:rPr sz="1800" spc="-15" dirty="0">
                <a:latin typeface="Calibri"/>
                <a:cs typeface="Calibri"/>
              </a:rPr>
              <a:t>statement </a:t>
            </a:r>
            <a:r>
              <a:rPr sz="1800" b="1" dirty="0">
                <a:latin typeface="Calibri"/>
                <a:cs typeface="Calibri"/>
              </a:rPr>
              <a:t>t = 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block </a:t>
            </a:r>
            <a:r>
              <a:rPr sz="1800" spc="-5" dirty="0">
                <a:latin typeface="Calibri"/>
                <a:cs typeface="Calibri"/>
              </a:rPr>
              <a:t>where 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temp</a:t>
            </a:r>
            <a:endParaRPr sz="18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1800" spc="-10" dirty="0">
                <a:latin typeface="Calibri"/>
                <a:cs typeface="Calibri"/>
              </a:rPr>
              <a:t>Replace </a:t>
            </a:r>
            <a:r>
              <a:rPr sz="1800" b="1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b="1" dirty="0">
                <a:latin typeface="Calibri"/>
                <a:cs typeface="Calibri"/>
              </a:rPr>
              <a:t>a =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0" y="0"/>
            <a:ext cx="0" cy="4904740"/>
          </a:xfrm>
          <a:custGeom>
            <a:avLst/>
            <a:gdLst/>
            <a:ahLst/>
            <a:cxnLst/>
            <a:rect l="l" t="t" r="r" b="b"/>
            <a:pathLst>
              <a:path h="4904740">
                <a:moveTo>
                  <a:pt x="0" y="0"/>
                </a:moveTo>
                <a:lnTo>
                  <a:pt x="0" y="4904181"/>
                </a:lnTo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71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61809" y="1675638"/>
            <a:ext cx="2181860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Local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4290"/>
              </a:lnSpc>
              <a:spcBef>
                <a:spcPts val="409"/>
              </a:spcBef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Global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optimization 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Peep-hole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6405" y="379857"/>
            <a:ext cx="6184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An </a:t>
            </a:r>
            <a:r>
              <a:rPr sz="1800" spc="-10" dirty="0"/>
              <a:t>example illustrating </a:t>
            </a:r>
            <a:r>
              <a:rPr sz="1800" dirty="0"/>
              <a:t>global </a:t>
            </a:r>
            <a:r>
              <a:rPr sz="1800" spc="-10" dirty="0"/>
              <a:t>common </a:t>
            </a:r>
            <a:r>
              <a:rPr sz="1800" spc="-5" dirty="0"/>
              <a:t>sub-expression</a:t>
            </a:r>
            <a:r>
              <a:rPr sz="1800" spc="10" dirty="0"/>
              <a:t> </a:t>
            </a:r>
            <a:r>
              <a:rPr sz="1800" spc="-5" dirty="0"/>
              <a:t>elimination</a:t>
            </a:r>
            <a:endParaRPr sz="18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0" y="4830763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937625" y="483076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09600" y="819911"/>
            <a:ext cx="57912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7697" y="284810"/>
            <a:ext cx="48501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Compiler Code</a:t>
            </a:r>
            <a:r>
              <a:rPr sz="3200" spc="-30" dirty="0"/>
              <a:t> </a:t>
            </a:r>
            <a:r>
              <a:rPr sz="3200" spc="-10" dirty="0"/>
              <a:t>Optimizations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0" y="4830763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937625" y="483076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88340" y="908537"/>
            <a:ext cx="7197725" cy="32423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7020" marR="4951730" indent="-287020" algn="r">
              <a:lnSpc>
                <a:spcPct val="100000"/>
              </a:lnSpc>
              <a:spcBef>
                <a:spcPts val="415"/>
              </a:spcBef>
              <a:buFont typeface="Arial"/>
              <a:buChar char="–"/>
              <a:tabLst>
                <a:tab pos="287020" algn="l"/>
              </a:tabLst>
            </a:pPr>
            <a:r>
              <a:rPr sz="2400" spc="-10" dirty="0">
                <a:latin typeface="Calibri"/>
                <a:cs typeface="Calibri"/>
              </a:rPr>
              <a:t>Optimized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endParaRPr sz="2400" dirty="0">
              <a:latin typeface="Calibri"/>
              <a:cs typeface="Calibri"/>
            </a:endParaRPr>
          </a:p>
          <a:p>
            <a:pPr marL="227965" marR="4940300" lvl="1" indent="-227965" algn="r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000" spc="-10" dirty="0">
                <a:latin typeface="Calibri"/>
                <a:cs typeface="Calibri"/>
              </a:rPr>
              <a:t>Executes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faster</a:t>
            </a:r>
            <a:endParaRPr sz="20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latin typeface="Calibri"/>
                <a:cs typeface="Calibri"/>
              </a:rPr>
              <a:t>Efficient </a:t>
            </a:r>
            <a:r>
              <a:rPr sz="2000" spc="-5" dirty="0">
                <a:latin typeface="Calibri"/>
                <a:cs typeface="Calibri"/>
              </a:rPr>
              <a:t>memory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usage</a:t>
            </a:r>
            <a:endParaRPr sz="20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Yielding </a:t>
            </a:r>
            <a:r>
              <a:rPr sz="2000" spc="-10" dirty="0">
                <a:latin typeface="Calibri"/>
                <a:cs typeface="Calibri"/>
              </a:rPr>
              <a:t>better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</a:t>
            </a:r>
            <a:endParaRPr sz="20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Reduces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time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space </a:t>
            </a:r>
            <a:r>
              <a:rPr sz="2000" spc="-10" dirty="0">
                <a:latin typeface="Calibri"/>
                <a:cs typeface="Calibri"/>
              </a:rPr>
              <a:t>complexity</a:t>
            </a:r>
            <a:endParaRPr sz="20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Code </a:t>
            </a:r>
            <a:r>
              <a:rPr sz="2000" spc="-15" dirty="0">
                <a:latin typeface="Calibri"/>
                <a:cs typeface="Calibri"/>
              </a:rPr>
              <a:t>size </a:t>
            </a:r>
            <a:r>
              <a:rPr sz="2000" spc="-10" dirty="0">
                <a:latin typeface="Calibri"/>
                <a:cs typeface="Calibri"/>
              </a:rPr>
              <a:t>get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reduced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2590"/>
              </a:lnSpc>
              <a:buFont typeface="Arial"/>
              <a:buChar char="–"/>
              <a:tabLst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transforming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piece of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more  efficient </a:t>
            </a:r>
            <a:r>
              <a:rPr sz="2400" spc="-5" dirty="0">
                <a:latin typeface="Calibri"/>
                <a:cs typeface="Calibri"/>
              </a:rPr>
              <a:t>without </a:t>
            </a:r>
            <a:r>
              <a:rPr sz="2400" dirty="0">
                <a:latin typeface="Calibri"/>
                <a:cs typeface="Calibri"/>
              </a:rPr>
              <a:t>changing its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1809" y="2754629"/>
            <a:ext cx="218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Peep-hole</a:t>
            </a:r>
            <a:r>
              <a:rPr sz="18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379857"/>
            <a:ext cx="7787640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22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Peep-hole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2519045">
              <a:lnSpc>
                <a:spcPct val="100000"/>
              </a:lnSpc>
              <a:spcBef>
                <a:spcPts val="1170"/>
              </a:spcBef>
            </a:pPr>
            <a:r>
              <a:rPr sz="1800" spc="-10" dirty="0">
                <a:latin typeface="Calibri"/>
                <a:cs typeface="Calibri"/>
              </a:rPr>
              <a:t>Optimization </a:t>
            </a:r>
            <a:r>
              <a:rPr sz="1800" spc="-5" dirty="0">
                <a:latin typeface="Calibri"/>
                <a:cs typeface="Calibri"/>
              </a:rPr>
              <a:t>technique that </a:t>
            </a:r>
            <a:r>
              <a:rPr sz="1800" spc="-15" dirty="0">
                <a:latin typeface="Calibri"/>
                <a:cs typeface="Calibri"/>
              </a:rPr>
              <a:t>operates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target </a:t>
            </a:r>
            <a:r>
              <a:rPr sz="1800" spc="-10" dirty="0">
                <a:latin typeface="Calibri"/>
                <a:cs typeface="Calibri"/>
              </a:rPr>
              <a:t>code  considering </a:t>
            </a:r>
            <a:r>
              <a:rPr sz="1800" spc="-20" dirty="0">
                <a:latin typeface="Calibri"/>
                <a:cs typeface="Calibri"/>
              </a:rPr>
              <a:t>few </a:t>
            </a:r>
            <a:r>
              <a:rPr sz="1800" spc="-10" dirty="0">
                <a:latin typeface="Calibri"/>
                <a:cs typeface="Calibri"/>
              </a:rPr>
              <a:t>instructions at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  <a:p>
            <a:pPr marL="5986145">
              <a:lnSpc>
                <a:spcPts val="1920"/>
              </a:lnSpc>
              <a:spcBef>
                <a:spcPts val="480"/>
              </a:spcBef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Local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Calibri"/>
                <a:cs typeface="Calibri"/>
              </a:rPr>
              <a:t>Do machine dependent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improvements</a:t>
            </a:r>
            <a:endParaRPr sz="1800">
              <a:latin typeface="Calibri"/>
              <a:cs typeface="Calibri"/>
            </a:endParaRPr>
          </a:p>
          <a:p>
            <a:pPr marL="5956935">
              <a:lnSpc>
                <a:spcPct val="100000"/>
              </a:lnSpc>
              <a:spcBef>
                <a:spcPts val="365"/>
              </a:spcBef>
            </a:pP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Global</a:t>
            </a:r>
            <a:r>
              <a:rPr sz="1800" spc="-5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2437892"/>
            <a:ext cx="5532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Peeps into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single or sequence of two </a:t>
            </a:r>
            <a:r>
              <a:rPr sz="1800" spc="-10" dirty="0">
                <a:latin typeface="Calibri"/>
                <a:cs typeface="Calibri"/>
              </a:rPr>
              <a:t>to three instructions 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replaces it by most </a:t>
            </a:r>
            <a:r>
              <a:rPr sz="1800" spc="-10" dirty="0">
                <a:latin typeface="Calibri"/>
                <a:cs typeface="Calibri"/>
              </a:rPr>
              <a:t>efficient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alternatives.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1048511"/>
            <a:ext cx="5715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1810511"/>
            <a:ext cx="5715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2420111"/>
            <a:ext cx="5715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3182111"/>
            <a:ext cx="5715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7244" y="3139135"/>
            <a:ext cx="4092575" cy="16414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800" spc="-10" dirty="0">
                <a:latin typeface="Calibri"/>
                <a:cs typeface="Calibri"/>
              </a:rPr>
              <a:t>Characteristics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peep-hole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optimizations:</a:t>
            </a:r>
            <a:endParaRPr sz="1800">
              <a:latin typeface="Calibri"/>
              <a:cs typeface="Calibri"/>
            </a:endParaRPr>
          </a:p>
          <a:p>
            <a:pPr marL="832485" indent="-287655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833119" algn="l"/>
              </a:tabLst>
            </a:pPr>
            <a:r>
              <a:rPr sz="1800" spc="-10" dirty="0">
                <a:latin typeface="Calibri"/>
                <a:cs typeface="Calibri"/>
              </a:rPr>
              <a:t>Redundant-instruction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elimination</a:t>
            </a:r>
            <a:endParaRPr sz="1800">
              <a:latin typeface="Calibri"/>
              <a:cs typeface="Calibri"/>
            </a:endParaRPr>
          </a:p>
          <a:p>
            <a:pPr marL="832485" indent="-287655">
              <a:lnSpc>
                <a:spcPct val="100000"/>
              </a:lnSpc>
              <a:buFont typeface="Wingdings"/>
              <a:buChar char=""/>
              <a:tabLst>
                <a:tab pos="833119" algn="l"/>
              </a:tabLst>
            </a:pPr>
            <a:r>
              <a:rPr sz="1800" spc="-10" dirty="0">
                <a:latin typeface="Calibri"/>
                <a:cs typeface="Calibri"/>
              </a:rPr>
              <a:t>Flow-of-control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optimizations</a:t>
            </a:r>
            <a:endParaRPr sz="1800">
              <a:latin typeface="Calibri"/>
              <a:cs typeface="Calibri"/>
            </a:endParaRPr>
          </a:p>
          <a:p>
            <a:pPr marL="832485" indent="-287655">
              <a:lnSpc>
                <a:spcPct val="100000"/>
              </a:lnSpc>
              <a:buFont typeface="Wingdings"/>
              <a:buChar char=""/>
              <a:tabLst>
                <a:tab pos="833119" algn="l"/>
              </a:tabLst>
            </a:pPr>
            <a:r>
              <a:rPr sz="1800" spc="-10" dirty="0">
                <a:latin typeface="Calibri"/>
                <a:cs typeface="Calibri"/>
              </a:rPr>
              <a:t>Algebraic simplifications</a:t>
            </a:r>
            <a:endParaRPr sz="1800">
              <a:latin typeface="Calibri"/>
              <a:cs typeface="Calibri"/>
            </a:endParaRPr>
          </a:p>
          <a:p>
            <a:pPr marL="832485" indent="-287655">
              <a:lnSpc>
                <a:spcPct val="100000"/>
              </a:lnSpc>
              <a:buFont typeface="Wingdings"/>
              <a:buChar char=""/>
              <a:tabLst>
                <a:tab pos="833119" algn="l"/>
              </a:tabLst>
            </a:pPr>
            <a:r>
              <a:rPr sz="1800" dirty="0">
                <a:latin typeface="Calibri"/>
                <a:cs typeface="Calibri"/>
              </a:rPr>
              <a:t>Use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machine </a:t>
            </a:r>
            <a:r>
              <a:rPr sz="1800" spc="-5" dirty="0">
                <a:latin typeface="Calibri"/>
                <a:cs typeface="Calibri"/>
              </a:rPr>
              <a:t>idioms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0" y="4830763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937625" y="483076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0766" y="1675638"/>
            <a:ext cx="171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Local</a:t>
            </a:r>
            <a:r>
              <a:rPr sz="1800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1809" y="2209292"/>
            <a:ext cx="184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Global</a:t>
            </a:r>
            <a:r>
              <a:rPr sz="1800" spc="-5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1809" y="2754629"/>
            <a:ext cx="218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Peep-hole</a:t>
            </a:r>
            <a:r>
              <a:rPr sz="18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44" y="1599438"/>
            <a:ext cx="42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e.g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5394" y="1599438"/>
            <a:ext cx="99186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400" algn="l"/>
              </a:tabLst>
            </a:pPr>
            <a:r>
              <a:rPr sz="1800" spc="-5" dirty="0">
                <a:latin typeface="Calibri"/>
                <a:cs typeface="Calibri"/>
              </a:rPr>
              <a:t>LD	</a:t>
            </a:r>
            <a:r>
              <a:rPr sz="1800" dirty="0">
                <a:latin typeface="Calibri"/>
                <a:cs typeface="Calibri"/>
              </a:rPr>
              <a:t>a ,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R1;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84175" algn="l"/>
              </a:tabLst>
            </a:pPr>
            <a:r>
              <a:rPr sz="1800" spc="-10" dirty="0">
                <a:latin typeface="Calibri"/>
                <a:cs typeface="Calibri"/>
              </a:rPr>
              <a:t>ST	</a:t>
            </a:r>
            <a:r>
              <a:rPr sz="1800" spc="-5" dirty="0">
                <a:latin typeface="Calibri"/>
                <a:cs typeface="Calibri"/>
              </a:rPr>
              <a:t>R1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194" y="2148332"/>
            <a:ext cx="5153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800" spc="-20" dirty="0">
                <a:latin typeface="Calibri"/>
                <a:cs typeface="Calibri"/>
              </a:rPr>
              <a:t>First </a:t>
            </a:r>
            <a:r>
              <a:rPr sz="1800" spc="-10" dirty="0">
                <a:latin typeface="Calibri"/>
                <a:cs typeface="Calibri"/>
              </a:rPr>
              <a:t>instruction </a:t>
            </a:r>
            <a:r>
              <a:rPr sz="1800" spc="-5" dirty="0">
                <a:latin typeface="Calibri"/>
                <a:cs typeface="Calibri"/>
              </a:rPr>
              <a:t>load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value 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from register </a:t>
            </a:r>
            <a:r>
              <a:rPr sz="1800" dirty="0">
                <a:latin typeface="Calibri"/>
                <a:cs typeface="Calibri"/>
              </a:rPr>
              <a:t>R1 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memory and </a:t>
            </a:r>
            <a:r>
              <a:rPr sz="1800" spc="-5" dirty="0">
                <a:latin typeface="Calibri"/>
                <a:cs typeface="Calibri"/>
              </a:rPr>
              <a:t>second </a:t>
            </a:r>
            <a:r>
              <a:rPr sz="1800" spc="-10" dirty="0">
                <a:latin typeface="Calibri"/>
                <a:cs typeface="Calibri"/>
              </a:rPr>
              <a:t>instruction </a:t>
            </a:r>
            <a:r>
              <a:rPr sz="1800" spc="-15" dirty="0">
                <a:latin typeface="Calibri"/>
                <a:cs typeface="Calibri"/>
              </a:rPr>
              <a:t>stores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value of 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10" dirty="0">
                <a:latin typeface="Calibri"/>
                <a:cs typeface="Calibri"/>
              </a:rPr>
              <a:t>into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register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R1.</a:t>
            </a:r>
            <a:endParaRPr sz="18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800" spc="-10" dirty="0">
                <a:latin typeface="Calibri"/>
                <a:cs typeface="Calibri"/>
              </a:rPr>
              <a:t>Redundant </a:t>
            </a:r>
            <a:r>
              <a:rPr sz="1800" spc="-5" dirty="0">
                <a:latin typeface="Calibri"/>
                <a:cs typeface="Calibri"/>
              </a:rPr>
              <a:t>load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store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eliminated.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" y="896111"/>
            <a:ext cx="5715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64005" y="913638"/>
            <a:ext cx="3651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Eliminating redundant loads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" y="3486911"/>
            <a:ext cx="5715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3444" y="3961891"/>
            <a:ext cx="421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e.g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xfrm>
            <a:off x="0" y="4830763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8937625" y="483076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521333" y="3504946"/>
            <a:ext cx="295529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Flow-of-control optimization</a:t>
            </a:r>
            <a:endParaRPr sz="1800">
              <a:latin typeface="Calibri"/>
              <a:cs typeface="Calibri"/>
            </a:endParaRPr>
          </a:p>
          <a:p>
            <a:pPr marL="37465">
              <a:lnSpc>
                <a:spcPct val="100000"/>
              </a:lnSpc>
              <a:spcBef>
                <a:spcPts val="1440"/>
              </a:spcBef>
              <a:tabLst>
                <a:tab pos="1046480" algn="l"/>
              </a:tabLst>
            </a:pPr>
            <a:r>
              <a:rPr sz="1800" spc="-10" dirty="0">
                <a:latin typeface="Calibri"/>
                <a:cs typeface="Calibri"/>
              </a:rPr>
              <a:t>goto</a:t>
            </a:r>
            <a:r>
              <a:rPr sz="1800" spc="-5" dirty="0">
                <a:latin typeface="Calibri"/>
                <a:cs typeface="Calibri"/>
              </a:rPr>
              <a:t> L1;	L1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goto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L2</a:t>
            </a:r>
            <a:endParaRPr sz="1800">
              <a:latin typeface="Calibri"/>
              <a:cs typeface="Calibri"/>
            </a:endParaRPr>
          </a:p>
          <a:p>
            <a:pPr marL="386080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be replaced by </a:t>
            </a:r>
            <a:r>
              <a:rPr sz="1800" spc="-10" dirty="0">
                <a:latin typeface="Calibri"/>
                <a:cs typeface="Calibri"/>
              </a:rPr>
              <a:t>goto</a:t>
            </a:r>
            <a:r>
              <a:rPr sz="1800" spc="-5" dirty="0">
                <a:latin typeface="Calibri"/>
                <a:cs typeface="Calibri"/>
              </a:rPr>
              <a:t> L2;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0766" y="1675638"/>
            <a:ext cx="171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Local</a:t>
            </a:r>
            <a:r>
              <a:rPr sz="1800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1809" y="2209292"/>
            <a:ext cx="184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Global</a:t>
            </a:r>
            <a:r>
              <a:rPr sz="1800" spc="-5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962" y="806958"/>
            <a:ext cx="5278120" cy="20072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spc="-10" dirty="0">
                <a:latin typeface="Calibri"/>
                <a:cs typeface="Calibri"/>
              </a:rPr>
              <a:t>Algebraic simplification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reduction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strength</a:t>
            </a:r>
            <a:endParaRPr sz="1800">
              <a:latin typeface="Calibri"/>
              <a:cs typeface="Calibri"/>
            </a:endParaRPr>
          </a:p>
          <a:p>
            <a:pPr marL="1205230" marR="1823720" indent="-914400">
              <a:lnSpc>
                <a:spcPct val="100000"/>
              </a:lnSpc>
              <a:spcBef>
                <a:spcPts val="240"/>
              </a:spcBef>
              <a:tabLst>
                <a:tab pos="1205230" algn="l"/>
                <a:tab pos="2226310" algn="l"/>
                <a:tab pos="2635885" algn="l"/>
              </a:tabLst>
            </a:pPr>
            <a:r>
              <a:rPr sz="1800" spc="5" dirty="0">
                <a:latin typeface="Calibri"/>
                <a:cs typeface="Calibri"/>
              </a:rPr>
              <a:t>e.g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	x = 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0;	</a:t>
            </a:r>
            <a:r>
              <a:rPr sz="1800" spc="-5" dirty="0">
                <a:latin typeface="Calibri"/>
                <a:cs typeface="Calibri"/>
              </a:rPr>
              <a:t>or	</a:t>
            </a:r>
            <a:r>
              <a:rPr sz="1800" dirty="0">
                <a:latin typeface="Calibri"/>
                <a:cs typeface="Calibri"/>
              </a:rPr>
              <a:t>x = x *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1; 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eliminated.</a:t>
            </a:r>
            <a:endParaRPr sz="1800">
              <a:latin typeface="Calibri"/>
              <a:cs typeface="Calibri"/>
            </a:endParaRPr>
          </a:p>
          <a:p>
            <a:pPr marL="120523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x2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be replaced by </a:t>
            </a:r>
            <a:r>
              <a:rPr sz="1800" dirty="0">
                <a:latin typeface="Calibri"/>
                <a:cs typeface="Calibri"/>
              </a:rPr>
              <a:t>x * x </a:t>
            </a:r>
            <a:r>
              <a:rPr sz="1800" spc="-5" dirty="0">
                <a:latin typeface="Calibri"/>
                <a:cs typeface="Calibri"/>
              </a:rPr>
              <a:t>since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former  calls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exponential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routine</a:t>
            </a:r>
            <a:endParaRPr sz="1800">
              <a:latin typeface="Calibri"/>
              <a:cs typeface="Calibri"/>
            </a:endParaRPr>
          </a:p>
          <a:p>
            <a:pPr marL="1205230" marR="831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floating-point division by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constant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be  replaced by </a:t>
            </a:r>
            <a:r>
              <a:rPr sz="1800" spc="-10" dirty="0">
                <a:latin typeface="Calibri"/>
                <a:cs typeface="Calibri"/>
              </a:rPr>
              <a:t>multiplication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constant.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819911"/>
            <a:ext cx="5715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3029711"/>
            <a:ext cx="5715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9644" y="2659633"/>
            <a:ext cx="7974330" cy="196850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5804535">
              <a:lnSpc>
                <a:spcPct val="100000"/>
              </a:lnSpc>
              <a:spcBef>
                <a:spcPts val="844"/>
              </a:spcBef>
            </a:pP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Peep-hole</a:t>
            </a:r>
            <a:r>
              <a:rPr sz="18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dirty="0">
                <a:latin typeface="Calibri"/>
                <a:cs typeface="Calibri"/>
              </a:rPr>
              <a:t>Use </a:t>
            </a:r>
            <a:r>
              <a:rPr sz="1800" spc="-5" dirty="0">
                <a:latin typeface="Calibri"/>
                <a:cs typeface="Calibri"/>
              </a:rPr>
              <a:t>of machine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idioms</a:t>
            </a:r>
            <a:endParaRPr sz="1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840"/>
              </a:spcBef>
            </a:pPr>
            <a:r>
              <a:rPr sz="1800" spc="-20" dirty="0">
                <a:latin typeface="Calibri"/>
                <a:cs typeface="Calibri"/>
              </a:rPr>
              <a:t>Make </a:t>
            </a:r>
            <a:r>
              <a:rPr sz="1800" spc="-5" dirty="0">
                <a:latin typeface="Calibri"/>
                <a:cs typeface="Calibri"/>
              </a:rPr>
              <a:t>use of </a:t>
            </a:r>
            <a:r>
              <a:rPr sz="1800" spc="-10" dirty="0">
                <a:latin typeface="Calibri"/>
                <a:cs typeface="Calibri"/>
              </a:rPr>
              <a:t>architectural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techniques</a:t>
            </a:r>
            <a:endParaRPr sz="1800">
              <a:latin typeface="Calibri"/>
              <a:cs typeface="Calibri"/>
            </a:endParaRPr>
          </a:p>
          <a:p>
            <a:pPr marL="165100" marR="2709545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e.g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some machines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spc="-5" dirty="0">
                <a:latin typeface="Calibri"/>
                <a:cs typeface="Calibri"/>
              </a:rPr>
              <a:t>auto-increment or </a:t>
            </a:r>
            <a:r>
              <a:rPr sz="1800" spc="-10" dirty="0">
                <a:latin typeface="Calibri"/>
                <a:cs typeface="Calibri"/>
              </a:rPr>
              <a:t>auto-  </a:t>
            </a:r>
            <a:r>
              <a:rPr sz="1800" spc="-5" dirty="0">
                <a:latin typeface="Calibri"/>
                <a:cs typeface="Calibri"/>
              </a:rPr>
              <a:t>decrement addressing </a:t>
            </a:r>
            <a:r>
              <a:rPr sz="1800" dirty="0">
                <a:latin typeface="Calibri"/>
                <a:cs typeface="Calibri"/>
              </a:rPr>
              <a:t>modes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helps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statement  </a:t>
            </a:r>
            <a:r>
              <a:rPr sz="1800" dirty="0">
                <a:latin typeface="Calibri"/>
                <a:cs typeface="Calibri"/>
              </a:rPr>
              <a:t>x = x +1 ;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dirty="0">
                <a:latin typeface="Calibri"/>
                <a:cs typeface="Calibri"/>
              </a:rPr>
              <a:t>x = x – 1;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execute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faster.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92807" y="1264919"/>
            <a:ext cx="102108" cy="102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92807" y="1798320"/>
            <a:ext cx="102108" cy="102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2807" y="2331720"/>
            <a:ext cx="102108" cy="102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xfrm>
            <a:off x="0" y="4830763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8937625" y="483076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22884"/>
            <a:ext cx="7521575" cy="280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Code </a:t>
            </a:r>
            <a:r>
              <a:rPr sz="2400" spc="-10" dirty="0">
                <a:latin typeface="Calibri"/>
                <a:cs typeface="Calibri"/>
              </a:rPr>
              <a:t>optimizer </a:t>
            </a:r>
            <a:r>
              <a:rPr sz="2400" spc="-5" dirty="0">
                <a:latin typeface="Calibri"/>
                <a:cs typeface="Calibri"/>
              </a:rPr>
              <a:t>sits </a:t>
            </a:r>
            <a:r>
              <a:rPr sz="2400" spc="-10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front </a:t>
            </a:r>
            <a:r>
              <a:rPr sz="2400" dirty="0">
                <a:latin typeface="Calibri"/>
                <a:cs typeface="Calibri"/>
              </a:rPr>
              <a:t>end and the </a:t>
            </a:r>
            <a:r>
              <a:rPr sz="2400" spc="-10" dirty="0">
                <a:latin typeface="Calibri"/>
                <a:cs typeface="Calibri"/>
              </a:rPr>
              <a:t>code  </a:t>
            </a:r>
            <a:r>
              <a:rPr sz="2400" spc="-40" dirty="0">
                <a:latin typeface="Calibri"/>
                <a:cs typeface="Calibri"/>
              </a:rPr>
              <a:t>generator.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5" dirty="0">
                <a:latin typeface="Calibri"/>
                <a:cs typeface="Calibri"/>
              </a:rPr>
              <a:t>Works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spc="-10" dirty="0">
                <a:latin typeface="Calibri"/>
                <a:cs typeface="Calibri"/>
              </a:rPr>
              <a:t>intermediate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code.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Can do </a:t>
            </a:r>
            <a:r>
              <a:rPr sz="2000" spc="-15" dirty="0">
                <a:latin typeface="Calibri"/>
                <a:cs typeface="Calibri"/>
              </a:rPr>
              <a:t>control </a:t>
            </a:r>
            <a:r>
              <a:rPr sz="2000" spc="-10" dirty="0">
                <a:latin typeface="Calibri"/>
                <a:cs typeface="Calibri"/>
              </a:rPr>
              <a:t>flow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analysis.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Can do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flow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analysis.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Does </a:t>
            </a:r>
            <a:r>
              <a:rPr sz="2000" spc="-10" dirty="0">
                <a:latin typeface="Calibri"/>
                <a:cs typeface="Calibri"/>
              </a:rPr>
              <a:t>transformations to </a:t>
            </a:r>
            <a:r>
              <a:rPr sz="2000" spc="-15" dirty="0">
                <a:latin typeface="Calibri"/>
                <a:cs typeface="Calibri"/>
              </a:rPr>
              <a:t>improve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intermediate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0" y="4830763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937625" y="483076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2960" y="-128672"/>
            <a:ext cx="7178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Control </a:t>
            </a:r>
            <a:r>
              <a:rPr spc="-10" dirty="0"/>
              <a:t>flow</a:t>
            </a:r>
            <a:r>
              <a:rPr spc="-6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0" y="4830763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937625" y="483076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912113"/>
            <a:ext cx="7757795" cy="43787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Control </a:t>
            </a:r>
            <a:r>
              <a:rPr sz="2000" spc="-5" dirty="0">
                <a:latin typeface="Calibri"/>
                <a:cs typeface="Calibri"/>
              </a:rPr>
              <a:t>flow </a:t>
            </a:r>
            <a:r>
              <a:rPr sz="2000" spc="-5" dirty="0" smtClean="0">
                <a:latin typeface="Calibri"/>
                <a:cs typeface="Calibri"/>
              </a:rPr>
              <a:t>analysis</a:t>
            </a:r>
            <a:endParaRPr lang="en-US" sz="2000" spc="-1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10" dirty="0" smtClean="0">
                <a:latin typeface="Calibri"/>
                <a:cs typeface="Calibri"/>
              </a:rPr>
              <a:t>C</a:t>
            </a:r>
            <a:r>
              <a:rPr sz="2000" spc="-10" dirty="0" smtClean="0">
                <a:latin typeface="Calibri"/>
                <a:cs typeface="Calibri"/>
              </a:rPr>
              <a:t>ontrol </a:t>
            </a:r>
            <a:r>
              <a:rPr sz="2000" spc="-5" dirty="0">
                <a:latin typeface="Calibri"/>
                <a:cs typeface="Calibri"/>
              </a:rPr>
              <a:t>flow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Control </a:t>
            </a:r>
            <a:r>
              <a:rPr sz="2000" spc="-5" dirty="0">
                <a:latin typeface="Calibri"/>
                <a:cs typeface="Calibri"/>
              </a:rPr>
              <a:t>flow graph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65200" indent="-495934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965200" algn="l"/>
                <a:tab pos="965835" algn="l"/>
              </a:tabLst>
            </a:pPr>
            <a:r>
              <a:rPr sz="1800" spc="-10" dirty="0">
                <a:latin typeface="Calibri"/>
                <a:cs typeface="Calibri"/>
              </a:rPr>
              <a:t>Graph </a:t>
            </a:r>
            <a:r>
              <a:rPr sz="1800" spc="-5" dirty="0">
                <a:latin typeface="Calibri"/>
                <a:cs typeface="Calibri"/>
              </a:rPr>
              <a:t>showing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different </a:t>
            </a:r>
            <a:r>
              <a:rPr sz="1800" spc="-5" dirty="0">
                <a:latin typeface="Calibri"/>
                <a:cs typeface="Calibri"/>
              </a:rPr>
              <a:t>possible paths of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flow.</a:t>
            </a:r>
            <a:endParaRPr sz="1800" dirty="0">
              <a:latin typeface="Calibri"/>
              <a:cs typeface="Calibri"/>
            </a:endParaRPr>
          </a:p>
          <a:p>
            <a:pPr marL="965200" indent="-495934">
              <a:lnSpc>
                <a:spcPct val="100000"/>
              </a:lnSpc>
              <a:buFont typeface="Wingdings"/>
              <a:buChar char=""/>
              <a:tabLst>
                <a:tab pos="965200" algn="l"/>
                <a:tab pos="965835" algn="l"/>
              </a:tabLst>
            </a:pPr>
            <a:r>
              <a:rPr sz="1800" spc="-5" dirty="0">
                <a:latin typeface="Calibri"/>
                <a:cs typeface="Calibri"/>
              </a:rPr>
              <a:t>CFG is </a:t>
            </a:r>
            <a:r>
              <a:rPr sz="1800" spc="-10" dirty="0">
                <a:latin typeface="Calibri"/>
                <a:cs typeface="Calibri"/>
              </a:rPr>
              <a:t>constructed </a:t>
            </a:r>
            <a:r>
              <a:rPr sz="1800" spc="-5" dirty="0">
                <a:latin typeface="Calibri"/>
                <a:cs typeface="Calibri"/>
              </a:rPr>
              <a:t>by dividing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code into </a:t>
            </a:r>
            <a:r>
              <a:rPr sz="1800" spc="-5" dirty="0">
                <a:latin typeface="Calibri"/>
                <a:cs typeface="Calibri"/>
              </a:rPr>
              <a:t>basic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blocks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Basic </a:t>
            </a:r>
            <a:r>
              <a:rPr sz="2000" spc="-5" dirty="0">
                <a:latin typeface="Calibri"/>
                <a:cs typeface="Calibri"/>
              </a:rPr>
              <a:t>blocks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27100" marR="5080" indent="-457200">
              <a:lnSpc>
                <a:spcPct val="100000"/>
              </a:lnSpc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1800" spc="-5" dirty="0">
                <a:latin typeface="Calibri"/>
                <a:cs typeface="Calibri"/>
              </a:rPr>
              <a:t>Basic </a:t>
            </a:r>
            <a:r>
              <a:rPr sz="1800" spc="-10" dirty="0">
                <a:latin typeface="Calibri"/>
                <a:cs typeface="Calibri"/>
              </a:rPr>
              <a:t>blocks are </a:t>
            </a:r>
            <a:r>
              <a:rPr sz="1800" spc="-5" dirty="0">
                <a:latin typeface="Calibri"/>
                <a:cs typeface="Calibri"/>
              </a:rPr>
              <a:t>sequences of </a:t>
            </a:r>
            <a:r>
              <a:rPr sz="1800" spc="-10" dirty="0">
                <a:latin typeface="Calibri"/>
                <a:cs typeface="Calibri"/>
              </a:rPr>
              <a:t>intermediate code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single entry </a:t>
            </a:r>
            <a:r>
              <a:rPr sz="1800" dirty="0">
                <a:latin typeface="Calibri"/>
                <a:cs typeface="Calibri"/>
              </a:rPr>
              <a:t>and a  </a:t>
            </a:r>
            <a:r>
              <a:rPr sz="1800" spc="-5" dirty="0">
                <a:latin typeface="Calibri"/>
                <a:cs typeface="Calibri"/>
              </a:rPr>
              <a:t>single </a:t>
            </a:r>
            <a:r>
              <a:rPr sz="1800" spc="-10" dirty="0">
                <a:latin typeface="Calibri"/>
                <a:cs typeface="Calibri"/>
              </a:rPr>
              <a:t>exit.</a:t>
            </a:r>
            <a:endParaRPr sz="1800" dirty="0">
              <a:latin typeface="Calibri"/>
              <a:cs typeface="Calibri"/>
            </a:endParaRPr>
          </a:p>
          <a:p>
            <a:pPr marL="927100" indent="-457834">
              <a:lnSpc>
                <a:spcPct val="100000"/>
              </a:lnSpc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1800" spc="-10" dirty="0">
                <a:latin typeface="Calibri"/>
                <a:cs typeface="Calibri"/>
              </a:rPr>
              <a:t>Control flow graphs </a:t>
            </a:r>
            <a:r>
              <a:rPr sz="1800" spc="-5" dirty="0">
                <a:latin typeface="Calibri"/>
                <a:cs typeface="Calibri"/>
              </a:rPr>
              <a:t>show </a:t>
            </a:r>
            <a:r>
              <a:rPr sz="1800" spc="-15" dirty="0">
                <a:latin typeface="Calibri"/>
                <a:cs typeface="Calibri"/>
              </a:rPr>
              <a:t>control </a:t>
            </a:r>
            <a:r>
              <a:rPr sz="1800" spc="-10" dirty="0">
                <a:latin typeface="Calibri"/>
                <a:cs typeface="Calibri"/>
              </a:rPr>
              <a:t>flow </a:t>
            </a:r>
            <a:r>
              <a:rPr sz="1800" dirty="0">
                <a:latin typeface="Calibri"/>
                <a:cs typeface="Calibri"/>
              </a:rPr>
              <a:t>among basic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blocks.</a:t>
            </a:r>
            <a:endParaRPr sz="1800" dirty="0">
              <a:latin typeface="Calibri"/>
              <a:cs typeface="Calibri"/>
            </a:endParaRPr>
          </a:p>
          <a:p>
            <a:pPr marL="927100" indent="-457834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927100" algn="l"/>
                <a:tab pos="927735" algn="l"/>
              </a:tabLst>
            </a:pPr>
            <a:r>
              <a:rPr sz="1800" spc="-10" dirty="0">
                <a:latin typeface="Calibri"/>
                <a:cs typeface="Calibri"/>
              </a:rPr>
              <a:t>Optimization </a:t>
            </a:r>
            <a:r>
              <a:rPr sz="1800" spc="-5" dirty="0">
                <a:latin typeface="Calibri"/>
                <a:cs typeface="Calibri"/>
              </a:rPr>
              <a:t>is done on </a:t>
            </a:r>
            <a:r>
              <a:rPr sz="1800" dirty="0">
                <a:latin typeface="Calibri"/>
                <a:cs typeface="Calibri"/>
              </a:rPr>
              <a:t>these </a:t>
            </a:r>
            <a:r>
              <a:rPr sz="1800" spc="-5" dirty="0">
                <a:latin typeface="Calibri"/>
                <a:cs typeface="Calibri"/>
              </a:rPr>
              <a:t>basic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blocks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1044" y="988313"/>
            <a:ext cx="5094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A </a:t>
            </a:r>
            <a:r>
              <a:rPr sz="2000" spc="-5" dirty="0"/>
              <a:t>basic block </a:t>
            </a:r>
            <a:r>
              <a:rPr sz="2000" dirty="0"/>
              <a:t>begins </a:t>
            </a:r>
            <a:r>
              <a:rPr sz="2000" spc="-5" dirty="0"/>
              <a:t>in one of </a:t>
            </a:r>
            <a:r>
              <a:rPr sz="2000" dirty="0"/>
              <a:t>the </a:t>
            </a:r>
            <a:r>
              <a:rPr sz="2000" spc="-10" dirty="0"/>
              <a:t>following</a:t>
            </a:r>
            <a:r>
              <a:rPr sz="2000" spc="-50" dirty="0"/>
              <a:t> </a:t>
            </a:r>
            <a:r>
              <a:rPr sz="2000" spc="-20" dirty="0"/>
              <a:t>ways:</a:t>
            </a:r>
            <a:endParaRPr sz="2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0" y="4830763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937625" y="483076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41044" y="1599438"/>
            <a:ext cx="6327775" cy="255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7834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entry </a:t>
            </a:r>
            <a:r>
              <a:rPr sz="1800" spc="-10" dirty="0">
                <a:latin typeface="Calibri"/>
                <a:cs typeface="Calibri"/>
              </a:rPr>
              <a:t>point into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function.</a:t>
            </a:r>
            <a:endParaRPr sz="1800">
              <a:latin typeface="Calibri"/>
              <a:cs typeface="Calibri"/>
            </a:endParaRPr>
          </a:p>
          <a:p>
            <a:pPr marL="926465" indent="-457834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target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branch (can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label)</a:t>
            </a:r>
            <a:endParaRPr sz="1800">
              <a:latin typeface="Calibri"/>
              <a:cs typeface="Calibri"/>
            </a:endParaRPr>
          </a:p>
          <a:p>
            <a:pPr marL="926465" indent="-457834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instruction </a:t>
            </a:r>
            <a:r>
              <a:rPr sz="1800" spc="-5" dirty="0">
                <a:latin typeface="Calibri"/>
                <a:cs typeface="Calibri"/>
              </a:rPr>
              <a:t>immediately </a:t>
            </a:r>
            <a:r>
              <a:rPr sz="1800" spc="-10" dirty="0">
                <a:latin typeface="Calibri"/>
                <a:cs typeface="Calibri"/>
              </a:rPr>
              <a:t>following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branch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basic block </a:t>
            </a:r>
            <a:r>
              <a:rPr sz="2000" dirty="0">
                <a:latin typeface="Calibri"/>
                <a:cs typeface="Calibri"/>
              </a:rPr>
              <a:t>ends in </a:t>
            </a:r>
            <a:r>
              <a:rPr sz="2000" spc="-10" dirty="0">
                <a:latin typeface="Calibri"/>
                <a:cs typeface="Calibri"/>
              </a:rPr>
              <a:t>any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spc="-25" dirty="0">
                <a:latin typeface="Calibri"/>
                <a:cs typeface="Calibri"/>
              </a:rPr>
              <a:t>ways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926465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jump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 marL="926465" indent="-457834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conditional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unconditional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branch</a:t>
            </a:r>
            <a:endParaRPr sz="1800">
              <a:latin typeface="Calibri"/>
              <a:cs typeface="Calibri"/>
            </a:endParaRPr>
          </a:p>
          <a:p>
            <a:pPr marL="926465" indent="-457834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9252" y="726778"/>
            <a:ext cx="4218305" cy="3673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xfrm>
            <a:off x="0" y="4830763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937625" y="483076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2575" y="451484"/>
            <a:ext cx="358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Classification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10" dirty="0"/>
              <a:t>optimization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0" y="4830763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937625" y="483076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1156208"/>
            <a:ext cx="512826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There are </a:t>
            </a:r>
            <a:r>
              <a:rPr sz="1800" spc="-5" dirty="0">
                <a:latin typeface="Calibri"/>
                <a:cs typeface="Calibri"/>
              </a:rPr>
              <a:t>mainly </a:t>
            </a:r>
            <a:r>
              <a:rPr sz="1800" dirty="0">
                <a:latin typeface="Calibri"/>
                <a:cs typeface="Calibri"/>
              </a:rPr>
              <a:t>3 types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optimizations: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20040" indent="-307975">
              <a:lnSpc>
                <a:spcPct val="100000"/>
              </a:lnSpc>
              <a:buAutoNum type="arabicParenBoth"/>
              <a:tabLst>
                <a:tab pos="320675" algn="l"/>
              </a:tabLst>
            </a:pPr>
            <a:r>
              <a:rPr sz="1800" spc="-10" dirty="0">
                <a:latin typeface="Calibri"/>
                <a:cs typeface="Calibri"/>
              </a:rPr>
              <a:t>Local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  <a:p>
            <a:pPr marL="1092835" lvl="1" indent="-167005">
              <a:lnSpc>
                <a:spcPct val="100000"/>
              </a:lnSpc>
              <a:buChar char="•"/>
              <a:tabLst>
                <a:tab pos="1093470" algn="l"/>
              </a:tabLst>
            </a:pPr>
            <a:r>
              <a:rPr sz="1800" dirty="0">
                <a:latin typeface="Calibri"/>
                <a:cs typeface="Calibri"/>
              </a:rPr>
              <a:t>Apply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basic block 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isolation</a:t>
            </a:r>
            <a:endParaRPr sz="1800">
              <a:latin typeface="Calibri"/>
              <a:cs typeface="Calibri"/>
            </a:endParaRPr>
          </a:p>
          <a:p>
            <a:pPr marL="320040" indent="-307975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320675" algn="l"/>
              </a:tabLst>
            </a:pPr>
            <a:r>
              <a:rPr sz="1800" dirty="0">
                <a:latin typeface="Calibri"/>
                <a:cs typeface="Calibri"/>
              </a:rPr>
              <a:t>Global </a:t>
            </a:r>
            <a:r>
              <a:rPr sz="1800" spc="-10" dirty="0"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  <a:p>
            <a:pPr marL="1092835" lvl="1" indent="-167005">
              <a:lnSpc>
                <a:spcPct val="100000"/>
              </a:lnSpc>
              <a:buChar char="•"/>
              <a:tabLst>
                <a:tab pos="1093470" algn="l"/>
              </a:tabLst>
            </a:pPr>
            <a:r>
              <a:rPr sz="1800" dirty="0">
                <a:latin typeface="Calibri"/>
                <a:cs typeface="Calibri"/>
              </a:rPr>
              <a:t>Apply </a:t>
            </a:r>
            <a:r>
              <a:rPr sz="1800" spc="-5" dirty="0">
                <a:latin typeface="Calibri"/>
                <a:cs typeface="Calibri"/>
              </a:rPr>
              <a:t>across </a:t>
            </a:r>
            <a:r>
              <a:rPr sz="1800" dirty="0">
                <a:latin typeface="Calibri"/>
                <a:cs typeface="Calibri"/>
              </a:rPr>
              <a:t>basic </a:t>
            </a:r>
            <a:r>
              <a:rPr sz="1800" spc="-5" dirty="0">
                <a:latin typeface="Calibri"/>
                <a:cs typeface="Calibri"/>
              </a:rPr>
              <a:t>blocks</a:t>
            </a:r>
            <a:endParaRPr sz="1800">
              <a:latin typeface="Calibri"/>
              <a:cs typeface="Calibri"/>
            </a:endParaRPr>
          </a:p>
          <a:p>
            <a:pPr marL="320040" indent="-307975">
              <a:lnSpc>
                <a:spcPct val="100000"/>
              </a:lnSpc>
              <a:buAutoNum type="arabicParenBoth"/>
              <a:tabLst>
                <a:tab pos="320675" algn="l"/>
              </a:tabLst>
            </a:pPr>
            <a:r>
              <a:rPr sz="1800" spc="-5" dirty="0">
                <a:latin typeface="Calibri"/>
                <a:cs typeface="Calibri"/>
              </a:rPr>
              <a:t>peep-hole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  <a:p>
            <a:pPr marL="1092835" lvl="1" indent="-167005">
              <a:lnSpc>
                <a:spcPct val="100000"/>
              </a:lnSpc>
              <a:buChar char="•"/>
              <a:tabLst>
                <a:tab pos="1093470" algn="l"/>
              </a:tabLst>
            </a:pPr>
            <a:r>
              <a:rPr sz="1800" dirty="0">
                <a:latin typeface="Calibri"/>
                <a:cs typeface="Calibri"/>
              </a:rPr>
              <a:t>Apply </a:t>
            </a:r>
            <a:r>
              <a:rPr sz="1800" spc="-5" dirty="0">
                <a:latin typeface="Calibri"/>
                <a:cs typeface="Calibri"/>
              </a:rPr>
              <a:t>across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boundaries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Most compilers </a:t>
            </a:r>
            <a:r>
              <a:rPr sz="1800" spc="-5" dirty="0">
                <a:latin typeface="Calibri"/>
                <a:cs typeface="Calibri"/>
              </a:rPr>
              <a:t>do (1), </a:t>
            </a:r>
            <a:r>
              <a:rPr sz="1800" spc="-10" dirty="0">
                <a:latin typeface="Calibri"/>
                <a:cs typeface="Calibri"/>
              </a:rPr>
              <a:t>many </a:t>
            </a:r>
            <a:r>
              <a:rPr sz="1800" spc="-5" dirty="0">
                <a:latin typeface="Calibri"/>
                <a:cs typeface="Calibri"/>
              </a:rPr>
              <a:t>do (2)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very </a:t>
            </a:r>
            <a:r>
              <a:rPr sz="1800" spc="-20" dirty="0">
                <a:latin typeface="Calibri"/>
                <a:cs typeface="Calibri"/>
              </a:rPr>
              <a:t>few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(3)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0" y="0"/>
            <a:ext cx="0" cy="4904740"/>
          </a:xfrm>
          <a:custGeom>
            <a:avLst/>
            <a:gdLst/>
            <a:ahLst/>
            <a:cxnLst/>
            <a:rect l="l" t="t" r="r" b="b"/>
            <a:pathLst>
              <a:path h="4904740">
                <a:moveTo>
                  <a:pt x="0" y="0"/>
                </a:moveTo>
                <a:lnTo>
                  <a:pt x="0" y="4904181"/>
                </a:lnTo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71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0766" y="1675638"/>
            <a:ext cx="171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1809" y="2209292"/>
            <a:ext cx="184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Global</a:t>
            </a:r>
            <a:r>
              <a:rPr sz="1800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1809" y="2754629"/>
            <a:ext cx="218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Peep-hole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7794" y="302132"/>
            <a:ext cx="1906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Local</a:t>
            </a:r>
            <a:r>
              <a:rPr sz="2000" spc="-50" dirty="0"/>
              <a:t> </a:t>
            </a:r>
            <a:r>
              <a:rPr sz="2000" spc="-10" dirty="0"/>
              <a:t>optimization</a:t>
            </a:r>
            <a:endParaRPr sz="20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0" y="4830763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8937625" y="483076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069644" y="989838"/>
            <a:ext cx="4193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Optimization performed </a:t>
            </a:r>
            <a:r>
              <a:rPr sz="1800" spc="-5" dirty="0">
                <a:latin typeface="Calibri"/>
                <a:cs typeface="Calibri"/>
              </a:rPr>
              <a:t>within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basic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block.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644" y="1538478"/>
            <a:ext cx="3246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 simplest </a:t>
            </a:r>
            <a:r>
              <a:rPr sz="1800" spc="-15" dirty="0">
                <a:latin typeface="Calibri"/>
                <a:cs typeface="Calibri"/>
              </a:rPr>
              <a:t>form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optimizations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972311"/>
            <a:ext cx="5715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1505711"/>
            <a:ext cx="5715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2039111"/>
            <a:ext cx="5715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8340" y="2087372"/>
            <a:ext cx="475742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need </a:t>
            </a:r>
            <a:r>
              <a:rPr sz="1800" spc="-10" dirty="0">
                <a:latin typeface="Calibri"/>
                <a:cs typeface="Calibri"/>
              </a:rPr>
              <a:t>to analyze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whole </a:t>
            </a:r>
            <a:r>
              <a:rPr sz="1800" spc="-10" dirty="0">
                <a:latin typeface="Calibri"/>
                <a:cs typeface="Calibri"/>
              </a:rPr>
              <a:t>procedure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body</a:t>
            </a:r>
            <a:endParaRPr sz="1800">
              <a:latin typeface="Calibri"/>
              <a:cs typeface="Calibri"/>
            </a:endParaRPr>
          </a:p>
          <a:p>
            <a:pPr marL="76073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Just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basic </a:t>
            </a:r>
            <a:r>
              <a:rPr sz="1800" spc="-10" dirty="0">
                <a:latin typeface="Calibri"/>
                <a:cs typeface="Calibri"/>
              </a:rPr>
              <a:t>blocks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latin typeface="Calibri"/>
                <a:cs typeface="Calibri"/>
              </a:rPr>
              <a:t>The local </a:t>
            </a:r>
            <a:r>
              <a:rPr sz="1800" spc="-10" dirty="0">
                <a:latin typeface="Calibri"/>
                <a:cs typeface="Calibri"/>
              </a:rPr>
              <a:t>optimization </a:t>
            </a:r>
            <a:r>
              <a:rPr sz="1800" spc="-5" dirty="0">
                <a:latin typeface="Calibri"/>
                <a:cs typeface="Calibri"/>
              </a:rPr>
              <a:t>techniques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5844" y="3017266"/>
            <a:ext cx="444690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spc="-10" dirty="0">
                <a:latin typeface="Calibri"/>
                <a:cs typeface="Calibri"/>
              </a:rPr>
              <a:t>Constant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Folding</a:t>
            </a:r>
            <a:endParaRPr sz="18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spc="-10" dirty="0">
                <a:latin typeface="Calibri"/>
                <a:cs typeface="Calibri"/>
              </a:rPr>
              <a:t>Constant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Propagation</a:t>
            </a:r>
            <a:endParaRPr sz="18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spc="-10" dirty="0">
                <a:latin typeface="Calibri"/>
                <a:cs typeface="Calibri"/>
              </a:rPr>
              <a:t>Algebraic Simplification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Re-association</a:t>
            </a:r>
            <a:endParaRPr sz="18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spc="-15" dirty="0">
                <a:latin typeface="Calibri"/>
                <a:cs typeface="Calibri"/>
              </a:rPr>
              <a:t>Operator </a:t>
            </a:r>
            <a:r>
              <a:rPr sz="1800" spc="-10" dirty="0">
                <a:latin typeface="Calibri"/>
                <a:cs typeface="Calibri"/>
              </a:rPr>
              <a:t>Strength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Reduction</a:t>
            </a:r>
            <a:endParaRPr sz="18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latin typeface="Calibri"/>
                <a:cs typeface="Calibri"/>
              </a:rPr>
              <a:t>Copy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Propagation</a:t>
            </a:r>
            <a:endParaRPr sz="18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latin typeface="Calibri"/>
                <a:cs typeface="Calibri"/>
              </a:rPr>
              <a:t>Dead Code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Elimination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1809" y="2209292"/>
            <a:ext cx="184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Global</a:t>
            </a:r>
            <a:r>
              <a:rPr sz="1800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048511"/>
            <a:ext cx="5715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1044" y="379857"/>
            <a:ext cx="7766050" cy="159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Constant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Folding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Evaluation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expressions at compile </a:t>
            </a:r>
            <a:r>
              <a:rPr sz="1800" spc="-5" dirty="0">
                <a:latin typeface="Calibri"/>
                <a:cs typeface="Calibri"/>
              </a:rPr>
              <a:t>time </a:t>
            </a:r>
            <a:r>
              <a:rPr sz="1800" dirty="0">
                <a:latin typeface="Calibri"/>
                <a:cs typeface="Calibri"/>
              </a:rPr>
              <a:t>whose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operands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known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constants</a:t>
            </a:r>
            <a:endParaRPr sz="1800" dirty="0">
              <a:latin typeface="Calibri"/>
              <a:cs typeface="Calibri"/>
            </a:endParaRPr>
          </a:p>
          <a:p>
            <a:pPr marL="6062345">
              <a:lnSpc>
                <a:spcPct val="100000"/>
              </a:lnSpc>
              <a:spcBef>
                <a:spcPts val="770"/>
              </a:spcBef>
            </a:pPr>
            <a:r>
              <a:rPr sz="1800" spc="-10" dirty="0">
                <a:latin typeface="Calibri"/>
                <a:cs typeface="Calibri"/>
              </a:rPr>
              <a:t>Local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optimization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0" y="4830763"/>
            <a:ext cx="1143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code</a:t>
            </a:r>
            <a:r>
              <a:rPr spc="-35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937625" y="4830763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12140" y="1903933"/>
            <a:ext cx="56235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89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If an </a:t>
            </a:r>
            <a:r>
              <a:rPr sz="1800" spc="-10" dirty="0">
                <a:latin typeface="Calibri"/>
                <a:cs typeface="Calibri"/>
              </a:rPr>
              <a:t>expression </a:t>
            </a:r>
            <a:r>
              <a:rPr sz="1800" spc="-5" dirty="0">
                <a:latin typeface="Calibri"/>
                <a:cs typeface="Calibri"/>
              </a:rPr>
              <a:t>such </a:t>
            </a:r>
            <a:r>
              <a:rPr sz="1800" dirty="0">
                <a:latin typeface="Calibri"/>
                <a:cs typeface="Calibri"/>
              </a:rPr>
              <a:t>as 10 + 2 * 3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encountered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5" dirty="0">
                <a:latin typeface="Calibri"/>
                <a:cs typeface="Calibri"/>
              </a:rPr>
              <a:t>compiler </a:t>
            </a:r>
            <a:r>
              <a:rPr sz="1800" spc="-10" dirty="0">
                <a:latin typeface="Calibri"/>
                <a:cs typeface="Calibri"/>
              </a:rPr>
              <a:t>can compute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result </a:t>
            </a:r>
            <a:r>
              <a:rPr sz="1800" spc="-10" dirty="0">
                <a:latin typeface="Calibri"/>
                <a:cs typeface="Calibri"/>
              </a:rPr>
              <a:t>at compile </a:t>
            </a:r>
            <a:r>
              <a:rPr sz="1800" spc="-5" dirty="0">
                <a:latin typeface="Calibri"/>
                <a:cs typeface="Calibri"/>
              </a:rPr>
              <a:t>time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(16) </a:t>
            </a:r>
            <a:r>
              <a:rPr sz="1800" dirty="0">
                <a:latin typeface="Calibri"/>
                <a:cs typeface="Calibri"/>
              </a:rPr>
              <a:t>and  thus </a:t>
            </a:r>
            <a:r>
              <a:rPr sz="1800" spc="-5" dirty="0">
                <a:latin typeface="Calibri"/>
                <a:cs typeface="Calibri"/>
              </a:rPr>
              <a:t>replace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expression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2754629"/>
            <a:ext cx="8431530" cy="109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61735">
              <a:lnSpc>
                <a:spcPts val="2055"/>
              </a:lnSpc>
              <a:spcBef>
                <a:spcPts val="100"/>
              </a:spcBef>
            </a:pP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Peep-hole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optimization</a:t>
            </a:r>
            <a:endParaRPr sz="1800" dirty="0">
              <a:latin typeface="Calibri"/>
              <a:cs typeface="Calibri"/>
            </a:endParaRPr>
          </a:p>
          <a:p>
            <a:pPr marL="169545">
              <a:lnSpc>
                <a:spcPts val="2055"/>
              </a:lnSpc>
            </a:pPr>
            <a:r>
              <a:rPr sz="1800" spc="-5" dirty="0">
                <a:latin typeface="Calibri"/>
                <a:cs typeface="Calibri"/>
              </a:rPr>
              <a:t>Conditional </a:t>
            </a:r>
            <a:r>
              <a:rPr sz="1800" spc="-10" dirty="0">
                <a:latin typeface="Calibri"/>
                <a:cs typeface="Calibri"/>
              </a:rPr>
              <a:t>branch </a:t>
            </a:r>
            <a:r>
              <a:rPr sz="1800" dirty="0">
                <a:latin typeface="Calibri"/>
                <a:cs typeface="Calibri"/>
              </a:rPr>
              <a:t>such as </a:t>
            </a:r>
            <a:r>
              <a:rPr sz="1800" b="1" i="1" dirty="0">
                <a:latin typeface="Calibri"/>
                <a:cs typeface="Calibri"/>
              </a:rPr>
              <a:t>if a &lt; b </a:t>
            </a:r>
            <a:r>
              <a:rPr sz="1800" b="1" i="1" spc="-10" dirty="0">
                <a:latin typeface="Calibri"/>
                <a:cs typeface="Calibri"/>
              </a:rPr>
              <a:t>goto </a:t>
            </a:r>
            <a:r>
              <a:rPr sz="1800" b="1" i="1" spc="-5" dirty="0">
                <a:latin typeface="Calibri"/>
                <a:cs typeface="Calibri"/>
              </a:rPr>
              <a:t>L1 else </a:t>
            </a:r>
            <a:r>
              <a:rPr sz="1800" b="1" i="1" spc="-10" dirty="0">
                <a:latin typeface="Calibri"/>
                <a:cs typeface="Calibri"/>
              </a:rPr>
              <a:t>goto</a:t>
            </a:r>
            <a:r>
              <a:rPr sz="1800" b="1" i="1" spc="10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L2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where </a:t>
            </a:r>
            <a:r>
              <a:rPr sz="1800" dirty="0">
                <a:latin typeface="Calibri"/>
                <a:cs typeface="Calibri"/>
              </a:rPr>
              <a:t>a and b </a:t>
            </a:r>
            <a:r>
              <a:rPr sz="1800" spc="-10" dirty="0">
                <a:latin typeface="Calibri"/>
                <a:cs typeface="Calibri"/>
              </a:rPr>
              <a:t>are constants </a:t>
            </a:r>
            <a:r>
              <a:rPr sz="1800" spc="-5" dirty="0">
                <a:latin typeface="Calibri"/>
                <a:cs typeface="Calibri"/>
              </a:rPr>
              <a:t>can be replaced by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b="1" i="1" spc="-10" dirty="0">
                <a:latin typeface="Calibri"/>
                <a:cs typeface="Calibri"/>
              </a:rPr>
              <a:t>goto </a:t>
            </a:r>
            <a:r>
              <a:rPr sz="1800" b="1" i="1" spc="-5" dirty="0">
                <a:latin typeface="Calibri"/>
                <a:cs typeface="Calibri"/>
              </a:rPr>
              <a:t>L1</a:t>
            </a:r>
            <a:r>
              <a:rPr sz="1800" b="1" i="1" spc="1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latin typeface="Calibri"/>
                <a:cs typeface="Calibri"/>
              </a:rPr>
              <a:t>goto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L2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35866</TotalTime>
  <Words>1496</Words>
  <Application>Microsoft Office PowerPoint</Application>
  <PresentationFormat>On-screen Show (16:9)</PresentationFormat>
  <Paragraphs>268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Compiler Code Optimizations</vt:lpstr>
      <vt:lpstr>PowerPoint Presentation</vt:lpstr>
      <vt:lpstr>Control flow analysis</vt:lpstr>
      <vt:lpstr>A basic block begins in one of the following ways:</vt:lpstr>
      <vt:lpstr>PowerPoint Presentation</vt:lpstr>
      <vt:lpstr>Classification of optimization</vt:lpstr>
      <vt:lpstr>Local optimization</vt:lpstr>
      <vt:lpstr>PowerPoint Presentation</vt:lpstr>
      <vt:lpstr>PowerPoint Presentation</vt:lpstr>
      <vt:lpstr>Algebraic Simplification and Re-association</vt:lpstr>
      <vt:lpstr>PowerPoint Presentation</vt:lpstr>
      <vt:lpstr>PowerPoint Presentation</vt:lpstr>
      <vt:lpstr>PowerPoint Presentation</vt:lpstr>
      <vt:lpstr>PowerPoint Presentation</vt:lpstr>
      <vt:lpstr>Code optimization between basic blocks</vt:lpstr>
      <vt:lpstr>PowerPoint Presentation</vt:lpstr>
      <vt:lpstr>PowerPoint Presentation</vt:lpstr>
      <vt:lpstr>An example illustrating global common sub-expression elimination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Dr. Abhishek Pandey</cp:lastModifiedBy>
  <cp:revision>5</cp:revision>
  <dcterms:created xsi:type="dcterms:W3CDTF">2020-04-16T05:12:30Z</dcterms:created>
  <dcterms:modified xsi:type="dcterms:W3CDTF">2020-10-21T15:23:18Z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2020-04-16T00:00:00Z</vt:filetime>
  </property>
</Properties>
</file>