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247F6-FF8C-4E99-8FA0-1E46B267BF9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C9AD0-5DB9-46E5-AC4B-96E6A97C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3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2020-0433-4F18-86F2-1BA8D7F2A5C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F15C-4518-4041-A0EE-74AD9A39802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A3EB-9BE6-448E-9533-4E2BA32B037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251C-515D-4055-B9A6-D2E5BF874AEB}" type="datetime1">
              <a:rPr lang="en-US" smtClean="0"/>
              <a:t>4/14/2020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47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75D5-6CF0-456F-8533-5BE7D1384DBF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F3A1-9E44-4ED0-96C7-AEFA812294C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FEE-BC6C-4700-AFAD-5810AED2EC96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C3E-3BF7-4CA0-861E-9BA65D178D8F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D34D-FC43-4B6E-B0D0-4C7263495A67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648D-8210-4FF9-81B2-4140155584D1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198-4546-4FB6-9021-345F153A2440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BD92-56B1-45B3-B4CD-E5DCE8327532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3338-5A17-48D1-BFFC-A2DBC72E192E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938" y="545719"/>
            <a:ext cx="1754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ERROR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1842" y="1954479"/>
            <a:ext cx="745172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610860" algn="l"/>
              </a:tabLst>
            </a:pPr>
            <a:r>
              <a:rPr sz="2400" dirty="0">
                <a:latin typeface="Cambria Math"/>
                <a:cs typeface="Cambria Math"/>
              </a:rPr>
              <a:t>Program </a:t>
            </a:r>
            <a:r>
              <a:rPr sz="2400" spc="-5" dirty="0">
                <a:latin typeface="Cambria Math"/>
                <a:cs typeface="Cambria Math"/>
              </a:rPr>
              <a:t>submitted to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compiler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often	have errors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of</a:t>
            </a:r>
            <a:endParaRPr sz="24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various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kinds</a:t>
            </a:r>
            <a:endParaRPr sz="2400">
              <a:latin typeface="Cambria Math"/>
              <a:cs typeface="Cambria Math"/>
            </a:endParaRPr>
          </a:p>
          <a:p>
            <a:pPr marL="1447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mbria Math"/>
                <a:cs typeface="Cambria Math"/>
              </a:rPr>
              <a:t>So, good compiler should be able </a:t>
            </a:r>
            <a:r>
              <a:rPr sz="2400" dirty="0">
                <a:latin typeface="Cambria Math"/>
                <a:cs typeface="Cambria Math"/>
              </a:rPr>
              <a:t>to detect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as</a:t>
            </a:r>
            <a:endParaRPr sz="2400">
              <a:latin typeface="Cambria Math"/>
              <a:cs typeface="Cambria Math"/>
            </a:endParaRPr>
          </a:p>
          <a:p>
            <a:pPr marL="12700" marR="127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many </a:t>
            </a:r>
            <a:r>
              <a:rPr sz="2400" dirty="0">
                <a:latin typeface="Cambria Math"/>
                <a:cs typeface="Cambria Math"/>
              </a:rPr>
              <a:t>errors </a:t>
            </a:r>
            <a:r>
              <a:rPr sz="2400" spc="-5" dirty="0">
                <a:latin typeface="Cambria Math"/>
                <a:cs typeface="Cambria Math"/>
              </a:rPr>
              <a:t>as possible </a:t>
            </a:r>
            <a:r>
              <a:rPr sz="2400" dirty="0">
                <a:latin typeface="Cambria Math"/>
                <a:cs typeface="Cambria Math"/>
              </a:rPr>
              <a:t>in various </a:t>
            </a:r>
            <a:r>
              <a:rPr sz="2400" spc="-5" dirty="0">
                <a:latin typeface="Cambria Math"/>
                <a:cs typeface="Cambria Math"/>
              </a:rPr>
              <a:t>ways </a:t>
            </a:r>
            <a:r>
              <a:rPr sz="2400" dirty="0">
                <a:latin typeface="Cambria Math"/>
                <a:cs typeface="Cambria Math"/>
              </a:rPr>
              <a:t>and </a:t>
            </a:r>
            <a:r>
              <a:rPr sz="2400" spc="-5" dirty="0">
                <a:latin typeface="Cambria Math"/>
                <a:cs typeface="Cambria Math"/>
              </a:rPr>
              <a:t>also </a:t>
            </a:r>
            <a:r>
              <a:rPr sz="2400" dirty="0">
                <a:latin typeface="Cambria Math"/>
                <a:cs typeface="Cambria Math"/>
              </a:rPr>
              <a:t>recover  from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them</a:t>
            </a:r>
            <a:endParaRPr sz="2400">
              <a:latin typeface="Cambria Math"/>
              <a:cs typeface="Cambria Math"/>
            </a:endParaRPr>
          </a:p>
          <a:p>
            <a:pPr marL="12700" marR="144780" indent="654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(i.e) even in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presence of errors </a:t>
            </a:r>
            <a:r>
              <a:rPr sz="2400" spc="-5" dirty="0">
                <a:latin typeface="Cambria Math"/>
                <a:cs typeface="Cambria Math"/>
              </a:rPr>
              <a:t>,the compiler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should  </a:t>
            </a:r>
            <a:r>
              <a:rPr sz="2400" dirty="0">
                <a:latin typeface="Cambria Math"/>
                <a:cs typeface="Cambria Math"/>
              </a:rPr>
              <a:t>scan </a:t>
            </a:r>
            <a:r>
              <a:rPr sz="2400" spc="-5" dirty="0">
                <a:latin typeface="Cambria Math"/>
                <a:cs typeface="Cambria Math"/>
              </a:rPr>
              <a:t>the program </a:t>
            </a:r>
            <a:r>
              <a:rPr sz="2400" dirty="0">
                <a:latin typeface="Cambria Math"/>
                <a:cs typeface="Cambria Math"/>
              </a:rPr>
              <a:t>and </a:t>
            </a:r>
            <a:r>
              <a:rPr sz="2400" spc="-5" dirty="0">
                <a:latin typeface="Cambria Math"/>
                <a:cs typeface="Cambria Math"/>
              </a:rPr>
              <a:t>try to compile all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it.(error  </a:t>
            </a:r>
            <a:r>
              <a:rPr sz="2400" dirty="0">
                <a:latin typeface="Cambria Math"/>
                <a:cs typeface="Cambria Math"/>
              </a:rPr>
              <a:t>recovery).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C7A-A2E2-44F1-A2B7-E8621A4A0B38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365"/>
            <a:ext cx="7814309" cy="45072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6002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  <a:tab pos="1030605" algn="l"/>
              </a:tabLst>
            </a:pPr>
            <a:r>
              <a:rPr sz="3000" dirty="0">
                <a:latin typeface="Cambria Math"/>
                <a:cs typeface="Cambria Math"/>
              </a:rPr>
              <a:t>Eg:	</a:t>
            </a:r>
            <a:r>
              <a:rPr sz="3000" spc="-5" dirty="0">
                <a:latin typeface="Cambria Math"/>
                <a:cs typeface="Cambria Math"/>
              </a:rPr>
              <a:t>Showing error as </a:t>
            </a:r>
            <a:r>
              <a:rPr sz="3000" spc="-10" dirty="0">
                <a:latin typeface="Cambria Math"/>
                <a:cs typeface="Cambria Math"/>
              </a:rPr>
              <a:t>“missing right  </a:t>
            </a:r>
            <a:r>
              <a:rPr sz="3000" spc="-5" dirty="0">
                <a:latin typeface="Cambria Math"/>
                <a:cs typeface="Cambria Math"/>
              </a:rPr>
              <a:t>parenthesis </a:t>
            </a:r>
            <a:r>
              <a:rPr sz="3000" dirty="0">
                <a:latin typeface="Cambria Math"/>
                <a:cs typeface="Cambria Math"/>
              </a:rPr>
              <a:t>in </a:t>
            </a:r>
            <a:r>
              <a:rPr sz="3000" spc="-5" dirty="0">
                <a:latin typeface="Cambria Math"/>
                <a:cs typeface="Cambria Math"/>
              </a:rPr>
              <a:t>line 5” </a:t>
            </a:r>
            <a:r>
              <a:rPr sz="3000" dirty="0">
                <a:latin typeface="Cambria Math"/>
                <a:cs typeface="Cambria Math"/>
              </a:rPr>
              <a:t>rather </a:t>
            </a:r>
            <a:r>
              <a:rPr sz="3000" spc="-5" dirty="0">
                <a:latin typeface="Cambria Math"/>
                <a:cs typeface="Cambria Math"/>
              </a:rPr>
              <a:t>than as </a:t>
            </a:r>
            <a:r>
              <a:rPr sz="3000" dirty="0">
                <a:latin typeface="Cambria Math"/>
                <a:cs typeface="Cambria Math"/>
              </a:rPr>
              <a:t>a </a:t>
            </a:r>
            <a:r>
              <a:rPr sz="3000" spc="-5" dirty="0">
                <a:latin typeface="Cambria Math"/>
                <a:cs typeface="Cambria Math"/>
              </a:rPr>
              <a:t>cryptic  </a:t>
            </a:r>
            <a:r>
              <a:rPr sz="3000" dirty="0">
                <a:latin typeface="Cambria Math"/>
                <a:cs typeface="Cambria Math"/>
              </a:rPr>
              <a:t>code</a:t>
            </a:r>
            <a:r>
              <a:rPr sz="3000" spc="-30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“OH17”</a:t>
            </a:r>
            <a:endParaRPr sz="3000">
              <a:latin typeface="Cambria Math"/>
              <a:cs typeface="Cambria Math"/>
            </a:endParaRPr>
          </a:p>
          <a:p>
            <a:pPr marL="355600" marR="180975" indent="-342900">
              <a:lnSpc>
                <a:spcPts val="288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*The </a:t>
            </a:r>
            <a:r>
              <a:rPr sz="3000" spc="-10" dirty="0">
                <a:latin typeface="Cambria Math"/>
                <a:cs typeface="Cambria Math"/>
              </a:rPr>
              <a:t>messages </a:t>
            </a:r>
            <a:r>
              <a:rPr sz="3000" dirty="0">
                <a:latin typeface="Cambria Math"/>
                <a:cs typeface="Cambria Math"/>
              </a:rPr>
              <a:t>should </a:t>
            </a:r>
            <a:r>
              <a:rPr sz="3000" spc="-5" dirty="0">
                <a:latin typeface="Cambria Math"/>
                <a:cs typeface="Cambria Math"/>
              </a:rPr>
              <a:t>be specific and should  localize the</a:t>
            </a:r>
            <a:r>
              <a:rPr sz="3000" spc="-30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problem</a:t>
            </a:r>
            <a:endParaRPr sz="3000">
              <a:latin typeface="Cambria Math"/>
              <a:cs typeface="Cambria Math"/>
            </a:endParaRPr>
          </a:p>
          <a:p>
            <a:pPr marL="355600" marR="1043940" indent="-342900">
              <a:lnSpc>
                <a:spcPts val="288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1031240" algn="l"/>
              </a:tabLst>
            </a:pPr>
            <a:r>
              <a:rPr sz="3000" dirty="0">
                <a:latin typeface="Cambria Math"/>
                <a:cs typeface="Cambria Math"/>
              </a:rPr>
              <a:t>Eg:	</a:t>
            </a:r>
            <a:r>
              <a:rPr sz="3000" spc="-5" dirty="0">
                <a:latin typeface="Cambria Math"/>
                <a:cs typeface="Cambria Math"/>
              </a:rPr>
              <a:t>Showing error as “Z not declared </a:t>
            </a:r>
            <a:r>
              <a:rPr sz="3000" dirty="0">
                <a:latin typeface="Cambria Math"/>
                <a:cs typeface="Cambria Math"/>
              </a:rPr>
              <a:t>in  </a:t>
            </a:r>
            <a:r>
              <a:rPr sz="3000" spc="-5" dirty="0">
                <a:latin typeface="Cambria Math"/>
                <a:cs typeface="Cambria Math"/>
              </a:rPr>
              <a:t>procedure add” </a:t>
            </a:r>
            <a:r>
              <a:rPr sz="3000" dirty="0">
                <a:latin typeface="Cambria Math"/>
                <a:cs typeface="Cambria Math"/>
              </a:rPr>
              <a:t>rather </a:t>
            </a:r>
            <a:r>
              <a:rPr sz="3000" spc="-5" dirty="0">
                <a:latin typeface="Cambria Math"/>
                <a:cs typeface="Cambria Math"/>
              </a:rPr>
              <a:t>than</a:t>
            </a:r>
            <a:r>
              <a:rPr sz="3000" spc="-80" dirty="0">
                <a:latin typeface="Cambria Math"/>
                <a:cs typeface="Cambria Math"/>
              </a:rPr>
              <a:t> </a:t>
            </a:r>
            <a:r>
              <a:rPr sz="3000" spc="-10" dirty="0">
                <a:latin typeface="Cambria Math"/>
                <a:cs typeface="Cambria Math"/>
              </a:rPr>
              <a:t>“missing</a:t>
            </a:r>
            <a:endParaRPr sz="3000">
              <a:latin typeface="Cambria Math"/>
              <a:cs typeface="Cambria Math"/>
            </a:endParaRPr>
          </a:p>
          <a:p>
            <a:pPr marL="355600">
              <a:lnSpc>
                <a:spcPts val="2905"/>
              </a:lnSpc>
            </a:pPr>
            <a:r>
              <a:rPr sz="3000" dirty="0">
                <a:latin typeface="Cambria Math"/>
                <a:cs typeface="Cambria Math"/>
              </a:rPr>
              <a:t>declaration”.</a:t>
            </a:r>
            <a:endParaRPr sz="30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*The </a:t>
            </a:r>
            <a:r>
              <a:rPr sz="3000" spc="-10" dirty="0">
                <a:latin typeface="Cambria Math"/>
                <a:cs typeface="Cambria Math"/>
              </a:rPr>
              <a:t>massages </a:t>
            </a:r>
            <a:r>
              <a:rPr sz="3000" dirty="0">
                <a:latin typeface="Cambria Math"/>
                <a:cs typeface="Cambria Math"/>
              </a:rPr>
              <a:t>should not </a:t>
            </a:r>
            <a:r>
              <a:rPr sz="3000" spc="-5" dirty="0">
                <a:latin typeface="Cambria Math"/>
                <a:cs typeface="Cambria Math"/>
              </a:rPr>
              <a:t>be</a:t>
            </a:r>
            <a:r>
              <a:rPr sz="3000" spc="-55" dirty="0">
                <a:latin typeface="Cambria Math"/>
                <a:cs typeface="Cambria Math"/>
              </a:rPr>
              <a:t> </a:t>
            </a:r>
            <a:r>
              <a:rPr sz="3000" dirty="0">
                <a:latin typeface="Cambria Math"/>
                <a:cs typeface="Cambria Math"/>
              </a:rPr>
              <a:t>redundant.</a:t>
            </a:r>
            <a:endParaRPr sz="3000">
              <a:latin typeface="Cambria Math"/>
              <a:cs typeface="Cambria Math"/>
            </a:endParaRPr>
          </a:p>
          <a:p>
            <a:pPr marL="355600" marR="5080" indent="-342900">
              <a:lnSpc>
                <a:spcPct val="8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  <a:tab pos="1031240" algn="l"/>
              </a:tabLst>
            </a:pPr>
            <a:r>
              <a:rPr sz="3000" dirty="0">
                <a:latin typeface="Cambria Math"/>
                <a:cs typeface="Cambria Math"/>
              </a:rPr>
              <a:t>Eg:	</a:t>
            </a:r>
            <a:r>
              <a:rPr sz="3000" spc="-5" dirty="0">
                <a:latin typeface="Cambria Math"/>
                <a:cs typeface="Cambria Math"/>
              </a:rPr>
              <a:t>If </a:t>
            </a:r>
            <a:r>
              <a:rPr sz="3000" dirty="0">
                <a:latin typeface="Cambria Math"/>
                <a:cs typeface="Cambria Math"/>
              </a:rPr>
              <a:t>z is </a:t>
            </a:r>
            <a:r>
              <a:rPr sz="3000" spc="-5" dirty="0">
                <a:latin typeface="Cambria Math"/>
                <a:cs typeface="Cambria Math"/>
              </a:rPr>
              <a:t>not declared, then </a:t>
            </a:r>
            <a:r>
              <a:rPr sz="3000" spc="-10" dirty="0">
                <a:latin typeface="Cambria Math"/>
                <a:cs typeface="Cambria Math"/>
              </a:rPr>
              <a:t>it </a:t>
            </a:r>
            <a:r>
              <a:rPr sz="3000" dirty="0">
                <a:latin typeface="Cambria Math"/>
                <a:cs typeface="Cambria Math"/>
              </a:rPr>
              <a:t>should </a:t>
            </a:r>
            <a:r>
              <a:rPr sz="3000" spc="-5" dirty="0">
                <a:latin typeface="Cambria Math"/>
                <a:cs typeface="Cambria Math"/>
              </a:rPr>
              <a:t>be said  </a:t>
            </a:r>
            <a:r>
              <a:rPr sz="3000" dirty="0">
                <a:latin typeface="Cambria Math"/>
                <a:cs typeface="Cambria Math"/>
              </a:rPr>
              <a:t>once not </a:t>
            </a:r>
            <a:r>
              <a:rPr sz="3000" spc="-5" dirty="0">
                <a:latin typeface="Cambria Math"/>
                <a:cs typeface="Cambria Math"/>
              </a:rPr>
              <a:t>every time </a:t>
            </a:r>
            <a:r>
              <a:rPr sz="3000" dirty="0">
                <a:latin typeface="Cambria Math"/>
                <a:cs typeface="Cambria Math"/>
              </a:rPr>
              <a:t>z </a:t>
            </a:r>
            <a:r>
              <a:rPr sz="3000" spc="-5" dirty="0">
                <a:latin typeface="Cambria Math"/>
                <a:cs typeface="Cambria Math"/>
              </a:rPr>
              <a:t>appears </a:t>
            </a:r>
            <a:r>
              <a:rPr sz="3000" dirty="0">
                <a:latin typeface="Cambria Math"/>
                <a:cs typeface="Cambria Math"/>
              </a:rPr>
              <a:t>in </a:t>
            </a:r>
            <a:r>
              <a:rPr sz="3000" spc="-5" dirty="0">
                <a:latin typeface="Cambria Math"/>
                <a:cs typeface="Cambria Math"/>
              </a:rPr>
              <a:t>the</a:t>
            </a:r>
            <a:r>
              <a:rPr sz="3000" spc="-95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program.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06FC-38BD-4FA6-B7E4-1F99F86E8ADE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482930"/>
            <a:ext cx="4933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SOURCES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ERROR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034386"/>
            <a:ext cx="7766684" cy="38671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mbria Math"/>
                <a:cs typeface="Cambria Math"/>
              </a:rPr>
              <a:t>* </a:t>
            </a:r>
            <a:r>
              <a:rPr sz="3000" spc="-5" dirty="0">
                <a:latin typeface="Cambria Math"/>
                <a:cs typeface="Cambria Math"/>
              </a:rPr>
              <a:t>ALGORITHMIC </a:t>
            </a:r>
            <a:r>
              <a:rPr sz="3000" spc="-10" dirty="0">
                <a:latin typeface="Cambria Math"/>
                <a:cs typeface="Cambria Math"/>
              </a:rPr>
              <a:t>ERRORS:</a:t>
            </a:r>
            <a:endParaRPr sz="3000">
              <a:latin typeface="Cambria Math"/>
              <a:cs typeface="Cambria Math"/>
            </a:endParaRPr>
          </a:p>
          <a:p>
            <a:pPr marL="12700" marR="5080" indent="251460">
              <a:lnSpc>
                <a:spcPts val="3240"/>
              </a:lnSpc>
              <a:spcBef>
                <a:spcPts val="770"/>
              </a:spcBef>
            </a:pPr>
            <a:r>
              <a:rPr sz="3000" dirty="0">
                <a:latin typeface="Cambria Math"/>
                <a:cs typeface="Cambria Math"/>
              </a:rPr>
              <a:t>The </a:t>
            </a:r>
            <a:r>
              <a:rPr sz="3000" spc="-5" dirty="0">
                <a:latin typeface="Cambria Math"/>
                <a:cs typeface="Cambria Math"/>
              </a:rPr>
              <a:t>algorithm used to meet the design may be  </a:t>
            </a:r>
            <a:r>
              <a:rPr sz="3000" dirty="0">
                <a:latin typeface="Cambria Math"/>
                <a:cs typeface="Cambria Math"/>
              </a:rPr>
              <a:t>inadequate or</a:t>
            </a:r>
            <a:r>
              <a:rPr sz="3000" spc="-30" dirty="0">
                <a:latin typeface="Cambria Math"/>
                <a:cs typeface="Cambria Math"/>
              </a:rPr>
              <a:t> </a:t>
            </a:r>
            <a:r>
              <a:rPr sz="3000" spc="-10" dirty="0">
                <a:latin typeface="Cambria Math"/>
                <a:cs typeface="Cambria Math"/>
              </a:rPr>
              <a:t>incorrect</a:t>
            </a:r>
            <a:endParaRPr sz="3000">
              <a:latin typeface="Cambria Math"/>
              <a:cs typeface="Cambria Math"/>
            </a:endParaRPr>
          </a:p>
          <a:p>
            <a:pPr marL="178435">
              <a:lnSpc>
                <a:spcPct val="100000"/>
              </a:lnSpc>
              <a:spcBef>
                <a:spcPts val="315"/>
              </a:spcBef>
            </a:pPr>
            <a:r>
              <a:rPr sz="3000" spc="-5" dirty="0">
                <a:latin typeface="Cambria Math"/>
                <a:cs typeface="Cambria Math"/>
              </a:rPr>
              <a:t>*CODING</a:t>
            </a:r>
            <a:r>
              <a:rPr sz="3000" spc="15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ERRORS:</a:t>
            </a:r>
            <a:endParaRPr sz="3000">
              <a:latin typeface="Cambria Math"/>
              <a:cs typeface="Cambria Math"/>
            </a:endParaRPr>
          </a:p>
          <a:p>
            <a:pPr marL="431800" marR="671195" indent="-83820">
              <a:lnSpc>
                <a:spcPct val="110000"/>
              </a:lnSpc>
            </a:pPr>
            <a:r>
              <a:rPr sz="3000" dirty="0">
                <a:latin typeface="Cambria Math"/>
                <a:cs typeface="Cambria Math"/>
              </a:rPr>
              <a:t>The </a:t>
            </a:r>
            <a:r>
              <a:rPr sz="3000" spc="-5" dirty="0">
                <a:latin typeface="Cambria Math"/>
                <a:cs typeface="Cambria Math"/>
              </a:rPr>
              <a:t>programmer may </a:t>
            </a:r>
            <a:r>
              <a:rPr sz="3000" dirty="0">
                <a:latin typeface="Cambria Math"/>
                <a:cs typeface="Cambria Math"/>
              </a:rPr>
              <a:t>introduce </a:t>
            </a:r>
            <a:r>
              <a:rPr sz="3000" spc="-5" dirty="0">
                <a:latin typeface="Cambria Math"/>
                <a:cs typeface="Cambria Math"/>
              </a:rPr>
              <a:t>errors</a:t>
            </a:r>
            <a:r>
              <a:rPr sz="3000" spc="-110" dirty="0">
                <a:latin typeface="Cambria Math"/>
                <a:cs typeface="Cambria Math"/>
              </a:rPr>
              <a:t> </a:t>
            </a:r>
            <a:r>
              <a:rPr sz="3000" dirty="0">
                <a:latin typeface="Cambria Math"/>
                <a:cs typeface="Cambria Math"/>
              </a:rPr>
              <a:t>in  implementing </a:t>
            </a:r>
            <a:r>
              <a:rPr sz="3000" spc="-5" dirty="0">
                <a:latin typeface="Cambria Math"/>
                <a:cs typeface="Cambria Math"/>
              </a:rPr>
              <a:t>the algorithms, </a:t>
            </a:r>
            <a:r>
              <a:rPr sz="3000" dirty="0">
                <a:latin typeface="Cambria Math"/>
                <a:cs typeface="Cambria Math"/>
              </a:rPr>
              <a:t>either</a:t>
            </a:r>
            <a:r>
              <a:rPr sz="3000" spc="-65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by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ts val="3240"/>
              </a:lnSpc>
            </a:pPr>
            <a:r>
              <a:rPr sz="3000" dirty="0">
                <a:latin typeface="Cambria Math"/>
                <a:cs typeface="Cambria Math"/>
              </a:rPr>
              <a:t>introducing </a:t>
            </a:r>
            <a:r>
              <a:rPr sz="3000" spc="-5" dirty="0">
                <a:latin typeface="Cambria Math"/>
                <a:cs typeface="Cambria Math"/>
              </a:rPr>
              <a:t>logical errors </a:t>
            </a:r>
            <a:r>
              <a:rPr sz="3000" dirty="0">
                <a:latin typeface="Cambria Math"/>
                <a:cs typeface="Cambria Math"/>
              </a:rPr>
              <a:t>or </a:t>
            </a:r>
            <a:r>
              <a:rPr sz="3000" spc="-10" dirty="0">
                <a:latin typeface="Cambria Math"/>
                <a:cs typeface="Cambria Math"/>
              </a:rPr>
              <a:t>using</a:t>
            </a:r>
            <a:r>
              <a:rPr sz="3000" spc="-5" dirty="0">
                <a:latin typeface="Cambria Math"/>
                <a:cs typeface="Cambria Math"/>
              </a:rPr>
              <a:t> the</a:t>
            </a:r>
            <a:endParaRPr sz="3000">
              <a:latin typeface="Cambria Math"/>
              <a:cs typeface="Cambria Math"/>
            </a:endParaRPr>
          </a:p>
          <a:p>
            <a:pPr marL="94615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Cambria Math"/>
                <a:cs typeface="Cambria Math"/>
              </a:rPr>
              <a:t>programming language </a:t>
            </a:r>
            <a:r>
              <a:rPr sz="3000" dirty="0">
                <a:latin typeface="Cambria Math"/>
                <a:cs typeface="Cambria Math"/>
              </a:rPr>
              <a:t>constructs</a:t>
            </a:r>
            <a:r>
              <a:rPr sz="3000" spc="-20" dirty="0">
                <a:latin typeface="Cambria Math"/>
                <a:cs typeface="Cambria Math"/>
              </a:rPr>
              <a:t> </a:t>
            </a:r>
            <a:r>
              <a:rPr sz="3000" spc="-10" dirty="0">
                <a:latin typeface="Cambria Math"/>
                <a:cs typeface="Cambria Math"/>
              </a:rPr>
              <a:t>improperly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0121-37EC-43BB-B472-D9EFEA33998D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034"/>
            <a:ext cx="7557770" cy="4141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mbria Math"/>
                <a:cs typeface="Cambria Math"/>
              </a:rPr>
              <a:t>*The program may </a:t>
            </a:r>
            <a:r>
              <a:rPr sz="2700" dirty="0">
                <a:latin typeface="Cambria Math"/>
                <a:cs typeface="Cambria Math"/>
              </a:rPr>
              <a:t>exceed a </a:t>
            </a:r>
            <a:r>
              <a:rPr sz="2700" spc="-5" dirty="0">
                <a:latin typeface="Cambria Math"/>
                <a:cs typeface="Cambria Math"/>
              </a:rPr>
              <a:t>compiler </a:t>
            </a:r>
            <a:r>
              <a:rPr sz="2700" dirty="0">
                <a:latin typeface="Cambria Math"/>
                <a:cs typeface="Cambria Math"/>
              </a:rPr>
              <a:t>or </a:t>
            </a:r>
            <a:r>
              <a:rPr sz="2700" spc="-5" dirty="0">
                <a:latin typeface="Cambria Math"/>
                <a:cs typeface="Cambria Math"/>
              </a:rPr>
              <a:t>machine  limit not </a:t>
            </a:r>
            <a:r>
              <a:rPr sz="2700" dirty="0">
                <a:latin typeface="Cambria Math"/>
                <a:cs typeface="Cambria Math"/>
              </a:rPr>
              <a:t>implied </a:t>
            </a:r>
            <a:r>
              <a:rPr sz="2700" spc="-5" dirty="0">
                <a:latin typeface="Cambria Math"/>
                <a:cs typeface="Cambria Math"/>
              </a:rPr>
              <a:t>by the definition </a:t>
            </a:r>
            <a:r>
              <a:rPr sz="2700" dirty="0">
                <a:latin typeface="Cambria Math"/>
                <a:cs typeface="Cambria Math"/>
              </a:rPr>
              <a:t>of </a:t>
            </a:r>
            <a:r>
              <a:rPr sz="2700" spc="-5" dirty="0">
                <a:latin typeface="Cambria Math"/>
                <a:cs typeface="Cambria Math"/>
              </a:rPr>
              <a:t>the  programming language.</a:t>
            </a:r>
            <a:endParaRPr sz="27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mbria Math"/>
                <a:cs typeface="Cambria Math"/>
              </a:rPr>
              <a:t>Eg:</a:t>
            </a:r>
            <a:endParaRPr sz="2700">
              <a:latin typeface="Cambria Math"/>
              <a:cs typeface="Cambria Math"/>
            </a:endParaRPr>
          </a:p>
          <a:p>
            <a:pPr marL="355600" marR="1261110" indent="-342900">
              <a:lnSpc>
                <a:spcPct val="8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mbria Math"/>
                <a:cs typeface="Cambria Math"/>
              </a:rPr>
              <a:t>An array may be </a:t>
            </a:r>
            <a:r>
              <a:rPr sz="2700" dirty="0">
                <a:latin typeface="Cambria Math"/>
                <a:cs typeface="Cambria Math"/>
              </a:rPr>
              <a:t>declared </a:t>
            </a:r>
            <a:r>
              <a:rPr sz="2700" spc="-5" dirty="0">
                <a:latin typeface="Cambria Math"/>
                <a:cs typeface="Cambria Math"/>
              </a:rPr>
              <a:t>with too many  </a:t>
            </a:r>
            <a:r>
              <a:rPr sz="2700" dirty="0">
                <a:latin typeface="Cambria Math"/>
                <a:cs typeface="Cambria Math"/>
              </a:rPr>
              <a:t>dimensions </a:t>
            </a:r>
            <a:r>
              <a:rPr sz="2700" spc="-5" dirty="0">
                <a:latin typeface="Cambria Math"/>
                <a:cs typeface="Cambria Math"/>
              </a:rPr>
              <a:t>to </a:t>
            </a:r>
            <a:r>
              <a:rPr sz="2700" dirty="0">
                <a:latin typeface="Cambria Math"/>
                <a:cs typeface="Cambria Math"/>
              </a:rPr>
              <a:t>fit in </a:t>
            </a:r>
            <a:r>
              <a:rPr sz="2700" spc="-5" dirty="0">
                <a:latin typeface="Cambria Math"/>
                <a:cs typeface="Cambria Math"/>
              </a:rPr>
              <a:t>the </a:t>
            </a:r>
            <a:r>
              <a:rPr sz="2700" dirty="0">
                <a:latin typeface="Cambria Math"/>
                <a:cs typeface="Cambria Math"/>
              </a:rPr>
              <a:t>symbol </a:t>
            </a:r>
            <a:r>
              <a:rPr sz="2700" spc="-5" dirty="0">
                <a:latin typeface="Cambria Math"/>
                <a:cs typeface="Cambria Math"/>
              </a:rPr>
              <a:t>table</a:t>
            </a:r>
            <a:r>
              <a:rPr sz="2700" spc="-4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,</a:t>
            </a:r>
            <a:endParaRPr sz="2700">
              <a:latin typeface="Cambria Math"/>
              <a:cs typeface="Cambria Math"/>
            </a:endParaRPr>
          </a:p>
          <a:p>
            <a:pPr marL="355600" marR="586105" indent="-342900">
              <a:lnSpc>
                <a:spcPts val="259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mbria Math"/>
                <a:cs typeface="Cambria Math"/>
              </a:rPr>
              <a:t>an array </a:t>
            </a:r>
            <a:r>
              <a:rPr sz="2700" spc="-10" dirty="0">
                <a:latin typeface="Cambria Math"/>
                <a:cs typeface="Cambria Math"/>
              </a:rPr>
              <a:t>may </a:t>
            </a:r>
            <a:r>
              <a:rPr sz="2700" spc="-5" dirty="0">
                <a:latin typeface="Cambria Math"/>
                <a:cs typeface="Cambria Math"/>
              </a:rPr>
              <a:t>be declared with too large to be  allocated at</a:t>
            </a:r>
            <a:r>
              <a:rPr sz="2700" spc="-2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runtime.</a:t>
            </a:r>
            <a:endParaRPr sz="27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mbria Math"/>
                <a:cs typeface="Cambria Math"/>
              </a:rPr>
              <a:t>*COMPILER</a:t>
            </a:r>
            <a:r>
              <a:rPr sz="2700" spc="-10" dirty="0">
                <a:latin typeface="Cambria Math"/>
                <a:cs typeface="Cambria Math"/>
              </a:rPr>
              <a:t> </a:t>
            </a:r>
            <a:r>
              <a:rPr sz="2700" spc="-5" dirty="0">
                <a:latin typeface="Cambria Math"/>
                <a:cs typeface="Cambria Math"/>
              </a:rPr>
              <a:t>ERRORS:</a:t>
            </a:r>
            <a:endParaRPr sz="2700">
              <a:latin typeface="Cambria Math"/>
              <a:cs typeface="Cambria Math"/>
            </a:endParaRPr>
          </a:p>
          <a:p>
            <a:pPr marL="355600" marR="111760" indent="-342900">
              <a:lnSpc>
                <a:spcPts val="259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mbria Math"/>
                <a:cs typeface="Cambria Math"/>
              </a:rPr>
              <a:t>compiler </a:t>
            </a:r>
            <a:r>
              <a:rPr sz="2700" dirty="0">
                <a:latin typeface="Cambria Math"/>
                <a:cs typeface="Cambria Math"/>
              </a:rPr>
              <a:t>can insert </a:t>
            </a:r>
            <a:r>
              <a:rPr sz="2700" spc="-5" dirty="0">
                <a:latin typeface="Cambria Math"/>
                <a:cs typeface="Cambria Math"/>
              </a:rPr>
              <a:t>errors as </a:t>
            </a:r>
            <a:r>
              <a:rPr sz="2700" dirty="0">
                <a:latin typeface="Cambria Math"/>
                <a:cs typeface="Cambria Math"/>
              </a:rPr>
              <a:t>it </a:t>
            </a:r>
            <a:r>
              <a:rPr sz="2700" spc="-5" dirty="0">
                <a:latin typeface="Cambria Math"/>
                <a:cs typeface="Cambria Math"/>
              </a:rPr>
              <a:t>translates source  program into an object</a:t>
            </a:r>
            <a:r>
              <a:rPr sz="2700" spc="-15" dirty="0">
                <a:latin typeface="Cambria Math"/>
                <a:cs typeface="Cambria Math"/>
              </a:rPr>
              <a:t> </a:t>
            </a:r>
            <a:r>
              <a:rPr sz="2700" spc="-10" dirty="0">
                <a:latin typeface="Cambria Math"/>
                <a:cs typeface="Cambria Math"/>
              </a:rPr>
              <a:t>program.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B189-FE29-4681-8B34-8D1F7B9E6D3A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750506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CRETERIA FOR THE </a:t>
            </a:r>
            <a:r>
              <a:rPr sz="3200" spc="-5" dirty="0">
                <a:latin typeface="Cambria Math"/>
                <a:cs typeface="Cambria Math"/>
              </a:rPr>
              <a:t>CLASSIFICATION</a:t>
            </a:r>
            <a:r>
              <a:rPr sz="3200" spc="-12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OF  ERRORS:</a:t>
            </a:r>
            <a:endParaRPr sz="32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*Compile</a:t>
            </a:r>
            <a:r>
              <a:rPr sz="3200" spc="-4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time,</a:t>
            </a:r>
            <a:endParaRPr sz="32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*Link </a:t>
            </a:r>
            <a:r>
              <a:rPr sz="3200" dirty="0">
                <a:latin typeface="Cambria Math"/>
                <a:cs typeface="Cambria Math"/>
              </a:rPr>
              <a:t>/ Load</a:t>
            </a:r>
            <a:r>
              <a:rPr sz="3200" spc="-6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time</a:t>
            </a:r>
            <a:endParaRPr sz="32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* Run </a:t>
            </a:r>
            <a:r>
              <a:rPr sz="3200" spc="-5" dirty="0">
                <a:latin typeface="Cambria Math"/>
                <a:cs typeface="Cambria Math"/>
              </a:rPr>
              <a:t>time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errors.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2FE1-9F90-446B-BB12-2BA593F1E9E9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667575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CLASSIFICATION OF </a:t>
            </a:r>
            <a:r>
              <a:rPr sz="3200" dirty="0">
                <a:latin typeface="Cambria Math"/>
                <a:cs typeface="Cambria Math"/>
              </a:rPr>
              <a:t>COMPILE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TIME  </a:t>
            </a:r>
            <a:r>
              <a:rPr sz="3200" spc="-5" dirty="0">
                <a:latin typeface="Cambria Math"/>
                <a:cs typeface="Cambria Math"/>
              </a:rPr>
              <a:t>ERRORS:</a:t>
            </a:r>
            <a:endParaRPr sz="3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*lexical errors</a:t>
            </a:r>
            <a:endParaRPr sz="3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* </a:t>
            </a:r>
            <a:r>
              <a:rPr sz="3200" spc="-5" dirty="0">
                <a:latin typeface="Cambria Math"/>
                <a:cs typeface="Cambria Math"/>
              </a:rPr>
              <a:t>Syntactic</a:t>
            </a:r>
            <a:r>
              <a:rPr sz="3200" spc="-3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errors</a:t>
            </a:r>
            <a:endParaRPr sz="3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* </a:t>
            </a:r>
            <a:r>
              <a:rPr sz="3200" spc="-5" dirty="0">
                <a:latin typeface="Cambria Math"/>
                <a:cs typeface="Cambria Math"/>
              </a:rPr>
              <a:t>Semantic</a:t>
            </a:r>
            <a:r>
              <a:rPr sz="3200" spc="-3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errors.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2A3D-EF0E-40D9-A032-519F80023D74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365"/>
            <a:ext cx="7517130" cy="405002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427990" indent="-342900" algn="just">
              <a:lnSpc>
                <a:spcPts val="288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Cambria Math"/>
                <a:cs typeface="Cambria Math"/>
              </a:rPr>
              <a:t>The </a:t>
            </a:r>
            <a:r>
              <a:rPr sz="3000" spc="-5" dirty="0">
                <a:latin typeface="Cambria Math"/>
                <a:cs typeface="Cambria Math"/>
              </a:rPr>
              <a:t>lexical and syntactic errors </a:t>
            </a:r>
            <a:r>
              <a:rPr sz="3000" spc="-10" dirty="0">
                <a:latin typeface="Cambria Math"/>
                <a:cs typeface="Cambria Math"/>
              </a:rPr>
              <a:t>are </a:t>
            </a:r>
            <a:r>
              <a:rPr sz="3000" dirty="0">
                <a:latin typeface="Cambria Math"/>
                <a:cs typeface="Cambria Math"/>
              </a:rPr>
              <a:t>found  </a:t>
            </a:r>
            <a:r>
              <a:rPr sz="3000" spc="-5" dirty="0">
                <a:latin typeface="Cambria Math"/>
                <a:cs typeface="Cambria Math"/>
              </a:rPr>
              <a:t>during the </a:t>
            </a:r>
            <a:r>
              <a:rPr sz="3000" dirty="0">
                <a:latin typeface="Cambria Math"/>
                <a:cs typeface="Cambria Math"/>
              </a:rPr>
              <a:t>execution of </a:t>
            </a:r>
            <a:r>
              <a:rPr sz="3000" spc="-5" dirty="0">
                <a:latin typeface="Cambria Math"/>
                <a:cs typeface="Cambria Math"/>
              </a:rPr>
              <a:t>the</a:t>
            </a:r>
            <a:r>
              <a:rPr sz="3000" spc="-45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program.</a:t>
            </a:r>
            <a:endParaRPr sz="3000">
              <a:latin typeface="Cambria Math"/>
              <a:cs typeface="Cambria Math"/>
            </a:endParaRPr>
          </a:p>
          <a:p>
            <a:pPr marL="355600" marR="180340" indent="-342900" algn="just">
              <a:lnSpc>
                <a:spcPct val="8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Most </a:t>
            </a:r>
            <a:r>
              <a:rPr sz="3000" dirty="0">
                <a:latin typeface="Cambria Math"/>
                <a:cs typeface="Cambria Math"/>
              </a:rPr>
              <a:t>of the run </a:t>
            </a:r>
            <a:r>
              <a:rPr sz="3000" spc="-5" dirty="0">
                <a:latin typeface="Cambria Math"/>
                <a:cs typeface="Cambria Math"/>
              </a:rPr>
              <a:t>time errors are semantic </a:t>
            </a:r>
            <a:r>
              <a:rPr sz="3000" dirty="0">
                <a:latin typeface="Cambria Math"/>
                <a:cs typeface="Cambria Math"/>
              </a:rPr>
              <a:t>in  </a:t>
            </a:r>
            <a:r>
              <a:rPr sz="3000" spc="-5" dirty="0">
                <a:latin typeface="Cambria Math"/>
                <a:cs typeface="Cambria Math"/>
              </a:rPr>
              <a:t>nature.</a:t>
            </a:r>
            <a:endParaRPr sz="3000">
              <a:latin typeface="Cambria Math"/>
              <a:cs typeface="Cambria Math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In compile-link-go systems, the compile and  link errors </a:t>
            </a:r>
            <a:r>
              <a:rPr sz="3000" spc="-10" dirty="0">
                <a:latin typeface="Cambria Math"/>
                <a:cs typeface="Cambria Math"/>
              </a:rPr>
              <a:t>will </a:t>
            </a:r>
            <a:r>
              <a:rPr sz="3000" spc="-5" dirty="0">
                <a:latin typeface="Cambria Math"/>
                <a:cs typeface="Cambria Math"/>
              </a:rPr>
              <a:t>be trapped seperately by the  </a:t>
            </a:r>
            <a:r>
              <a:rPr sz="3000" dirty="0">
                <a:latin typeface="Cambria Math"/>
                <a:cs typeface="Cambria Math"/>
              </a:rPr>
              <a:t>compiler </a:t>
            </a:r>
            <a:r>
              <a:rPr sz="3000" spc="-5" dirty="0">
                <a:latin typeface="Cambria Math"/>
                <a:cs typeface="Cambria Math"/>
              </a:rPr>
              <a:t>and </a:t>
            </a:r>
            <a:r>
              <a:rPr sz="3000" dirty="0">
                <a:latin typeface="Cambria Math"/>
                <a:cs typeface="Cambria Math"/>
              </a:rPr>
              <a:t>the </a:t>
            </a:r>
            <a:r>
              <a:rPr sz="3000" spc="-5" dirty="0">
                <a:latin typeface="Cambria Math"/>
                <a:cs typeface="Cambria Math"/>
              </a:rPr>
              <a:t>linkage </a:t>
            </a:r>
            <a:r>
              <a:rPr sz="3000" dirty="0">
                <a:latin typeface="Cambria Math"/>
                <a:cs typeface="Cambria Math"/>
              </a:rPr>
              <a:t>editor /</a:t>
            </a:r>
            <a:r>
              <a:rPr sz="3000" spc="-90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loader.</a:t>
            </a:r>
            <a:endParaRPr sz="3000">
              <a:latin typeface="Cambria Math"/>
              <a:cs typeface="Cambria Math"/>
            </a:endParaRPr>
          </a:p>
          <a:p>
            <a:pPr marL="355600" marR="31115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In compile-and-go systems, the compile and  link errors will </a:t>
            </a:r>
            <a:r>
              <a:rPr sz="3000" dirty="0">
                <a:latin typeface="Cambria Math"/>
                <a:cs typeface="Cambria Math"/>
              </a:rPr>
              <a:t>be </a:t>
            </a:r>
            <a:r>
              <a:rPr sz="3000" spc="-5" dirty="0">
                <a:latin typeface="Cambria Math"/>
                <a:cs typeface="Cambria Math"/>
              </a:rPr>
              <a:t>trapped by </a:t>
            </a:r>
            <a:r>
              <a:rPr sz="3000" dirty="0">
                <a:latin typeface="Cambria Math"/>
                <a:cs typeface="Cambria Math"/>
              </a:rPr>
              <a:t>the compiler  </a:t>
            </a:r>
            <a:r>
              <a:rPr sz="3000" spc="-5" dirty="0">
                <a:latin typeface="Cambria Math"/>
                <a:cs typeface="Cambria Math"/>
              </a:rPr>
              <a:t>itself.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622A-AE45-43A6-8BB6-3157CA298CAF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513"/>
            <a:ext cx="8010525" cy="4123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4826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In </a:t>
            </a:r>
            <a:r>
              <a:rPr sz="3200" dirty="0">
                <a:latin typeface="Cambria Math"/>
                <a:cs typeface="Cambria Math"/>
              </a:rPr>
              <a:t>compile-and-go systems,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compile</a:t>
            </a:r>
            <a:r>
              <a:rPr sz="3200" spc="-16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and  link errors will </a:t>
            </a:r>
            <a:r>
              <a:rPr sz="3200" dirty="0">
                <a:latin typeface="Cambria Math"/>
                <a:cs typeface="Cambria Math"/>
              </a:rPr>
              <a:t>be </a:t>
            </a:r>
            <a:r>
              <a:rPr sz="3200" spc="-5" dirty="0">
                <a:latin typeface="Cambria Math"/>
                <a:cs typeface="Cambria Math"/>
              </a:rPr>
              <a:t>trapped </a:t>
            </a:r>
            <a:r>
              <a:rPr sz="3200" dirty="0">
                <a:latin typeface="Cambria Math"/>
                <a:cs typeface="Cambria Math"/>
              </a:rPr>
              <a:t>by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compiler  </a:t>
            </a:r>
            <a:r>
              <a:rPr sz="3200" spc="-5" dirty="0">
                <a:latin typeface="Cambria Math"/>
                <a:cs typeface="Cambria Math"/>
              </a:rPr>
              <a:t>itself.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Execution time errors are </a:t>
            </a:r>
            <a:r>
              <a:rPr sz="3200" dirty="0">
                <a:latin typeface="Cambria Math"/>
                <a:cs typeface="Cambria Math"/>
              </a:rPr>
              <a:t>detected </a:t>
            </a:r>
            <a:r>
              <a:rPr sz="3200" spc="-5" dirty="0">
                <a:latin typeface="Cambria Math"/>
                <a:cs typeface="Cambria Math"/>
              </a:rPr>
              <a:t>by the  run time </a:t>
            </a:r>
            <a:r>
              <a:rPr sz="3200" dirty="0">
                <a:latin typeface="Cambria Math"/>
                <a:cs typeface="Cambria Math"/>
              </a:rPr>
              <a:t>environment, </a:t>
            </a:r>
            <a:r>
              <a:rPr sz="3200" spc="-5" dirty="0">
                <a:latin typeface="Cambria Math"/>
                <a:cs typeface="Cambria Math"/>
              </a:rPr>
              <a:t>which </a:t>
            </a:r>
            <a:r>
              <a:rPr sz="3200" dirty="0">
                <a:latin typeface="Cambria Math"/>
                <a:cs typeface="Cambria Math"/>
              </a:rPr>
              <a:t>includes  </a:t>
            </a:r>
            <a:r>
              <a:rPr sz="3200" spc="-5" dirty="0">
                <a:latin typeface="Cambria Math"/>
                <a:cs typeface="Cambria Math"/>
              </a:rPr>
              <a:t>runtime control routine, the machine  hardware and the </a:t>
            </a:r>
            <a:r>
              <a:rPr sz="3200" dirty="0">
                <a:latin typeface="Cambria Math"/>
                <a:cs typeface="Cambria Math"/>
              </a:rPr>
              <a:t>standard </a:t>
            </a:r>
            <a:r>
              <a:rPr sz="3200" spc="-5" dirty="0">
                <a:latin typeface="Cambria Math"/>
                <a:cs typeface="Cambria Math"/>
              </a:rPr>
              <a:t>OS interfaces  through which status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hardware can  be </a:t>
            </a:r>
            <a:r>
              <a:rPr sz="3200" spc="-5" dirty="0">
                <a:latin typeface="Cambria Math"/>
                <a:cs typeface="Cambria Math"/>
              </a:rPr>
              <a:t>accessed </a:t>
            </a:r>
            <a:r>
              <a:rPr sz="3200" dirty="0">
                <a:latin typeface="Cambria Math"/>
                <a:cs typeface="Cambria Math"/>
              </a:rPr>
              <a:t>or </a:t>
            </a:r>
            <a:r>
              <a:rPr sz="3200" spc="-5" dirty="0">
                <a:latin typeface="Cambria Math"/>
                <a:cs typeface="Cambria Math"/>
              </a:rPr>
              <a:t>monitored as when</a:t>
            </a:r>
            <a:r>
              <a:rPr sz="3200" spc="-4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required.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3FBA-76EB-4775-A4AF-F50CB771C35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735" marR="5080" indent="-78232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PLAN </a:t>
            </a:r>
            <a:r>
              <a:rPr sz="3600" spc="-5" dirty="0"/>
              <a:t>OF ERROR </a:t>
            </a:r>
            <a:r>
              <a:rPr sz="3600" dirty="0"/>
              <a:t>DETECTION</a:t>
            </a:r>
            <a:r>
              <a:rPr sz="3600" spc="-90" dirty="0"/>
              <a:t> </a:t>
            </a:r>
            <a:r>
              <a:rPr sz="3600" spc="-5" dirty="0"/>
              <a:t>IN  </a:t>
            </a:r>
            <a:r>
              <a:rPr sz="3600" dirty="0"/>
              <a:t>PORTION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dirty="0"/>
              <a:t>COMPILER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2703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It’s </a:t>
            </a:r>
            <a:r>
              <a:rPr sz="2400" dirty="0">
                <a:latin typeface="Cambria Math"/>
                <a:cs typeface="Cambria Math"/>
              </a:rPr>
              <a:t>consists of routine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recover from </a:t>
            </a:r>
            <a:r>
              <a:rPr sz="2400" spc="-5" dirty="0">
                <a:latin typeface="Cambria Math"/>
                <a:cs typeface="Cambria Math"/>
              </a:rPr>
              <a:t>lexical and </a:t>
            </a:r>
            <a:r>
              <a:rPr sz="2400" dirty="0">
                <a:latin typeface="Cambria Math"/>
                <a:cs typeface="Cambria Math"/>
              </a:rPr>
              <a:t>syntactic  errors , a </a:t>
            </a:r>
            <a:r>
              <a:rPr sz="2400" spc="-5" dirty="0">
                <a:latin typeface="Cambria Math"/>
                <a:cs typeface="Cambria Math"/>
              </a:rPr>
              <a:t>routine to </a:t>
            </a:r>
            <a:r>
              <a:rPr sz="2400" dirty="0">
                <a:latin typeface="Cambria Math"/>
                <a:cs typeface="Cambria Math"/>
              </a:rPr>
              <a:t>detect semantic errors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routine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to  print the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diagnostics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608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The </a:t>
            </a:r>
            <a:r>
              <a:rPr sz="2400" spc="-5" dirty="0">
                <a:latin typeface="Cambria Math"/>
                <a:cs typeface="Cambria Math"/>
              </a:rPr>
              <a:t>diagnostic </a:t>
            </a:r>
            <a:r>
              <a:rPr sz="2400" dirty="0">
                <a:latin typeface="Cambria Math"/>
                <a:cs typeface="Cambria Math"/>
              </a:rPr>
              <a:t>routine </a:t>
            </a:r>
            <a:r>
              <a:rPr sz="2400" spc="-5" dirty="0">
                <a:latin typeface="Cambria Math"/>
                <a:cs typeface="Cambria Math"/>
              </a:rPr>
              <a:t>communicates with the symbol  table to avoid printing </a:t>
            </a:r>
            <a:r>
              <a:rPr sz="2400" dirty="0">
                <a:latin typeface="Cambria Math"/>
                <a:cs typeface="Cambria Math"/>
              </a:rPr>
              <a:t>redundant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messages.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16383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The </a:t>
            </a:r>
            <a:r>
              <a:rPr sz="2400" spc="-5" dirty="0">
                <a:latin typeface="Cambria Math"/>
                <a:cs typeface="Cambria Math"/>
              </a:rPr>
              <a:t>message printer must </a:t>
            </a:r>
            <a:r>
              <a:rPr sz="2400" dirty="0">
                <a:latin typeface="Cambria Math"/>
                <a:cs typeface="Cambria Math"/>
              </a:rPr>
              <a:t>defer it’s </a:t>
            </a:r>
            <a:r>
              <a:rPr sz="2400" spc="-5" dirty="0">
                <a:latin typeface="Cambria Math"/>
                <a:cs typeface="Cambria Math"/>
              </a:rPr>
              <a:t>diagnostics until </a:t>
            </a:r>
            <a:r>
              <a:rPr sz="2400" dirty="0">
                <a:latin typeface="Cambria Math"/>
                <a:cs typeface="Cambria Math"/>
              </a:rPr>
              <a:t>after  </a:t>
            </a:r>
            <a:r>
              <a:rPr sz="2400" spc="-5" dirty="0">
                <a:latin typeface="Cambria Math"/>
                <a:cs typeface="Cambria Math"/>
              </a:rPr>
              <a:t>complete line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source text </a:t>
            </a:r>
            <a:r>
              <a:rPr sz="2400" dirty="0">
                <a:latin typeface="Cambria Math"/>
                <a:cs typeface="Cambria Math"/>
              </a:rPr>
              <a:t>has </a:t>
            </a:r>
            <a:r>
              <a:rPr sz="2400" spc="-5" dirty="0">
                <a:latin typeface="Cambria Math"/>
                <a:cs typeface="Cambria Math"/>
              </a:rPr>
              <a:t>been </a:t>
            </a:r>
            <a:r>
              <a:rPr sz="2400" dirty="0">
                <a:latin typeface="Cambria Math"/>
                <a:cs typeface="Cambria Math"/>
              </a:rPr>
              <a:t>read and </a:t>
            </a:r>
            <a:r>
              <a:rPr sz="2400" spc="-5" dirty="0">
                <a:latin typeface="Cambria Math"/>
                <a:cs typeface="Cambria Math"/>
              </a:rPr>
              <a:t>listed.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1E84-9716-486E-9D83-5574FD48E0F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546938"/>
            <a:ext cx="6141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ERRORS </a:t>
            </a:r>
            <a:r>
              <a:rPr sz="3600" dirty="0"/>
              <a:t>SEEN </a:t>
            </a:r>
            <a:r>
              <a:rPr sz="3600" spc="-5" dirty="0"/>
              <a:t>BY EACH</a:t>
            </a:r>
            <a:r>
              <a:rPr sz="3600" spc="-75" dirty="0"/>
              <a:t> </a:t>
            </a:r>
            <a:r>
              <a:rPr sz="3600" dirty="0"/>
              <a:t>PHASE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640" y="1725167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2968751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212335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839" y="1625853"/>
            <a:ext cx="7604759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95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Each phase </a:t>
            </a:r>
            <a:r>
              <a:rPr sz="2400" dirty="0">
                <a:latin typeface="Cambria Math"/>
                <a:cs typeface="Cambria Math"/>
              </a:rPr>
              <a:t>of the </a:t>
            </a:r>
            <a:r>
              <a:rPr sz="2400" spc="-5" dirty="0">
                <a:latin typeface="Cambria Math"/>
                <a:cs typeface="Cambria Math"/>
              </a:rPr>
              <a:t>compiler expects it’s input to </a:t>
            </a:r>
            <a:r>
              <a:rPr sz="2400" dirty="0">
                <a:latin typeface="Cambria Math"/>
                <a:cs typeface="Cambria Math"/>
              </a:rPr>
              <a:t>flow in  certain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specification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213995">
              <a:lnSpc>
                <a:spcPct val="100000"/>
              </a:lnSpc>
              <a:tabLst>
                <a:tab pos="3402965" algn="l"/>
              </a:tabLst>
            </a:pPr>
            <a:r>
              <a:rPr sz="2400" spc="-5" dirty="0">
                <a:latin typeface="Cambria Math"/>
                <a:cs typeface="Cambria Math"/>
              </a:rPr>
              <a:t>When the input</a:t>
            </a:r>
            <a:r>
              <a:rPr sz="2400" dirty="0">
                <a:latin typeface="Cambria Math"/>
                <a:cs typeface="Cambria Math"/>
              </a:rPr>
              <a:t> does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not,	the phase </a:t>
            </a:r>
            <a:r>
              <a:rPr sz="2400" dirty="0">
                <a:latin typeface="Cambria Math"/>
                <a:cs typeface="Cambria Math"/>
              </a:rPr>
              <a:t>has detected </a:t>
            </a:r>
            <a:r>
              <a:rPr sz="2400" spc="-5" dirty="0">
                <a:latin typeface="Cambria Math"/>
                <a:cs typeface="Cambria Math"/>
              </a:rPr>
              <a:t>an  </a:t>
            </a:r>
            <a:r>
              <a:rPr sz="2400" dirty="0">
                <a:latin typeface="Cambria Math"/>
                <a:cs typeface="Cambria Math"/>
              </a:rPr>
              <a:t>inconsistency or error </a:t>
            </a:r>
            <a:r>
              <a:rPr sz="2400" spc="-5" dirty="0">
                <a:latin typeface="Cambria Math"/>
                <a:cs typeface="Cambria Math"/>
              </a:rPr>
              <a:t>which </a:t>
            </a:r>
            <a:r>
              <a:rPr sz="2400" dirty="0">
                <a:latin typeface="Cambria Math"/>
                <a:cs typeface="Cambria Math"/>
              </a:rPr>
              <a:t>it </a:t>
            </a:r>
            <a:r>
              <a:rPr sz="2400" spc="-5" dirty="0">
                <a:latin typeface="Cambria Math"/>
                <a:cs typeface="Cambria Math"/>
              </a:rPr>
              <a:t>should </a:t>
            </a:r>
            <a:r>
              <a:rPr sz="2400" dirty="0">
                <a:latin typeface="Cambria Math"/>
                <a:cs typeface="Cambria Math"/>
              </a:rPr>
              <a:t>report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the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user.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6826884" algn="l"/>
              </a:tabLst>
            </a:pPr>
            <a:r>
              <a:rPr sz="2400" spc="-5" dirty="0">
                <a:latin typeface="Cambria Math"/>
                <a:cs typeface="Cambria Math"/>
              </a:rPr>
              <a:t>Moreov</a:t>
            </a:r>
            <a:r>
              <a:rPr sz="2400" spc="5" dirty="0">
                <a:latin typeface="Cambria Math"/>
                <a:cs typeface="Cambria Math"/>
              </a:rPr>
              <a:t>e</a:t>
            </a:r>
            <a:r>
              <a:rPr sz="2400" dirty="0">
                <a:latin typeface="Cambria Math"/>
                <a:cs typeface="Cambria Math"/>
              </a:rPr>
              <a:t>r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in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order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</a:t>
            </a:r>
            <a:r>
              <a:rPr sz="2400" dirty="0">
                <a:latin typeface="Cambria Math"/>
                <a:cs typeface="Cambria Math"/>
              </a:rPr>
              <a:t>o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cont</a:t>
            </a:r>
            <a:r>
              <a:rPr sz="2400" spc="5" dirty="0">
                <a:latin typeface="Cambria Math"/>
                <a:cs typeface="Cambria Math"/>
              </a:rPr>
              <a:t>i</a:t>
            </a:r>
            <a:r>
              <a:rPr sz="2400" spc="-5" dirty="0">
                <a:latin typeface="Cambria Math"/>
                <a:cs typeface="Cambria Math"/>
              </a:rPr>
              <a:t>nu</a:t>
            </a:r>
            <a:r>
              <a:rPr sz="2400" dirty="0">
                <a:latin typeface="Cambria Math"/>
                <a:cs typeface="Cambria Math"/>
              </a:rPr>
              <a:t>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processi</a:t>
            </a:r>
            <a:r>
              <a:rPr sz="2400" spc="5" dirty="0">
                <a:latin typeface="Cambria Math"/>
                <a:cs typeface="Cambria Math"/>
              </a:rPr>
              <a:t>n</a:t>
            </a:r>
            <a:r>
              <a:rPr sz="2400" dirty="0">
                <a:latin typeface="Cambria Math"/>
                <a:cs typeface="Cambria Math"/>
              </a:rPr>
              <a:t>g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i</a:t>
            </a:r>
            <a:r>
              <a:rPr sz="2400" spc="-5" dirty="0">
                <a:latin typeface="Cambria Math"/>
                <a:cs typeface="Cambria Math"/>
              </a:rPr>
              <a:t>t’</a:t>
            </a:r>
            <a:r>
              <a:rPr sz="2400" dirty="0">
                <a:latin typeface="Cambria Math"/>
                <a:cs typeface="Cambria Math"/>
              </a:rPr>
              <a:t>s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</a:t>
            </a:r>
            <a:r>
              <a:rPr sz="2400" spc="5" dirty="0">
                <a:latin typeface="Cambria Math"/>
                <a:cs typeface="Cambria Math"/>
              </a:rPr>
              <a:t>n</a:t>
            </a:r>
            <a:r>
              <a:rPr sz="2400" spc="-5" dirty="0">
                <a:latin typeface="Cambria Math"/>
                <a:cs typeface="Cambria Math"/>
              </a:rPr>
              <a:t>p</a:t>
            </a:r>
            <a:r>
              <a:rPr sz="2400" spc="-10" dirty="0">
                <a:latin typeface="Cambria Math"/>
                <a:cs typeface="Cambria Math"/>
              </a:rPr>
              <a:t>u</a:t>
            </a:r>
            <a:r>
              <a:rPr sz="2400" spc="-5" dirty="0">
                <a:latin typeface="Cambria Math"/>
                <a:cs typeface="Cambria Math"/>
              </a:rPr>
              <a:t>t</a:t>
            </a:r>
            <a:r>
              <a:rPr sz="2400" dirty="0">
                <a:latin typeface="Cambria Math"/>
                <a:cs typeface="Cambria Math"/>
              </a:rPr>
              <a:t>,	</a:t>
            </a:r>
            <a:r>
              <a:rPr sz="2400" spc="-5" dirty="0">
                <a:latin typeface="Cambria Math"/>
                <a:cs typeface="Cambria Math"/>
              </a:rPr>
              <a:t>p</a:t>
            </a:r>
            <a:r>
              <a:rPr sz="2400" spc="-10" dirty="0">
                <a:latin typeface="Cambria Math"/>
                <a:cs typeface="Cambria Math"/>
              </a:rPr>
              <a:t>h</a:t>
            </a:r>
            <a:r>
              <a:rPr sz="2400" spc="-5" dirty="0">
                <a:latin typeface="Cambria Math"/>
                <a:cs typeface="Cambria Math"/>
              </a:rPr>
              <a:t>ase  </a:t>
            </a:r>
            <a:r>
              <a:rPr sz="2400" dirty="0">
                <a:latin typeface="Cambria Math"/>
                <a:cs typeface="Cambria Math"/>
              </a:rPr>
              <a:t>has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recover from each error </a:t>
            </a:r>
            <a:r>
              <a:rPr sz="2400" spc="-5" dirty="0">
                <a:latin typeface="Cambria Math"/>
                <a:cs typeface="Cambria Math"/>
              </a:rPr>
              <a:t>as being lexical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phase</a:t>
            </a:r>
            <a:endParaRPr sz="2400">
              <a:latin typeface="Cambria Math"/>
              <a:cs typeface="Cambria Math"/>
            </a:endParaRPr>
          </a:p>
          <a:p>
            <a:pPr marL="12700" marR="29273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, syntactic </a:t>
            </a:r>
            <a:r>
              <a:rPr sz="2400" spc="-5" dirty="0">
                <a:latin typeface="Cambria Math"/>
                <a:cs typeface="Cambria Math"/>
              </a:rPr>
              <a:t>phase </a:t>
            </a:r>
            <a:r>
              <a:rPr sz="2400" dirty="0">
                <a:latin typeface="Cambria Math"/>
                <a:cs typeface="Cambria Math"/>
              </a:rPr>
              <a:t>or semantic </a:t>
            </a:r>
            <a:r>
              <a:rPr sz="2400" spc="-5" dirty="0">
                <a:latin typeface="Cambria Math"/>
                <a:cs typeface="Cambria Math"/>
              </a:rPr>
              <a:t>phase </a:t>
            </a:r>
            <a:r>
              <a:rPr sz="2400" dirty="0">
                <a:latin typeface="Cambria Math"/>
                <a:cs typeface="Cambria Math"/>
              </a:rPr>
              <a:t>errors </a:t>
            </a:r>
            <a:r>
              <a:rPr sz="2400" spc="-5" dirty="0">
                <a:latin typeface="Cambria Math"/>
                <a:cs typeface="Cambria Math"/>
              </a:rPr>
              <a:t>depending </a:t>
            </a:r>
            <a:r>
              <a:rPr sz="2400" dirty="0">
                <a:latin typeface="Cambria Math"/>
                <a:cs typeface="Cambria Math"/>
              </a:rPr>
              <a:t>on  </a:t>
            </a:r>
            <a:r>
              <a:rPr sz="2400" spc="-5" dirty="0">
                <a:latin typeface="Cambria Math"/>
                <a:cs typeface="Cambria Math"/>
              </a:rPr>
              <a:t>which compiler phase </a:t>
            </a:r>
            <a:r>
              <a:rPr sz="2400" dirty="0">
                <a:latin typeface="Cambria Math"/>
                <a:cs typeface="Cambria Math"/>
              </a:rPr>
              <a:t>detects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them.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9C71-F9FD-405D-911A-33D5D64AF87A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853"/>
            <a:ext cx="790384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00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After detecting and reporting error , a </a:t>
            </a:r>
            <a:r>
              <a:rPr sz="2400" spc="-5" dirty="0">
                <a:latin typeface="Cambria Math"/>
                <a:cs typeface="Cambria Math"/>
              </a:rPr>
              <a:t>phase </a:t>
            </a:r>
            <a:r>
              <a:rPr sz="2400" dirty="0">
                <a:latin typeface="Cambria Math"/>
                <a:cs typeface="Cambria Math"/>
              </a:rPr>
              <a:t>can</a:t>
            </a:r>
            <a:r>
              <a:rPr sz="2400" spc="-17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either  </a:t>
            </a:r>
            <a:r>
              <a:rPr sz="2400" dirty="0">
                <a:latin typeface="Cambria Math"/>
                <a:cs typeface="Cambria Math"/>
              </a:rPr>
              <a:t>repair it or </a:t>
            </a:r>
            <a:r>
              <a:rPr sz="2400" spc="-5" dirty="0">
                <a:latin typeface="Cambria Math"/>
                <a:cs typeface="Cambria Math"/>
              </a:rPr>
              <a:t>pass </a:t>
            </a:r>
            <a:r>
              <a:rPr sz="2400" dirty="0">
                <a:latin typeface="Cambria Math"/>
                <a:cs typeface="Cambria Math"/>
              </a:rPr>
              <a:t>it </a:t>
            </a:r>
            <a:r>
              <a:rPr sz="2400" spc="-5" dirty="0">
                <a:latin typeface="Cambria Math"/>
                <a:cs typeface="Cambria Math"/>
              </a:rPr>
              <a:t>along to the subsequent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modules.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400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phase attempts </a:t>
            </a:r>
            <a:r>
              <a:rPr sz="2400" dirty="0">
                <a:latin typeface="Cambria Math"/>
                <a:cs typeface="Cambria Math"/>
              </a:rPr>
              <a:t>repair , it </a:t>
            </a:r>
            <a:r>
              <a:rPr sz="2400" spc="-5" dirty="0">
                <a:latin typeface="Cambria Math"/>
                <a:cs typeface="Cambria Math"/>
              </a:rPr>
              <a:t>should take precautions that  the </a:t>
            </a:r>
            <a:r>
              <a:rPr sz="2400" dirty="0">
                <a:latin typeface="Cambria Math"/>
                <a:cs typeface="Cambria Math"/>
              </a:rPr>
              <a:t>repair does not </a:t>
            </a:r>
            <a:r>
              <a:rPr sz="2400" spc="-5" dirty="0">
                <a:latin typeface="Cambria Math"/>
                <a:cs typeface="Cambria Math"/>
              </a:rPr>
              <a:t>introduce </a:t>
            </a:r>
            <a:r>
              <a:rPr sz="2400" dirty="0">
                <a:latin typeface="Cambria Math"/>
                <a:cs typeface="Cambria Math"/>
              </a:rPr>
              <a:t>a flurry of other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phase transmits </a:t>
            </a:r>
            <a:r>
              <a:rPr sz="2400" dirty="0">
                <a:latin typeface="Cambria Math"/>
                <a:cs typeface="Cambria Math"/>
              </a:rPr>
              <a:t>error </a:t>
            </a:r>
            <a:r>
              <a:rPr sz="2400" spc="-5" dirty="0">
                <a:latin typeface="Cambria Math"/>
                <a:cs typeface="Cambria Math"/>
              </a:rPr>
              <a:t>the subsequent phase should be  able to </a:t>
            </a:r>
            <a:r>
              <a:rPr sz="2400" dirty="0">
                <a:latin typeface="Cambria Math"/>
                <a:cs typeface="Cambria Math"/>
              </a:rPr>
              <a:t>deal </a:t>
            </a:r>
            <a:r>
              <a:rPr sz="2400" spc="-5" dirty="0">
                <a:latin typeface="Cambria Math"/>
                <a:cs typeface="Cambria Math"/>
              </a:rPr>
              <a:t>with the </a:t>
            </a:r>
            <a:r>
              <a:rPr sz="2400" dirty="0">
                <a:latin typeface="Cambria Math"/>
                <a:cs typeface="Cambria Math"/>
              </a:rPr>
              <a:t>erroneous </a:t>
            </a:r>
            <a:r>
              <a:rPr sz="2400" spc="-5" dirty="0">
                <a:latin typeface="Cambria Math"/>
                <a:cs typeface="Cambria Math"/>
              </a:rPr>
              <a:t>inputs passed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A2B-5AF3-4F00-AFB5-A2A617DCAAEF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513"/>
            <a:ext cx="8043545" cy="4221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43688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when the </a:t>
            </a:r>
            <a:r>
              <a:rPr sz="3200" dirty="0">
                <a:latin typeface="Cambria Math"/>
                <a:cs typeface="Cambria Math"/>
              </a:rPr>
              <a:t>scanner or </a:t>
            </a:r>
            <a:r>
              <a:rPr sz="3200" spc="-5" dirty="0">
                <a:latin typeface="Cambria Math"/>
                <a:cs typeface="Cambria Math"/>
              </a:rPr>
              <a:t>parser </a:t>
            </a:r>
            <a:r>
              <a:rPr sz="3200" dirty="0">
                <a:latin typeface="Cambria Math"/>
                <a:cs typeface="Cambria Math"/>
              </a:rPr>
              <a:t>finds </a:t>
            </a:r>
            <a:r>
              <a:rPr sz="3200" spc="-10" dirty="0">
                <a:latin typeface="Cambria Math"/>
                <a:cs typeface="Cambria Math"/>
              </a:rPr>
              <a:t>an </a:t>
            </a:r>
            <a:r>
              <a:rPr sz="3200" spc="-5" dirty="0">
                <a:latin typeface="Cambria Math"/>
                <a:cs typeface="Cambria Math"/>
              </a:rPr>
              <a:t>error  </a:t>
            </a:r>
            <a:r>
              <a:rPr sz="3200" dirty="0">
                <a:latin typeface="Cambria Math"/>
                <a:cs typeface="Cambria Math"/>
              </a:rPr>
              <a:t>and cannot </a:t>
            </a:r>
            <a:r>
              <a:rPr sz="3200" spc="-5" dirty="0">
                <a:latin typeface="Cambria Math"/>
                <a:cs typeface="Cambria Math"/>
              </a:rPr>
              <a:t>proceed </a:t>
            </a:r>
            <a:r>
              <a:rPr sz="3200" dirty="0">
                <a:latin typeface="Cambria Math"/>
                <a:cs typeface="Cambria Math"/>
              </a:rPr>
              <a:t>,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compiler </a:t>
            </a:r>
            <a:r>
              <a:rPr sz="3200" spc="-5" dirty="0">
                <a:latin typeface="Cambria Math"/>
                <a:cs typeface="Cambria Math"/>
              </a:rPr>
              <a:t>must  modify the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input</a:t>
            </a:r>
          </a:p>
          <a:p>
            <a:pPr marL="355600" marR="179705" indent="-342900">
              <a:lnSpc>
                <a:spcPct val="90000"/>
              </a:lnSpc>
              <a:spcBef>
                <a:spcPts val="770"/>
              </a:spcBef>
              <a:buFont typeface="Cambria Math"/>
              <a:buChar char="•"/>
              <a:tabLst>
                <a:tab pos="441959" algn="l"/>
                <a:tab pos="442595" algn="l"/>
              </a:tabLst>
            </a:pPr>
            <a:r>
              <a:rPr dirty="0"/>
              <a:t>	</a:t>
            </a:r>
            <a:r>
              <a:rPr sz="3200" dirty="0">
                <a:latin typeface="Cambria Math"/>
                <a:cs typeface="Cambria Math"/>
              </a:rPr>
              <a:t>so </a:t>
            </a:r>
            <a:r>
              <a:rPr sz="3200" spc="-5" dirty="0">
                <a:latin typeface="Cambria Math"/>
                <a:cs typeface="Cambria Math"/>
              </a:rPr>
              <a:t>that the </a:t>
            </a:r>
            <a:r>
              <a:rPr sz="3200" dirty="0">
                <a:latin typeface="Cambria Math"/>
                <a:cs typeface="Cambria Math"/>
              </a:rPr>
              <a:t>correct portions of </a:t>
            </a:r>
            <a:r>
              <a:rPr sz="3200" spc="-5" dirty="0">
                <a:latin typeface="Cambria Math"/>
                <a:cs typeface="Cambria Math"/>
              </a:rPr>
              <a:t>the program  </a:t>
            </a:r>
            <a:r>
              <a:rPr sz="3200" dirty="0">
                <a:latin typeface="Cambria Math"/>
                <a:cs typeface="Cambria Math"/>
              </a:rPr>
              <a:t>can be </a:t>
            </a:r>
            <a:r>
              <a:rPr sz="3200" spc="-5" dirty="0">
                <a:latin typeface="Cambria Math"/>
                <a:cs typeface="Cambria Math"/>
              </a:rPr>
              <a:t>pieced together </a:t>
            </a:r>
            <a:r>
              <a:rPr sz="3200" dirty="0">
                <a:latin typeface="Cambria Math"/>
                <a:cs typeface="Cambria Math"/>
              </a:rPr>
              <a:t>and successfully  </a:t>
            </a:r>
            <a:r>
              <a:rPr sz="3200" spc="-5" dirty="0" smtClean="0">
                <a:latin typeface="Cambria Math"/>
                <a:cs typeface="Cambria Math"/>
              </a:rPr>
              <a:t>pro</a:t>
            </a:r>
            <a:r>
              <a:rPr lang="en-US" sz="3200" spc="-5" dirty="0" smtClean="0">
                <a:latin typeface="Cambria Math"/>
                <a:cs typeface="Cambria Math"/>
              </a:rPr>
              <a:t>c</a:t>
            </a:r>
            <a:r>
              <a:rPr sz="3200" spc="-5" dirty="0" smtClean="0">
                <a:latin typeface="Cambria Math"/>
                <a:cs typeface="Cambria Math"/>
              </a:rPr>
              <a:t>essed </a:t>
            </a:r>
            <a:r>
              <a:rPr sz="3200" dirty="0">
                <a:latin typeface="Cambria Math"/>
                <a:cs typeface="Cambria Math"/>
              </a:rPr>
              <a:t>in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syntax </a:t>
            </a:r>
            <a:r>
              <a:rPr sz="3200" spc="-5" dirty="0">
                <a:latin typeface="Cambria Math"/>
                <a:cs typeface="Cambria Math"/>
              </a:rPr>
              <a:t>analysis</a:t>
            </a:r>
            <a:r>
              <a:rPr sz="3200" spc="-7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phase.</a:t>
            </a:r>
            <a:endParaRPr sz="3200" dirty="0">
              <a:latin typeface="Cambria Math"/>
              <a:cs typeface="Cambria Math"/>
            </a:endParaRPr>
          </a:p>
          <a:p>
            <a:pPr marL="355600" marR="5080" indent="-342900">
              <a:lnSpc>
                <a:spcPct val="9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Therefore </a:t>
            </a:r>
            <a:r>
              <a:rPr sz="3200" dirty="0">
                <a:latin typeface="Cambria Math"/>
                <a:cs typeface="Cambria Math"/>
              </a:rPr>
              <a:t>, </a:t>
            </a:r>
            <a:r>
              <a:rPr sz="3200" spc="-10" dirty="0">
                <a:latin typeface="Cambria Math"/>
                <a:cs typeface="Cambria Math"/>
              </a:rPr>
              <a:t>there </a:t>
            </a:r>
            <a:r>
              <a:rPr sz="3200" dirty="0">
                <a:latin typeface="Cambria Math"/>
                <a:cs typeface="Cambria Math"/>
              </a:rPr>
              <a:t>should </a:t>
            </a:r>
            <a:r>
              <a:rPr sz="3200" spc="-5" dirty="0">
                <a:latin typeface="Cambria Math"/>
                <a:cs typeface="Cambria Math"/>
              </a:rPr>
              <a:t>be </a:t>
            </a:r>
            <a:r>
              <a:rPr sz="3200" dirty="0">
                <a:latin typeface="Cambria Math"/>
                <a:cs typeface="Cambria Math"/>
              </a:rPr>
              <a:t>a </a:t>
            </a:r>
            <a:r>
              <a:rPr sz="3200" spc="-5" dirty="0">
                <a:latin typeface="Cambria Math"/>
                <a:cs typeface="Cambria Math"/>
              </a:rPr>
              <a:t>considerable  </a:t>
            </a:r>
            <a:r>
              <a:rPr sz="3200" dirty="0">
                <a:latin typeface="Cambria Math"/>
                <a:cs typeface="Cambria Math"/>
              </a:rPr>
              <a:t>forethought </a:t>
            </a:r>
            <a:r>
              <a:rPr sz="3200" spc="-5" dirty="0">
                <a:latin typeface="Cambria Math"/>
                <a:cs typeface="Cambria Math"/>
              </a:rPr>
              <a:t>from the beginning </a:t>
            </a:r>
            <a:r>
              <a:rPr sz="3200" dirty="0">
                <a:latin typeface="Cambria Math"/>
                <a:cs typeface="Cambria Math"/>
              </a:rPr>
              <a:t>in designing  </a:t>
            </a:r>
            <a:r>
              <a:rPr sz="3200" spc="-5" dirty="0">
                <a:latin typeface="Cambria Math"/>
                <a:cs typeface="Cambria Math"/>
              </a:rPr>
              <a:t>the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compiler.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55B0-7477-423D-89B4-8492DC7FD36A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577418"/>
            <a:ext cx="7572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mbria Math"/>
                <a:cs typeface="Cambria Math"/>
              </a:rPr>
              <a:t>PLAN OF ERROR DETECTOR /</a:t>
            </a:r>
            <a:r>
              <a:rPr spc="-2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CORRECTOR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41283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5875" y="5143512"/>
            <a:ext cx="1357630" cy="786130"/>
          </a:xfrm>
          <a:custGeom>
            <a:avLst/>
            <a:gdLst/>
            <a:ahLst/>
            <a:cxnLst/>
            <a:rect l="l" t="t" r="r" b="b"/>
            <a:pathLst>
              <a:path w="1357630" h="786129">
                <a:moveTo>
                  <a:pt x="0" y="785812"/>
                </a:moveTo>
                <a:lnTo>
                  <a:pt x="1357376" y="785812"/>
                </a:lnTo>
                <a:lnTo>
                  <a:pt x="1357376" y="0"/>
                </a:lnTo>
                <a:lnTo>
                  <a:pt x="0" y="0"/>
                </a:lnTo>
                <a:lnTo>
                  <a:pt x="0" y="78581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5875" y="5143512"/>
            <a:ext cx="1357630" cy="78613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260985" marR="254635" indent="76200">
              <a:lnSpc>
                <a:spcPct val="100000"/>
              </a:lnSpc>
              <a:spcBef>
                <a:spcPts val="895"/>
              </a:spcBef>
            </a:pPr>
            <a:r>
              <a:rPr sz="1800" spc="-5" dirty="0">
                <a:latin typeface="Cambria Math"/>
                <a:cs typeface="Cambria Math"/>
              </a:rPr>
              <a:t>Lexical  ana</a:t>
            </a:r>
            <a:r>
              <a:rPr sz="1800" spc="-35" dirty="0">
                <a:latin typeface="Cambria Math"/>
                <a:cs typeface="Cambria Math"/>
              </a:rPr>
              <a:t>l</a:t>
            </a:r>
            <a:r>
              <a:rPr sz="1800" dirty="0">
                <a:latin typeface="Cambria Math"/>
                <a:cs typeface="Cambria Math"/>
              </a:rPr>
              <a:t>yzer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5875" y="3429063"/>
            <a:ext cx="1357630" cy="786130"/>
          </a:xfrm>
          <a:custGeom>
            <a:avLst/>
            <a:gdLst/>
            <a:ahLst/>
            <a:cxnLst/>
            <a:rect l="l" t="t" r="r" b="b"/>
            <a:pathLst>
              <a:path w="1357630" h="786129">
                <a:moveTo>
                  <a:pt x="0" y="785812"/>
                </a:moveTo>
                <a:lnTo>
                  <a:pt x="1357376" y="785812"/>
                </a:lnTo>
                <a:lnTo>
                  <a:pt x="1357376" y="0"/>
                </a:lnTo>
                <a:lnTo>
                  <a:pt x="0" y="0"/>
                </a:lnTo>
                <a:lnTo>
                  <a:pt x="0" y="78581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5875" y="3429063"/>
            <a:ext cx="1357630" cy="78613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mbria Math"/>
                <a:cs typeface="Cambria Math"/>
              </a:rPr>
              <a:t>Lexical</a:t>
            </a:r>
            <a:endParaRPr sz="1800">
              <a:latin typeface="Cambria Math"/>
              <a:cs typeface="Cambria Math"/>
            </a:endParaRPr>
          </a:p>
          <a:p>
            <a:pPr marL="221615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corrector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28998" y="1571612"/>
            <a:ext cx="1357630" cy="1143635"/>
          </a:xfrm>
          <a:custGeom>
            <a:avLst/>
            <a:gdLst/>
            <a:ahLst/>
            <a:cxnLst/>
            <a:rect l="l" t="t" r="r" b="b"/>
            <a:pathLst>
              <a:path w="1357629" h="1143635">
                <a:moveTo>
                  <a:pt x="0" y="1143012"/>
                </a:moveTo>
                <a:lnTo>
                  <a:pt x="1357376" y="1143012"/>
                </a:lnTo>
                <a:lnTo>
                  <a:pt x="1357376" y="0"/>
                </a:lnTo>
                <a:lnTo>
                  <a:pt x="0" y="0"/>
                </a:lnTo>
                <a:lnTo>
                  <a:pt x="0" y="114301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8998" y="1571612"/>
            <a:ext cx="1357630" cy="1143635"/>
          </a:xfrm>
          <a:custGeom>
            <a:avLst/>
            <a:gdLst/>
            <a:ahLst/>
            <a:cxnLst/>
            <a:rect l="l" t="t" r="r" b="b"/>
            <a:pathLst>
              <a:path w="1357629" h="1143635">
                <a:moveTo>
                  <a:pt x="0" y="1143012"/>
                </a:moveTo>
                <a:lnTo>
                  <a:pt x="1357376" y="1143012"/>
                </a:lnTo>
                <a:lnTo>
                  <a:pt x="1357376" y="0"/>
                </a:lnTo>
                <a:lnTo>
                  <a:pt x="0" y="0"/>
                </a:lnTo>
                <a:lnTo>
                  <a:pt x="0" y="1143012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80509" y="1713103"/>
            <a:ext cx="1055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Diagnostic  </a:t>
            </a:r>
            <a:r>
              <a:rPr sz="1800" spc="-10" dirty="0">
                <a:latin typeface="Cambria Math"/>
                <a:cs typeface="Cambria Math"/>
              </a:rPr>
              <a:t>Message  </a:t>
            </a:r>
            <a:r>
              <a:rPr sz="1800" spc="-5" dirty="0">
                <a:latin typeface="Cambria Math"/>
                <a:cs typeface="Cambria Math"/>
              </a:rPr>
              <a:t>Printer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8998" y="3429063"/>
            <a:ext cx="1357630" cy="786130"/>
          </a:xfrm>
          <a:custGeom>
            <a:avLst/>
            <a:gdLst/>
            <a:ahLst/>
            <a:cxnLst/>
            <a:rect l="l" t="t" r="r" b="b"/>
            <a:pathLst>
              <a:path w="1357629" h="786129">
                <a:moveTo>
                  <a:pt x="0" y="785812"/>
                </a:moveTo>
                <a:lnTo>
                  <a:pt x="1357376" y="785812"/>
                </a:lnTo>
                <a:lnTo>
                  <a:pt x="1357376" y="0"/>
                </a:lnTo>
                <a:lnTo>
                  <a:pt x="0" y="0"/>
                </a:lnTo>
                <a:lnTo>
                  <a:pt x="0" y="78581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8998" y="3429063"/>
            <a:ext cx="1357630" cy="786130"/>
          </a:xfrm>
          <a:custGeom>
            <a:avLst/>
            <a:gdLst/>
            <a:ahLst/>
            <a:cxnLst/>
            <a:rect l="l" t="t" r="r" b="b"/>
            <a:pathLst>
              <a:path w="1357629" h="786129">
                <a:moveTo>
                  <a:pt x="0" y="785812"/>
                </a:moveTo>
                <a:lnTo>
                  <a:pt x="1357376" y="785812"/>
                </a:lnTo>
                <a:lnTo>
                  <a:pt x="1357376" y="0"/>
                </a:lnTo>
                <a:lnTo>
                  <a:pt x="0" y="0"/>
                </a:lnTo>
                <a:lnTo>
                  <a:pt x="0" y="785812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8421" y="3529406"/>
            <a:ext cx="9378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Syntactic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cor</a:t>
            </a:r>
            <a:r>
              <a:rPr sz="1800" spc="-25" dirty="0">
                <a:latin typeface="Cambria Math"/>
                <a:cs typeface="Cambria Math"/>
              </a:rPr>
              <a:t>r</a:t>
            </a:r>
            <a:r>
              <a:rPr sz="1800" dirty="0">
                <a:latin typeface="Cambria Math"/>
                <a:cs typeface="Cambria Math"/>
              </a:rPr>
              <a:t>ec</a:t>
            </a:r>
            <a:r>
              <a:rPr sz="1800" spc="-15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or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8998" y="5143512"/>
            <a:ext cx="1357630" cy="714375"/>
          </a:xfrm>
          <a:custGeom>
            <a:avLst/>
            <a:gdLst/>
            <a:ahLst/>
            <a:cxnLst/>
            <a:rect l="l" t="t" r="r" b="b"/>
            <a:pathLst>
              <a:path w="1357629" h="714375">
                <a:moveTo>
                  <a:pt x="0" y="714375"/>
                </a:moveTo>
                <a:lnTo>
                  <a:pt x="1357376" y="714375"/>
                </a:lnTo>
                <a:lnTo>
                  <a:pt x="1357376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28998" y="5143512"/>
            <a:ext cx="1357630" cy="714375"/>
          </a:xfrm>
          <a:custGeom>
            <a:avLst/>
            <a:gdLst/>
            <a:ahLst/>
            <a:cxnLst/>
            <a:rect l="l" t="t" r="r" b="b"/>
            <a:pathLst>
              <a:path w="1357629" h="714375">
                <a:moveTo>
                  <a:pt x="0" y="714375"/>
                </a:moveTo>
                <a:lnTo>
                  <a:pt x="1357376" y="714375"/>
                </a:lnTo>
                <a:lnTo>
                  <a:pt x="1357376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8629" y="5345633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mbria Math"/>
                <a:cs typeface="Cambria Math"/>
              </a:rPr>
              <a:t>P</a:t>
            </a:r>
            <a:r>
              <a:rPr sz="1800" spc="-5" dirty="0">
                <a:latin typeface="Cambria Math"/>
                <a:cs typeface="Cambria Math"/>
              </a:rPr>
              <a:t>a</a:t>
            </a:r>
            <a:r>
              <a:rPr sz="1800" spc="-10" dirty="0">
                <a:latin typeface="Cambria Math"/>
                <a:cs typeface="Cambria Math"/>
              </a:rPr>
              <a:t>rs</a:t>
            </a:r>
            <a:r>
              <a:rPr sz="1800" dirty="0">
                <a:latin typeface="Cambria Math"/>
                <a:cs typeface="Cambria Math"/>
              </a:rPr>
              <a:t>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0875" y="2285987"/>
            <a:ext cx="1357630" cy="1143635"/>
          </a:xfrm>
          <a:custGeom>
            <a:avLst/>
            <a:gdLst/>
            <a:ahLst/>
            <a:cxnLst/>
            <a:rect l="l" t="t" r="r" b="b"/>
            <a:pathLst>
              <a:path w="1357629" h="1143635">
                <a:moveTo>
                  <a:pt x="0" y="1143012"/>
                </a:moveTo>
                <a:lnTo>
                  <a:pt x="1357376" y="1143012"/>
                </a:lnTo>
                <a:lnTo>
                  <a:pt x="1357376" y="0"/>
                </a:lnTo>
                <a:lnTo>
                  <a:pt x="0" y="0"/>
                </a:lnTo>
                <a:lnTo>
                  <a:pt x="0" y="114301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00875" y="2285987"/>
            <a:ext cx="1357630" cy="1143635"/>
          </a:xfrm>
          <a:custGeom>
            <a:avLst/>
            <a:gdLst/>
            <a:ahLst/>
            <a:cxnLst/>
            <a:rect l="l" t="t" r="r" b="b"/>
            <a:pathLst>
              <a:path w="1357629" h="1143635">
                <a:moveTo>
                  <a:pt x="0" y="1143012"/>
                </a:moveTo>
                <a:lnTo>
                  <a:pt x="1357376" y="1143012"/>
                </a:lnTo>
                <a:lnTo>
                  <a:pt x="1357376" y="0"/>
                </a:lnTo>
                <a:lnTo>
                  <a:pt x="0" y="0"/>
                </a:lnTo>
                <a:lnTo>
                  <a:pt x="0" y="1143012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05293" y="2565019"/>
            <a:ext cx="74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mbria Math"/>
                <a:cs typeface="Cambria Math"/>
              </a:rPr>
              <a:t>S</a:t>
            </a:r>
            <a:r>
              <a:rPr sz="1800" dirty="0">
                <a:latin typeface="Cambria Math"/>
                <a:cs typeface="Cambria Math"/>
              </a:rPr>
              <a:t>y</a:t>
            </a:r>
            <a:r>
              <a:rPr sz="1800" spc="5" dirty="0">
                <a:latin typeface="Cambria Math"/>
                <a:cs typeface="Cambria Math"/>
              </a:rPr>
              <a:t>m</a:t>
            </a:r>
            <a:r>
              <a:rPr sz="1800" spc="-5" dirty="0">
                <a:latin typeface="Cambria Math"/>
                <a:cs typeface="Cambria Math"/>
              </a:rPr>
              <a:t>bol  </a:t>
            </a:r>
            <a:r>
              <a:rPr sz="1800" spc="-35" dirty="0">
                <a:latin typeface="Cambria Math"/>
                <a:cs typeface="Cambria Math"/>
              </a:rPr>
              <a:t>Table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43751" y="5143512"/>
            <a:ext cx="1357630" cy="714375"/>
          </a:xfrm>
          <a:custGeom>
            <a:avLst/>
            <a:gdLst/>
            <a:ahLst/>
            <a:cxnLst/>
            <a:rect l="l" t="t" r="r" b="b"/>
            <a:pathLst>
              <a:path w="1357629" h="714375">
                <a:moveTo>
                  <a:pt x="0" y="714375"/>
                </a:moveTo>
                <a:lnTo>
                  <a:pt x="1357376" y="714375"/>
                </a:lnTo>
                <a:lnTo>
                  <a:pt x="1357376" y="0"/>
                </a:lnTo>
                <a:lnTo>
                  <a:pt x="0" y="0"/>
                </a:lnTo>
                <a:lnTo>
                  <a:pt x="0" y="7143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43751" y="5143512"/>
            <a:ext cx="1357630" cy="714375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610"/>
              </a:spcBef>
            </a:pPr>
            <a:r>
              <a:rPr sz="1800" spc="-5" dirty="0">
                <a:latin typeface="Cambria Math"/>
                <a:cs typeface="Cambria Math"/>
              </a:rPr>
              <a:t>Semantic</a:t>
            </a:r>
            <a:endParaRPr sz="1800">
              <a:latin typeface="Cambria Math"/>
              <a:cs typeface="Cambria Math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mbria Math"/>
                <a:cs typeface="Cambria Math"/>
              </a:rPr>
              <a:t>checker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584" y="5437632"/>
            <a:ext cx="1126236" cy="31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824" y="5514594"/>
            <a:ext cx="929005" cy="118110"/>
          </a:xfrm>
          <a:custGeom>
            <a:avLst/>
            <a:gdLst/>
            <a:ahLst/>
            <a:cxnLst/>
            <a:rect l="l" t="t" r="r" b="b"/>
            <a:pathLst>
              <a:path w="929005" h="118110">
                <a:moveTo>
                  <a:pt x="856614" y="71675"/>
                </a:moveTo>
                <a:lnTo>
                  <a:pt x="814819" y="95948"/>
                </a:lnTo>
                <a:lnTo>
                  <a:pt x="812749" y="103720"/>
                </a:lnTo>
                <a:lnTo>
                  <a:pt x="819797" y="115849"/>
                </a:lnTo>
                <a:lnTo>
                  <a:pt x="827570" y="117919"/>
                </a:lnTo>
                <a:lnTo>
                  <a:pt x="907082" y="71754"/>
                </a:lnTo>
                <a:lnTo>
                  <a:pt x="856614" y="71675"/>
                </a:lnTo>
                <a:close/>
              </a:path>
              <a:path w="929005" h="118110">
                <a:moveTo>
                  <a:pt x="878296" y="59084"/>
                </a:moveTo>
                <a:lnTo>
                  <a:pt x="856614" y="71675"/>
                </a:lnTo>
                <a:lnTo>
                  <a:pt x="903516" y="71754"/>
                </a:lnTo>
                <a:lnTo>
                  <a:pt x="903518" y="70103"/>
                </a:lnTo>
                <a:lnTo>
                  <a:pt x="897115" y="70103"/>
                </a:lnTo>
                <a:lnTo>
                  <a:pt x="878296" y="59084"/>
                </a:lnTo>
                <a:close/>
              </a:path>
              <a:path w="929005" h="118110">
                <a:moveTo>
                  <a:pt x="827773" y="0"/>
                </a:moveTo>
                <a:lnTo>
                  <a:pt x="820000" y="2031"/>
                </a:lnTo>
                <a:lnTo>
                  <a:pt x="816457" y="8127"/>
                </a:lnTo>
                <a:lnTo>
                  <a:pt x="812914" y="14096"/>
                </a:lnTo>
                <a:lnTo>
                  <a:pt x="814946" y="21970"/>
                </a:lnTo>
                <a:lnTo>
                  <a:pt x="856423" y="46275"/>
                </a:lnTo>
                <a:lnTo>
                  <a:pt x="903554" y="46354"/>
                </a:lnTo>
                <a:lnTo>
                  <a:pt x="903516" y="71754"/>
                </a:lnTo>
                <a:lnTo>
                  <a:pt x="907082" y="71754"/>
                </a:lnTo>
                <a:lnTo>
                  <a:pt x="928738" y="59181"/>
                </a:lnTo>
                <a:lnTo>
                  <a:pt x="827773" y="0"/>
                </a:lnTo>
                <a:close/>
              </a:path>
              <a:path w="929005" h="118110">
                <a:moveTo>
                  <a:pt x="38" y="44830"/>
                </a:moveTo>
                <a:lnTo>
                  <a:pt x="0" y="70230"/>
                </a:lnTo>
                <a:lnTo>
                  <a:pt x="856614" y="71675"/>
                </a:lnTo>
                <a:lnTo>
                  <a:pt x="878296" y="59084"/>
                </a:lnTo>
                <a:lnTo>
                  <a:pt x="856423" y="46275"/>
                </a:lnTo>
                <a:lnTo>
                  <a:pt x="38" y="44830"/>
                </a:lnTo>
                <a:close/>
              </a:path>
              <a:path w="929005" h="118110">
                <a:moveTo>
                  <a:pt x="897153" y="48132"/>
                </a:moveTo>
                <a:lnTo>
                  <a:pt x="878296" y="59084"/>
                </a:lnTo>
                <a:lnTo>
                  <a:pt x="897115" y="70103"/>
                </a:lnTo>
                <a:lnTo>
                  <a:pt x="897153" y="48132"/>
                </a:lnTo>
                <a:close/>
              </a:path>
              <a:path w="929005" h="118110">
                <a:moveTo>
                  <a:pt x="903551" y="48132"/>
                </a:moveTo>
                <a:lnTo>
                  <a:pt x="897153" y="48132"/>
                </a:lnTo>
                <a:lnTo>
                  <a:pt x="897115" y="70103"/>
                </a:lnTo>
                <a:lnTo>
                  <a:pt x="903518" y="70103"/>
                </a:lnTo>
                <a:lnTo>
                  <a:pt x="903551" y="48132"/>
                </a:lnTo>
                <a:close/>
              </a:path>
              <a:path w="929005" h="118110">
                <a:moveTo>
                  <a:pt x="856423" y="46275"/>
                </a:moveTo>
                <a:lnTo>
                  <a:pt x="878296" y="59084"/>
                </a:lnTo>
                <a:lnTo>
                  <a:pt x="897153" y="48132"/>
                </a:lnTo>
                <a:lnTo>
                  <a:pt x="903551" y="48132"/>
                </a:lnTo>
                <a:lnTo>
                  <a:pt x="903554" y="46354"/>
                </a:lnTo>
                <a:lnTo>
                  <a:pt x="856423" y="46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4827" y="5437632"/>
            <a:ext cx="1127760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7500" y="5514594"/>
            <a:ext cx="929005" cy="118110"/>
          </a:xfrm>
          <a:custGeom>
            <a:avLst/>
            <a:gdLst/>
            <a:ahLst/>
            <a:cxnLst/>
            <a:rect l="l" t="t" r="r" b="b"/>
            <a:pathLst>
              <a:path w="929004" h="118110">
                <a:moveTo>
                  <a:pt x="856629" y="71675"/>
                </a:moveTo>
                <a:lnTo>
                  <a:pt x="814832" y="95948"/>
                </a:lnTo>
                <a:lnTo>
                  <a:pt x="812800" y="103720"/>
                </a:lnTo>
                <a:lnTo>
                  <a:pt x="816228" y="109791"/>
                </a:lnTo>
                <a:lnTo>
                  <a:pt x="819785" y="115849"/>
                </a:lnTo>
                <a:lnTo>
                  <a:pt x="827532" y="117919"/>
                </a:lnTo>
                <a:lnTo>
                  <a:pt x="907084" y="71754"/>
                </a:lnTo>
                <a:lnTo>
                  <a:pt x="856629" y="71675"/>
                </a:lnTo>
                <a:close/>
              </a:path>
              <a:path w="929004" h="118110">
                <a:moveTo>
                  <a:pt x="878306" y="59074"/>
                </a:moveTo>
                <a:lnTo>
                  <a:pt x="856629" y="71675"/>
                </a:lnTo>
                <a:lnTo>
                  <a:pt x="903477" y="71754"/>
                </a:lnTo>
                <a:lnTo>
                  <a:pt x="903486" y="70103"/>
                </a:lnTo>
                <a:lnTo>
                  <a:pt x="897127" y="70103"/>
                </a:lnTo>
                <a:lnTo>
                  <a:pt x="878306" y="59074"/>
                </a:lnTo>
                <a:close/>
              </a:path>
              <a:path w="929004" h="118110">
                <a:moveTo>
                  <a:pt x="827786" y="0"/>
                </a:moveTo>
                <a:lnTo>
                  <a:pt x="820038" y="2031"/>
                </a:lnTo>
                <a:lnTo>
                  <a:pt x="816483" y="8127"/>
                </a:lnTo>
                <a:lnTo>
                  <a:pt x="812926" y="14096"/>
                </a:lnTo>
                <a:lnTo>
                  <a:pt x="814959" y="21970"/>
                </a:lnTo>
                <a:lnTo>
                  <a:pt x="856463" y="46275"/>
                </a:lnTo>
                <a:lnTo>
                  <a:pt x="903604" y="46354"/>
                </a:lnTo>
                <a:lnTo>
                  <a:pt x="903477" y="71754"/>
                </a:lnTo>
                <a:lnTo>
                  <a:pt x="907084" y="71754"/>
                </a:lnTo>
                <a:lnTo>
                  <a:pt x="928751" y="59181"/>
                </a:lnTo>
                <a:lnTo>
                  <a:pt x="827786" y="0"/>
                </a:lnTo>
                <a:close/>
              </a:path>
              <a:path w="929004" h="118110">
                <a:moveTo>
                  <a:pt x="0" y="44830"/>
                </a:moveTo>
                <a:lnTo>
                  <a:pt x="0" y="70230"/>
                </a:lnTo>
                <a:lnTo>
                  <a:pt x="856629" y="71675"/>
                </a:lnTo>
                <a:lnTo>
                  <a:pt x="878306" y="59074"/>
                </a:lnTo>
                <a:lnTo>
                  <a:pt x="856463" y="46275"/>
                </a:lnTo>
                <a:lnTo>
                  <a:pt x="0" y="44830"/>
                </a:lnTo>
                <a:close/>
              </a:path>
              <a:path w="929004" h="118110">
                <a:moveTo>
                  <a:pt x="897127" y="48132"/>
                </a:moveTo>
                <a:lnTo>
                  <a:pt x="878306" y="59074"/>
                </a:lnTo>
                <a:lnTo>
                  <a:pt x="897127" y="70103"/>
                </a:lnTo>
                <a:lnTo>
                  <a:pt x="897127" y="48132"/>
                </a:lnTo>
                <a:close/>
              </a:path>
              <a:path w="929004" h="118110">
                <a:moveTo>
                  <a:pt x="903596" y="48132"/>
                </a:moveTo>
                <a:lnTo>
                  <a:pt x="897127" y="48132"/>
                </a:lnTo>
                <a:lnTo>
                  <a:pt x="897127" y="70103"/>
                </a:lnTo>
                <a:lnTo>
                  <a:pt x="903486" y="70103"/>
                </a:lnTo>
                <a:lnTo>
                  <a:pt x="903596" y="48132"/>
                </a:lnTo>
                <a:close/>
              </a:path>
              <a:path w="929004" h="118110">
                <a:moveTo>
                  <a:pt x="856463" y="46275"/>
                </a:moveTo>
                <a:lnTo>
                  <a:pt x="878306" y="59074"/>
                </a:lnTo>
                <a:lnTo>
                  <a:pt x="897127" y="48132"/>
                </a:lnTo>
                <a:lnTo>
                  <a:pt x="903596" y="48132"/>
                </a:lnTo>
                <a:lnTo>
                  <a:pt x="903604" y="46354"/>
                </a:lnTo>
                <a:lnTo>
                  <a:pt x="856463" y="46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9071" y="5366003"/>
            <a:ext cx="1127759" cy="312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72125" y="5443220"/>
            <a:ext cx="929005" cy="118110"/>
          </a:xfrm>
          <a:custGeom>
            <a:avLst/>
            <a:gdLst/>
            <a:ahLst/>
            <a:cxnLst/>
            <a:rect l="l" t="t" r="r" b="b"/>
            <a:pathLst>
              <a:path w="929004" h="118110">
                <a:moveTo>
                  <a:pt x="856443" y="71675"/>
                </a:moveTo>
                <a:lnTo>
                  <a:pt x="814832" y="95884"/>
                </a:lnTo>
                <a:lnTo>
                  <a:pt x="812800" y="103631"/>
                </a:lnTo>
                <a:lnTo>
                  <a:pt x="816228" y="109727"/>
                </a:lnTo>
                <a:lnTo>
                  <a:pt x="819785" y="115823"/>
                </a:lnTo>
                <a:lnTo>
                  <a:pt x="827532" y="117855"/>
                </a:lnTo>
                <a:lnTo>
                  <a:pt x="906889" y="71754"/>
                </a:lnTo>
                <a:lnTo>
                  <a:pt x="856443" y="71675"/>
                </a:lnTo>
                <a:close/>
              </a:path>
              <a:path w="929004" h="118110">
                <a:moveTo>
                  <a:pt x="878297" y="58961"/>
                </a:moveTo>
                <a:lnTo>
                  <a:pt x="856443" y="71675"/>
                </a:lnTo>
                <a:lnTo>
                  <a:pt x="903477" y="71754"/>
                </a:lnTo>
                <a:lnTo>
                  <a:pt x="903486" y="69976"/>
                </a:lnTo>
                <a:lnTo>
                  <a:pt x="897127" y="69976"/>
                </a:lnTo>
                <a:lnTo>
                  <a:pt x="878297" y="58961"/>
                </a:lnTo>
                <a:close/>
              </a:path>
              <a:path w="929004" h="118110">
                <a:moveTo>
                  <a:pt x="827786" y="0"/>
                </a:moveTo>
                <a:lnTo>
                  <a:pt x="820038" y="2031"/>
                </a:lnTo>
                <a:lnTo>
                  <a:pt x="816483" y="8000"/>
                </a:lnTo>
                <a:lnTo>
                  <a:pt x="812926" y="14096"/>
                </a:lnTo>
                <a:lnTo>
                  <a:pt x="814959" y="21843"/>
                </a:lnTo>
                <a:lnTo>
                  <a:pt x="820927" y="25399"/>
                </a:lnTo>
                <a:lnTo>
                  <a:pt x="856613" y="46275"/>
                </a:lnTo>
                <a:lnTo>
                  <a:pt x="903604" y="46354"/>
                </a:lnTo>
                <a:lnTo>
                  <a:pt x="903477" y="71754"/>
                </a:lnTo>
                <a:lnTo>
                  <a:pt x="906889" y="71754"/>
                </a:lnTo>
                <a:lnTo>
                  <a:pt x="928751" y="59054"/>
                </a:lnTo>
                <a:lnTo>
                  <a:pt x="833754" y="3428"/>
                </a:lnTo>
                <a:lnTo>
                  <a:pt x="827786" y="0"/>
                </a:lnTo>
                <a:close/>
              </a:path>
              <a:path w="929004" h="118110">
                <a:moveTo>
                  <a:pt x="0" y="44830"/>
                </a:moveTo>
                <a:lnTo>
                  <a:pt x="0" y="70230"/>
                </a:lnTo>
                <a:lnTo>
                  <a:pt x="856443" y="71675"/>
                </a:lnTo>
                <a:lnTo>
                  <a:pt x="878297" y="58961"/>
                </a:lnTo>
                <a:lnTo>
                  <a:pt x="856613" y="46275"/>
                </a:lnTo>
                <a:lnTo>
                  <a:pt x="0" y="44830"/>
                </a:lnTo>
                <a:close/>
              </a:path>
              <a:path w="929004" h="118110">
                <a:moveTo>
                  <a:pt x="897127" y="48005"/>
                </a:moveTo>
                <a:lnTo>
                  <a:pt x="878297" y="58961"/>
                </a:lnTo>
                <a:lnTo>
                  <a:pt x="897127" y="69976"/>
                </a:lnTo>
                <a:lnTo>
                  <a:pt x="897127" y="48005"/>
                </a:lnTo>
                <a:close/>
              </a:path>
              <a:path w="929004" h="118110">
                <a:moveTo>
                  <a:pt x="903596" y="48005"/>
                </a:moveTo>
                <a:lnTo>
                  <a:pt x="897127" y="48005"/>
                </a:lnTo>
                <a:lnTo>
                  <a:pt x="897127" y="69976"/>
                </a:lnTo>
                <a:lnTo>
                  <a:pt x="903486" y="69976"/>
                </a:lnTo>
                <a:lnTo>
                  <a:pt x="903596" y="48005"/>
                </a:lnTo>
                <a:close/>
              </a:path>
              <a:path w="929004" h="118110">
                <a:moveTo>
                  <a:pt x="856613" y="46275"/>
                </a:moveTo>
                <a:lnTo>
                  <a:pt x="878297" y="58961"/>
                </a:lnTo>
                <a:lnTo>
                  <a:pt x="897127" y="48005"/>
                </a:lnTo>
                <a:lnTo>
                  <a:pt x="903596" y="48005"/>
                </a:lnTo>
                <a:lnTo>
                  <a:pt x="903604" y="46354"/>
                </a:lnTo>
                <a:lnTo>
                  <a:pt x="856613" y="46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603" y="4079747"/>
            <a:ext cx="312420" cy="1240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8123" y="4215510"/>
            <a:ext cx="119380" cy="929005"/>
          </a:xfrm>
          <a:custGeom>
            <a:avLst/>
            <a:gdLst/>
            <a:ahLst/>
            <a:cxnLst/>
            <a:rect l="l" t="t" r="r" b="b"/>
            <a:pathLst>
              <a:path w="119379" h="929004">
                <a:moveTo>
                  <a:pt x="14224" y="812926"/>
                </a:moveTo>
                <a:lnTo>
                  <a:pt x="8127" y="816356"/>
                </a:lnTo>
                <a:lnTo>
                  <a:pt x="2031" y="819912"/>
                </a:lnTo>
                <a:lnTo>
                  <a:pt x="0" y="827658"/>
                </a:lnTo>
                <a:lnTo>
                  <a:pt x="58800" y="928877"/>
                </a:lnTo>
                <a:lnTo>
                  <a:pt x="73525" y="903732"/>
                </a:lnTo>
                <a:lnTo>
                  <a:pt x="46100" y="903605"/>
                </a:lnTo>
                <a:lnTo>
                  <a:pt x="46182" y="856498"/>
                </a:lnTo>
                <a:lnTo>
                  <a:pt x="25526" y="820927"/>
                </a:lnTo>
                <a:lnTo>
                  <a:pt x="21971" y="814958"/>
                </a:lnTo>
                <a:lnTo>
                  <a:pt x="14224" y="812926"/>
                </a:lnTo>
                <a:close/>
              </a:path>
              <a:path w="119379" h="929004">
                <a:moveTo>
                  <a:pt x="46182" y="856498"/>
                </a:moveTo>
                <a:lnTo>
                  <a:pt x="46100" y="903605"/>
                </a:lnTo>
                <a:lnTo>
                  <a:pt x="71500" y="903732"/>
                </a:lnTo>
                <a:lnTo>
                  <a:pt x="71512" y="897255"/>
                </a:lnTo>
                <a:lnTo>
                  <a:pt x="47878" y="897255"/>
                </a:lnTo>
                <a:lnTo>
                  <a:pt x="58905" y="878407"/>
                </a:lnTo>
                <a:lnTo>
                  <a:pt x="46182" y="856498"/>
                </a:lnTo>
                <a:close/>
              </a:path>
              <a:path w="119379" h="929004">
                <a:moveTo>
                  <a:pt x="103759" y="813053"/>
                </a:moveTo>
                <a:lnTo>
                  <a:pt x="96012" y="815086"/>
                </a:lnTo>
                <a:lnTo>
                  <a:pt x="92455" y="821055"/>
                </a:lnTo>
                <a:lnTo>
                  <a:pt x="71582" y="856736"/>
                </a:lnTo>
                <a:lnTo>
                  <a:pt x="71500" y="903732"/>
                </a:lnTo>
                <a:lnTo>
                  <a:pt x="73525" y="903732"/>
                </a:lnTo>
                <a:lnTo>
                  <a:pt x="114426" y="833882"/>
                </a:lnTo>
                <a:lnTo>
                  <a:pt x="117983" y="827913"/>
                </a:lnTo>
                <a:lnTo>
                  <a:pt x="115950" y="820165"/>
                </a:lnTo>
                <a:lnTo>
                  <a:pt x="103759" y="813053"/>
                </a:lnTo>
                <a:close/>
              </a:path>
              <a:path w="119379" h="929004">
                <a:moveTo>
                  <a:pt x="58905" y="878407"/>
                </a:moveTo>
                <a:lnTo>
                  <a:pt x="47878" y="897255"/>
                </a:lnTo>
                <a:lnTo>
                  <a:pt x="69850" y="897255"/>
                </a:lnTo>
                <a:lnTo>
                  <a:pt x="58905" y="878407"/>
                </a:lnTo>
                <a:close/>
              </a:path>
              <a:path w="119379" h="929004">
                <a:moveTo>
                  <a:pt x="71582" y="856736"/>
                </a:moveTo>
                <a:lnTo>
                  <a:pt x="58905" y="878407"/>
                </a:lnTo>
                <a:lnTo>
                  <a:pt x="69850" y="897255"/>
                </a:lnTo>
                <a:lnTo>
                  <a:pt x="71512" y="897255"/>
                </a:lnTo>
                <a:lnTo>
                  <a:pt x="71582" y="856736"/>
                </a:lnTo>
                <a:close/>
              </a:path>
              <a:path w="119379" h="929004">
                <a:moveTo>
                  <a:pt x="60284" y="50361"/>
                </a:moveTo>
                <a:lnTo>
                  <a:pt x="47543" y="72141"/>
                </a:lnTo>
                <a:lnTo>
                  <a:pt x="46182" y="856498"/>
                </a:lnTo>
                <a:lnTo>
                  <a:pt x="58905" y="878407"/>
                </a:lnTo>
                <a:lnTo>
                  <a:pt x="71582" y="856736"/>
                </a:lnTo>
                <a:lnTo>
                  <a:pt x="72932" y="72141"/>
                </a:lnTo>
                <a:lnTo>
                  <a:pt x="60284" y="50361"/>
                </a:lnTo>
                <a:close/>
              </a:path>
              <a:path w="119379" h="929004">
                <a:moveTo>
                  <a:pt x="75036" y="25272"/>
                </a:moveTo>
                <a:lnTo>
                  <a:pt x="73025" y="25272"/>
                </a:lnTo>
                <a:lnTo>
                  <a:pt x="72943" y="72161"/>
                </a:lnTo>
                <a:lnTo>
                  <a:pt x="94309" y="108965"/>
                </a:lnTo>
                <a:lnTo>
                  <a:pt x="97154" y="113918"/>
                </a:lnTo>
                <a:lnTo>
                  <a:pt x="105028" y="116077"/>
                </a:lnTo>
                <a:lnTo>
                  <a:pt x="110998" y="112521"/>
                </a:lnTo>
                <a:lnTo>
                  <a:pt x="117093" y="108965"/>
                </a:lnTo>
                <a:lnTo>
                  <a:pt x="119125" y="101218"/>
                </a:lnTo>
                <a:lnTo>
                  <a:pt x="115623" y="94995"/>
                </a:lnTo>
                <a:lnTo>
                  <a:pt x="75036" y="25272"/>
                </a:lnTo>
                <a:close/>
              </a:path>
              <a:path w="119379" h="929004">
                <a:moveTo>
                  <a:pt x="60325" y="0"/>
                </a:moveTo>
                <a:lnTo>
                  <a:pt x="4750" y="95122"/>
                </a:lnTo>
                <a:lnTo>
                  <a:pt x="1270" y="100964"/>
                </a:lnTo>
                <a:lnTo>
                  <a:pt x="3301" y="108838"/>
                </a:lnTo>
                <a:lnTo>
                  <a:pt x="9398" y="112268"/>
                </a:lnTo>
                <a:lnTo>
                  <a:pt x="15366" y="115824"/>
                </a:lnTo>
                <a:lnTo>
                  <a:pt x="23240" y="113791"/>
                </a:lnTo>
                <a:lnTo>
                  <a:pt x="26670" y="107822"/>
                </a:lnTo>
                <a:lnTo>
                  <a:pt x="47531" y="72161"/>
                </a:lnTo>
                <a:lnTo>
                  <a:pt x="47625" y="25272"/>
                </a:lnTo>
                <a:lnTo>
                  <a:pt x="75036" y="25272"/>
                </a:lnTo>
                <a:lnTo>
                  <a:pt x="60325" y="0"/>
                </a:lnTo>
                <a:close/>
              </a:path>
              <a:path w="119379" h="929004">
                <a:moveTo>
                  <a:pt x="73013" y="31622"/>
                </a:moveTo>
                <a:lnTo>
                  <a:pt x="71247" y="31622"/>
                </a:lnTo>
                <a:lnTo>
                  <a:pt x="60284" y="50361"/>
                </a:lnTo>
                <a:lnTo>
                  <a:pt x="72943" y="72161"/>
                </a:lnTo>
                <a:lnTo>
                  <a:pt x="73013" y="31622"/>
                </a:lnTo>
                <a:close/>
              </a:path>
              <a:path w="119379" h="929004">
                <a:moveTo>
                  <a:pt x="73025" y="25272"/>
                </a:moveTo>
                <a:lnTo>
                  <a:pt x="47625" y="25272"/>
                </a:lnTo>
                <a:lnTo>
                  <a:pt x="47543" y="72141"/>
                </a:lnTo>
                <a:lnTo>
                  <a:pt x="60284" y="50361"/>
                </a:lnTo>
                <a:lnTo>
                  <a:pt x="49402" y="31622"/>
                </a:lnTo>
                <a:lnTo>
                  <a:pt x="73013" y="31622"/>
                </a:lnTo>
                <a:lnTo>
                  <a:pt x="73025" y="25272"/>
                </a:lnTo>
                <a:close/>
              </a:path>
              <a:path w="119379" h="929004">
                <a:moveTo>
                  <a:pt x="71247" y="31622"/>
                </a:moveTo>
                <a:lnTo>
                  <a:pt x="49402" y="31622"/>
                </a:lnTo>
                <a:lnTo>
                  <a:pt x="60284" y="50361"/>
                </a:lnTo>
                <a:lnTo>
                  <a:pt x="71247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0888" y="4078223"/>
            <a:ext cx="313944" cy="1240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8423" y="4214748"/>
            <a:ext cx="119380" cy="929005"/>
          </a:xfrm>
          <a:custGeom>
            <a:avLst/>
            <a:gdLst/>
            <a:ahLst/>
            <a:cxnLst/>
            <a:rect l="l" t="t" r="r" b="b"/>
            <a:pathLst>
              <a:path w="119380" h="929004">
                <a:moveTo>
                  <a:pt x="14224" y="812800"/>
                </a:moveTo>
                <a:lnTo>
                  <a:pt x="2031" y="819912"/>
                </a:lnTo>
                <a:lnTo>
                  <a:pt x="0" y="827658"/>
                </a:lnTo>
                <a:lnTo>
                  <a:pt x="58800" y="928877"/>
                </a:lnTo>
                <a:lnTo>
                  <a:pt x="73566" y="903605"/>
                </a:lnTo>
                <a:lnTo>
                  <a:pt x="46100" y="903605"/>
                </a:lnTo>
                <a:lnTo>
                  <a:pt x="46182" y="856498"/>
                </a:lnTo>
                <a:lnTo>
                  <a:pt x="21970" y="814832"/>
                </a:lnTo>
                <a:lnTo>
                  <a:pt x="14224" y="812800"/>
                </a:lnTo>
                <a:close/>
              </a:path>
              <a:path w="119380" h="929004">
                <a:moveTo>
                  <a:pt x="46182" y="856498"/>
                </a:moveTo>
                <a:lnTo>
                  <a:pt x="46100" y="903605"/>
                </a:lnTo>
                <a:lnTo>
                  <a:pt x="71500" y="903605"/>
                </a:lnTo>
                <a:lnTo>
                  <a:pt x="71512" y="897255"/>
                </a:lnTo>
                <a:lnTo>
                  <a:pt x="47878" y="897255"/>
                </a:lnTo>
                <a:lnTo>
                  <a:pt x="58903" y="878405"/>
                </a:lnTo>
                <a:lnTo>
                  <a:pt x="46182" y="856498"/>
                </a:lnTo>
                <a:close/>
              </a:path>
              <a:path w="119380" h="929004">
                <a:moveTo>
                  <a:pt x="103758" y="812926"/>
                </a:moveTo>
                <a:lnTo>
                  <a:pt x="96012" y="814958"/>
                </a:lnTo>
                <a:lnTo>
                  <a:pt x="71582" y="856727"/>
                </a:lnTo>
                <a:lnTo>
                  <a:pt x="71500" y="903605"/>
                </a:lnTo>
                <a:lnTo>
                  <a:pt x="73566" y="903605"/>
                </a:lnTo>
                <a:lnTo>
                  <a:pt x="114300" y="833882"/>
                </a:lnTo>
                <a:lnTo>
                  <a:pt x="117856" y="827913"/>
                </a:lnTo>
                <a:lnTo>
                  <a:pt x="115824" y="820038"/>
                </a:lnTo>
                <a:lnTo>
                  <a:pt x="109855" y="816482"/>
                </a:lnTo>
                <a:lnTo>
                  <a:pt x="103758" y="812926"/>
                </a:lnTo>
                <a:close/>
              </a:path>
              <a:path w="119380" h="929004">
                <a:moveTo>
                  <a:pt x="58903" y="878405"/>
                </a:moveTo>
                <a:lnTo>
                  <a:pt x="47878" y="897255"/>
                </a:lnTo>
                <a:lnTo>
                  <a:pt x="69850" y="897255"/>
                </a:lnTo>
                <a:lnTo>
                  <a:pt x="58903" y="878405"/>
                </a:lnTo>
                <a:close/>
              </a:path>
              <a:path w="119380" h="929004">
                <a:moveTo>
                  <a:pt x="71582" y="856727"/>
                </a:moveTo>
                <a:lnTo>
                  <a:pt x="58903" y="878405"/>
                </a:lnTo>
                <a:lnTo>
                  <a:pt x="69850" y="897255"/>
                </a:lnTo>
                <a:lnTo>
                  <a:pt x="71512" y="897255"/>
                </a:lnTo>
                <a:lnTo>
                  <a:pt x="71582" y="856727"/>
                </a:lnTo>
                <a:close/>
              </a:path>
              <a:path w="119380" h="929004">
                <a:moveTo>
                  <a:pt x="60284" y="50330"/>
                </a:moveTo>
                <a:lnTo>
                  <a:pt x="47543" y="72074"/>
                </a:lnTo>
                <a:lnTo>
                  <a:pt x="46182" y="856498"/>
                </a:lnTo>
                <a:lnTo>
                  <a:pt x="58903" y="878405"/>
                </a:lnTo>
                <a:lnTo>
                  <a:pt x="71582" y="856727"/>
                </a:lnTo>
                <a:lnTo>
                  <a:pt x="72932" y="72074"/>
                </a:lnTo>
                <a:lnTo>
                  <a:pt x="60284" y="50330"/>
                </a:lnTo>
                <a:close/>
              </a:path>
              <a:path w="119380" h="929004">
                <a:moveTo>
                  <a:pt x="74933" y="25145"/>
                </a:moveTo>
                <a:lnTo>
                  <a:pt x="47625" y="25145"/>
                </a:lnTo>
                <a:lnTo>
                  <a:pt x="73025" y="25273"/>
                </a:lnTo>
                <a:lnTo>
                  <a:pt x="72943" y="72094"/>
                </a:lnTo>
                <a:lnTo>
                  <a:pt x="93725" y="107823"/>
                </a:lnTo>
                <a:lnTo>
                  <a:pt x="97155" y="113918"/>
                </a:lnTo>
                <a:lnTo>
                  <a:pt x="104901" y="115950"/>
                </a:lnTo>
                <a:lnTo>
                  <a:pt x="110998" y="112521"/>
                </a:lnTo>
                <a:lnTo>
                  <a:pt x="117093" y="108965"/>
                </a:lnTo>
                <a:lnTo>
                  <a:pt x="119125" y="101218"/>
                </a:lnTo>
                <a:lnTo>
                  <a:pt x="74933" y="25145"/>
                </a:lnTo>
                <a:close/>
              </a:path>
              <a:path w="119380" h="929004">
                <a:moveTo>
                  <a:pt x="60325" y="0"/>
                </a:moveTo>
                <a:lnTo>
                  <a:pt x="1269" y="100964"/>
                </a:lnTo>
                <a:lnTo>
                  <a:pt x="3301" y="108712"/>
                </a:lnTo>
                <a:lnTo>
                  <a:pt x="9270" y="112268"/>
                </a:lnTo>
                <a:lnTo>
                  <a:pt x="15367" y="115824"/>
                </a:lnTo>
                <a:lnTo>
                  <a:pt x="23113" y="113792"/>
                </a:lnTo>
                <a:lnTo>
                  <a:pt x="47531" y="72094"/>
                </a:lnTo>
                <a:lnTo>
                  <a:pt x="47625" y="25145"/>
                </a:lnTo>
                <a:lnTo>
                  <a:pt x="74933" y="25145"/>
                </a:lnTo>
                <a:lnTo>
                  <a:pt x="60325" y="0"/>
                </a:lnTo>
                <a:close/>
              </a:path>
              <a:path w="119380" h="929004">
                <a:moveTo>
                  <a:pt x="73013" y="31623"/>
                </a:moveTo>
                <a:lnTo>
                  <a:pt x="71246" y="31623"/>
                </a:lnTo>
                <a:lnTo>
                  <a:pt x="60284" y="50330"/>
                </a:lnTo>
                <a:lnTo>
                  <a:pt x="72943" y="72094"/>
                </a:lnTo>
                <a:lnTo>
                  <a:pt x="73013" y="31623"/>
                </a:lnTo>
                <a:close/>
              </a:path>
              <a:path w="119380" h="929004">
                <a:moveTo>
                  <a:pt x="47625" y="25145"/>
                </a:moveTo>
                <a:lnTo>
                  <a:pt x="47543" y="72074"/>
                </a:lnTo>
                <a:lnTo>
                  <a:pt x="60284" y="50330"/>
                </a:lnTo>
                <a:lnTo>
                  <a:pt x="49402" y="31623"/>
                </a:lnTo>
                <a:lnTo>
                  <a:pt x="73013" y="31623"/>
                </a:lnTo>
                <a:lnTo>
                  <a:pt x="73025" y="25273"/>
                </a:lnTo>
                <a:lnTo>
                  <a:pt x="47625" y="25145"/>
                </a:lnTo>
                <a:close/>
              </a:path>
              <a:path w="119380" h="929004">
                <a:moveTo>
                  <a:pt x="71246" y="31623"/>
                </a:moveTo>
                <a:lnTo>
                  <a:pt x="49402" y="31623"/>
                </a:lnTo>
                <a:lnTo>
                  <a:pt x="60284" y="50330"/>
                </a:lnTo>
                <a:lnTo>
                  <a:pt x="71246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8988" y="2078735"/>
            <a:ext cx="2133600" cy="1281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1151" y="2212085"/>
            <a:ext cx="1935480" cy="1085215"/>
          </a:xfrm>
          <a:custGeom>
            <a:avLst/>
            <a:gdLst/>
            <a:ahLst/>
            <a:cxnLst/>
            <a:rect l="l" t="t" r="r" b="b"/>
            <a:pathLst>
              <a:path w="1935479" h="1085214">
                <a:moveTo>
                  <a:pt x="1865757" y="26416"/>
                </a:moveTo>
                <a:lnTo>
                  <a:pt x="0" y="1062989"/>
                </a:lnTo>
                <a:lnTo>
                  <a:pt x="12318" y="1085088"/>
                </a:lnTo>
                <a:lnTo>
                  <a:pt x="1878160" y="48592"/>
                </a:lnTo>
                <a:lnTo>
                  <a:pt x="1890986" y="26961"/>
                </a:lnTo>
                <a:lnTo>
                  <a:pt x="1865757" y="26416"/>
                </a:lnTo>
                <a:close/>
              </a:path>
              <a:path w="1935479" h="1085214">
                <a:moveTo>
                  <a:pt x="1934420" y="3555"/>
                </a:moveTo>
                <a:lnTo>
                  <a:pt x="1906905" y="3555"/>
                </a:lnTo>
                <a:lnTo>
                  <a:pt x="1919224" y="25780"/>
                </a:lnTo>
                <a:lnTo>
                  <a:pt x="1878160" y="48592"/>
                </a:lnTo>
                <a:lnTo>
                  <a:pt x="1853564" y="90042"/>
                </a:lnTo>
                <a:lnTo>
                  <a:pt x="1855470" y="97916"/>
                </a:lnTo>
                <a:lnTo>
                  <a:pt x="1861565" y="101473"/>
                </a:lnTo>
                <a:lnTo>
                  <a:pt x="1867535" y="105028"/>
                </a:lnTo>
                <a:lnTo>
                  <a:pt x="1875409" y="102997"/>
                </a:lnTo>
                <a:lnTo>
                  <a:pt x="1934420" y="3555"/>
                </a:lnTo>
                <a:close/>
              </a:path>
              <a:path w="1935479" h="1085214">
                <a:moveTo>
                  <a:pt x="1890986" y="26961"/>
                </a:moveTo>
                <a:lnTo>
                  <a:pt x="1878160" y="48592"/>
                </a:lnTo>
                <a:lnTo>
                  <a:pt x="1916251" y="27431"/>
                </a:lnTo>
                <a:lnTo>
                  <a:pt x="1912747" y="27431"/>
                </a:lnTo>
                <a:lnTo>
                  <a:pt x="1890986" y="26961"/>
                </a:lnTo>
                <a:close/>
              </a:path>
              <a:path w="1935479" h="1085214">
                <a:moveTo>
                  <a:pt x="1902078" y="8254"/>
                </a:moveTo>
                <a:lnTo>
                  <a:pt x="1890986" y="26961"/>
                </a:lnTo>
                <a:lnTo>
                  <a:pt x="1912747" y="27431"/>
                </a:lnTo>
                <a:lnTo>
                  <a:pt x="1902078" y="8254"/>
                </a:lnTo>
                <a:close/>
              </a:path>
              <a:path w="1935479" h="1085214">
                <a:moveTo>
                  <a:pt x="1909509" y="8254"/>
                </a:moveTo>
                <a:lnTo>
                  <a:pt x="1902078" y="8254"/>
                </a:lnTo>
                <a:lnTo>
                  <a:pt x="1912747" y="27431"/>
                </a:lnTo>
                <a:lnTo>
                  <a:pt x="1916251" y="27431"/>
                </a:lnTo>
                <a:lnTo>
                  <a:pt x="1919224" y="25780"/>
                </a:lnTo>
                <a:lnTo>
                  <a:pt x="1909509" y="8254"/>
                </a:lnTo>
                <a:close/>
              </a:path>
              <a:path w="1935479" h="1085214">
                <a:moveTo>
                  <a:pt x="1906905" y="3555"/>
                </a:moveTo>
                <a:lnTo>
                  <a:pt x="1865757" y="26416"/>
                </a:lnTo>
                <a:lnTo>
                  <a:pt x="1890986" y="26961"/>
                </a:lnTo>
                <a:lnTo>
                  <a:pt x="1902078" y="8254"/>
                </a:lnTo>
                <a:lnTo>
                  <a:pt x="1909509" y="8254"/>
                </a:lnTo>
                <a:lnTo>
                  <a:pt x="1906905" y="3555"/>
                </a:lnTo>
                <a:close/>
              </a:path>
              <a:path w="1935479" h="1085214">
                <a:moveTo>
                  <a:pt x="1818132" y="0"/>
                </a:moveTo>
                <a:lnTo>
                  <a:pt x="1812289" y="5587"/>
                </a:lnTo>
                <a:lnTo>
                  <a:pt x="1812036" y="19558"/>
                </a:lnTo>
                <a:lnTo>
                  <a:pt x="1817624" y="25400"/>
                </a:lnTo>
                <a:lnTo>
                  <a:pt x="1865757" y="26416"/>
                </a:lnTo>
                <a:lnTo>
                  <a:pt x="1906905" y="3555"/>
                </a:lnTo>
                <a:lnTo>
                  <a:pt x="1934420" y="3555"/>
                </a:lnTo>
                <a:lnTo>
                  <a:pt x="1935099" y="2412"/>
                </a:lnTo>
                <a:lnTo>
                  <a:pt x="1818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3128" y="2580132"/>
            <a:ext cx="310896" cy="912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49394" y="2715386"/>
            <a:ext cx="118110" cy="714375"/>
          </a:xfrm>
          <a:custGeom>
            <a:avLst/>
            <a:gdLst/>
            <a:ahLst/>
            <a:cxnLst/>
            <a:rect l="l" t="t" r="r" b="b"/>
            <a:pathLst>
              <a:path w="118110" h="714375">
                <a:moveTo>
                  <a:pt x="59026" y="50309"/>
                </a:moveTo>
                <a:lnTo>
                  <a:pt x="46251" y="72112"/>
                </a:lnTo>
                <a:lnTo>
                  <a:pt x="44830" y="714375"/>
                </a:lnTo>
                <a:lnTo>
                  <a:pt x="70230" y="714375"/>
                </a:lnTo>
                <a:lnTo>
                  <a:pt x="71651" y="72112"/>
                </a:lnTo>
                <a:lnTo>
                  <a:pt x="59026" y="50309"/>
                </a:lnTo>
                <a:close/>
              </a:path>
              <a:path w="118110" h="714375">
                <a:moveTo>
                  <a:pt x="73663" y="25146"/>
                </a:moveTo>
                <a:lnTo>
                  <a:pt x="71754" y="25146"/>
                </a:lnTo>
                <a:lnTo>
                  <a:pt x="71651" y="72112"/>
                </a:lnTo>
                <a:lnTo>
                  <a:pt x="92328" y="107823"/>
                </a:lnTo>
                <a:lnTo>
                  <a:pt x="95884" y="113918"/>
                </a:lnTo>
                <a:lnTo>
                  <a:pt x="103631" y="115950"/>
                </a:lnTo>
                <a:lnTo>
                  <a:pt x="109727" y="112395"/>
                </a:lnTo>
                <a:lnTo>
                  <a:pt x="115823" y="108965"/>
                </a:lnTo>
                <a:lnTo>
                  <a:pt x="117855" y="101218"/>
                </a:lnTo>
                <a:lnTo>
                  <a:pt x="73663" y="25146"/>
                </a:lnTo>
                <a:close/>
              </a:path>
              <a:path w="118110" h="714375">
                <a:moveTo>
                  <a:pt x="59054" y="0"/>
                </a:moveTo>
                <a:lnTo>
                  <a:pt x="3428" y="94868"/>
                </a:lnTo>
                <a:lnTo>
                  <a:pt x="0" y="100837"/>
                </a:lnTo>
                <a:lnTo>
                  <a:pt x="1904" y="108712"/>
                </a:lnTo>
                <a:lnTo>
                  <a:pt x="14096" y="115824"/>
                </a:lnTo>
                <a:lnTo>
                  <a:pt x="21843" y="113791"/>
                </a:lnTo>
                <a:lnTo>
                  <a:pt x="46251" y="72112"/>
                </a:lnTo>
                <a:lnTo>
                  <a:pt x="46354" y="25146"/>
                </a:lnTo>
                <a:lnTo>
                  <a:pt x="73663" y="25146"/>
                </a:lnTo>
                <a:lnTo>
                  <a:pt x="59054" y="0"/>
                </a:lnTo>
                <a:close/>
              </a:path>
              <a:path w="118110" h="714375">
                <a:moveTo>
                  <a:pt x="71754" y="25146"/>
                </a:moveTo>
                <a:lnTo>
                  <a:pt x="46354" y="25146"/>
                </a:lnTo>
                <a:lnTo>
                  <a:pt x="46251" y="72112"/>
                </a:lnTo>
                <a:lnTo>
                  <a:pt x="59026" y="50309"/>
                </a:lnTo>
                <a:lnTo>
                  <a:pt x="48132" y="31496"/>
                </a:lnTo>
                <a:lnTo>
                  <a:pt x="71740" y="31496"/>
                </a:lnTo>
                <a:lnTo>
                  <a:pt x="71754" y="25146"/>
                </a:lnTo>
                <a:close/>
              </a:path>
              <a:path w="118110" h="714375">
                <a:moveTo>
                  <a:pt x="71740" y="31496"/>
                </a:moveTo>
                <a:lnTo>
                  <a:pt x="48132" y="31496"/>
                </a:lnTo>
                <a:lnTo>
                  <a:pt x="69976" y="31623"/>
                </a:lnTo>
                <a:lnTo>
                  <a:pt x="59026" y="50309"/>
                </a:lnTo>
                <a:lnTo>
                  <a:pt x="71651" y="72112"/>
                </a:lnTo>
                <a:lnTo>
                  <a:pt x="71740" y="31496"/>
                </a:lnTo>
                <a:close/>
              </a:path>
              <a:path w="118110" h="714375">
                <a:moveTo>
                  <a:pt x="48132" y="31496"/>
                </a:moveTo>
                <a:lnTo>
                  <a:pt x="59026" y="50309"/>
                </a:lnTo>
                <a:lnTo>
                  <a:pt x="69976" y="31623"/>
                </a:lnTo>
                <a:lnTo>
                  <a:pt x="48132" y="3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9784" y="2578607"/>
            <a:ext cx="2316480" cy="2636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6375" y="2714625"/>
            <a:ext cx="2117090" cy="2437765"/>
          </a:xfrm>
          <a:custGeom>
            <a:avLst/>
            <a:gdLst/>
            <a:ahLst/>
            <a:cxnLst/>
            <a:rect l="l" t="t" r="r" b="b"/>
            <a:pathLst>
              <a:path w="2117090" h="2437765">
                <a:moveTo>
                  <a:pt x="32989" y="37992"/>
                </a:moveTo>
                <a:lnTo>
                  <a:pt x="37680" y="62830"/>
                </a:lnTo>
                <a:lnTo>
                  <a:pt x="2097785" y="2437257"/>
                </a:lnTo>
                <a:lnTo>
                  <a:pt x="2116963" y="2420620"/>
                </a:lnTo>
                <a:lnTo>
                  <a:pt x="56779" y="46103"/>
                </a:lnTo>
                <a:lnTo>
                  <a:pt x="32989" y="37992"/>
                </a:lnTo>
                <a:close/>
              </a:path>
              <a:path w="2117090" h="2437765">
                <a:moveTo>
                  <a:pt x="0" y="0"/>
                </a:moveTo>
                <a:lnTo>
                  <a:pt x="20320" y="108076"/>
                </a:lnTo>
                <a:lnTo>
                  <a:pt x="21716" y="114935"/>
                </a:lnTo>
                <a:lnTo>
                  <a:pt x="28321" y="119507"/>
                </a:lnTo>
                <a:lnTo>
                  <a:pt x="35178" y="118110"/>
                </a:lnTo>
                <a:lnTo>
                  <a:pt x="42037" y="116839"/>
                </a:lnTo>
                <a:lnTo>
                  <a:pt x="46609" y="110236"/>
                </a:lnTo>
                <a:lnTo>
                  <a:pt x="45338" y="103377"/>
                </a:lnTo>
                <a:lnTo>
                  <a:pt x="37680" y="62830"/>
                </a:lnTo>
                <a:lnTo>
                  <a:pt x="6858" y="27304"/>
                </a:lnTo>
                <a:lnTo>
                  <a:pt x="26035" y="10667"/>
                </a:lnTo>
                <a:lnTo>
                  <a:pt x="31353" y="10667"/>
                </a:lnTo>
                <a:lnTo>
                  <a:pt x="0" y="0"/>
                </a:lnTo>
                <a:close/>
              </a:path>
              <a:path w="2117090" h="2437765">
                <a:moveTo>
                  <a:pt x="26035" y="10667"/>
                </a:moveTo>
                <a:lnTo>
                  <a:pt x="6858" y="27304"/>
                </a:lnTo>
                <a:lnTo>
                  <a:pt x="37680" y="62830"/>
                </a:lnTo>
                <a:lnTo>
                  <a:pt x="32989" y="37992"/>
                </a:lnTo>
                <a:lnTo>
                  <a:pt x="12446" y="30987"/>
                </a:lnTo>
                <a:lnTo>
                  <a:pt x="28955" y="16637"/>
                </a:lnTo>
                <a:lnTo>
                  <a:pt x="31213" y="16637"/>
                </a:lnTo>
                <a:lnTo>
                  <a:pt x="26035" y="10667"/>
                </a:lnTo>
                <a:close/>
              </a:path>
              <a:path w="2117090" h="2437765">
                <a:moveTo>
                  <a:pt x="31353" y="10667"/>
                </a:moveTo>
                <a:lnTo>
                  <a:pt x="26035" y="10667"/>
                </a:lnTo>
                <a:lnTo>
                  <a:pt x="56779" y="46103"/>
                </a:lnTo>
                <a:lnTo>
                  <a:pt x="102488" y="61722"/>
                </a:lnTo>
                <a:lnTo>
                  <a:pt x="109727" y="58165"/>
                </a:lnTo>
                <a:lnTo>
                  <a:pt x="112013" y="51562"/>
                </a:lnTo>
                <a:lnTo>
                  <a:pt x="114300" y="44830"/>
                </a:lnTo>
                <a:lnTo>
                  <a:pt x="110744" y="37591"/>
                </a:lnTo>
                <a:lnTo>
                  <a:pt x="104139" y="35433"/>
                </a:lnTo>
                <a:lnTo>
                  <a:pt x="31353" y="10667"/>
                </a:lnTo>
                <a:close/>
              </a:path>
              <a:path w="2117090" h="2437765">
                <a:moveTo>
                  <a:pt x="31213" y="16637"/>
                </a:moveTo>
                <a:lnTo>
                  <a:pt x="28955" y="16637"/>
                </a:lnTo>
                <a:lnTo>
                  <a:pt x="32989" y="37992"/>
                </a:lnTo>
                <a:lnTo>
                  <a:pt x="56779" y="46103"/>
                </a:lnTo>
                <a:lnTo>
                  <a:pt x="31213" y="16637"/>
                </a:lnTo>
                <a:close/>
              </a:path>
              <a:path w="2117090" h="2437765">
                <a:moveTo>
                  <a:pt x="28955" y="16637"/>
                </a:moveTo>
                <a:lnTo>
                  <a:pt x="12446" y="30987"/>
                </a:lnTo>
                <a:lnTo>
                  <a:pt x="32989" y="37992"/>
                </a:lnTo>
                <a:lnTo>
                  <a:pt x="28955" y="16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9784" y="1935479"/>
            <a:ext cx="2026919" cy="1097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86375" y="2060194"/>
            <a:ext cx="1715135" cy="808990"/>
          </a:xfrm>
          <a:custGeom>
            <a:avLst/>
            <a:gdLst/>
            <a:ahLst/>
            <a:cxnLst/>
            <a:rect l="l" t="t" r="r" b="b"/>
            <a:pathLst>
              <a:path w="1715134" h="808989">
                <a:moveTo>
                  <a:pt x="1643781" y="778776"/>
                </a:moveTo>
                <a:lnTo>
                  <a:pt x="1602613" y="782827"/>
                </a:lnTo>
                <a:lnTo>
                  <a:pt x="1595627" y="783589"/>
                </a:lnTo>
                <a:lnTo>
                  <a:pt x="1590548" y="789685"/>
                </a:lnTo>
                <a:lnTo>
                  <a:pt x="1591252" y="797305"/>
                </a:lnTo>
                <a:lnTo>
                  <a:pt x="1591945" y="803655"/>
                </a:lnTo>
                <a:lnTo>
                  <a:pt x="1598168" y="808863"/>
                </a:lnTo>
                <a:lnTo>
                  <a:pt x="1605152" y="808101"/>
                </a:lnTo>
                <a:lnTo>
                  <a:pt x="1704323" y="798321"/>
                </a:lnTo>
                <a:lnTo>
                  <a:pt x="1686432" y="798321"/>
                </a:lnTo>
                <a:lnTo>
                  <a:pt x="1643781" y="778776"/>
                </a:lnTo>
                <a:close/>
              </a:path>
              <a:path w="1715134" h="808989">
                <a:moveTo>
                  <a:pt x="1668716" y="776322"/>
                </a:moveTo>
                <a:lnTo>
                  <a:pt x="1643781" y="778776"/>
                </a:lnTo>
                <a:lnTo>
                  <a:pt x="1686432" y="798321"/>
                </a:lnTo>
                <a:lnTo>
                  <a:pt x="1688354" y="794130"/>
                </a:lnTo>
                <a:lnTo>
                  <a:pt x="1681226" y="794130"/>
                </a:lnTo>
                <a:lnTo>
                  <a:pt x="1668716" y="776322"/>
                </a:lnTo>
                <a:close/>
              </a:path>
              <a:path w="1715134" h="808989">
                <a:moveTo>
                  <a:pt x="1639316" y="700277"/>
                </a:moveTo>
                <a:lnTo>
                  <a:pt x="1633601" y="704341"/>
                </a:lnTo>
                <a:lnTo>
                  <a:pt x="1627885" y="708278"/>
                </a:lnTo>
                <a:lnTo>
                  <a:pt x="1626489" y="716279"/>
                </a:lnTo>
                <a:lnTo>
                  <a:pt x="1630552" y="721994"/>
                </a:lnTo>
                <a:lnTo>
                  <a:pt x="1654273" y="755762"/>
                </a:lnTo>
                <a:lnTo>
                  <a:pt x="1696974" y="775334"/>
                </a:lnTo>
                <a:lnTo>
                  <a:pt x="1686432" y="798321"/>
                </a:lnTo>
                <a:lnTo>
                  <a:pt x="1704323" y="798321"/>
                </a:lnTo>
                <a:lnTo>
                  <a:pt x="1714627" y="797305"/>
                </a:lnTo>
                <a:lnTo>
                  <a:pt x="1651253" y="707389"/>
                </a:lnTo>
                <a:lnTo>
                  <a:pt x="1647317" y="701675"/>
                </a:lnTo>
                <a:lnTo>
                  <a:pt x="1639316" y="700277"/>
                </a:lnTo>
                <a:close/>
              </a:path>
              <a:path w="1715134" h="808989">
                <a:moveTo>
                  <a:pt x="1690370" y="774191"/>
                </a:moveTo>
                <a:lnTo>
                  <a:pt x="1668716" y="776322"/>
                </a:lnTo>
                <a:lnTo>
                  <a:pt x="1681226" y="794130"/>
                </a:lnTo>
                <a:lnTo>
                  <a:pt x="1690370" y="774191"/>
                </a:lnTo>
                <a:close/>
              </a:path>
              <a:path w="1715134" h="808989">
                <a:moveTo>
                  <a:pt x="1694480" y="774191"/>
                </a:moveTo>
                <a:lnTo>
                  <a:pt x="1690370" y="774191"/>
                </a:lnTo>
                <a:lnTo>
                  <a:pt x="1681226" y="794130"/>
                </a:lnTo>
                <a:lnTo>
                  <a:pt x="1688354" y="794130"/>
                </a:lnTo>
                <a:lnTo>
                  <a:pt x="1696974" y="775334"/>
                </a:lnTo>
                <a:lnTo>
                  <a:pt x="1694480" y="774191"/>
                </a:lnTo>
                <a:close/>
              </a:path>
              <a:path w="1715134" h="808989">
                <a:moveTo>
                  <a:pt x="70814" y="29949"/>
                </a:moveTo>
                <a:lnTo>
                  <a:pt x="45763" y="32415"/>
                </a:lnTo>
                <a:lnTo>
                  <a:pt x="60283" y="53121"/>
                </a:lnTo>
                <a:lnTo>
                  <a:pt x="1643781" y="778776"/>
                </a:lnTo>
                <a:lnTo>
                  <a:pt x="1668716" y="776322"/>
                </a:lnTo>
                <a:lnTo>
                  <a:pt x="1654273" y="755762"/>
                </a:lnTo>
                <a:lnTo>
                  <a:pt x="70814" y="29949"/>
                </a:lnTo>
                <a:close/>
              </a:path>
              <a:path w="1715134" h="808989">
                <a:moveTo>
                  <a:pt x="1654273" y="755762"/>
                </a:moveTo>
                <a:lnTo>
                  <a:pt x="1668716" y="776322"/>
                </a:lnTo>
                <a:lnTo>
                  <a:pt x="1690370" y="774191"/>
                </a:lnTo>
                <a:lnTo>
                  <a:pt x="1694480" y="774191"/>
                </a:lnTo>
                <a:lnTo>
                  <a:pt x="1654273" y="755762"/>
                </a:lnTo>
                <a:close/>
              </a:path>
              <a:path w="1715134" h="808989">
                <a:moveTo>
                  <a:pt x="116332" y="0"/>
                </a:moveTo>
                <a:lnTo>
                  <a:pt x="0" y="11429"/>
                </a:lnTo>
                <a:lnTo>
                  <a:pt x="63246" y="101472"/>
                </a:lnTo>
                <a:lnTo>
                  <a:pt x="67310" y="107187"/>
                </a:lnTo>
                <a:lnTo>
                  <a:pt x="75184" y="108584"/>
                </a:lnTo>
                <a:lnTo>
                  <a:pt x="86613" y="100456"/>
                </a:lnTo>
                <a:lnTo>
                  <a:pt x="88011" y="92582"/>
                </a:lnTo>
                <a:lnTo>
                  <a:pt x="83947" y="86867"/>
                </a:lnTo>
                <a:lnTo>
                  <a:pt x="60283" y="53121"/>
                </a:lnTo>
                <a:lnTo>
                  <a:pt x="17525" y="33527"/>
                </a:lnTo>
                <a:lnTo>
                  <a:pt x="28194" y="10413"/>
                </a:lnTo>
                <a:lnTo>
                  <a:pt x="123136" y="10413"/>
                </a:lnTo>
                <a:lnTo>
                  <a:pt x="122554" y="5079"/>
                </a:lnTo>
                <a:lnTo>
                  <a:pt x="116332" y="0"/>
                </a:lnTo>
                <a:close/>
              </a:path>
              <a:path w="1715134" h="808989">
                <a:moveTo>
                  <a:pt x="28194" y="10413"/>
                </a:moveTo>
                <a:lnTo>
                  <a:pt x="17525" y="33527"/>
                </a:lnTo>
                <a:lnTo>
                  <a:pt x="60283" y="53121"/>
                </a:lnTo>
                <a:lnTo>
                  <a:pt x="47255" y="34543"/>
                </a:lnTo>
                <a:lnTo>
                  <a:pt x="24129" y="34543"/>
                </a:lnTo>
                <a:lnTo>
                  <a:pt x="33274" y="14604"/>
                </a:lnTo>
                <a:lnTo>
                  <a:pt x="37337" y="14604"/>
                </a:lnTo>
                <a:lnTo>
                  <a:pt x="28194" y="10413"/>
                </a:lnTo>
                <a:close/>
              </a:path>
              <a:path w="1715134" h="808989">
                <a:moveTo>
                  <a:pt x="33274" y="14604"/>
                </a:moveTo>
                <a:lnTo>
                  <a:pt x="24129" y="34543"/>
                </a:lnTo>
                <a:lnTo>
                  <a:pt x="45763" y="32415"/>
                </a:lnTo>
                <a:lnTo>
                  <a:pt x="33274" y="14604"/>
                </a:lnTo>
                <a:close/>
              </a:path>
              <a:path w="1715134" h="808989">
                <a:moveTo>
                  <a:pt x="45763" y="32415"/>
                </a:moveTo>
                <a:lnTo>
                  <a:pt x="24129" y="34543"/>
                </a:lnTo>
                <a:lnTo>
                  <a:pt x="47255" y="34543"/>
                </a:lnTo>
                <a:lnTo>
                  <a:pt x="45763" y="32415"/>
                </a:lnTo>
                <a:close/>
              </a:path>
              <a:path w="1715134" h="808989">
                <a:moveTo>
                  <a:pt x="37337" y="14604"/>
                </a:moveTo>
                <a:lnTo>
                  <a:pt x="33274" y="14604"/>
                </a:lnTo>
                <a:lnTo>
                  <a:pt x="45763" y="32415"/>
                </a:lnTo>
                <a:lnTo>
                  <a:pt x="70814" y="29949"/>
                </a:lnTo>
                <a:lnTo>
                  <a:pt x="37337" y="14604"/>
                </a:lnTo>
                <a:close/>
              </a:path>
              <a:path w="1715134" h="808989">
                <a:moveTo>
                  <a:pt x="123136" y="10413"/>
                </a:moveTo>
                <a:lnTo>
                  <a:pt x="28194" y="10413"/>
                </a:lnTo>
                <a:lnTo>
                  <a:pt x="70814" y="29949"/>
                </a:lnTo>
                <a:lnTo>
                  <a:pt x="118872" y="25272"/>
                </a:lnTo>
                <a:lnTo>
                  <a:pt x="123951" y="19050"/>
                </a:lnTo>
                <a:lnTo>
                  <a:pt x="123247" y="11429"/>
                </a:lnTo>
                <a:lnTo>
                  <a:pt x="123136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3014" y="5100066"/>
            <a:ext cx="591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Source  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59735" y="5220970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Tokens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08752" y="5171313"/>
            <a:ext cx="1014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Intermediate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02884" y="5598363"/>
            <a:ext cx="412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C83-CEC4-4C58-B76E-1A39D0F6F1DA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546938"/>
            <a:ext cx="6192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LEXICAL </a:t>
            </a:r>
            <a:r>
              <a:rPr sz="3600" spc="-5" dirty="0"/>
              <a:t>AND SYNTAX</a:t>
            </a:r>
            <a:r>
              <a:rPr sz="3600" spc="-65" dirty="0"/>
              <a:t> </a:t>
            </a:r>
            <a:r>
              <a:rPr sz="3600" spc="-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9335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Two frequent </a:t>
            </a:r>
            <a:r>
              <a:rPr sz="2400" spc="-5" dirty="0">
                <a:latin typeface="Cambria Math"/>
                <a:cs typeface="Cambria Math"/>
              </a:rPr>
              <a:t>sources </a:t>
            </a:r>
            <a:r>
              <a:rPr sz="2400" dirty="0">
                <a:latin typeface="Cambria Math"/>
                <a:cs typeface="Cambria Math"/>
              </a:rPr>
              <a:t>of these errors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are: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159510" lvl="1" indent="-233045">
              <a:lnSpc>
                <a:spcPct val="100000"/>
              </a:lnSpc>
              <a:buSzPct val="95833"/>
              <a:buAutoNum type="arabicPeriod"/>
              <a:tabLst>
                <a:tab pos="1160145" algn="l"/>
              </a:tabLst>
            </a:pPr>
            <a:r>
              <a:rPr sz="2400" spc="-5" dirty="0">
                <a:latin typeface="Cambria Math"/>
                <a:cs typeface="Cambria Math"/>
              </a:rPr>
              <a:t>Spelling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errors,</a:t>
            </a:r>
            <a:endParaRPr sz="2400">
              <a:latin typeface="Cambria Math"/>
              <a:cs typeface="Cambria Math"/>
            </a:endParaRPr>
          </a:p>
          <a:p>
            <a:pPr marL="1159510" lvl="1" indent="-233045">
              <a:lnSpc>
                <a:spcPct val="100000"/>
              </a:lnSpc>
              <a:spcBef>
                <a:spcPts val="575"/>
              </a:spcBef>
              <a:buSzPct val="95833"/>
              <a:buAutoNum type="arabicPeriod"/>
              <a:tabLst>
                <a:tab pos="1160145" algn="l"/>
              </a:tabLst>
            </a:pPr>
            <a:r>
              <a:rPr sz="2400" spc="-5" dirty="0">
                <a:latin typeface="Cambria Math"/>
                <a:cs typeface="Cambria Math"/>
              </a:rPr>
              <a:t>Missing operators </a:t>
            </a:r>
            <a:r>
              <a:rPr sz="2400" dirty="0">
                <a:latin typeface="Cambria Math"/>
                <a:cs typeface="Cambria Math"/>
              </a:rPr>
              <a:t>and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keywords</a:t>
            </a:r>
            <a:endParaRPr sz="24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mbria Math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These errors can happen </a:t>
            </a:r>
            <a:r>
              <a:rPr sz="2400" spc="-5" dirty="0">
                <a:latin typeface="Cambria Math"/>
                <a:cs typeface="Cambria Math"/>
              </a:rPr>
              <a:t>due to genuine </a:t>
            </a:r>
            <a:r>
              <a:rPr sz="2400" dirty="0">
                <a:latin typeface="Cambria Math"/>
                <a:cs typeface="Cambria Math"/>
              </a:rPr>
              <a:t>oversight or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due</a:t>
            </a:r>
            <a:endParaRPr sz="24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to typing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mistake.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988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They </a:t>
            </a:r>
            <a:r>
              <a:rPr sz="2400" spc="-5" dirty="0">
                <a:latin typeface="Cambria Math"/>
                <a:cs typeface="Cambria Math"/>
              </a:rPr>
              <a:t>are </a:t>
            </a:r>
            <a:r>
              <a:rPr sz="2400" spc="-10" dirty="0">
                <a:latin typeface="Cambria Math"/>
                <a:cs typeface="Cambria Math"/>
              </a:rPr>
              <a:t>common </a:t>
            </a:r>
            <a:r>
              <a:rPr sz="2400" spc="-5" dirty="0">
                <a:latin typeface="Cambria Math"/>
                <a:cs typeface="Cambria Math"/>
              </a:rPr>
              <a:t>mistakes </a:t>
            </a:r>
            <a:r>
              <a:rPr sz="2400" dirty="0">
                <a:latin typeface="Cambria Math"/>
                <a:cs typeface="Cambria Math"/>
              </a:rPr>
              <a:t>for even for </a:t>
            </a:r>
            <a:r>
              <a:rPr sz="2400" spc="-5" dirty="0">
                <a:latin typeface="Cambria Math"/>
                <a:cs typeface="Cambria Math"/>
              </a:rPr>
              <a:t>professional  programmers.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51E-B925-47F5-A6E9-51521634CD8D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3185" marR="5080" indent="-261112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SPELLING ERRORS- WHEN </a:t>
            </a:r>
            <a:r>
              <a:rPr sz="3600" dirty="0"/>
              <a:t>DO THEY  </a:t>
            </a:r>
            <a:r>
              <a:rPr sz="3600" spc="-5" dirty="0"/>
              <a:t>OCCUR???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1878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program uses </a:t>
            </a:r>
            <a:r>
              <a:rPr sz="2400" dirty="0">
                <a:latin typeface="Cambria Math"/>
                <a:cs typeface="Cambria Math"/>
              </a:rPr>
              <a:t>variables </a:t>
            </a:r>
            <a:r>
              <a:rPr sz="2400" spc="-5" dirty="0">
                <a:latin typeface="Cambria Math"/>
                <a:cs typeface="Cambria Math"/>
              </a:rPr>
              <a:t>names which </a:t>
            </a:r>
            <a:r>
              <a:rPr sz="2400" dirty="0">
                <a:latin typeface="Cambria Math"/>
                <a:cs typeface="Cambria Math"/>
              </a:rPr>
              <a:t>differs in only one  or </a:t>
            </a:r>
            <a:r>
              <a:rPr sz="2400" spc="-5" dirty="0">
                <a:latin typeface="Cambria Math"/>
                <a:cs typeface="Cambria Math"/>
              </a:rPr>
              <a:t>two characters </a:t>
            </a:r>
            <a:r>
              <a:rPr sz="2400" dirty="0">
                <a:latin typeface="Cambria Math"/>
                <a:cs typeface="Cambria Math"/>
              </a:rPr>
              <a:t>,then </a:t>
            </a:r>
            <a:r>
              <a:rPr sz="2400" spc="-5" dirty="0">
                <a:latin typeface="Cambria Math"/>
                <a:cs typeface="Cambria Math"/>
              </a:rPr>
              <a:t>there </a:t>
            </a:r>
            <a:r>
              <a:rPr sz="2400" dirty="0">
                <a:latin typeface="Cambria Math"/>
                <a:cs typeface="Cambria Math"/>
              </a:rPr>
              <a:t>exits </a:t>
            </a:r>
            <a:r>
              <a:rPr sz="2400" spc="-5" dirty="0">
                <a:latin typeface="Cambria Math"/>
                <a:cs typeface="Cambria Math"/>
              </a:rPr>
              <a:t>great scope </a:t>
            </a:r>
            <a:r>
              <a:rPr sz="2400" dirty="0">
                <a:latin typeface="Cambria Math"/>
                <a:cs typeface="Cambria Math"/>
              </a:rPr>
              <a:t>for spelling  errors.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299085" marR="53340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mbria Math"/>
                <a:cs typeface="Cambria Math"/>
              </a:rPr>
              <a:t>There is </a:t>
            </a:r>
            <a:r>
              <a:rPr sz="2400" spc="-5" dirty="0">
                <a:latin typeface="Cambria Math"/>
                <a:cs typeface="Cambria Math"/>
              </a:rPr>
              <a:t>less chance </a:t>
            </a:r>
            <a:r>
              <a:rPr sz="2400" dirty="0">
                <a:latin typeface="Cambria Math"/>
                <a:cs typeface="Cambria Math"/>
              </a:rPr>
              <a:t>for </a:t>
            </a:r>
            <a:r>
              <a:rPr sz="2400" spc="-5" dirty="0">
                <a:latin typeface="Cambria Math"/>
                <a:cs typeface="Cambria Math"/>
              </a:rPr>
              <a:t>using automatic procedures </a:t>
            </a:r>
            <a:r>
              <a:rPr sz="2400" dirty="0">
                <a:latin typeface="Cambria Math"/>
                <a:cs typeface="Cambria Math"/>
              </a:rPr>
              <a:t>for  detecting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dirty="0">
                <a:latin typeface="Cambria Math"/>
                <a:cs typeface="Cambria Math"/>
              </a:rPr>
              <a:t>correcting </a:t>
            </a:r>
            <a:r>
              <a:rPr sz="2400" spc="-5" dirty="0">
                <a:latin typeface="Cambria Math"/>
                <a:cs typeface="Cambria Math"/>
              </a:rPr>
              <a:t>these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mbria Math"/>
                <a:cs typeface="Cambria Math"/>
              </a:rPr>
              <a:t>Only the programmer </a:t>
            </a:r>
            <a:r>
              <a:rPr sz="2400" dirty="0">
                <a:latin typeface="Cambria Math"/>
                <a:cs typeface="Cambria Math"/>
              </a:rPr>
              <a:t>can </a:t>
            </a:r>
            <a:r>
              <a:rPr sz="2400" spc="-5" dirty="0">
                <a:latin typeface="Cambria Math"/>
                <a:cs typeface="Cambria Math"/>
              </a:rPr>
              <a:t>able to </a:t>
            </a:r>
            <a:r>
              <a:rPr sz="2400" dirty="0">
                <a:latin typeface="Cambria Math"/>
                <a:cs typeface="Cambria Math"/>
              </a:rPr>
              <a:t>tackle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spc="-10" dirty="0">
                <a:latin typeface="Cambria Math"/>
                <a:cs typeface="Cambria Math"/>
              </a:rPr>
              <a:t>problem  </a:t>
            </a:r>
            <a:r>
              <a:rPr sz="2400" spc="-5" dirty="0">
                <a:latin typeface="Cambria Math"/>
                <a:cs typeface="Cambria Math"/>
              </a:rPr>
              <a:t>because </a:t>
            </a:r>
            <a:r>
              <a:rPr sz="2400" dirty="0">
                <a:latin typeface="Cambria Math"/>
                <a:cs typeface="Cambria Math"/>
              </a:rPr>
              <a:t>he only </a:t>
            </a:r>
            <a:r>
              <a:rPr sz="2400" spc="-5" dirty="0">
                <a:latin typeface="Cambria Math"/>
                <a:cs typeface="Cambria Math"/>
              </a:rPr>
              <a:t>know about </a:t>
            </a:r>
            <a:r>
              <a:rPr sz="2400" dirty="0">
                <a:latin typeface="Cambria Math"/>
                <a:cs typeface="Cambria Math"/>
              </a:rPr>
              <a:t>significance of variable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names.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DC5A-7997-4056-A951-07B9BE31F11F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546938"/>
            <a:ext cx="5906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MAJORITY SPELLING</a:t>
            </a:r>
            <a:r>
              <a:rPr sz="3600" spc="-65" dirty="0"/>
              <a:t> </a:t>
            </a:r>
            <a:r>
              <a:rPr sz="3600" spc="-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8188"/>
            <a:ext cx="7784465" cy="41840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61110" indent="-33401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1261110" algn="l"/>
              </a:tabLst>
            </a:pPr>
            <a:r>
              <a:rPr sz="2200" spc="-10" dirty="0">
                <a:latin typeface="Cambria Math"/>
                <a:cs typeface="Cambria Math"/>
              </a:rPr>
              <a:t>One </a:t>
            </a:r>
            <a:r>
              <a:rPr sz="2200" spc="-5" dirty="0">
                <a:latin typeface="Cambria Math"/>
                <a:cs typeface="Cambria Math"/>
              </a:rPr>
              <a:t>character is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wrong,</a:t>
            </a:r>
            <a:endParaRPr sz="2200">
              <a:latin typeface="Cambria Math"/>
              <a:cs typeface="Cambria Math"/>
            </a:endParaRPr>
          </a:p>
          <a:p>
            <a:pPr marL="1260475" indent="-33401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1261110" algn="l"/>
              </a:tabLst>
            </a:pPr>
            <a:r>
              <a:rPr sz="2200" spc="-10" dirty="0">
                <a:latin typeface="Cambria Math"/>
                <a:cs typeface="Cambria Math"/>
              </a:rPr>
              <a:t>One </a:t>
            </a:r>
            <a:r>
              <a:rPr sz="2200" spc="-5" dirty="0">
                <a:latin typeface="Cambria Math"/>
                <a:cs typeface="Cambria Math"/>
              </a:rPr>
              <a:t>character is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missing,</a:t>
            </a:r>
            <a:endParaRPr sz="2200">
              <a:latin typeface="Cambria Math"/>
              <a:cs typeface="Cambria Math"/>
            </a:endParaRPr>
          </a:p>
          <a:p>
            <a:pPr marL="1260475" indent="-33401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261110" algn="l"/>
              </a:tabLst>
            </a:pPr>
            <a:r>
              <a:rPr sz="2200" spc="-10" dirty="0">
                <a:latin typeface="Cambria Math"/>
                <a:cs typeface="Cambria Math"/>
              </a:rPr>
              <a:t>One </a:t>
            </a:r>
            <a:r>
              <a:rPr sz="2200" spc="-5" dirty="0">
                <a:latin typeface="Cambria Math"/>
                <a:cs typeface="Cambria Math"/>
              </a:rPr>
              <a:t>character is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extra,</a:t>
            </a:r>
            <a:endParaRPr sz="2200">
              <a:latin typeface="Cambria Math"/>
              <a:cs typeface="Cambria Math"/>
            </a:endParaRPr>
          </a:p>
          <a:p>
            <a:pPr marL="1260475" indent="-33401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1261110" algn="l"/>
              </a:tabLst>
            </a:pPr>
            <a:r>
              <a:rPr sz="2200" spc="-5" dirty="0">
                <a:latin typeface="Cambria Math"/>
                <a:cs typeface="Cambria Math"/>
              </a:rPr>
              <a:t>Two </a:t>
            </a:r>
            <a:r>
              <a:rPr sz="2200" spc="-10" dirty="0">
                <a:latin typeface="Cambria Math"/>
                <a:cs typeface="Cambria Math"/>
              </a:rPr>
              <a:t>adjacent </a:t>
            </a:r>
            <a:r>
              <a:rPr sz="2200" spc="-5" dirty="0">
                <a:latin typeface="Cambria Math"/>
                <a:cs typeface="Cambria Math"/>
              </a:rPr>
              <a:t>characters </a:t>
            </a:r>
            <a:r>
              <a:rPr sz="2200" spc="-10" dirty="0">
                <a:latin typeface="Cambria Math"/>
                <a:cs typeface="Cambria Math"/>
              </a:rPr>
              <a:t>are</a:t>
            </a:r>
            <a:r>
              <a:rPr sz="2200" spc="8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transposed.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Testing for </a:t>
            </a:r>
            <a:r>
              <a:rPr sz="2200" spc="-10" dirty="0">
                <a:latin typeface="Cambria Math"/>
                <a:cs typeface="Cambria Math"/>
              </a:rPr>
              <a:t>these four types </a:t>
            </a:r>
            <a:r>
              <a:rPr sz="2200" spc="-5" dirty="0">
                <a:latin typeface="Cambria Math"/>
                <a:cs typeface="Cambria Math"/>
              </a:rPr>
              <a:t>of error will </a:t>
            </a:r>
            <a:r>
              <a:rPr sz="2200" spc="-10" dirty="0">
                <a:latin typeface="Cambria Math"/>
                <a:cs typeface="Cambria Math"/>
              </a:rPr>
              <a:t>not enable </a:t>
            </a:r>
            <a:r>
              <a:rPr sz="2200" spc="-5" dirty="0">
                <a:latin typeface="Cambria Math"/>
                <a:cs typeface="Cambria Math"/>
              </a:rPr>
              <a:t>us to catch  all the </a:t>
            </a:r>
            <a:r>
              <a:rPr sz="2200" dirty="0">
                <a:latin typeface="Cambria Math"/>
                <a:cs typeface="Cambria Math"/>
              </a:rPr>
              <a:t>spelling </a:t>
            </a:r>
            <a:r>
              <a:rPr sz="2200" spc="-10" dirty="0">
                <a:latin typeface="Cambria Math"/>
                <a:cs typeface="Cambria Math"/>
              </a:rPr>
              <a:t>mistakes </a:t>
            </a:r>
            <a:r>
              <a:rPr sz="2200" spc="-5" dirty="0">
                <a:latin typeface="Cambria Math"/>
                <a:cs typeface="Cambria Math"/>
              </a:rPr>
              <a:t>but practical consideration </a:t>
            </a:r>
            <a:r>
              <a:rPr sz="2200" spc="-10" dirty="0">
                <a:latin typeface="Cambria Math"/>
                <a:cs typeface="Cambria Math"/>
              </a:rPr>
              <a:t>limit  </a:t>
            </a:r>
            <a:r>
              <a:rPr sz="2200" spc="-5" dirty="0">
                <a:latin typeface="Cambria Math"/>
                <a:cs typeface="Cambria Math"/>
              </a:rPr>
              <a:t>searches to </a:t>
            </a:r>
            <a:r>
              <a:rPr sz="2200" spc="-10" dirty="0">
                <a:latin typeface="Cambria Math"/>
                <a:cs typeface="Cambria Math"/>
              </a:rPr>
              <a:t>these four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only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 Math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marR="462280" indent="-342900">
              <a:lnSpc>
                <a:spcPct val="9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The implementation </a:t>
            </a:r>
            <a:r>
              <a:rPr sz="2200" spc="-10" dirty="0">
                <a:latin typeface="Cambria Math"/>
                <a:cs typeface="Cambria Math"/>
              </a:rPr>
              <a:t>these four </a:t>
            </a:r>
            <a:r>
              <a:rPr sz="2200" spc="-5" dirty="0">
                <a:latin typeface="Cambria Math"/>
                <a:cs typeface="Cambria Math"/>
              </a:rPr>
              <a:t>checks is quite </a:t>
            </a:r>
            <a:r>
              <a:rPr sz="2200" spc="-10" dirty="0">
                <a:latin typeface="Cambria Math"/>
                <a:cs typeface="Cambria Math"/>
              </a:rPr>
              <a:t>expensive  because </a:t>
            </a:r>
            <a:r>
              <a:rPr sz="2200" spc="-5" dirty="0">
                <a:latin typeface="Cambria Math"/>
                <a:cs typeface="Cambria Math"/>
              </a:rPr>
              <a:t>an associative search has to be performed over </a:t>
            </a:r>
            <a:r>
              <a:rPr sz="2200" spc="-10" dirty="0">
                <a:latin typeface="Cambria Math"/>
                <a:cs typeface="Cambria Math"/>
              </a:rPr>
              <a:t>all  names </a:t>
            </a:r>
            <a:r>
              <a:rPr sz="2200" spc="-5" dirty="0">
                <a:latin typeface="Cambria Math"/>
                <a:cs typeface="Cambria Math"/>
              </a:rPr>
              <a:t>in symbol </a:t>
            </a:r>
            <a:r>
              <a:rPr sz="2200" spc="-10" dirty="0">
                <a:latin typeface="Cambria Math"/>
                <a:cs typeface="Cambria Math"/>
              </a:rPr>
              <a:t>table </a:t>
            </a:r>
            <a:r>
              <a:rPr sz="2200" spc="-5" dirty="0">
                <a:latin typeface="Cambria Math"/>
                <a:cs typeface="Cambria Math"/>
              </a:rPr>
              <a:t>to </a:t>
            </a:r>
            <a:r>
              <a:rPr sz="2200" spc="-10" dirty="0">
                <a:latin typeface="Cambria Math"/>
                <a:cs typeface="Cambria Math"/>
              </a:rPr>
              <a:t>locate </a:t>
            </a:r>
            <a:r>
              <a:rPr sz="2200" spc="-5" dirty="0">
                <a:latin typeface="Cambria Math"/>
                <a:cs typeface="Cambria Math"/>
              </a:rPr>
              <a:t>resembling</a:t>
            </a:r>
            <a:r>
              <a:rPr sz="2200" spc="1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name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66D7-36A6-4E51-ACBC-B9735853F4BD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669" y="546938"/>
            <a:ext cx="5302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CORRECTION</a:t>
            </a:r>
            <a:r>
              <a:rPr sz="3600" spc="-75" dirty="0"/>
              <a:t> </a:t>
            </a:r>
            <a:r>
              <a:rPr sz="3600" spc="-5" dirty="0"/>
              <a:t>ALGORITHM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7876540" cy="45186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The searching try to </a:t>
            </a:r>
            <a:r>
              <a:rPr sz="2200" spc="-10" dirty="0">
                <a:latin typeface="Cambria Math"/>
                <a:cs typeface="Cambria Math"/>
              </a:rPr>
              <a:t>mask </a:t>
            </a:r>
            <a:r>
              <a:rPr sz="2200" spc="-5" dirty="0">
                <a:latin typeface="Cambria Math"/>
                <a:cs typeface="Cambria Math"/>
              </a:rPr>
              <a:t>off one or </a:t>
            </a:r>
            <a:r>
              <a:rPr sz="2200" spc="-10" dirty="0">
                <a:latin typeface="Cambria Math"/>
                <a:cs typeface="Cambria Math"/>
              </a:rPr>
              <a:t>more adjacent </a:t>
            </a:r>
            <a:r>
              <a:rPr sz="2200" spc="-5" dirty="0">
                <a:latin typeface="Cambria Math"/>
                <a:cs typeface="Cambria Math"/>
              </a:rPr>
              <a:t>characters  from symbols </a:t>
            </a:r>
            <a:r>
              <a:rPr sz="2200" spc="-10" dirty="0">
                <a:latin typeface="Cambria Math"/>
                <a:cs typeface="Cambria Math"/>
              </a:rPr>
              <a:t>and locate </a:t>
            </a:r>
            <a:r>
              <a:rPr sz="2200" spc="-5" dirty="0">
                <a:latin typeface="Cambria Math"/>
                <a:cs typeface="Cambria Math"/>
              </a:rPr>
              <a:t>a </a:t>
            </a:r>
            <a:r>
              <a:rPr sz="2200" spc="-10" dirty="0">
                <a:latin typeface="Cambria Math"/>
                <a:cs typeface="Cambria Math"/>
              </a:rPr>
              <a:t>matching </a:t>
            </a:r>
            <a:r>
              <a:rPr sz="2200" spc="-5" dirty="0">
                <a:latin typeface="Cambria Math"/>
                <a:cs typeface="Cambria Math"/>
              </a:rPr>
              <a:t>symbol from symbol</a:t>
            </a:r>
            <a:r>
              <a:rPr sz="2200" spc="1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table.</a:t>
            </a:r>
            <a:endParaRPr sz="2200">
              <a:latin typeface="Cambria Math"/>
              <a:cs typeface="Cambria Math"/>
            </a:endParaRPr>
          </a:p>
          <a:p>
            <a:pPr marL="355600" indent="-342900">
              <a:lnSpc>
                <a:spcPts val="2375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The located symbol can be used instead of erroneous symbol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if</a:t>
            </a:r>
            <a:endParaRPr sz="2200">
              <a:latin typeface="Cambria Math"/>
              <a:cs typeface="Cambria Math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Cambria Math"/>
                <a:cs typeface="Cambria Math"/>
              </a:rPr>
              <a:t>only </a:t>
            </a:r>
            <a:r>
              <a:rPr sz="2200" spc="-10" dirty="0">
                <a:latin typeface="Cambria Math"/>
                <a:cs typeface="Cambria Math"/>
              </a:rPr>
              <a:t>one </a:t>
            </a:r>
            <a:r>
              <a:rPr sz="2200" spc="-5" dirty="0">
                <a:latin typeface="Cambria Math"/>
                <a:cs typeface="Cambria Math"/>
              </a:rPr>
              <a:t>character </a:t>
            </a:r>
            <a:r>
              <a:rPr sz="2200" spc="-10" dirty="0">
                <a:latin typeface="Cambria Math"/>
                <a:cs typeface="Cambria Math"/>
              </a:rPr>
              <a:t>was </a:t>
            </a:r>
            <a:r>
              <a:rPr sz="2200" spc="-5" dirty="0">
                <a:latin typeface="Cambria Math"/>
                <a:cs typeface="Cambria Math"/>
              </a:rPr>
              <a:t>masked</a:t>
            </a:r>
            <a:r>
              <a:rPr sz="2200" spc="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off</a:t>
            </a:r>
            <a:endParaRPr sz="2200">
              <a:latin typeface="Cambria Math"/>
              <a:cs typeface="Cambria Math"/>
            </a:endParaRPr>
          </a:p>
          <a:p>
            <a:pPr marL="355600" marR="360045" indent="-342900">
              <a:lnSpc>
                <a:spcPts val="211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If </a:t>
            </a:r>
            <a:r>
              <a:rPr sz="2200" spc="-10" dirty="0">
                <a:latin typeface="Cambria Math"/>
                <a:cs typeface="Cambria Math"/>
              </a:rPr>
              <a:t>two </a:t>
            </a:r>
            <a:r>
              <a:rPr sz="2200" spc="-5" dirty="0">
                <a:latin typeface="Cambria Math"/>
                <a:cs typeface="Cambria Math"/>
              </a:rPr>
              <a:t>characters </a:t>
            </a:r>
            <a:r>
              <a:rPr sz="2200" spc="-10" dirty="0">
                <a:latin typeface="Cambria Math"/>
                <a:cs typeface="Cambria Math"/>
              </a:rPr>
              <a:t>were </a:t>
            </a:r>
            <a:r>
              <a:rPr sz="2200" spc="-5" dirty="0">
                <a:latin typeface="Cambria Math"/>
                <a:cs typeface="Cambria Math"/>
              </a:rPr>
              <a:t>masked </a:t>
            </a:r>
            <a:r>
              <a:rPr sz="2200" spc="-10" dirty="0">
                <a:latin typeface="Cambria Math"/>
                <a:cs typeface="Cambria Math"/>
              </a:rPr>
              <a:t>then </a:t>
            </a:r>
            <a:r>
              <a:rPr sz="2200" spc="-5" dirty="0">
                <a:latin typeface="Cambria Math"/>
                <a:cs typeface="Cambria Math"/>
              </a:rPr>
              <a:t>transposition should </a:t>
            </a:r>
            <a:r>
              <a:rPr sz="2200" spc="-10" dirty="0">
                <a:latin typeface="Cambria Math"/>
                <a:cs typeface="Cambria Math"/>
              </a:rPr>
              <a:t>be  </a:t>
            </a:r>
            <a:r>
              <a:rPr sz="2200" spc="-5" dirty="0">
                <a:latin typeface="Cambria Math"/>
                <a:cs typeface="Cambria Math"/>
              </a:rPr>
              <a:t>checked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.</a:t>
            </a:r>
            <a:endParaRPr sz="2200">
              <a:latin typeface="Cambria Math"/>
              <a:cs typeface="Cambria Math"/>
            </a:endParaRPr>
          </a:p>
          <a:p>
            <a:pPr marL="355600" marR="403225" indent="-342900">
              <a:lnSpc>
                <a:spcPts val="2110"/>
              </a:lnSpc>
              <a:spcBef>
                <a:spcPts val="535"/>
              </a:spcBef>
              <a:buFont typeface="Cambria Math"/>
              <a:buChar char="•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200" spc="-5" dirty="0">
                <a:latin typeface="Cambria Math"/>
                <a:cs typeface="Cambria Math"/>
              </a:rPr>
              <a:t>If </a:t>
            </a:r>
            <a:r>
              <a:rPr sz="2200" spc="-10" dirty="0">
                <a:latin typeface="Cambria Math"/>
                <a:cs typeface="Cambria Math"/>
              </a:rPr>
              <a:t>associative </a:t>
            </a:r>
            <a:r>
              <a:rPr sz="2200" spc="-5" dirty="0">
                <a:latin typeface="Cambria Math"/>
                <a:cs typeface="Cambria Math"/>
              </a:rPr>
              <a:t>search for an erroneous </a:t>
            </a:r>
            <a:r>
              <a:rPr sz="2200" spc="-10" dirty="0">
                <a:latin typeface="Cambria Math"/>
                <a:cs typeface="Cambria Math"/>
              </a:rPr>
              <a:t>names matches more  </a:t>
            </a:r>
            <a:r>
              <a:rPr sz="2200" spc="-5" dirty="0">
                <a:latin typeface="Cambria Math"/>
                <a:cs typeface="Cambria Math"/>
              </a:rPr>
              <a:t>than one symbol in the symbol table then In that case </a:t>
            </a:r>
            <a:r>
              <a:rPr sz="2200" spc="-10" dirty="0">
                <a:latin typeface="Cambria Math"/>
                <a:cs typeface="Cambria Math"/>
              </a:rPr>
              <a:t>their  attributes are </a:t>
            </a:r>
            <a:r>
              <a:rPr sz="2200" spc="-5" dirty="0">
                <a:latin typeface="Cambria Math"/>
                <a:cs typeface="Cambria Math"/>
              </a:rPr>
              <a:t>used to decide </a:t>
            </a:r>
            <a:r>
              <a:rPr sz="2200" spc="-10" dirty="0">
                <a:latin typeface="Cambria Math"/>
                <a:cs typeface="Cambria Math"/>
              </a:rPr>
              <a:t>the</a:t>
            </a:r>
            <a:r>
              <a:rPr sz="2200" spc="1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final.</a:t>
            </a:r>
            <a:endParaRPr sz="2200">
              <a:latin typeface="Cambria Math"/>
              <a:cs typeface="Cambria Math"/>
            </a:endParaRPr>
          </a:p>
          <a:p>
            <a:pPr marL="355600" marR="168910" indent="-342900">
              <a:lnSpc>
                <a:spcPts val="211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If </a:t>
            </a:r>
            <a:r>
              <a:rPr sz="2200" spc="-10" dirty="0">
                <a:latin typeface="Cambria Math"/>
                <a:cs typeface="Cambria Math"/>
              </a:rPr>
              <a:t>more than </a:t>
            </a:r>
            <a:r>
              <a:rPr sz="2200" spc="-5" dirty="0">
                <a:latin typeface="Cambria Math"/>
                <a:cs typeface="Cambria Math"/>
              </a:rPr>
              <a:t>one symbol with </a:t>
            </a:r>
            <a:r>
              <a:rPr sz="2200" spc="-10" dirty="0">
                <a:latin typeface="Cambria Math"/>
                <a:cs typeface="Cambria Math"/>
              </a:rPr>
              <a:t>matching attributes </a:t>
            </a:r>
            <a:r>
              <a:rPr sz="2200" spc="-5" dirty="0">
                <a:latin typeface="Cambria Math"/>
                <a:cs typeface="Cambria Math"/>
              </a:rPr>
              <a:t>result </a:t>
            </a:r>
            <a:r>
              <a:rPr sz="2200" spc="-10" dirty="0">
                <a:latin typeface="Cambria Math"/>
                <a:cs typeface="Cambria Math"/>
              </a:rPr>
              <a:t>then  </a:t>
            </a:r>
            <a:r>
              <a:rPr sz="2200" spc="-5" dirty="0">
                <a:latin typeface="Cambria Math"/>
                <a:cs typeface="Cambria Math"/>
              </a:rPr>
              <a:t>correction is </a:t>
            </a:r>
            <a:r>
              <a:rPr sz="2200" spc="-10" dirty="0">
                <a:latin typeface="Cambria Math"/>
                <a:cs typeface="Cambria Math"/>
              </a:rPr>
              <a:t>not </a:t>
            </a:r>
            <a:r>
              <a:rPr sz="2200" spc="-5" dirty="0">
                <a:latin typeface="Cambria Math"/>
                <a:cs typeface="Cambria Math"/>
              </a:rPr>
              <a:t>safe </a:t>
            </a:r>
            <a:r>
              <a:rPr sz="2200" spc="-10" dirty="0">
                <a:latin typeface="Cambria Math"/>
                <a:cs typeface="Cambria Math"/>
              </a:rPr>
              <a:t>and </a:t>
            </a:r>
            <a:r>
              <a:rPr sz="2200" spc="-5" dirty="0">
                <a:latin typeface="Cambria Math"/>
                <a:cs typeface="Cambria Math"/>
              </a:rPr>
              <a:t>should </a:t>
            </a:r>
            <a:r>
              <a:rPr sz="2200" spc="-10" dirty="0">
                <a:latin typeface="Cambria Math"/>
                <a:cs typeface="Cambria Math"/>
              </a:rPr>
              <a:t>not </a:t>
            </a:r>
            <a:r>
              <a:rPr sz="2200" spc="-5" dirty="0">
                <a:latin typeface="Cambria Math"/>
                <a:cs typeface="Cambria Math"/>
              </a:rPr>
              <a:t>be</a:t>
            </a:r>
            <a:r>
              <a:rPr sz="2200" spc="1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attempted.</a:t>
            </a:r>
            <a:endParaRPr sz="2200">
              <a:latin typeface="Cambria Math"/>
              <a:cs typeface="Cambria Math"/>
            </a:endParaRPr>
          </a:p>
          <a:p>
            <a:pPr marL="355600" indent="-342900">
              <a:lnSpc>
                <a:spcPts val="238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This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algorithm may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fail if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unusual usage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of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names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results</a:t>
            </a:r>
            <a:r>
              <a:rPr sz="2200" spc="2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from</a:t>
            </a:r>
            <a:endParaRPr sz="2200">
              <a:latin typeface="Cambria Math"/>
              <a:cs typeface="Cambria Math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valid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usage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of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language</a:t>
            </a:r>
            <a:r>
              <a:rPr sz="22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facilities.</a:t>
            </a:r>
            <a:endParaRPr sz="2200">
              <a:latin typeface="Cambria Math"/>
              <a:cs typeface="Cambria Math"/>
            </a:endParaRPr>
          </a:p>
          <a:p>
            <a:pPr marL="355600" marR="217804" indent="-342900">
              <a:lnSpc>
                <a:spcPts val="211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So it is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necessary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to inform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the user whenever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one correction 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made.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9D34-7864-41BC-93D7-BF54E42D038A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569" y="546938"/>
            <a:ext cx="7752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MISSING OPERATORS AND</a:t>
            </a:r>
            <a:r>
              <a:rPr sz="3600" spc="-55" dirty="0"/>
              <a:t> </a:t>
            </a:r>
            <a:r>
              <a:rPr sz="3600" spc="-5" dirty="0"/>
              <a:t>KEYWORDS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7722870" cy="42697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It </a:t>
            </a:r>
            <a:r>
              <a:rPr sz="2400" dirty="0">
                <a:latin typeface="Cambria Math"/>
                <a:cs typeface="Cambria Math"/>
              </a:rPr>
              <a:t>can detected </a:t>
            </a:r>
            <a:r>
              <a:rPr sz="2400" spc="-5" dirty="0">
                <a:latin typeface="Cambria Math"/>
                <a:cs typeface="Cambria Math"/>
              </a:rPr>
              <a:t>by </a:t>
            </a:r>
            <a:r>
              <a:rPr sz="2400" dirty="0">
                <a:latin typeface="Cambria Math"/>
                <a:cs typeface="Cambria Math"/>
              </a:rPr>
              <a:t>their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context.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It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not perfect because </a:t>
            </a:r>
            <a:r>
              <a:rPr sz="2400" dirty="0">
                <a:latin typeface="Cambria Math"/>
                <a:cs typeface="Cambria Math"/>
              </a:rPr>
              <a:t>certain context </a:t>
            </a:r>
            <a:r>
              <a:rPr sz="2400" spc="-5" dirty="0">
                <a:latin typeface="Cambria Math"/>
                <a:cs typeface="Cambria Math"/>
              </a:rPr>
              <a:t>tends to </a:t>
            </a:r>
            <a:r>
              <a:rPr sz="2400" dirty="0">
                <a:latin typeface="Cambria Math"/>
                <a:cs typeface="Cambria Math"/>
              </a:rPr>
              <a:t>hide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  <a:tabLst>
                <a:tab pos="1857375" algn="l"/>
              </a:tabLst>
            </a:pPr>
            <a:r>
              <a:rPr sz="2400" spc="-5" dirty="0">
                <a:latin typeface="Cambria Math"/>
                <a:cs typeface="Cambria Math"/>
              </a:rPr>
              <a:t>absence </a:t>
            </a:r>
            <a:r>
              <a:rPr sz="2400" dirty="0">
                <a:latin typeface="Cambria Math"/>
                <a:cs typeface="Cambria Math"/>
              </a:rPr>
              <a:t>of	</a:t>
            </a:r>
            <a:r>
              <a:rPr sz="2400" spc="-5" dirty="0">
                <a:latin typeface="Cambria Math"/>
                <a:cs typeface="Cambria Math"/>
              </a:rPr>
              <a:t>an operator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130935" algn="l"/>
                <a:tab pos="3556635" algn="l"/>
              </a:tabLst>
            </a:pPr>
            <a:r>
              <a:rPr sz="2400" dirty="0">
                <a:latin typeface="Cambria Math"/>
                <a:cs typeface="Cambria Math"/>
              </a:rPr>
              <a:t>ex:	</a:t>
            </a:r>
            <a:r>
              <a:rPr sz="2400" spc="-5" dirty="0">
                <a:latin typeface="Cambria Math"/>
                <a:cs typeface="Cambria Math"/>
              </a:rPr>
              <a:t>G=H(A+B)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typed	</a:t>
            </a:r>
            <a:r>
              <a:rPr sz="2400" dirty="0">
                <a:latin typeface="Cambria Math"/>
                <a:cs typeface="Cambria Math"/>
              </a:rPr>
              <a:t>instead of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G=H*(A+B).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2574290" algn="l"/>
              </a:tabLst>
            </a:pPr>
            <a:r>
              <a:rPr sz="2400" spc="-5" dirty="0">
                <a:latin typeface="Cambria Math"/>
                <a:cs typeface="Cambria Math"/>
              </a:rPr>
              <a:t>In this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case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only	if H exist in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symbol it </a:t>
            </a:r>
            <a:r>
              <a:rPr sz="2400" spc="-5" dirty="0">
                <a:latin typeface="Cambria Math"/>
                <a:cs typeface="Cambria Math"/>
              </a:rPr>
              <a:t>shows </a:t>
            </a:r>
            <a:r>
              <a:rPr sz="2400" dirty="0">
                <a:latin typeface="Cambria Math"/>
                <a:cs typeface="Cambria Math"/>
              </a:rPr>
              <a:t>error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1701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Otherwise </a:t>
            </a:r>
            <a:r>
              <a:rPr sz="2400" spc="-5" dirty="0">
                <a:latin typeface="Cambria Math"/>
                <a:cs typeface="Cambria Math"/>
              </a:rPr>
              <a:t>the couldn’t produce </a:t>
            </a:r>
            <a:r>
              <a:rPr sz="2400" dirty="0">
                <a:latin typeface="Cambria Math"/>
                <a:cs typeface="Cambria Math"/>
              </a:rPr>
              <a:t>any error since H </a:t>
            </a:r>
            <a:r>
              <a:rPr sz="2400" spc="-5" dirty="0">
                <a:latin typeface="Cambria Math"/>
                <a:cs typeface="Cambria Math"/>
              </a:rPr>
              <a:t>could  later be </a:t>
            </a:r>
            <a:r>
              <a:rPr sz="2400" dirty="0">
                <a:latin typeface="Cambria Math"/>
                <a:cs typeface="Cambria Math"/>
              </a:rPr>
              <a:t>declared to </a:t>
            </a:r>
            <a:r>
              <a:rPr sz="2400" spc="-5" dirty="0">
                <a:latin typeface="Cambria Math"/>
                <a:cs typeface="Cambria Math"/>
              </a:rPr>
              <a:t>be </a:t>
            </a:r>
            <a:r>
              <a:rPr sz="2400" dirty="0">
                <a:latin typeface="Cambria Math"/>
                <a:cs typeface="Cambria Math"/>
              </a:rPr>
              <a:t>a function or </a:t>
            </a:r>
            <a:r>
              <a:rPr sz="2400" spc="-5" dirty="0">
                <a:latin typeface="Cambria Math"/>
                <a:cs typeface="Cambria Math"/>
              </a:rPr>
              <a:t>an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array.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1711-32C2-46DE-A95C-79A6B5DCBF2F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546938"/>
            <a:ext cx="4398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DUPLICATE</a:t>
            </a:r>
            <a:r>
              <a:rPr sz="3600" spc="-20" dirty="0"/>
              <a:t> </a:t>
            </a:r>
            <a:r>
              <a:rPr sz="3600" spc="-5" dirty="0" smtClean="0"/>
              <a:t>M</a:t>
            </a:r>
            <a:r>
              <a:rPr lang="en-US" sz="3600" spc="-5" dirty="0" smtClean="0"/>
              <a:t>E</a:t>
            </a:r>
            <a:r>
              <a:rPr sz="3600" spc="-5" dirty="0" smtClean="0"/>
              <a:t>SSAGE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14309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450715" algn="l"/>
              </a:tabLst>
            </a:pPr>
            <a:r>
              <a:rPr sz="2400" spc="-5" dirty="0">
                <a:latin typeface="Cambria Math"/>
                <a:cs typeface="Cambria Math"/>
              </a:rPr>
              <a:t>It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find </a:t>
            </a:r>
            <a:r>
              <a:rPr sz="2400" spc="-5" dirty="0">
                <a:latin typeface="Cambria Math"/>
                <a:cs typeface="Cambria Math"/>
              </a:rPr>
              <a:t>that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many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message	appear </a:t>
            </a:r>
            <a:r>
              <a:rPr sz="2400" dirty="0">
                <a:latin typeface="Cambria Math"/>
                <a:cs typeface="Cambria Math"/>
              </a:rPr>
              <a:t>owing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the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same  error.</a:t>
            </a:r>
          </a:p>
          <a:p>
            <a:pPr marL="355600" marR="7302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  <a:tab pos="889635" algn="l"/>
              </a:tabLst>
            </a:pPr>
            <a:r>
              <a:rPr sz="2400" spc="-5" dirty="0">
                <a:latin typeface="Cambria Math"/>
                <a:cs typeface="Cambria Math"/>
              </a:rPr>
              <a:t>Ex:	If </a:t>
            </a:r>
            <a:r>
              <a:rPr sz="2400" dirty="0">
                <a:latin typeface="Cambria Math"/>
                <a:cs typeface="Cambria Math"/>
              </a:rPr>
              <a:t>a is </a:t>
            </a:r>
            <a:r>
              <a:rPr sz="2400" spc="-5" dirty="0">
                <a:latin typeface="Cambria Math"/>
                <a:cs typeface="Cambria Math"/>
              </a:rPr>
              <a:t>used as </a:t>
            </a:r>
            <a:r>
              <a:rPr sz="2400" dirty="0">
                <a:latin typeface="Cambria Math"/>
                <a:cs typeface="Cambria Math"/>
              </a:rPr>
              <a:t>a simple variable and </a:t>
            </a:r>
            <a:r>
              <a:rPr sz="2400" spc="-5" dirty="0">
                <a:latin typeface="Cambria Math"/>
                <a:cs typeface="Cambria Math"/>
              </a:rPr>
              <a:t>later goes to  </a:t>
            </a:r>
            <a:r>
              <a:rPr sz="2400" dirty="0">
                <a:latin typeface="Cambria Math"/>
                <a:cs typeface="Cambria Math"/>
              </a:rPr>
              <a:t>declare and </a:t>
            </a:r>
            <a:r>
              <a:rPr sz="2400" spc="-5" dirty="0">
                <a:latin typeface="Cambria Math"/>
                <a:cs typeface="Cambria Math"/>
              </a:rPr>
              <a:t>use </a:t>
            </a:r>
            <a:r>
              <a:rPr sz="2400" dirty="0">
                <a:latin typeface="Cambria Math"/>
                <a:cs typeface="Cambria Math"/>
              </a:rPr>
              <a:t>it </a:t>
            </a:r>
            <a:r>
              <a:rPr sz="2400" spc="-5" dirty="0">
                <a:latin typeface="Cambria Math"/>
                <a:cs typeface="Cambria Math"/>
              </a:rPr>
              <a:t>as </a:t>
            </a:r>
            <a:r>
              <a:rPr sz="2400" dirty="0">
                <a:latin typeface="Cambria Math"/>
                <a:cs typeface="Cambria Math"/>
              </a:rPr>
              <a:t>array a[10,10] </a:t>
            </a:r>
            <a:r>
              <a:rPr sz="2400" spc="-5" dirty="0">
                <a:latin typeface="Cambria Math"/>
                <a:cs typeface="Cambria Math"/>
              </a:rPr>
              <a:t>then all </a:t>
            </a:r>
            <a:r>
              <a:rPr sz="2400" dirty="0">
                <a:latin typeface="Cambria Math"/>
                <a:cs typeface="Cambria Math"/>
              </a:rPr>
              <a:t>references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to  the array will </a:t>
            </a:r>
            <a:r>
              <a:rPr sz="2400" spc="-10" dirty="0">
                <a:latin typeface="Cambria Math"/>
                <a:cs typeface="Cambria Math"/>
              </a:rPr>
              <a:t>be </a:t>
            </a:r>
            <a:r>
              <a:rPr sz="2400" spc="-5" dirty="0">
                <a:latin typeface="Cambria Math"/>
                <a:cs typeface="Cambria Math"/>
              </a:rPr>
              <a:t>flagged as </a:t>
            </a:r>
            <a:r>
              <a:rPr sz="2400" dirty="0">
                <a:latin typeface="Cambria Math"/>
                <a:cs typeface="Cambria Math"/>
              </a:rPr>
              <a:t>erroneous </a:t>
            </a:r>
            <a:r>
              <a:rPr sz="2400" spc="-5" dirty="0">
                <a:latin typeface="Cambria Math"/>
                <a:cs typeface="Cambria Math"/>
              </a:rPr>
              <a:t>use </a:t>
            </a:r>
            <a:r>
              <a:rPr sz="2400" dirty="0">
                <a:latin typeface="Cambria Math"/>
                <a:cs typeface="Cambria Math"/>
              </a:rPr>
              <a:t>of variable  </a:t>
            </a:r>
            <a:r>
              <a:rPr sz="2400" spc="-5" dirty="0">
                <a:latin typeface="Cambria Math"/>
                <a:cs typeface="Cambria Math"/>
              </a:rPr>
              <a:t>name.</a:t>
            </a:r>
            <a:endParaRPr sz="2400" dirty="0">
              <a:latin typeface="Cambria Math"/>
              <a:cs typeface="Cambria Math"/>
            </a:endParaRPr>
          </a:p>
          <a:p>
            <a:pPr marL="355600" marR="49657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This can </a:t>
            </a:r>
            <a:r>
              <a:rPr sz="2400" spc="-5" dirty="0">
                <a:latin typeface="Cambria Math"/>
                <a:cs typeface="Cambria Math"/>
              </a:rPr>
              <a:t>achieved by </a:t>
            </a:r>
            <a:r>
              <a:rPr sz="2400" dirty="0">
                <a:latin typeface="Cambria Math"/>
                <a:cs typeface="Cambria Math"/>
              </a:rPr>
              <a:t>setting a flag in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symbol </a:t>
            </a:r>
            <a:r>
              <a:rPr sz="2400" spc="-5" dirty="0">
                <a:latin typeface="Cambria Math"/>
                <a:cs typeface="Cambria Math"/>
              </a:rPr>
              <a:t>table  </a:t>
            </a:r>
            <a:r>
              <a:rPr sz="2400" dirty="0">
                <a:latin typeface="Cambria Math"/>
                <a:cs typeface="Cambria Math"/>
              </a:rPr>
              <a:t>entry of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a.</a:t>
            </a:r>
          </a:p>
          <a:p>
            <a:pPr marL="355600" marR="15430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This </a:t>
            </a:r>
            <a:r>
              <a:rPr sz="2400" spc="-5" dirty="0">
                <a:latin typeface="Cambria Math"/>
                <a:cs typeface="Cambria Math"/>
              </a:rPr>
              <a:t>will enable to </a:t>
            </a:r>
            <a:r>
              <a:rPr sz="2400" dirty="0">
                <a:latin typeface="Cambria Math"/>
                <a:cs typeface="Cambria Math"/>
              </a:rPr>
              <a:t>detect and indicate </a:t>
            </a:r>
            <a:r>
              <a:rPr sz="2400" spc="-5" dirty="0">
                <a:latin typeface="Cambria Math"/>
                <a:cs typeface="Cambria Math"/>
              </a:rPr>
              <a:t>all possible </a:t>
            </a:r>
            <a:r>
              <a:rPr sz="2400" dirty="0">
                <a:latin typeface="Cambria Math"/>
                <a:cs typeface="Cambria Math"/>
              </a:rPr>
              <a:t>illegal  </a:t>
            </a:r>
            <a:r>
              <a:rPr sz="2400" spc="-5" dirty="0">
                <a:latin typeface="Cambria Math"/>
                <a:cs typeface="Cambria Math"/>
              </a:rPr>
              <a:t>use of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identifier.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550C-5074-4E1E-BB96-57415D4BE253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50" y="546938"/>
            <a:ext cx="7226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RECOVERING </a:t>
            </a:r>
            <a:r>
              <a:rPr sz="3600" dirty="0"/>
              <a:t>FROM </a:t>
            </a:r>
            <a:r>
              <a:rPr sz="3600" spc="-5" dirty="0"/>
              <a:t>SYNTAX</a:t>
            </a:r>
            <a:r>
              <a:rPr sz="3600" spc="-55" dirty="0"/>
              <a:t> </a:t>
            </a:r>
            <a:r>
              <a:rPr sz="3600" spc="-5" dirty="0"/>
              <a:t>ERROR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781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9410" algn="l"/>
                <a:tab pos="360045" algn="l"/>
              </a:tabLst>
            </a:pPr>
            <a:r>
              <a:rPr dirty="0"/>
              <a:t>The chief concern </a:t>
            </a:r>
            <a:r>
              <a:rPr spc="-5" dirty="0"/>
              <a:t>while </a:t>
            </a:r>
            <a:r>
              <a:rPr dirty="0"/>
              <a:t>recovering from </a:t>
            </a:r>
            <a:r>
              <a:rPr spc="-5" dirty="0"/>
              <a:t>the </a:t>
            </a:r>
            <a:r>
              <a:rPr dirty="0"/>
              <a:t>syntax error  is </a:t>
            </a:r>
            <a:r>
              <a:rPr spc="-5" dirty="0"/>
              <a:t>to </a:t>
            </a:r>
            <a:r>
              <a:rPr dirty="0"/>
              <a:t>attain a </a:t>
            </a:r>
            <a:r>
              <a:rPr spc="-5" dirty="0"/>
              <a:t>parser </a:t>
            </a:r>
            <a:r>
              <a:rPr dirty="0"/>
              <a:t>state from </a:t>
            </a:r>
            <a:r>
              <a:rPr spc="-5" dirty="0"/>
              <a:t>where the </a:t>
            </a:r>
            <a:r>
              <a:rPr dirty="0"/>
              <a:t>parser can</a:t>
            </a:r>
            <a:r>
              <a:rPr spc="-145" dirty="0"/>
              <a:t> </a:t>
            </a:r>
            <a:r>
              <a:rPr dirty="0"/>
              <a:t>safely  resume </a:t>
            </a:r>
            <a:r>
              <a:rPr spc="-5" dirty="0"/>
              <a:t>parsing the input</a:t>
            </a:r>
            <a:r>
              <a:rPr spc="-35" dirty="0"/>
              <a:t> </a:t>
            </a:r>
            <a:r>
              <a:rPr dirty="0"/>
              <a:t>string.</a:t>
            </a:r>
          </a:p>
          <a:p>
            <a:pPr marL="360045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9410" algn="l"/>
                <a:tab pos="360045" algn="l"/>
                <a:tab pos="5315585" algn="l"/>
              </a:tabLst>
            </a:pPr>
            <a:r>
              <a:rPr spc="-5" dirty="0"/>
              <a:t>Many parsers </a:t>
            </a:r>
            <a:r>
              <a:rPr dirty="0"/>
              <a:t>detects errors </a:t>
            </a:r>
            <a:r>
              <a:rPr spc="-5" dirty="0"/>
              <a:t>when </a:t>
            </a:r>
            <a:r>
              <a:rPr dirty="0"/>
              <a:t>it doesnot have </a:t>
            </a:r>
            <a:r>
              <a:rPr spc="-5" dirty="0"/>
              <a:t>legal  move </a:t>
            </a:r>
            <a:r>
              <a:rPr dirty="0"/>
              <a:t>from it’s correct</a:t>
            </a:r>
            <a:r>
              <a:rPr spc="-30" dirty="0"/>
              <a:t> </a:t>
            </a:r>
            <a:r>
              <a:rPr dirty="0"/>
              <a:t>configuration</a:t>
            </a:r>
            <a:r>
              <a:rPr spc="-25" dirty="0"/>
              <a:t> </a:t>
            </a:r>
            <a:r>
              <a:rPr dirty="0"/>
              <a:t>,	</a:t>
            </a:r>
            <a:r>
              <a:rPr spc="-5" dirty="0"/>
              <a:t>which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determined  </a:t>
            </a:r>
            <a:r>
              <a:rPr spc="-5" dirty="0"/>
              <a:t>by </a:t>
            </a:r>
            <a:r>
              <a:rPr dirty="0"/>
              <a:t>it’s state , stack content and current </a:t>
            </a:r>
            <a:r>
              <a:rPr spc="-5" dirty="0"/>
              <a:t>input</a:t>
            </a:r>
            <a:r>
              <a:rPr spc="-125" dirty="0"/>
              <a:t> </a:t>
            </a:r>
            <a:r>
              <a:rPr spc="-5" dirty="0"/>
              <a:t>symbol.</a:t>
            </a:r>
          </a:p>
          <a:p>
            <a:pPr marL="4445">
              <a:lnSpc>
                <a:spcPct val="100000"/>
              </a:lnSpc>
              <a:spcBef>
                <a:spcPts val="10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60045" indent="-342900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dirty="0"/>
              <a:t>To recover from </a:t>
            </a:r>
            <a:r>
              <a:rPr spc="-5" dirty="0"/>
              <a:t>an </a:t>
            </a:r>
            <a:r>
              <a:rPr dirty="0"/>
              <a:t>error a parser </a:t>
            </a:r>
            <a:r>
              <a:rPr spc="-5" dirty="0"/>
              <a:t>should ideally locate</a:t>
            </a:r>
            <a:r>
              <a:rPr spc="-95" dirty="0"/>
              <a:t> </a:t>
            </a:r>
            <a:r>
              <a:rPr dirty="0"/>
              <a:t>it</a:t>
            </a:r>
          </a:p>
          <a:p>
            <a:pPr marL="360045">
              <a:lnSpc>
                <a:spcPct val="100000"/>
              </a:lnSpc>
              <a:spcBef>
                <a:spcPts val="5"/>
              </a:spcBef>
            </a:pPr>
            <a:r>
              <a:rPr dirty="0"/>
              <a:t>, correct </a:t>
            </a:r>
            <a:r>
              <a:rPr spc="-5" dirty="0"/>
              <a:t>and resume</a:t>
            </a:r>
            <a:r>
              <a:rPr spc="-25" dirty="0"/>
              <a:t> </a:t>
            </a:r>
            <a:r>
              <a:rPr spc="-5" dirty="0"/>
              <a:t>parsing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747-A1B0-4A62-8E9D-3054602CC026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178" y="272618"/>
            <a:ext cx="7464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8425" marR="5080" indent="-262636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TIME </a:t>
            </a:r>
            <a:r>
              <a:rPr sz="3600" spc="-5" dirty="0">
                <a:solidFill>
                  <a:srgbClr val="000000"/>
                </a:solidFill>
              </a:rPr>
              <a:t>OF </a:t>
            </a:r>
            <a:r>
              <a:rPr sz="3600" dirty="0">
                <a:solidFill>
                  <a:srgbClr val="000000"/>
                </a:solidFill>
              </a:rPr>
              <a:t>DETECTION – VALID</a:t>
            </a:r>
            <a:r>
              <a:rPr sz="3600" spc="-114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PREFIX  PROPERTY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39734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LL1 AND LR1 parsers will announce </a:t>
            </a:r>
            <a:r>
              <a:rPr sz="2400" dirty="0">
                <a:latin typeface="Cambria Math"/>
                <a:cs typeface="Cambria Math"/>
              </a:rPr>
              <a:t>errors </a:t>
            </a:r>
            <a:r>
              <a:rPr sz="2400" spc="-5" dirty="0">
                <a:latin typeface="Cambria Math"/>
                <a:cs typeface="Cambria Math"/>
              </a:rPr>
              <a:t>as </a:t>
            </a:r>
            <a:r>
              <a:rPr sz="2400" dirty="0">
                <a:latin typeface="Cambria Math"/>
                <a:cs typeface="Cambria Math"/>
              </a:rPr>
              <a:t>soon as </a:t>
            </a:r>
            <a:r>
              <a:rPr sz="2400" spc="-5" dirty="0">
                <a:latin typeface="Cambria Math"/>
                <a:cs typeface="Cambria Math"/>
              </a:rPr>
              <a:t>the  prefix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the input </a:t>
            </a:r>
            <a:r>
              <a:rPr sz="2400" dirty="0">
                <a:latin typeface="Cambria Math"/>
                <a:cs typeface="Cambria Math"/>
              </a:rPr>
              <a:t>has </a:t>
            </a:r>
            <a:r>
              <a:rPr sz="2400" spc="-5" dirty="0">
                <a:latin typeface="Cambria Math"/>
                <a:cs typeface="Cambria Math"/>
              </a:rPr>
              <a:t>been </a:t>
            </a:r>
            <a:r>
              <a:rPr sz="2400" dirty="0">
                <a:latin typeface="Cambria Math"/>
                <a:cs typeface="Cambria Math"/>
              </a:rPr>
              <a:t>seen for </a:t>
            </a:r>
            <a:r>
              <a:rPr sz="2400" spc="-5" dirty="0">
                <a:latin typeface="Cambria Math"/>
                <a:cs typeface="Cambria Math"/>
              </a:rPr>
              <a:t>which there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no </a:t>
            </a:r>
            <a:r>
              <a:rPr sz="2400" dirty="0">
                <a:latin typeface="Cambria Math"/>
                <a:cs typeface="Cambria Math"/>
              </a:rPr>
              <a:t>valid  </a:t>
            </a:r>
            <a:r>
              <a:rPr sz="2400" spc="-5" dirty="0">
                <a:latin typeface="Cambria Math"/>
                <a:cs typeface="Cambria Math"/>
              </a:rPr>
              <a:t>continuation</a:t>
            </a:r>
            <a:endParaRPr sz="2400" dirty="0">
              <a:latin typeface="Cambria Math"/>
              <a:cs typeface="Cambria Math"/>
            </a:endParaRPr>
          </a:p>
          <a:p>
            <a:pPr marL="355600" marR="50292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This is </a:t>
            </a:r>
            <a:r>
              <a:rPr sz="2400" spc="-5" dirty="0">
                <a:latin typeface="Cambria Math"/>
                <a:cs typeface="Cambria Math"/>
              </a:rPr>
              <a:t>the earliest time at which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parser that reads it’s  input </a:t>
            </a:r>
            <a:r>
              <a:rPr sz="2400" dirty="0">
                <a:latin typeface="Cambria Math"/>
                <a:cs typeface="Cambria Math"/>
              </a:rPr>
              <a:t>from </a:t>
            </a:r>
            <a:r>
              <a:rPr sz="2400" spc="-5" dirty="0">
                <a:latin typeface="Cambria Math"/>
                <a:cs typeface="Cambria Math"/>
              </a:rPr>
              <a:t>left to </a:t>
            </a:r>
            <a:r>
              <a:rPr sz="2400" dirty="0">
                <a:latin typeface="Cambria Math"/>
                <a:cs typeface="Cambria Math"/>
              </a:rPr>
              <a:t>right can </a:t>
            </a:r>
            <a:r>
              <a:rPr sz="2400" spc="-5" dirty="0">
                <a:latin typeface="Cambria Math"/>
                <a:cs typeface="Cambria Math"/>
              </a:rPr>
              <a:t>announce an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Adv </a:t>
            </a:r>
            <a:r>
              <a:rPr sz="2400" dirty="0">
                <a:latin typeface="Cambria Math"/>
                <a:cs typeface="Cambria Math"/>
              </a:rPr>
              <a:t>– reports errors </a:t>
            </a:r>
            <a:r>
              <a:rPr sz="2400" spc="-5" dirty="0">
                <a:latin typeface="Cambria Math"/>
                <a:cs typeface="Cambria Math"/>
              </a:rPr>
              <a:t>as soon as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possible</a:t>
            </a:r>
            <a:endParaRPr sz="24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Limits </a:t>
            </a:r>
            <a:r>
              <a:rPr sz="2400" spc="-5" dirty="0">
                <a:latin typeface="Cambria Math"/>
                <a:cs typeface="Cambria Math"/>
              </a:rPr>
              <a:t>amount </a:t>
            </a:r>
            <a:r>
              <a:rPr sz="2400" dirty="0">
                <a:latin typeface="Cambria Math"/>
                <a:cs typeface="Cambria Math"/>
              </a:rPr>
              <a:t>of erraneous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output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B39B-DB6B-46A7-A98B-5BF45A2699DB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482930"/>
            <a:ext cx="5039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Panic mode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recovery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6226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431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Parser discards </a:t>
            </a:r>
            <a:r>
              <a:rPr sz="2400" spc="-5" dirty="0">
                <a:latin typeface="Cambria Math"/>
                <a:cs typeface="Cambria Math"/>
              </a:rPr>
              <a:t>input symbol until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synchronizing token  usually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statement </a:t>
            </a:r>
            <a:r>
              <a:rPr sz="2400" dirty="0">
                <a:latin typeface="Cambria Math"/>
                <a:cs typeface="Cambria Math"/>
              </a:rPr>
              <a:t>delimiter or semicolon is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found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The </a:t>
            </a:r>
            <a:r>
              <a:rPr sz="2400" spc="-5" dirty="0">
                <a:latin typeface="Cambria Math"/>
                <a:cs typeface="Cambria Math"/>
              </a:rPr>
              <a:t>parser then </a:t>
            </a:r>
            <a:r>
              <a:rPr sz="2400" dirty="0">
                <a:latin typeface="Cambria Math"/>
                <a:cs typeface="Cambria Math"/>
              </a:rPr>
              <a:t>deletes stack entries </a:t>
            </a:r>
            <a:r>
              <a:rPr sz="2400" spc="-5" dirty="0">
                <a:latin typeface="Cambria Math"/>
                <a:cs typeface="Cambria Math"/>
              </a:rPr>
              <a:t>until </a:t>
            </a:r>
            <a:r>
              <a:rPr sz="2400" dirty="0">
                <a:latin typeface="Cambria Math"/>
                <a:cs typeface="Cambria Math"/>
              </a:rPr>
              <a:t>it </a:t>
            </a:r>
            <a:r>
              <a:rPr sz="2400" spc="-5" dirty="0">
                <a:latin typeface="Cambria Math"/>
                <a:cs typeface="Cambria Math"/>
              </a:rPr>
              <a:t>finds an </a:t>
            </a:r>
            <a:r>
              <a:rPr sz="2400" dirty="0">
                <a:latin typeface="Cambria Math"/>
                <a:cs typeface="Cambria Math"/>
              </a:rPr>
              <a:t>entry  </a:t>
            </a:r>
            <a:r>
              <a:rPr sz="2400" spc="-5" dirty="0">
                <a:latin typeface="Cambria Math"/>
                <a:cs typeface="Cambria Math"/>
              </a:rPr>
              <a:t>that </a:t>
            </a:r>
            <a:r>
              <a:rPr sz="2400" dirty="0">
                <a:latin typeface="Cambria Math"/>
                <a:cs typeface="Cambria Math"/>
              </a:rPr>
              <a:t>can </a:t>
            </a:r>
            <a:r>
              <a:rPr sz="2400" spc="-5" dirty="0">
                <a:latin typeface="Cambria Math"/>
                <a:cs typeface="Cambria Math"/>
              </a:rPr>
              <a:t>continue parsing </a:t>
            </a:r>
            <a:r>
              <a:rPr sz="2400" dirty="0">
                <a:latin typeface="Cambria Math"/>
                <a:cs typeface="Cambria Math"/>
              </a:rPr>
              <a:t>given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synchrnosing </a:t>
            </a:r>
            <a:r>
              <a:rPr sz="2400" spc="-5" dirty="0">
                <a:latin typeface="Cambria Math"/>
                <a:cs typeface="Cambria Math"/>
              </a:rPr>
              <a:t>token </a:t>
            </a:r>
            <a:r>
              <a:rPr sz="2400" dirty="0">
                <a:latin typeface="Cambria Math"/>
                <a:cs typeface="Cambria Math"/>
              </a:rPr>
              <a:t>on  </a:t>
            </a:r>
            <a:r>
              <a:rPr sz="2400" spc="-5" dirty="0">
                <a:latin typeface="Cambria Math"/>
                <a:cs typeface="Cambria Math"/>
              </a:rPr>
              <a:t>input</a:t>
            </a:r>
            <a:endParaRPr sz="2400" dirty="0">
              <a:latin typeface="Cambria Math"/>
              <a:cs typeface="Cambria Math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Ie.skip until we encounter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symbol which tells us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what</a:t>
            </a:r>
            <a:endParaRPr sz="2400" dirty="0">
              <a:latin typeface="Cambria Math"/>
              <a:cs typeface="Cambria Math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should be the </a:t>
            </a:r>
            <a:r>
              <a:rPr sz="2400" dirty="0">
                <a:latin typeface="Cambria Math"/>
                <a:cs typeface="Cambria Math"/>
              </a:rPr>
              <a:t>parser state inorder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recognize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it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Adv </a:t>
            </a:r>
            <a:r>
              <a:rPr sz="2400" dirty="0">
                <a:latin typeface="Cambria Math"/>
                <a:cs typeface="Cambria Math"/>
              </a:rPr>
              <a:t>– simple </a:t>
            </a:r>
            <a:r>
              <a:rPr sz="2400" spc="-5" dirty="0">
                <a:latin typeface="Cambria Math"/>
                <a:cs typeface="Cambria Math"/>
              </a:rPr>
              <a:t>to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implemement</a:t>
            </a: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Never </a:t>
            </a:r>
            <a:r>
              <a:rPr sz="2400" spc="-5" dirty="0">
                <a:latin typeface="Cambria Math"/>
                <a:cs typeface="Cambria Math"/>
              </a:rPr>
              <a:t>go </a:t>
            </a:r>
            <a:r>
              <a:rPr sz="2400" dirty="0">
                <a:latin typeface="Cambria Math"/>
                <a:cs typeface="Cambria Math"/>
              </a:rPr>
              <a:t>infinite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loop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98E-8C82-4350-B215-6B2E4880AE63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4315"/>
            <a:ext cx="7700009" cy="4366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various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ways:</a:t>
            </a:r>
            <a:endParaRPr sz="3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After </a:t>
            </a:r>
            <a:r>
              <a:rPr sz="3200" spc="-10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detection of a</a:t>
            </a:r>
            <a:r>
              <a:rPr sz="3200" spc="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error,</a:t>
            </a:r>
            <a:endParaRPr sz="3200">
              <a:latin typeface="Cambria Math"/>
              <a:cs typeface="Cambria Math"/>
            </a:endParaRPr>
          </a:p>
          <a:p>
            <a:pPr marL="355600" marR="281940" indent="-342900">
              <a:lnSpc>
                <a:spcPct val="9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* a simple compiler </a:t>
            </a:r>
            <a:r>
              <a:rPr sz="3200" spc="-5" dirty="0">
                <a:latin typeface="Cambria Math"/>
                <a:cs typeface="Cambria Math"/>
              </a:rPr>
              <a:t>may stop all the  activities other than lexical and syntactic  analysis.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* a </a:t>
            </a:r>
            <a:r>
              <a:rPr sz="3200" spc="-5" dirty="0">
                <a:latin typeface="Cambria Math"/>
                <a:cs typeface="Cambria Math"/>
              </a:rPr>
              <a:t>more </a:t>
            </a:r>
            <a:r>
              <a:rPr sz="3200" dirty="0">
                <a:latin typeface="Cambria Math"/>
                <a:cs typeface="Cambria Math"/>
              </a:rPr>
              <a:t>complex compiler </a:t>
            </a:r>
            <a:r>
              <a:rPr sz="3200" spc="-5" dirty="0">
                <a:latin typeface="Cambria Math"/>
                <a:cs typeface="Cambria Math"/>
              </a:rPr>
              <a:t>may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transform  the erroneous input </a:t>
            </a:r>
            <a:r>
              <a:rPr sz="3200" dirty="0">
                <a:latin typeface="Cambria Math"/>
                <a:cs typeface="Cambria Math"/>
              </a:rPr>
              <a:t>into a </a:t>
            </a:r>
            <a:r>
              <a:rPr sz="3200" spc="-5" dirty="0">
                <a:latin typeface="Cambria Math"/>
                <a:cs typeface="Cambria Math"/>
              </a:rPr>
              <a:t>similar </a:t>
            </a:r>
            <a:r>
              <a:rPr sz="3200" spc="-10" dirty="0">
                <a:latin typeface="Cambria Math"/>
                <a:cs typeface="Cambria Math"/>
              </a:rPr>
              <a:t>legal  </a:t>
            </a:r>
            <a:r>
              <a:rPr sz="3200" dirty="0">
                <a:latin typeface="Cambria Math"/>
                <a:cs typeface="Cambria Math"/>
              </a:rPr>
              <a:t>input on </a:t>
            </a:r>
            <a:r>
              <a:rPr sz="3200" spc="-5" dirty="0">
                <a:latin typeface="Cambria Math"/>
                <a:cs typeface="Cambria Math"/>
              </a:rPr>
              <a:t>which the normal processing </a:t>
            </a:r>
            <a:r>
              <a:rPr sz="3200" dirty="0">
                <a:latin typeface="Cambria Math"/>
                <a:cs typeface="Cambria Math"/>
              </a:rPr>
              <a:t>can  </a:t>
            </a:r>
            <a:r>
              <a:rPr sz="3200" spc="-5" dirty="0">
                <a:latin typeface="Cambria Math"/>
                <a:cs typeface="Cambria Math"/>
              </a:rPr>
              <a:t>be</a:t>
            </a:r>
            <a:r>
              <a:rPr sz="3200" spc="-3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resumed(repair).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2EF-2E4A-4B61-8E01-E7440B7CEA5E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5503"/>
            <a:ext cx="6899275" cy="39401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5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Cambria Math"/>
                <a:cs typeface="Cambria Math"/>
              </a:rPr>
              <a:t>on discovering an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error</a:t>
            </a:r>
            <a:endParaRPr sz="2000" dirty="0">
              <a:latin typeface="Cambria Math"/>
              <a:cs typeface="Cambria Math"/>
            </a:endParaRPr>
          </a:p>
          <a:p>
            <a:pPr marL="295910" indent="-283845">
              <a:lnSpc>
                <a:spcPct val="100000"/>
              </a:lnSpc>
              <a:spcBef>
                <a:spcPts val="4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Cambria Math"/>
                <a:cs typeface="Cambria Math"/>
              </a:rPr>
              <a:t>the parser discards </a:t>
            </a:r>
            <a:r>
              <a:rPr sz="2000" spc="-5" dirty="0">
                <a:latin typeface="Cambria Math"/>
                <a:cs typeface="Cambria Math"/>
              </a:rPr>
              <a:t>input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symbols</a:t>
            </a:r>
          </a:p>
          <a:p>
            <a:pPr marL="295910" indent="-283845">
              <a:lnSpc>
                <a:spcPct val="100000"/>
              </a:lnSpc>
              <a:spcBef>
                <a:spcPts val="4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Cambria Math"/>
                <a:cs typeface="Cambria Math"/>
              </a:rPr>
              <a:t>one at a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time</a:t>
            </a:r>
          </a:p>
          <a:p>
            <a:pPr marL="295910" indent="-283845">
              <a:lnSpc>
                <a:spcPct val="100000"/>
              </a:lnSpc>
              <a:spcBef>
                <a:spcPts val="4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spc="-5" dirty="0">
                <a:latin typeface="Cambria Math"/>
                <a:cs typeface="Cambria Math"/>
              </a:rPr>
              <a:t>until </a:t>
            </a:r>
            <a:r>
              <a:rPr sz="2000" dirty="0">
                <a:latin typeface="Cambria Math"/>
                <a:cs typeface="Cambria Math"/>
              </a:rPr>
              <a:t>is found one of a designated set of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synchronizing</a:t>
            </a:r>
            <a:r>
              <a:rPr sz="2000" spc="-2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tokens</a:t>
            </a:r>
            <a:endParaRPr sz="2000" dirty="0">
              <a:latin typeface="Cambria Math"/>
              <a:cs typeface="Cambria Math"/>
            </a:endParaRPr>
          </a:p>
          <a:p>
            <a:pPr marL="570230" lvl="1" indent="-238760">
              <a:lnSpc>
                <a:spcPct val="100000"/>
              </a:lnSpc>
              <a:spcBef>
                <a:spcPts val="440"/>
              </a:spcBef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5" dirty="0">
                <a:latin typeface="Cambria Math"/>
                <a:cs typeface="Cambria Math"/>
              </a:rPr>
              <a:t>delimiters </a:t>
            </a:r>
            <a:r>
              <a:rPr sz="1800" dirty="0">
                <a:latin typeface="Cambria Math"/>
                <a:cs typeface="Cambria Math"/>
              </a:rPr>
              <a:t>; or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</a:t>
            </a:r>
          </a:p>
          <a:p>
            <a:pPr marL="570230" lvl="1" indent="-238760">
              <a:lnSpc>
                <a:spcPct val="100000"/>
              </a:lnSpc>
              <a:spcBef>
                <a:spcPts val="434"/>
              </a:spcBef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dirty="0">
                <a:latin typeface="Cambria Math"/>
                <a:cs typeface="Cambria Math"/>
              </a:rPr>
              <a:t>have a clear </a:t>
            </a:r>
            <a:r>
              <a:rPr sz="1800" spc="-5" dirty="0">
                <a:latin typeface="Cambria Math"/>
                <a:cs typeface="Cambria Math"/>
              </a:rPr>
              <a:t>and unambiguous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role</a:t>
            </a:r>
          </a:p>
          <a:p>
            <a:pPr marL="570230" lvl="1" indent="-238760">
              <a:lnSpc>
                <a:spcPct val="100000"/>
              </a:lnSpc>
              <a:spcBef>
                <a:spcPts val="430"/>
              </a:spcBef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-5" dirty="0">
                <a:latin typeface="Cambria Math"/>
                <a:cs typeface="Cambria Math"/>
              </a:rPr>
              <a:t>must be selected by the </a:t>
            </a:r>
            <a:r>
              <a:rPr sz="1800" dirty="0">
                <a:latin typeface="Cambria Math"/>
                <a:cs typeface="Cambria Math"/>
              </a:rPr>
              <a:t>compiler</a:t>
            </a:r>
            <a:r>
              <a:rPr sz="1800" spc="-5" dirty="0">
                <a:latin typeface="Cambria Math"/>
                <a:cs typeface="Cambria Math"/>
              </a:rPr>
              <a:t> designer</a:t>
            </a:r>
            <a:endParaRPr sz="1800" dirty="0">
              <a:latin typeface="Cambria Math"/>
              <a:cs typeface="Cambria Math"/>
            </a:endParaRPr>
          </a:p>
          <a:p>
            <a:pPr marL="295910" indent="-283845">
              <a:lnSpc>
                <a:spcPct val="100000"/>
              </a:lnSpc>
              <a:spcBef>
                <a:spcPts val="475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Cambria Math"/>
                <a:cs typeface="Cambria Math"/>
              </a:rPr>
              <a:t>skips </a:t>
            </a:r>
            <a:r>
              <a:rPr sz="2000" spc="-5" dirty="0">
                <a:latin typeface="Cambria Math"/>
                <a:cs typeface="Cambria Math"/>
              </a:rPr>
              <a:t>considerable amount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input</a:t>
            </a:r>
            <a:endParaRPr sz="2000" dirty="0">
              <a:latin typeface="Cambria Math"/>
              <a:cs typeface="Cambria Math"/>
            </a:endParaRPr>
          </a:p>
          <a:p>
            <a:pPr marL="295910" indent="-283845">
              <a:lnSpc>
                <a:spcPct val="100000"/>
              </a:lnSpc>
              <a:spcBef>
                <a:spcPts val="4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spc="-5" dirty="0">
                <a:latin typeface="Cambria Math"/>
                <a:cs typeface="Cambria Math"/>
              </a:rPr>
              <a:t>no </a:t>
            </a:r>
            <a:r>
              <a:rPr sz="2000" dirty="0">
                <a:latin typeface="Cambria Math"/>
                <a:cs typeface="Cambria Math"/>
              </a:rPr>
              <a:t>checking for additional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errors</a:t>
            </a:r>
          </a:p>
          <a:p>
            <a:pPr marL="295910" indent="-283845">
              <a:lnSpc>
                <a:spcPct val="100000"/>
              </a:lnSpc>
              <a:spcBef>
                <a:spcPts val="4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latin typeface="Cambria Math"/>
                <a:cs typeface="Cambria Math"/>
              </a:rPr>
              <a:t>simple</a:t>
            </a:r>
          </a:p>
          <a:p>
            <a:pPr marL="295910" indent="-283845">
              <a:lnSpc>
                <a:spcPct val="100000"/>
              </a:lnSpc>
              <a:spcBef>
                <a:spcPts val="480"/>
              </a:spcBef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spc="-5" dirty="0">
                <a:latin typeface="Cambria Math"/>
                <a:cs typeface="Cambria Math"/>
              </a:rPr>
              <a:t>guaranteed not </a:t>
            </a:r>
            <a:r>
              <a:rPr sz="2000" dirty="0">
                <a:latin typeface="Cambria Math"/>
                <a:cs typeface="Cambria Math"/>
              </a:rPr>
              <a:t>to go on an </a:t>
            </a:r>
            <a:r>
              <a:rPr sz="2000" spc="-5" dirty="0">
                <a:latin typeface="Cambria Math"/>
                <a:cs typeface="Cambria Math"/>
              </a:rPr>
              <a:t>infinite</a:t>
            </a:r>
            <a:r>
              <a:rPr sz="2000" spc="-16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loop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8A7-28D5-4866-A929-8030EFC63EF8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2698"/>
            <a:ext cx="627697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Three </a:t>
            </a:r>
            <a:r>
              <a:rPr sz="2400" spc="-5" dirty="0">
                <a:latin typeface="Cambria Math"/>
                <a:cs typeface="Cambria Math"/>
              </a:rPr>
              <a:t>basic policy </a:t>
            </a:r>
            <a:r>
              <a:rPr sz="2400" dirty="0">
                <a:latin typeface="Cambria Math"/>
                <a:cs typeface="Cambria Math"/>
              </a:rPr>
              <a:t>of recovering syntax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error: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1.Deletion </a:t>
            </a:r>
            <a:r>
              <a:rPr sz="2400" dirty="0">
                <a:latin typeface="Cambria Math"/>
                <a:cs typeface="Cambria Math"/>
              </a:rPr>
              <a:t>of a </a:t>
            </a:r>
            <a:r>
              <a:rPr sz="2400" spc="-5" dirty="0">
                <a:latin typeface="Cambria Math"/>
                <a:cs typeface="Cambria Math"/>
              </a:rPr>
              <a:t>source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symbol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2.Insertion of a synthetic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symbol.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3.Replacement.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6C03-1AB5-48CD-AE81-541910114381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7835900" cy="4892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motive </a:t>
            </a:r>
            <a:r>
              <a:rPr sz="3200" spc="-5" dirty="0">
                <a:latin typeface="Cambria Math"/>
                <a:cs typeface="Cambria Math"/>
              </a:rPr>
              <a:t>behind all these actions is to  present </a:t>
            </a:r>
            <a:r>
              <a:rPr sz="3200" dirty="0">
                <a:latin typeface="Cambria Math"/>
                <a:cs typeface="Cambria Math"/>
              </a:rPr>
              <a:t>a new string to </a:t>
            </a:r>
            <a:r>
              <a:rPr sz="3200" spc="-5" dirty="0">
                <a:latin typeface="Cambria Math"/>
                <a:cs typeface="Cambria Math"/>
              </a:rPr>
              <a:t>the parser which  would lead to bypassing the error situation  and </a:t>
            </a:r>
            <a:r>
              <a:rPr sz="3200" dirty="0">
                <a:latin typeface="Cambria Math"/>
                <a:cs typeface="Cambria Math"/>
              </a:rPr>
              <a:t>continue </a:t>
            </a:r>
            <a:r>
              <a:rPr sz="3200" spc="-5" dirty="0">
                <a:latin typeface="Cambria Math"/>
                <a:cs typeface="Cambria Math"/>
              </a:rPr>
              <a:t>to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parse.</a:t>
            </a:r>
            <a:endParaRPr sz="3200" dirty="0">
              <a:latin typeface="Cambria Math"/>
              <a:cs typeface="Cambria Math"/>
            </a:endParaRPr>
          </a:p>
          <a:p>
            <a:pPr marL="355600" marR="448309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Here multiple </a:t>
            </a:r>
            <a:r>
              <a:rPr sz="3200" dirty="0">
                <a:latin typeface="Cambria Math"/>
                <a:cs typeface="Cambria Math"/>
              </a:rPr>
              <a:t>recovery </a:t>
            </a:r>
            <a:r>
              <a:rPr sz="3200" spc="-5" dirty="0">
                <a:latin typeface="Cambria Math"/>
                <a:cs typeface="Cambria Math"/>
              </a:rPr>
              <a:t>possibilities may  </a:t>
            </a:r>
            <a:r>
              <a:rPr sz="3200" dirty="0">
                <a:latin typeface="Cambria Math"/>
                <a:cs typeface="Cambria Math"/>
              </a:rPr>
              <a:t>exists.</a:t>
            </a:r>
          </a:p>
          <a:p>
            <a:pPr marL="355600" marR="56705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We should choose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one </a:t>
            </a:r>
            <a:r>
              <a:rPr sz="3200" spc="-5" dirty="0">
                <a:latin typeface="Cambria Math"/>
                <a:cs typeface="Cambria Math"/>
              </a:rPr>
              <a:t>which </a:t>
            </a:r>
            <a:r>
              <a:rPr sz="3200" dirty="0">
                <a:latin typeface="Cambria Math"/>
                <a:cs typeface="Cambria Math"/>
              </a:rPr>
              <a:t>has  </a:t>
            </a:r>
            <a:r>
              <a:rPr sz="3200" spc="-5" dirty="0">
                <a:latin typeface="Cambria Math"/>
                <a:cs typeface="Cambria Math"/>
              </a:rPr>
              <a:t>smallest number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changes </a:t>
            </a:r>
            <a:r>
              <a:rPr sz="3200" dirty="0">
                <a:latin typeface="Cambria Math"/>
                <a:cs typeface="Cambria Math"/>
              </a:rPr>
              <a:t>– </a:t>
            </a:r>
            <a:r>
              <a:rPr sz="3200" spc="-5" dirty="0">
                <a:latin typeface="Cambria Math"/>
                <a:cs typeface="Cambria Math"/>
              </a:rPr>
              <a:t>minimum  </a:t>
            </a:r>
            <a:r>
              <a:rPr sz="3200" dirty="0">
                <a:latin typeface="Cambria Math"/>
                <a:cs typeface="Cambria Math"/>
              </a:rPr>
              <a:t>distance</a:t>
            </a:r>
            <a:r>
              <a:rPr sz="3200" spc="-3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recovery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3657-BFE4-4F5C-8EF3-767662E2D9EA}" type="datetime1">
              <a:rPr lang="en-US" smtClean="0"/>
              <a:t>4/14/2020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62" y="546938"/>
            <a:ext cx="7032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RECOVERY IN </a:t>
            </a:r>
            <a:r>
              <a:rPr sz="3600" dirty="0"/>
              <a:t>TOP </a:t>
            </a:r>
            <a:r>
              <a:rPr sz="3600" spc="-5" dirty="0"/>
              <a:t>DOWN</a:t>
            </a:r>
            <a:r>
              <a:rPr sz="3600" spc="-65" dirty="0"/>
              <a:t> </a:t>
            </a:r>
            <a:r>
              <a:rPr sz="3600" dirty="0"/>
              <a:t>PARSING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8188"/>
            <a:ext cx="8051165" cy="45192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There </a:t>
            </a:r>
            <a:r>
              <a:rPr sz="2200" spc="-10" dirty="0">
                <a:latin typeface="Cambria Math"/>
                <a:cs typeface="Cambria Math"/>
              </a:rPr>
              <a:t>are two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methods.</a:t>
            </a:r>
            <a:endParaRPr sz="2200">
              <a:latin typeface="Cambria Math"/>
              <a:cs typeface="Cambria Math"/>
            </a:endParaRPr>
          </a:p>
          <a:p>
            <a:pPr marL="355600" marR="5715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First is to try </a:t>
            </a:r>
            <a:r>
              <a:rPr sz="2200" spc="-10" dirty="0">
                <a:latin typeface="Cambria Math"/>
                <a:cs typeface="Cambria Math"/>
              </a:rPr>
              <a:t>and </a:t>
            </a:r>
            <a:r>
              <a:rPr sz="2200" spc="-5" dirty="0">
                <a:latin typeface="Cambria Math"/>
                <a:cs typeface="Cambria Math"/>
              </a:rPr>
              <a:t>successfully complete </a:t>
            </a:r>
            <a:r>
              <a:rPr sz="2200" spc="-10" dirty="0">
                <a:latin typeface="Cambria Math"/>
                <a:cs typeface="Cambria Math"/>
              </a:rPr>
              <a:t>the </a:t>
            </a:r>
            <a:r>
              <a:rPr sz="2200" spc="-5" dirty="0">
                <a:latin typeface="Cambria Math"/>
                <a:cs typeface="Cambria Math"/>
              </a:rPr>
              <a:t>predictions existing  in </a:t>
            </a:r>
            <a:r>
              <a:rPr sz="2200" spc="-10" dirty="0">
                <a:latin typeface="Cambria Math"/>
                <a:cs typeface="Cambria Math"/>
              </a:rPr>
              <a:t>the </a:t>
            </a:r>
            <a:r>
              <a:rPr sz="2200" spc="-5" dirty="0">
                <a:latin typeface="Cambria Math"/>
                <a:cs typeface="Cambria Math"/>
              </a:rPr>
              <a:t>stack at </a:t>
            </a:r>
            <a:r>
              <a:rPr sz="2200" spc="-10" dirty="0">
                <a:latin typeface="Cambria Math"/>
                <a:cs typeface="Cambria Math"/>
              </a:rPr>
              <a:t>the </a:t>
            </a:r>
            <a:r>
              <a:rPr sz="2200" spc="-5" dirty="0">
                <a:latin typeface="Cambria Math"/>
                <a:cs typeface="Cambria Math"/>
              </a:rPr>
              <a:t>error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point.</a:t>
            </a:r>
            <a:endParaRPr sz="2200">
              <a:latin typeface="Cambria Math"/>
              <a:cs typeface="Cambria Math"/>
            </a:endParaRPr>
          </a:p>
          <a:p>
            <a:pPr marL="18415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mbria Math"/>
                <a:cs typeface="Cambria Math"/>
              </a:rPr>
              <a:t>Ex: Input </a:t>
            </a:r>
            <a:r>
              <a:rPr sz="2200" spc="-5" dirty="0">
                <a:latin typeface="Cambria Math"/>
                <a:cs typeface="Cambria Math"/>
              </a:rPr>
              <a:t>string: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Aα</a:t>
            </a:r>
            <a:endParaRPr sz="2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Last prediction </a:t>
            </a:r>
            <a:r>
              <a:rPr sz="2200" spc="-10" dirty="0">
                <a:latin typeface="Cambria Math"/>
                <a:cs typeface="Cambria Math"/>
              </a:rPr>
              <a:t>was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W:…ABν</a:t>
            </a:r>
            <a:endParaRPr sz="2200">
              <a:latin typeface="Cambria Math"/>
              <a:cs typeface="Cambria Math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 Math"/>
                <a:cs typeface="Cambria Math"/>
              </a:rPr>
              <a:t>If no other rules exit with </a:t>
            </a:r>
            <a:r>
              <a:rPr sz="2200" b="1" spc="20" dirty="0">
                <a:latin typeface="Cambria Math"/>
                <a:cs typeface="Cambria Math"/>
              </a:rPr>
              <a:t>A </a:t>
            </a:r>
            <a:r>
              <a:rPr sz="2200" spc="-5" dirty="0">
                <a:latin typeface="Cambria Math"/>
                <a:cs typeface="Cambria Math"/>
              </a:rPr>
              <a:t>on right hand side </a:t>
            </a:r>
            <a:r>
              <a:rPr sz="2200" spc="-10" dirty="0">
                <a:latin typeface="Cambria Math"/>
                <a:cs typeface="Cambria Math"/>
              </a:rPr>
              <a:t>then </a:t>
            </a:r>
            <a:r>
              <a:rPr sz="2200" spc="-5" dirty="0">
                <a:latin typeface="Cambria Math"/>
                <a:cs typeface="Cambria Math"/>
              </a:rPr>
              <a:t>recovery can  be effected by inserting </a:t>
            </a:r>
            <a:r>
              <a:rPr sz="2200" b="1" spc="20" dirty="0">
                <a:latin typeface="Cambria Math"/>
                <a:cs typeface="Cambria Math"/>
              </a:rPr>
              <a:t>B </a:t>
            </a:r>
            <a:r>
              <a:rPr sz="2200" spc="-10" dirty="0">
                <a:latin typeface="Cambria Math"/>
                <a:cs typeface="Cambria Math"/>
              </a:rPr>
              <a:t>and </a:t>
            </a:r>
            <a:r>
              <a:rPr sz="2200" spc="-5" dirty="0">
                <a:latin typeface="Cambria Math"/>
                <a:cs typeface="Cambria Math"/>
              </a:rPr>
              <a:t>deleting </a:t>
            </a:r>
            <a:r>
              <a:rPr sz="2200" spc="-10" dirty="0">
                <a:latin typeface="Cambria Math"/>
                <a:cs typeface="Cambria Math"/>
              </a:rPr>
              <a:t>parts </a:t>
            </a:r>
            <a:r>
              <a:rPr sz="2200" spc="-5" dirty="0">
                <a:latin typeface="Cambria Math"/>
                <a:cs typeface="Cambria Math"/>
              </a:rPr>
              <a:t>a </a:t>
            </a:r>
            <a:r>
              <a:rPr sz="2200" spc="-10" dirty="0">
                <a:latin typeface="Cambria Math"/>
                <a:cs typeface="Cambria Math"/>
              </a:rPr>
              <a:t>until </a:t>
            </a:r>
            <a:r>
              <a:rPr sz="2200" spc="-5" dirty="0">
                <a:latin typeface="Cambria Math"/>
                <a:cs typeface="Cambria Math"/>
              </a:rPr>
              <a:t>a ν is  recognized in source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string.</a:t>
            </a:r>
            <a:endParaRPr sz="2200">
              <a:latin typeface="Cambria Math"/>
              <a:cs typeface="Cambria Math"/>
            </a:endParaRPr>
          </a:p>
          <a:p>
            <a:pPr marL="355600" marR="135255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mbria Math"/>
                <a:cs typeface="Cambria Math"/>
              </a:rPr>
              <a:t>Another </a:t>
            </a:r>
            <a:r>
              <a:rPr sz="2200" spc="-5" dirty="0">
                <a:latin typeface="Cambria Math"/>
                <a:cs typeface="Cambria Math"/>
              </a:rPr>
              <a:t>is </a:t>
            </a:r>
            <a:r>
              <a:rPr sz="2200" spc="-10" dirty="0">
                <a:latin typeface="Cambria Math"/>
                <a:cs typeface="Cambria Math"/>
              </a:rPr>
              <a:t>unstack </a:t>
            </a:r>
            <a:r>
              <a:rPr sz="2200" spc="-5" dirty="0">
                <a:latin typeface="Cambria Math"/>
                <a:cs typeface="Cambria Math"/>
              </a:rPr>
              <a:t>certain symbols from </a:t>
            </a:r>
            <a:r>
              <a:rPr sz="2200" spc="-10" dirty="0">
                <a:latin typeface="Cambria Math"/>
                <a:cs typeface="Cambria Math"/>
              </a:rPr>
              <a:t>parser </a:t>
            </a:r>
            <a:r>
              <a:rPr sz="2200" spc="-5" dirty="0">
                <a:latin typeface="Cambria Math"/>
                <a:cs typeface="Cambria Math"/>
              </a:rPr>
              <a:t>stack </a:t>
            </a:r>
            <a:r>
              <a:rPr sz="2200" spc="-10" dirty="0">
                <a:latin typeface="Cambria Math"/>
                <a:cs typeface="Cambria Math"/>
              </a:rPr>
              <a:t>until we  </a:t>
            </a:r>
            <a:r>
              <a:rPr sz="2200" spc="-5" dirty="0">
                <a:latin typeface="Cambria Math"/>
                <a:cs typeface="Cambria Math"/>
              </a:rPr>
              <a:t>have a TOS symbol which can produce one of </a:t>
            </a:r>
            <a:r>
              <a:rPr sz="2200" spc="-10" dirty="0">
                <a:latin typeface="Cambria Math"/>
                <a:cs typeface="Cambria Math"/>
              </a:rPr>
              <a:t>the </a:t>
            </a:r>
            <a:r>
              <a:rPr sz="2200" spc="-5" dirty="0">
                <a:latin typeface="Cambria Math"/>
                <a:cs typeface="Cambria Math"/>
              </a:rPr>
              <a:t>synchronizing  symbols.</a:t>
            </a:r>
            <a:endParaRPr sz="2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mbria Math"/>
                <a:cs typeface="Cambria Math"/>
              </a:rPr>
              <a:t>We </a:t>
            </a:r>
            <a:r>
              <a:rPr sz="2200" spc="-5" dirty="0">
                <a:latin typeface="Cambria Math"/>
                <a:cs typeface="Cambria Math"/>
              </a:rPr>
              <a:t>can skip </a:t>
            </a:r>
            <a:r>
              <a:rPr sz="2200" spc="-10" dirty="0">
                <a:latin typeface="Cambria Math"/>
                <a:cs typeface="Cambria Math"/>
              </a:rPr>
              <a:t>until </a:t>
            </a:r>
            <a:r>
              <a:rPr sz="2200" spc="-5" dirty="0">
                <a:latin typeface="Cambria Math"/>
                <a:cs typeface="Cambria Math"/>
              </a:rPr>
              <a:t>we find a synchronising symbol in input</a:t>
            </a:r>
            <a:r>
              <a:rPr sz="2200" spc="2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stack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5563-B8A5-404B-94B8-8C0C8FB18176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098" y="546938"/>
            <a:ext cx="7219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RECOVERY IN BOTTOM </a:t>
            </a:r>
            <a:r>
              <a:rPr sz="3600" dirty="0"/>
              <a:t>UP</a:t>
            </a:r>
            <a:r>
              <a:rPr sz="3600" spc="-40" dirty="0"/>
              <a:t> </a:t>
            </a:r>
            <a:r>
              <a:rPr sz="3600" dirty="0"/>
              <a:t>PARSING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62190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In bottom up parsing </a:t>
            </a:r>
            <a:r>
              <a:rPr sz="2400" dirty="0">
                <a:latin typeface="Cambria Math"/>
                <a:cs typeface="Cambria Math"/>
              </a:rPr>
              <a:t>insertion of </a:t>
            </a:r>
            <a:r>
              <a:rPr sz="2400" spc="-5" dirty="0">
                <a:latin typeface="Cambria Math"/>
                <a:cs typeface="Cambria Math"/>
              </a:rPr>
              <a:t>symbols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better than  </a:t>
            </a:r>
            <a:r>
              <a:rPr sz="2400" dirty="0">
                <a:latin typeface="Cambria Math"/>
                <a:cs typeface="Cambria Math"/>
              </a:rPr>
              <a:t>deletion.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41338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Because </a:t>
            </a:r>
            <a:r>
              <a:rPr sz="2400" dirty="0">
                <a:latin typeface="Cambria Math"/>
                <a:cs typeface="Cambria Math"/>
              </a:rPr>
              <a:t>it is </a:t>
            </a:r>
            <a:r>
              <a:rPr sz="2400" spc="-5" dirty="0">
                <a:latin typeface="Cambria Math"/>
                <a:cs typeface="Cambria Math"/>
              </a:rPr>
              <a:t>easy to </a:t>
            </a:r>
            <a:r>
              <a:rPr sz="2400" dirty="0">
                <a:latin typeface="Cambria Math"/>
                <a:cs typeface="Cambria Math"/>
              </a:rPr>
              <a:t>determine </a:t>
            </a:r>
            <a:r>
              <a:rPr sz="2400" spc="-5" dirty="0">
                <a:latin typeface="Cambria Math"/>
                <a:cs typeface="Cambria Math"/>
              </a:rPr>
              <a:t>what symbol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to be  </a:t>
            </a:r>
            <a:r>
              <a:rPr sz="2400" dirty="0">
                <a:latin typeface="Cambria Math"/>
                <a:cs typeface="Cambria Math"/>
              </a:rPr>
              <a:t>inserted . routines </a:t>
            </a:r>
            <a:r>
              <a:rPr sz="2400" spc="-5" dirty="0">
                <a:latin typeface="Cambria Math"/>
                <a:cs typeface="Cambria Math"/>
              </a:rPr>
              <a:t>may be </a:t>
            </a:r>
            <a:r>
              <a:rPr sz="2400" dirty="0">
                <a:latin typeface="Cambria Math"/>
                <a:cs typeface="Cambria Math"/>
              </a:rPr>
              <a:t>devised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carry out of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 </a:t>
            </a:r>
            <a:r>
              <a:rPr sz="2400" dirty="0">
                <a:latin typeface="Cambria Math"/>
                <a:cs typeface="Cambria Math"/>
              </a:rPr>
              <a:t>specific recovery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action.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 Math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15494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Replacing </a:t>
            </a:r>
            <a:r>
              <a:rPr sz="2400" dirty="0">
                <a:latin typeface="Cambria Math"/>
                <a:cs typeface="Cambria Math"/>
              </a:rPr>
              <a:t>or deleting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next few </a:t>
            </a:r>
            <a:r>
              <a:rPr sz="2400" spc="-5" dirty="0">
                <a:latin typeface="Cambria Math"/>
                <a:cs typeface="Cambria Math"/>
              </a:rPr>
              <a:t>source symbols also  </a:t>
            </a:r>
            <a:r>
              <a:rPr sz="2400" dirty="0">
                <a:latin typeface="Cambria Math"/>
                <a:cs typeface="Cambria Math"/>
              </a:rPr>
              <a:t>done.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44F2-88B3-4DF0-909B-DBED5ACF1421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240" y="376554"/>
            <a:ext cx="7677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OPERATOR </a:t>
            </a:r>
            <a:r>
              <a:rPr sz="4000" spc="-5" dirty="0"/>
              <a:t>PRECEDENCE</a:t>
            </a:r>
            <a:r>
              <a:rPr sz="4000" spc="50" dirty="0"/>
              <a:t> </a:t>
            </a:r>
            <a:r>
              <a:rPr sz="4000" spc="-60" dirty="0"/>
              <a:t>PARSING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668907"/>
            <a:ext cx="73348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Operator </a:t>
            </a:r>
            <a:r>
              <a:rPr sz="2400" spc="-5" dirty="0">
                <a:latin typeface="Cambria Math"/>
                <a:cs typeface="Cambria Math"/>
              </a:rPr>
              <a:t>precedence parser uses </a:t>
            </a:r>
            <a:r>
              <a:rPr sz="2400" dirty="0">
                <a:latin typeface="Cambria Math"/>
                <a:cs typeface="Cambria Math"/>
              </a:rPr>
              <a:t>set of </a:t>
            </a:r>
            <a:r>
              <a:rPr sz="2400" spc="-5" dirty="0">
                <a:latin typeface="Cambria Math"/>
                <a:cs typeface="Cambria Math"/>
              </a:rPr>
              <a:t>production </a:t>
            </a:r>
            <a:r>
              <a:rPr sz="2400" dirty="0">
                <a:latin typeface="Cambria Math"/>
                <a:cs typeface="Cambria Math"/>
              </a:rPr>
              <a:t>rules  and </a:t>
            </a:r>
            <a:r>
              <a:rPr sz="2400" spc="-10" dirty="0">
                <a:latin typeface="Cambria Math"/>
                <a:cs typeface="Cambria Math"/>
              </a:rPr>
              <a:t>operator </a:t>
            </a:r>
            <a:r>
              <a:rPr sz="2400" spc="-5" dirty="0">
                <a:latin typeface="Cambria Math"/>
                <a:cs typeface="Cambria Math"/>
              </a:rPr>
              <a:t>precedence table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" dirty="0">
                <a:latin typeface="Cambria Math"/>
                <a:cs typeface="Cambria Math"/>
              </a:rPr>
              <a:t>parse an arithmetic  </a:t>
            </a:r>
            <a:r>
              <a:rPr sz="2400" spc="-10" dirty="0">
                <a:latin typeface="Cambria Math"/>
                <a:cs typeface="Cambria Math"/>
              </a:rPr>
              <a:t>expression.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1873" y="3143250"/>
            <a:ext cx="4386833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4514" y="3456558"/>
            <a:ext cx="11512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 → E +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| E –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| E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| E /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| E </a:t>
            </a:r>
            <a:r>
              <a:rPr sz="1800" spc="-5" dirty="0">
                <a:latin typeface="Arial"/>
                <a:cs typeface="Arial"/>
              </a:rPr>
              <a:t>^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| ( 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| -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|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509D-2D6B-4D38-8E9A-F19F08A4D949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6230" marR="5080" indent="-882650">
              <a:lnSpc>
                <a:spcPct val="100000"/>
              </a:lnSpc>
              <a:spcBef>
                <a:spcPts val="100"/>
              </a:spcBef>
            </a:pPr>
            <a:r>
              <a:rPr dirty="0"/>
              <a:t>ERROR </a:t>
            </a:r>
            <a:r>
              <a:rPr spc="-5" dirty="0"/>
              <a:t>RECOVERY IN</a:t>
            </a:r>
            <a:r>
              <a:rPr spc="-120" dirty="0"/>
              <a:t> </a:t>
            </a:r>
            <a:r>
              <a:rPr spc="-5" dirty="0"/>
              <a:t>OPERATOR  </a:t>
            </a:r>
            <a:r>
              <a:rPr dirty="0"/>
              <a:t>PRECEDENCE</a:t>
            </a:r>
            <a:r>
              <a:rPr spc="-65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25853"/>
            <a:ext cx="73272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4184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mbria Math"/>
                <a:cs typeface="Cambria Math"/>
              </a:rPr>
              <a:t>There </a:t>
            </a:r>
            <a:r>
              <a:rPr sz="2400" spc="-15" dirty="0">
                <a:latin typeface="Cambria Math"/>
                <a:cs typeface="Cambria Math"/>
              </a:rPr>
              <a:t>are two </a:t>
            </a:r>
            <a:r>
              <a:rPr sz="2400" spc="-5" dirty="0">
                <a:latin typeface="Cambria Math"/>
                <a:cs typeface="Cambria Math"/>
              </a:rPr>
              <a:t>types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10" dirty="0">
                <a:latin typeface="Cambria Math"/>
                <a:cs typeface="Cambria Math"/>
              </a:rPr>
              <a:t>operator </a:t>
            </a:r>
            <a:r>
              <a:rPr sz="2400" spc="-5" dirty="0">
                <a:latin typeface="Cambria Math"/>
                <a:cs typeface="Cambria Math"/>
              </a:rPr>
              <a:t>precedence parsing  errors.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777875" lvl="1" indent="-308610">
              <a:lnSpc>
                <a:spcPct val="100000"/>
              </a:lnSpc>
              <a:buFont typeface="Wingdings"/>
              <a:buChar char=""/>
              <a:tabLst>
                <a:tab pos="778510" algn="l"/>
              </a:tabLst>
            </a:pPr>
            <a:r>
              <a:rPr sz="2400" spc="-5" dirty="0">
                <a:latin typeface="Cambria Math"/>
                <a:cs typeface="Cambria Math"/>
              </a:rPr>
              <a:t>character pair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errors</a:t>
            </a:r>
            <a:endParaRPr sz="2400">
              <a:latin typeface="Cambria Math"/>
              <a:cs typeface="Cambria Math"/>
            </a:endParaRPr>
          </a:p>
          <a:p>
            <a:pPr marL="777875" lvl="1" indent="-308610">
              <a:lnSpc>
                <a:spcPct val="100000"/>
              </a:lnSpc>
              <a:buFont typeface="Wingdings"/>
              <a:buChar char=""/>
              <a:tabLst>
                <a:tab pos="778510" algn="l"/>
              </a:tabLst>
            </a:pPr>
            <a:r>
              <a:rPr sz="2400" spc="-5" dirty="0">
                <a:latin typeface="Cambria Math"/>
                <a:cs typeface="Cambria Math"/>
              </a:rPr>
              <a:t>reducibility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errors.</a:t>
            </a:r>
            <a:endParaRPr sz="24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10" dirty="0">
                <a:latin typeface="Cambria Math"/>
                <a:cs typeface="Cambria Math"/>
              </a:rPr>
              <a:t>character </a:t>
            </a:r>
            <a:r>
              <a:rPr sz="2400" spc="-5" dirty="0">
                <a:latin typeface="Cambria Math"/>
                <a:cs typeface="Cambria Math"/>
              </a:rPr>
              <a:t>pair </a:t>
            </a:r>
            <a:r>
              <a:rPr sz="2400" spc="-10" dirty="0">
                <a:latin typeface="Cambria Math"/>
                <a:cs typeface="Cambria Math"/>
              </a:rPr>
              <a:t>error </a:t>
            </a:r>
            <a:r>
              <a:rPr sz="2400" dirty="0">
                <a:latin typeface="Cambria Math"/>
                <a:cs typeface="Cambria Math"/>
              </a:rPr>
              <a:t>occurs </a:t>
            </a:r>
            <a:r>
              <a:rPr sz="2400" spc="-10" dirty="0">
                <a:latin typeface="Cambria Math"/>
                <a:cs typeface="Cambria Math"/>
              </a:rPr>
              <a:t>when there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no </a:t>
            </a:r>
            <a:r>
              <a:rPr sz="2400" spc="-10" dirty="0">
                <a:latin typeface="Cambria Math"/>
                <a:cs typeface="Cambria Math"/>
              </a:rPr>
              <a:t>operator  </a:t>
            </a:r>
            <a:r>
              <a:rPr sz="2400" spc="-5" dirty="0">
                <a:latin typeface="Cambria Math"/>
                <a:cs typeface="Cambria Math"/>
              </a:rPr>
              <a:t>precedence relation between pairs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symbols </a:t>
            </a:r>
            <a:r>
              <a:rPr sz="2400" dirty="0">
                <a:latin typeface="Cambria Math"/>
                <a:cs typeface="Cambria Math"/>
              </a:rPr>
              <a:t>in </a:t>
            </a:r>
            <a:r>
              <a:rPr sz="2400" spc="-5" dirty="0">
                <a:latin typeface="Cambria Math"/>
                <a:cs typeface="Cambria Math"/>
              </a:rPr>
              <a:t>the  </a:t>
            </a:r>
            <a:r>
              <a:rPr sz="2400" spc="-40" dirty="0">
                <a:latin typeface="Cambria Math"/>
                <a:cs typeface="Cambria Math"/>
              </a:rPr>
              <a:t>grammar.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reducibility error </a:t>
            </a:r>
            <a:r>
              <a:rPr sz="2400" dirty="0">
                <a:latin typeface="Cambria Math"/>
                <a:cs typeface="Cambria Math"/>
              </a:rPr>
              <a:t>occurs </a:t>
            </a:r>
            <a:r>
              <a:rPr sz="2400" spc="-5" dirty="0">
                <a:latin typeface="Cambria Math"/>
                <a:cs typeface="Cambria Math"/>
              </a:rPr>
              <a:t>when </a:t>
            </a:r>
            <a:r>
              <a:rPr sz="2400" spc="-20" dirty="0">
                <a:latin typeface="Cambria Math"/>
                <a:cs typeface="Cambria Math"/>
              </a:rPr>
              <a:t>you </a:t>
            </a:r>
            <a:r>
              <a:rPr sz="2400" dirty="0">
                <a:latin typeface="Cambria Math"/>
                <a:cs typeface="Cambria Math"/>
              </a:rPr>
              <a:t>cannot </a:t>
            </a:r>
            <a:r>
              <a:rPr sz="2400" spc="-5" dirty="0">
                <a:latin typeface="Cambria Math"/>
                <a:cs typeface="Cambria Math"/>
              </a:rPr>
              <a:t>reduce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handle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" dirty="0">
                <a:latin typeface="Cambria Math"/>
                <a:cs typeface="Cambria Math"/>
              </a:rPr>
              <a:t>the left hand </a:t>
            </a:r>
            <a:r>
              <a:rPr sz="2400" dirty="0">
                <a:latin typeface="Cambria Math"/>
                <a:cs typeface="Cambria Math"/>
              </a:rPr>
              <a:t>side of some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production.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BD39-5AF9-42EC-88F2-C54BFDB66A9C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610" y="81788"/>
            <a:ext cx="740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CHARACTER PAIR </a:t>
            </a:r>
            <a:r>
              <a:rPr sz="3600" spc="-5" dirty="0"/>
              <a:t>ERROR</a:t>
            </a:r>
            <a:r>
              <a:rPr sz="3600" spc="-65" dirty="0"/>
              <a:t> </a:t>
            </a:r>
            <a:r>
              <a:rPr sz="3600" spc="-5" dirty="0"/>
              <a:t>RECOVERY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14600" y="2098294"/>
            <a:ext cx="3352800" cy="247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965" y="1597278"/>
            <a:ext cx="7224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Fill each empty entry </a:t>
            </a:r>
            <a:r>
              <a:rPr sz="2400" spc="-5" dirty="0">
                <a:latin typeface="Cambria Math"/>
                <a:cs typeface="Cambria Math"/>
              </a:rPr>
              <a:t>with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pointer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" dirty="0">
                <a:latin typeface="Cambria Math"/>
                <a:cs typeface="Cambria Math"/>
              </a:rPr>
              <a:t>an </a:t>
            </a:r>
            <a:r>
              <a:rPr sz="2400" spc="-10" dirty="0">
                <a:latin typeface="Cambria Math"/>
                <a:cs typeface="Cambria Math"/>
              </a:rPr>
              <a:t>error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routine.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/>
                <a:cs typeface="Cambria Math"/>
              </a:rPr>
              <a:t>Example,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465" y="4812538"/>
            <a:ext cx="68662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55955" algn="l"/>
              </a:tabLst>
            </a:pPr>
            <a:r>
              <a:rPr sz="2400" spc="-5" dirty="0">
                <a:latin typeface="Cambria Math"/>
                <a:cs typeface="Cambria Math"/>
              </a:rPr>
              <a:t>E1 </a:t>
            </a:r>
            <a:r>
              <a:rPr sz="2400" dirty="0">
                <a:latin typeface="Cambria Math"/>
                <a:cs typeface="Cambria Math"/>
              </a:rPr>
              <a:t>– </a:t>
            </a:r>
            <a:r>
              <a:rPr sz="2400" spc="-5" dirty="0">
                <a:latin typeface="Cambria Math"/>
                <a:cs typeface="Cambria Math"/>
              </a:rPr>
              <a:t>‘missing operand’ </a:t>
            </a:r>
            <a:r>
              <a:rPr sz="2400" dirty="0">
                <a:latin typeface="Cambria Math"/>
                <a:cs typeface="Cambria Math"/>
              </a:rPr>
              <a:t>– </a:t>
            </a:r>
            <a:r>
              <a:rPr sz="2400" spc="-10" dirty="0">
                <a:latin typeface="Cambria Math"/>
                <a:cs typeface="Cambria Math"/>
              </a:rPr>
              <a:t>whole expression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latin typeface="Cambria Math"/>
                <a:cs typeface="Cambria Math"/>
              </a:rPr>
              <a:t>missing  E2-	‘unbalanced right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parenthesis’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655955" algn="l"/>
              </a:tabLst>
            </a:pPr>
            <a:r>
              <a:rPr sz="2400" spc="-5" dirty="0">
                <a:latin typeface="Cambria Math"/>
                <a:cs typeface="Cambria Math"/>
              </a:rPr>
              <a:t>E3-	‘missing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operator’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655955" algn="l"/>
              </a:tabLst>
            </a:pPr>
            <a:r>
              <a:rPr sz="2400" spc="-5" dirty="0">
                <a:latin typeface="Cambria Math"/>
                <a:cs typeface="Cambria Math"/>
              </a:rPr>
              <a:t>E4-	‘missing right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parenthesis’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80FE-2D45-4A4B-91C5-6F76BA60D8EE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890" y="546938"/>
            <a:ext cx="6735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REDUCIBILITY </a:t>
            </a:r>
            <a:r>
              <a:rPr sz="3600" dirty="0"/>
              <a:t>ERROR</a:t>
            </a:r>
            <a:r>
              <a:rPr sz="3600" spc="-55" dirty="0"/>
              <a:t> </a:t>
            </a:r>
            <a:r>
              <a:rPr sz="3600" spc="-5" dirty="0"/>
              <a:t>RECOVERY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2064841"/>
            <a:ext cx="770572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Decides </a:t>
            </a:r>
            <a:r>
              <a:rPr sz="2400" spc="-5" dirty="0">
                <a:latin typeface="Cambria Math"/>
                <a:cs typeface="Cambria Math"/>
              </a:rPr>
              <a:t>the popped </a:t>
            </a:r>
            <a:r>
              <a:rPr sz="2400" dirty="0">
                <a:latin typeface="Cambria Math"/>
                <a:cs typeface="Cambria Math"/>
              </a:rPr>
              <a:t>handle </a:t>
            </a:r>
            <a:r>
              <a:rPr sz="2400" spc="-5" dirty="0">
                <a:latin typeface="Cambria Math"/>
                <a:cs typeface="Cambria Math"/>
              </a:rPr>
              <a:t>“looks like” which </a:t>
            </a:r>
            <a:r>
              <a:rPr sz="2400" dirty="0">
                <a:latin typeface="Cambria Math"/>
                <a:cs typeface="Cambria Math"/>
              </a:rPr>
              <a:t>right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hand</a:t>
            </a:r>
            <a:endParaRPr sz="24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side. And tries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recover from </a:t>
            </a:r>
            <a:r>
              <a:rPr sz="2400" spc="-5" dirty="0">
                <a:latin typeface="Cambria Math"/>
                <a:cs typeface="Cambria Math"/>
              </a:rPr>
              <a:t>that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situation.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Same like </a:t>
            </a:r>
            <a:r>
              <a:rPr sz="2400" dirty="0">
                <a:latin typeface="Cambria Math"/>
                <a:cs typeface="Cambria Math"/>
              </a:rPr>
              <a:t>shift-reduce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4AA1-5A62-42DD-BDF6-AB9C7DCC80A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546938"/>
            <a:ext cx="7089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HANDLING </a:t>
            </a:r>
            <a:r>
              <a:rPr sz="3600" spc="-10" dirty="0"/>
              <a:t>SHIFT-REDUCE</a:t>
            </a:r>
            <a:r>
              <a:rPr sz="3600" spc="-15" dirty="0"/>
              <a:t> </a:t>
            </a:r>
            <a:r>
              <a:rPr sz="3600" spc="-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7440930" cy="3830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Generic shift-reduce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strategy:</a:t>
            </a:r>
            <a:endParaRPr sz="2400">
              <a:latin typeface="Cambria Math"/>
              <a:cs typeface="Cambria Math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mbria Math"/>
                <a:cs typeface="Cambria Math"/>
              </a:rPr>
              <a:t>If there </a:t>
            </a:r>
            <a:r>
              <a:rPr sz="2400" dirty="0">
                <a:latin typeface="Cambria Math"/>
                <a:cs typeface="Cambria Math"/>
              </a:rPr>
              <a:t>is a handle on </a:t>
            </a:r>
            <a:r>
              <a:rPr sz="2400" spc="-5" dirty="0">
                <a:latin typeface="Cambria Math"/>
                <a:cs typeface="Cambria Math"/>
              </a:rPr>
              <a:t>top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stack,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reduce</a:t>
            </a:r>
            <a:endParaRPr sz="2400">
              <a:latin typeface="Cambria Math"/>
              <a:cs typeface="Cambria Math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Cambria Math"/>
                <a:cs typeface="Cambria Math"/>
              </a:rPr>
              <a:t>Otherwise,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shift</a:t>
            </a:r>
            <a:endParaRPr sz="24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mbria Math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But what </a:t>
            </a:r>
            <a:r>
              <a:rPr sz="2400" dirty="0">
                <a:latin typeface="Cambria Math"/>
                <a:cs typeface="Cambria Math"/>
              </a:rPr>
              <a:t>if </a:t>
            </a:r>
            <a:r>
              <a:rPr sz="2400" spc="-5" dirty="0">
                <a:latin typeface="Cambria Math"/>
                <a:cs typeface="Cambria Math"/>
              </a:rPr>
              <a:t>there </a:t>
            </a:r>
            <a:r>
              <a:rPr sz="2400" dirty="0">
                <a:latin typeface="Cambria Math"/>
                <a:cs typeface="Cambria Math"/>
              </a:rPr>
              <a:t>is a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choice?</a:t>
            </a:r>
            <a:endParaRPr sz="2400">
              <a:latin typeface="Cambria Math"/>
              <a:cs typeface="Cambria Math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dirty="0">
                <a:latin typeface="Cambria Math"/>
                <a:cs typeface="Cambria Math"/>
              </a:rPr>
              <a:t>it is </a:t>
            </a:r>
            <a:r>
              <a:rPr sz="2400" spc="-5" dirty="0">
                <a:latin typeface="Cambria Math"/>
                <a:cs typeface="Cambria Math"/>
              </a:rPr>
              <a:t>legal to </a:t>
            </a:r>
            <a:r>
              <a:rPr sz="2400" dirty="0">
                <a:latin typeface="Cambria Math"/>
                <a:cs typeface="Cambria Math"/>
              </a:rPr>
              <a:t>shift or </a:t>
            </a:r>
            <a:r>
              <a:rPr sz="2400" spc="-5" dirty="0">
                <a:latin typeface="Cambria Math"/>
                <a:cs typeface="Cambria Math"/>
              </a:rPr>
              <a:t>reduce, there </a:t>
            </a:r>
            <a:r>
              <a:rPr sz="2400" dirty="0">
                <a:latin typeface="Cambria Math"/>
                <a:cs typeface="Cambria Math"/>
              </a:rPr>
              <a:t>is a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shift-reduce</a:t>
            </a:r>
            <a:endParaRPr sz="2400">
              <a:latin typeface="Cambria Math"/>
              <a:cs typeface="Cambria Math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 marL="756285" marR="7797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dirty="0">
                <a:latin typeface="Cambria Math"/>
                <a:cs typeface="Cambria Math"/>
              </a:rPr>
              <a:t>it is </a:t>
            </a:r>
            <a:r>
              <a:rPr sz="2400" spc="-5" dirty="0">
                <a:latin typeface="Cambria Math"/>
                <a:cs typeface="Cambria Math"/>
              </a:rPr>
              <a:t>legal to </a:t>
            </a:r>
            <a:r>
              <a:rPr sz="2400" dirty="0">
                <a:latin typeface="Cambria Math"/>
                <a:cs typeface="Cambria Math"/>
              </a:rPr>
              <a:t>reduce </a:t>
            </a:r>
            <a:r>
              <a:rPr sz="2400" spc="-5" dirty="0">
                <a:latin typeface="Cambria Math"/>
                <a:cs typeface="Cambria Math"/>
              </a:rPr>
              <a:t>by two </a:t>
            </a:r>
            <a:r>
              <a:rPr sz="2400" dirty="0">
                <a:latin typeface="Cambria Math"/>
                <a:cs typeface="Cambria Math"/>
              </a:rPr>
              <a:t>different  </a:t>
            </a:r>
            <a:r>
              <a:rPr sz="2400" spc="-5" dirty="0">
                <a:latin typeface="Cambria Math"/>
                <a:cs typeface="Cambria Math"/>
              </a:rPr>
              <a:t>productions, there </a:t>
            </a:r>
            <a:r>
              <a:rPr sz="2400" dirty="0">
                <a:latin typeface="Cambria Math"/>
                <a:cs typeface="Cambria Math"/>
              </a:rPr>
              <a:t>is a reduce-reduce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FE9B-72D1-433A-BF12-F2238F8679BC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801687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14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*an </a:t>
            </a:r>
            <a:r>
              <a:rPr sz="3200" dirty="0">
                <a:latin typeface="Cambria Math"/>
                <a:cs typeface="Cambria Math"/>
              </a:rPr>
              <a:t>even </a:t>
            </a:r>
            <a:r>
              <a:rPr sz="3200" spc="-5" dirty="0">
                <a:latin typeface="Cambria Math"/>
                <a:cs typeface="Cambria Math"/>
              </a:rPr>
              <a:t>more </a:t>
            </a:r>
            <a:r>
              <a:rPr sz="3200" dirty="0">
                <a:latin typeface="Cambria Math"/>
                <a:cs typeface="Cambria Math"/>
              </a:rPr>
              <a:t>sophisticated compiler</a:t>
            </a:r>
            <a:r>
              <a:rPr sz="3200" spc="-114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may  </a:t>
            </a:r>
            <a:r>
              <a:rPr sz="3200" dirty="0">
                <a:latin typeface="Cambria Math"/>
                <a:cs typeface="Cambria Math"/>
              </a:rPr>
              <a:t>correct </a:t>
            </a:r>
            <a:r>
              <a:rPr sz="3200" spc="-5" dirty="0">
                <a:latin typeface="Cambria Math"/>
                <a:cs typeface="Cambria Math"/>
              </a:rPr>
              <a:t>the erroneous </a:t>
            </a:r>
            <a:r>
              <a:rPr sz="3200" dirty="0">
                <a:latin typeface="Cambria Math"/>
                <a:cs typeface="Cambria Math"/>
              </a:rPr>
              <a:t>input by guessing  </a:t>
            </a:r>
            <a:r>
              <a:rPr sz="3200" spc="-5" dirty="0">
                <a:latin typeface="Cambria Math"/>
                <a:cs typeface="Cambria Math"/>
              </a:rPr>
              <a:t>what the user has</a:t>
            </a:r>
            <a:r>
              <a:rPr sz="3200" spc="-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intended.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However, </a:t>
            </a:r>
            <a:r>
              <a:rPr sz="3200" spc="-5" dirty="0">
                <a:latin typeface="Cambria Math"/>
                <a:cs typeface="Cambria Math"/>
              </a:rPr>
              <a:t>no </a:t>
            </a:r>
            <a:r>
              <a:rPr sz="3200" dirty="0">
                <a:latin typeface="Cambria Math"/>
                <a:cs typeface="Cambria Math"/>
              </a:rPr>
              <a:t>compiler can do </a:t>
            </a:r>
            <a:r>
              <a:rPr sz="3200" spc="-5" dirty="0">
                <a:latin typeface="Cambria Math"/>
                <a:cs typeface="Cambria Math"/>
              </a:rPr>
              <a:t>true  </a:t>
            </a:r>
            <a:r>
              <a:rPr sz="3200" dirty="0">
                <a:latin typeface="Cambria Math"/>
                <a:cs typeface="Cambria Math"/>
              </a:rPr>
              <a:t>correction.Because,compiler </a:t>
            </a:r>
            <a:r>
              <a:rPr sz="3200" spc="-5" dirty="0">
                <a:latin typeface="Cambria Math"/>
                <a:cs typeface="Cambria Math"/>
              </a:rPr>
              <a:t>wont </a:t>
            </a:r>
            <a:r>
              <a:rPr sz="3200" dirty="0">
                <a:latin typeface="Cambria Math"/>
                <a:cs typeface="Cambria Math"/>
              </a:rPr>
              <a:t>know </a:t>
            </a:r>
            <a:r>
              <a:rPr sz="3200" spc="-5" dirty="0">
                <a:latin typeface="Cambria Math"/>
                <a:cs typeface="Cambria Math"/>
              </a:rPr>
              <a:t>the  </a:t>
            </a:r>
            <a:r>
              <a:rPr sz="3200" dirty="0">
                <a:latin typeface="Cambria Math"/>
                <a:cs typeface="Cambria Math"/>
              </a:rPr>
              <a:t>intent of </a:t>
            </a:r>
            <a:r>
              <a:rPr sz="3200" spc="-5" dirty="0">
                <a:latin typeface="Cambria Math"/>
                <a:cs typeface="Cambria Math"/>
              </a:rPr>
              <a:t>the programmer </a:t>
            </a:r>
            <a:r>
              <a:rPr sz="3200" dirty="0">
                <a:latin typeface="Cambria Math"/>
                <a:cs typeface="Cambria Math"/>
              </a:rPr>
              <a:t>due </a:t>
            </a:r>
            <a:r>
              <a:rPr sz="3200" spc="-5" dirty="0">
                <a:latin typeface="Cambria Math"/>
                <a:cs typeface="Cambria Math"/>
              </a:rPr>
              <a:t>to errors.  </a:t>
            </a:r>
            <a:r>
              <a:rPr sz="3200" dirty="0">
                <a:latin typeface="Cambria Math"/>
                <a:cs typeface="Cambria Math"/>
              </a:rPr>
              <a:t>Completely </a:t>
            </a:r>
            <a:r>
              <a:rPr sz="3200" spc="-5" dirty="0">
                <a:latin typeface="Cambria Math"/>
                <a:cs typeface="Cambria Math"/>
              </a:rPr>
              <a:t>accurate error </a:t>
            </a:r>
            <a:r>
              <a:rPr sz="3200" dirty="0">
                <a:latin typeface="Cambria Math"/>
                <a:cs typeface="Cambria Math"/>
              </a:rPr>
              <a:t>correction can </a:t>
            </a:r>
            <a:r>
              <a:rPr sz="3200" spc="-5" dirty="0">
                <a:latin typeface="Cambria Math"/>
                <a:cs typeface="Cambria Math"/>
              </a:rPr>
              <a:t>be  </a:t>
            </a:r>
            <a:r>
              <a:rPr sz="3200" dirty="0">
                <a:latin typeface="Cambria Math"/>
                <a:cs typeface="Cambria Math"/>
              </a:rPr>
              <a:t>done only by </a:t>
            </a:r>
            <a:r>
              <a:rPr sz="3200" spc="-5" dirty="0">
                <a:latin typeface="Cambria Math"/>
                <a:cs typeface="Cambria Math"/>
              </a:rPr>
              <a:t>the</a:t>
            </a:r>
            <a:r>
              <a:rPr sz="3200" spc="-6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programmer.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A4D-E18A-45B2-B09D-5C0E6735609B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546938"/>
            <a:ext cx="7089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HANDLING </a:t>
            </a:r>
            <a:r>
              <a:rPr sz="3600" spc="-10" dirty="0"/>
              <a:t>SHIFT-REDUCE</a:t>
            </a:r>
            <a:r>
              <a:rPr sz="3600" spc="-15" dirty="0"/>
              <a:t> </a:t>
            </a:r>
            <a:r>
              <a:rPr sz="3600" spc="-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699325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Ambiguous grammars always </a:t>
            </a:r>
            <a:r>
              <a:rPr sz="2400" dirty="0">
                <a:latin typeface="Cambria Math"/>
                <a:cs typeface="Cambria Math"/>
              </a:rPr>
              <a:t>cause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conflicts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mbria Math"/>
                <a:cs typeface="Cambria Math"/>
              </a:rPr>
              <a:t>But </a:t>
            </a:r>
            <a:r>
              <a:rPr sz="2400" spc="-5" dirty="0">
                <a:latin typeface="Cambria Math"/>
                <a:cs typeface="Cambria Math"/>
              </a:rPr>
              <a:t>beware, so </a:t>
            </a:r>
            <a:r>
              <a:rPr sz="2400" dirty="0">
                <a:latin typeface="Cambria Math"/>
                <a:cs typeface="Cambria Math"/>
              </a:rPr>
              <a:t>do </a:t>
            </a:r>
            <a:r>
              <a:rPr sz="2400" spc="-5" dirty="0">
                <a:latin typeface="Cambria Math"/>
                <a:cs typeface="Cambria Math"/>
              </a:rPr>
              <a:t>many non-ambiguous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grammars</a:t>
            </a:r>
            <a:endParaRPr sz="2400">
              <a:latin typeface="Cambria Math"/>
              <a:cs typeface="Cambria Math"/>
            </a:endParaRPr>
          </a:p>
          <a:p>
            <a:pPr marL="2774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mbria Math"/>
                <a:cs typeface="Cambria Math"/>
              </a:rPr>
              <a:t>To resolve </a:t>
            </a:r>
            <a:r>
              <a:rPr sz="2400" spc="-5" dirty="0">
                <a:latin typeface="Cambria Math"/>
                <a:cs typeface="Cambria Math"/>
              </a:rPr>
              <a:t>this, we should modify the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grammar.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D5DC-4DCD-4694-967C-46F909DD0BF9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660" y="546938"/>
            <a:ext cx="3901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SEMANTIC</a:t>
            </a:r>
            <a:r>
              <a:rPr sz="3600" spc="-80" dirty="0"/>
              <a:t> </a:t>
            </a:r>
            <a:r>
              <a:rPr sz="3600" spc="-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7927975" cy="3830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Can </a:t>
            </a:r>
            <a:r>
              <a:rPr sz="2400" spc="-5" dirty="0">
                <a:latin typeface="Cambria Math"/>
                <a:cs typeface="Cambria Math"/>
              </a:rPr>
              <a:t>be both local </a:t>
            </a:r>
            <a:r>
              <a:rPr sz="2400" dirty="0">
                <a:latin typeface="Cambria Math"/>
                <a:cs typeface="Cambria Math"/>
              </a:rPr>
              <a:t>and </a:t>
            </a:r>
            <a:r>
              <a:rPr sz="2400" spc="-5" dirty="0">
                <a:latin typeface="Cambria Math"/>
                <a:cs typeface="Cambria Math"/>
              </a:rPr>
              <a:t>global </a:t>
            </a:r>
            <a:r>
              <a:rPr sz="2400" dirty="0">
                <a:latin typeface="Cambria Math"/>
                <a:cs typeface="Cambria Math"/>
              </a:rPr>
              <a:t>in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scope.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Types</a:t>
            </a:r>
            <a:endParaRPr sz="2400">
              <a:latin typeface="Cambria Math"/>
              <a:cs typeface="Cambria Math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mbria Math"/>
                <a:cs typeface="Cambria Math"/>
              </a:rPr>
              <a:t>Immediate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</a:t>
            </a:r>
            <a:endParaRPr sz="2400">
              <a:latin typeface="Cambria Math"/>
              <a:cs typeface="Cambria Math"/>
            </a:endParaRPr>
          </a:p>
          <a:p>
            <a:pPr marL="1155700" marR="53721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Cambria Math"/>
                <a:cs typeface="Cambria Math"/>
              </a:rPr>
              <a:t>Can </a:t>
            </a:r>
            <a:r>
              <a:rPr sz="2400" spc="-5" dirty="0">
                <a:latin typeface="Cambria Math"/>
                <a:cs typeface="Cambria Math"/>
              </a:rPr>
              <a:t>be </a:t>
            </a:r>
            <a:r>
              <a:rPr sz="2400" dirty="0">
                <a:latin typeface="Cambria Math"/>
                <a:cs typeface="Cambria Math"/>
              </a:rPr>
              <a:t>detected while </a:t>
            </a:r>
            <a:r>
              <a:rPr sz="2400" spc="-5" dirty="0">
                <a:latin typeface="Cambria Math"/>
                <a:cs typeface="Cambria Math"/>
              </a:rPr>
              <a:t>processing the </a:t>
            </a:r>
            <a:r>
              <a:rPr sz="2400" dirty="0">
                <a:latin typeface="Cambria Math"/>
                <a:cs typeface="Cambria Math"/>
              </a:rPr>
              <a:t>erroneous  </a:t>
            </a:r>
            <a:r>
              <a:rPr sz="2400" spc="-5" dirty="0">
                <a:latin typeface="Cambria Math"/>
                <a:cs typeface="Cambria Math"/>
              </a:rPr>
              <a:t>statement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itself.</a:t>
            </a:r>
            <a:endParaRPr sz="2400">
              <a:latin typeface="Cambria Math"/>
              <a:cs typeface="Cambria Math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Cambria Math"/>
                <a:cs typeface="Cambria Math"/>
              </a:rPr>
              <a:t>Delayed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</a:t>
            </a:r>
            <a:endParaRPr sz="2400">
              <a:latin typeface="Cambria Math"/>
              <a:cs typeface="Cambria Math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Cambria Math"/>
                <a:cs typeface="Cambria Math"/>
              </a:rPr>
              <a:t>Can’t be </a:t>
            </a:r>
            <a:r>
              <a:rPr sz="2400" dirty="0">
                <a:latin typeface="Cambria Math"/>
                <a:cs typeface="Cambria Math"/>
              </a:rPr>
              <a:t>detected </a:t>
            </a:r>
            <a:r>
              <a:rPr sz="2400" spc="-5" dirty="0">
                <a:latin typeface="Cambria Math"/>
                <a:cs typeface="Cambria Math"/>
              </a:rPr>
              <a:t>while processing </a:t>
            </a:r>
            <a:r>
              <a:rPr sz="2400" dirty="0">
                <a:latin typeface="Cambria Math"/>
                <a:cs typeface="Cambria Math"/>
              </a:rPr>
              <a:t>the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statement.</a:t>
            </a:r>
            <a:endParaRPr sz="2400">
              <a:latin typeface="Cambria Math"/>
              <a:cs typeface="Cambria Math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Cambria Math"/>
                <a:cs typeface="Cambria Math"/>
              </a:rPr>
              <a:t>But can be </a:t>
            </a:r>
            <a:r>
              <a:rPr sz="2400" dirty="0">
                <a:latin typeface="Cambria Math"/>
                <a:cs typeface="Cambria Math"/>
              </a:rPr>
              <a:t>detected </a:t>
            </a:r>
            <a:r>
              <a:rPr sz="2400" spc="-5" dirty="0">
                <a:latin typeface="Cambria Math"/>
                <a:cs typeface="Cambria Math"/>
              </a:rPr>
              <a:t>at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later </a:t>
            </a:r>
            <a:r>
              <a:rPr sz="2400" dirty="0">
                <a:latin typeface="Cambria Math"/>
                <a:cs typeface="Cambria Math"/>
              </a:rPr>
              <a:t>stage </a:t>
            </a:r>
            <a:r>
              <a:rPr sz="2400" spc="-5" dirty="0">
                <a:latin typeface="Cambria Math"/>
                <a:cs typeface="Cambria Math"/>
              </a:rPr>
              <a:t>when </a:t>
            </a:r>
            <a:r>
              <a:rPr sz="2400" dirty="0">
                <a:latin typeface="Cambria Math"/>
                <a:cs typeface="Cambria Math"/>
              </a:rPr>
              <a:t>its effect is  </a:t>
            </a:r>
            <a:r>
              <a:rPr sz="2400" spc="-5" dirty="0">
                <a:latin typeface="Cambria Math"/>
                <a:cs typeface="Cambria Math"/>
              </a:rPr>
              <a:t>felt.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C0FB-BA66-4B59-878F-DF6F2C519EC9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38" y="546938"/>
            <a:ext cx="7113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EXAMPLES FOR </a:t>
            </a:r>
            <a:r>
              <a:rPr sz="3600" spc="-5" dirty="0"/>
              <a:t>SEMANTIC</a:t>
            </a:r>
            <a:r>
              <a:rPr sz="3600" spc="-55" dirty="0"/>
              <a:t> </a:t>
            </a:r>
            <a:r>
              <a:rPr sz="3600" spc="-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51501" y="1810004"/>
            <a:ext cx="336296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227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(immedi</a:t>
            </a:r>
            <a:r>
              <a:rPr sz="2400" spc="5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t</a:t>
            </a:r>
            <a:r>
              <a:rPr sz="2400" spc="5" dirty="0">
                <a:latin typeface="Cambria Math"/>
                <a:cs typeface="Cambria Math"/>
              </a:rPr>
              <a:t>e</a:t>
            </a:r>
            <a:r>
              <a:rPr sz="2400" dirty="0">
                <a:latin typeface="Cambria Math"/>
                <a:cs typeface="Cambria Math"/>
              </a:rPr>
              <a:t>)  </a:t>
            </a:r>
            <a:r>
              <a:rPr sz="2400" spc="-10" dirty="0">
                <a:latin typeface="Cambria Math"/>
                <a:cs typeface="Cambria Math"/>
              </a:rPr>
              <a:t>(both)</a:t>
            </a:r>
            <a:endParaRPr sz="2400">
              <a:latin typeface="Cambria Math"/>
              <a:cs typeface="Cambria Math"/>
            </a:endParaRPr>
          </a:p>
          <a:p>
            <a:pPr marL="29209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mbria Math"/>
                <a:cs typeface="Cambria Math"/>
              </a:rPr>
              <a:t>(delayed </a:t>
            </a:r>
            <a:r>
              <a:rPr sz="2400" spc="-5" dirty="0">
                <a:latin typeface="Cambria Math"/>
                <a:cs typeface="Cambria Math"/>
              </a:rPr>
              <a:t>at the </a:t>
            </a:r>
            <a:r>
              <a:rPr sz="2400" dirty="0">
                <a:latin typeface="Cambria Math"/>
                <a:cs typeface="Cambria Math"/>
              </a:rPr>
              <a:t>end of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program)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1810004"/>
            <a:ext cx="396557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Illegal </a:t>
            </a:r>
            <a:r>
              <a:rPr sz="2400" dirty="0">
                <a:latin typeface="Cambria Math"/>
                <a:cs typeface="Cambria Math"/>
              </a:rPr>
              <a:t>Operator or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Operand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mbria Math"/>
                <a:cs typeface="Cambria Math"/>
              </a:rPr>
              <a:t>Control </a:t>
            </a:r>
            <a:r>
              <a:rPr sz="2400" spc="-5" dirty="0">
                <a:latin typeface="Cambria Math"/>
                <a:cs typeface="Cambria Math"/>
              </a:rPr>
              <a:t>Structure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Violation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Missing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Labels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 Math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Duplicate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Labels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80B8BCE-CCC2-4F66-9631-6F819C267791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682" y="482930"/>
            <a:ext cx="7014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ERROR </a:t>
            </a:r>
            <a:r>
              <a:rPr sz="4400" dirty="0"/>
              <a:t>PRINT</a:t>
            </a:r>
            <a:r>
              <a:rPr sz="4400" spc="-30" dirty="0"/>
              <a:t> </a:t>
            </a:r>
            <a:r>
              <a:rPr sz="4400" dirty="0"/>
              <a:t>ROUTINE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9654"/>
            <a:ext cx="8038465" cy="40646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352425" indent="-342900">
              <a:lnSpc>
                <a:spcPct val="8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mbria Math"/>
                <a:cs typeface="Cambria Math"/>
              </a:rPr>
              <a:t>Messages </a:t>
            </a:r>
            <a:r>
              <a:rPr sz="2500" spc="-5" dirty="0">
                <a:latin typeface="Cambria Math"/>
                <a:cs typeface="Cambria Math"/>
              </a:rPr>
              <a:t>have to be displayed for all errors </a:t>
            </a:r>
            <a:r>
              <a:rPr sz="2500" spc="-10" dirty="0">
                <a:latin typeface="Cambria Math"/>
                <a:cs typeface="Cambria Math"/>
              </a:rPr>
              <a:t>which </a:t>
            </a:r>
            <a:r>
              <a:rPr sz="2500" spc="-5" dirty="0">
                <a:latin typeface="Cambria Math"/>
                <a:cs typeface="Cambria Math"/>
              </a:rPr>
              <a:t>are  </a:t>
            </a:r>
            <a:r>
              <a:rPr sz="2500" spc="-10" dirty="0">
                <a:latin typeface="Cambria Math"/>
                <a:cs typeface="Cambria Math"/>
              </a:rPr>
              <a:t>detected </a:t>
            </a:r>
            <a:r>
              <a:rPr sz="2500" spc="-5" dirty="0">
                <a:latin typeface="Cambria Math"/>
                <a:cs typeface="Cambria Math"/>
              </a:rPr>
              <a:t>, </a:t>
            </a:r>
            <a:r>
              <a:rPr sz="2500" spc="-10" dirty="0">
                <a:latin typeface="Cambria Math"/>
                <a:cs typeface="Cambria Math"/>
              </a:rPr>
              <a:t>or </a:t>
            </a:r>
            <a:r>
              <a:rPr sz="2500" spc="-5" dirty="0">
                <a:latin typeface="Cambria Math"/>
                <a:cs typeface="Cambria Math"/>
              </a:rPr>
              <a:t>detected </a:t>
            </a:r>
            <a:r>
              <a:rPr sz="2500" spc="-10" dirty="0">
                <a:latin typeface="Cambria Math"/>
                <a:cs typeface="Cambria Math"/>
              </a:rPr>
              <a:t>and </a:t>
            </a:r>
            <a:r>
              <a:rPr sz="2500" spc="-5" dirty="0">
                <a:latin typeface="Cambria Math"/>
                <a:cs typeface="Cambria Math"/>
              </a:rPr>
              <a:t>corrected in </a:t>
            </a:r>
            <a:r>
              <a:rPr sz="2500" spc="-10" dirty="0">
                <a:latin typeface="Cambria Math"/>
                <a:cs typeface="Cambria Math"/>
              </a:rPr>
              <a:t>the </a:t>
            </a:r>
            <a:r>
              <a:rPr sz="2500" spc="-5" dirty="0">
                <a:latin typeface="Cambria Math"/>
                <a:cs typeface="Cambria Math"/>
              </a:rPr>
              <a:t>source  </a:t>
            </a:r>
            <a:r>
              <a:rPr sz="2500" spc="-10" dirty="0">
                <a:latin typeface="Cambria Math"/>
                <a:cs typeface="Cambria Math"/>
              </a:rPr>
              <a:t>program.</a:t>
            </a:r>
            <a:endParaRPr sz="2500">
              <a:latin typeface="Cambria Math"/>
              <a:cs typeface="Cambria Math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 Math"/>
                <a:cs typeface="Cambria Math"/>
              </a:rPr>
              <a:t>The error </a:t>
            </a:r>
            <a:r>
              <a:rPr sz="2500" spc="-10" dirty="0">
                <a:latin typeface="Cambria Math"/>
                <a:cs typeface="Cambria Math"/>
              </a:rPr>
              <a:t>print </a:t>
            </a:r>
            <a:r>
              <a:rPr sz="2500" spc="-5" dirty="0">
                <a:latin typeface="Cambria Math"/>
                <a:cs typeface="Cambria Math"/>
              </a:rPr>
              <a:t>routine is </a:t>
            </a:r>
            <a:r>
              <a:rPr sz="2500" spc="-10" dirty="0">
                <a:latin typeface="Cambria Math"/>
                <a:cs typeface="Cambria Math"/>
              </a:rPr>
              <a:t>the </a:t>
            </a:r>
            <a:r>
              <a:rPr sz="2500" spc="-5" dirty="0">
                <a:latin typeface="Cambria Math"/>
                <a:cs typeface="Cambria Math"/>
              </a:rPr>
              <a:t>common agency </a:t>
            </a:r>
            <a:r>
              <a:rPr sz="2500" spc="-10" dirty="0">
                <a:latin typeface="Cambria Math"/>
                <a:cs typeface="Cambria Math"/>
              </a:rPr>
              <a:t>that </a:t>
            </a:r>
            <a:r>
              <a:rPr sz="2500" spc="-5" dirty="0">
                <a:latin typeface="Cambria Math"/>
                <a:cs typeface="Cambria Math"/>
              </a:rPr>
              <a:t>is  </a:t>
            </a:r>
            <a:r>
              <a:rPr sz="2500" spc="-10" dirty="0">
                <a:latin typeface="Cambria Math"/>
                <a:cs typeface="Cambria Math"/>
              </a:rPr>
              <a:t>used </a:t>
            </a:r>
            <a:r>
              <a:rPr sz="2500" spc="-5" dirty="0">
                <a:latin typeface="Cambria Math"/>
                <a:cs typeface="Cambria Math"/>
              </a:rPr>
              <a:t>by all individual compiler routines for </a:t>
            </a:r>
            <a:r>
              <a:rPr sz="2500" spc="-10" dirty="0">
                <a:latin typeface="Cambria Math"/>
                <a:cs typeface="Cambria Math"/>
              </a:rPr>
              <a:t>this</a:t>
            </a:r>
            <a:r>
              <a:rPr sz="2500" spc="12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purpose.</a:t>
            </a:r>
            <a:endParaRPr sz="2500">
              <a:latin typeface="Cambria Math"/>
              <a:cs typeface="Cambria Math"/>
            </a:endParaRPr>
          </a:p>
          <a:p>
            <a:pPr marL="355600" marR="99060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 Math"/>
                <a:cs typeface="Cambria Math"/>
              </a:rPr>
              <a:t>The </a:t>
            </a:r>
            <a:r>
              <a:rPr sz="2500" spc="-10" dirty="0">
                <a:latin typeface="Cambria Math"/>
                <a:cs typeface="Cambria Math"/>
              </a:rPr>
              <a:t>text </a:t>
            </a:r>
            <a:r>
              <a:rPr sz="2500" spc="-5" dirty="0">
                <a:latin typeface="Cambria Math"/>
                <a:cs typeface="Cambria Math"/>
              </a:rPr>
              <a:t>of </a:t>
            </a:r>
            <a:r>
              <a:rPr sz="2500" spc="-10" dirty="0">
                <a:latin typeface="Cambria Math"/>
                <a:cs typeface="Cambria Math"/>
              </a:rPr>
              <a:t>the </a:t>
            </a:r>
            <a:r>
              <a:rPr sz="2500" spc="-5" dirty="0">
                <a:latin typeface="Cambria Math"/>
                <a:cs typeface="Cambria Math"/>
              </a:rPr>
              <a:t>error is </a:t>
            </a:r>
            <a:r>
              <a:rPr sz="2500" spc="-10" dirty="0">
                <a:latin typeface="Cambria Math"/>
                <a:cs typeface="Cambria Math"/>
              </a:rPr>
              <a:t>normally stored </a:t>
            </a:r>
            <a:r>
              <a:rPr sz="2500" spc="-5" dirty="0">
                <a:latin typeface="Cambria Math"/>
                <a:cs typeface="Cambria Math"/>
              </a:rPr>
              <a:t>in </a:t>
            </a:r>
            <a:r>
              <a:rPr sz="2500" spc="-10" dirty="0">
                <a:latin typeface="Cambria Math"/>
                <a:cs typeface="Cambria Math"/>
              </a:rPr>
              <a:t>the table </a:t>
            </a:r>
            <a:r>
              <a:rPr sz="2500" spc="-5" dirty="0">
                <a:latin typeface="Cambria Math"/>
                <a:cs typeface="Cambria Math"/>
              </a:rPr>
              <a:t>local  to this</a:t>
            </a:r>
            <a:r>
              <a:rPr sz="2500" spc="-1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routine</a:t>
            </a:r>
            <a:endParaRPr sz="2500">
              <a:latin typeface="Cambria Math"/>
              <a:cs typeface="Cambria Math"/>
            </a:endParaRPr>
          </a:p>
          <a:p>
            <a:pPr marL="355600" marR="555625" indent="-342900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mbria Math"/>
                <a:cs typeface="Cambria Math"/>
              </a:rPr>
              <a:t>Associated with </a:t>
            </a:r>
            <a:r>
              <a:rPr sz="2500" spc="-5" dirty="0">
                <a:latin typeface="Cambria Math"/>
                <a:cs typeface="Cambria Math"/>
              </a:rPr>
              <a:t>each </a:t>
            </a:r>
            <a:r>
              <a:rPr sz="2500" spc="-10" dirty="0">
                <a:latin typeface="Cambria Math"/>
                <a:cs typeface="Cambria Math"/>
              </a:rPr>
              <a:t>message </a:t>
            </a:r>
            <a:r>
              <a:rPr sz="2500" spc="-5" dirty="0">
                <a:latin typeface="Cambria Math"/>
                <a:cs typeface="Cambria Math"/>
              </a:rPr>
              <a:t>is </a:t>
            </a:r>
            <a:r>
              <a:rPr sz="2500" spc="-10" dirty="0">
                <a:latin typeface="Cambria Math"/>
                <a:cs typeface="Cambria Math"/>
              </a:rPr>
              <a:t>the </a:t>
            </a:r>
            <a:r>
              <a:rPr sz="2500" spc="-5" dirty="0">
                <a:latin typeface="Cambria Math"/>
                <a:cs typeface="Cambria Math"/>
              </a:rPr>
              <a:t>numerical value  indicating it’s error</a:t>
            </a:r>
            <a:r>
              <a:rPr sz="2500" spc="70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severity</a:t>
            </a:r>
            <a:endParaRPr sz="2500">
              <a:latin typeface="Cambria Math"/>
              <a:cs typeface="Cambria Math"/>
            </a:endParaRPr>
          </a:p>
          <a:p>
            <a:pPr marL="355600" indent="-342900">
              <a:lnSpc>
                <a:spcPts val="27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mbria Math"/>
                <a:cs typeface="Cambria Math"/>
              </a:rPr>
              <a:t>This value is </a:t>
            </a:r>
            <a:r>
              <a:rPr sz="2500" spc="-10" dirty="0">
                <a:latin typeface="Cambria Math"/>
                <a:cs typeface="Cambria Math"/>
              </a:rPr>
              <a:t>mainly used </a:t>
            </a:r>
            <a:r>
              <a:rPr sz="2500" spc="-5" dirty="0">
                <a:latin typeface="Cambria Math"/>
                <a:cs typeface="Cambria Math"/>
              </a:rPr>
              <a:t>for purposes internal to</a:t>
            </a:r>
            <a:r>
              <a:rPr sz="2500" spc="13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the</a:t>
            </a:r>
            <a:endParaRPr sz="2500">
              <a:latin typeface="Cambria Math"/>
              <a:cs typeface="Cambria Math"/>
            </a:endParaRPr>
          </a:p>
          <a:p>
            <a:pPr marL="355600" marR="50800">
              <a:lnSpc>
                <a:spcPts val="2400"/>
              </a:lnSpc>
              <a:spcBef>
                <a:spcPts val="280"/>
              </a:spcBef>
            </a:pPr>
            <a:r>
              <a:rPr sz="2500" spc="-5" dirty="0">
                <a:latin typeface="Cambria Math"/>
                <a:cs typeface="Cambria Math"/>
              </a:rPr>
              <a:t>compiler’s </a:t>
            </a:r>
            <a:r>
              <a:rPr sz="2500" spc="-10" dirty="0">
                <a:latin typeface="Cambria Math"/>
                <a:cs typeface="Cambria Math"/>
              </a:rPr>
              <a:t>operation </a:t>
            </a:r>
            <a:r>
              <a:rPr sz="2500" spc="-5" dirty="0">
                <a:latin typeface="Cambria Math"/>
                <a:cs typeface="Cambria Math"/>
              </a:rPr>
              <a:t>( </a:t>
            </a:r>
            <a:r>
              <a:rPr sz="2500" spc="-10" dirty="0">
                <a:latin typeface="Cambria Math"/>
                <a:cs typeface="Cambria Math"/>
              </a:rPr>
              <a:t>like </a:t>
            </a:r>
            <a:r>
              <a:rPr sz="2500" spc="-5" dirty="0">
                <a:latin typeface="Cambria Math"/>
                <a:cs typeface="Cambria Math"/>
              </a:rPr>
              <a:t>if </a:t>
            </a:r>
            <a:r>
              <a:rPr sz="2500" spc="-10" dirty="0">
                <a:latin typeface="Cambria Math"/>
                <a:cs typeface="Cambria Math"/>
              </a:rPr>
              <a:t>not </a:t>
            </a:r>
            <a:r>
              <a:rPr sz="2500" spc="-5" dirty="0">
                <a:latin typeface="Cambria Math"/>
                <a:cs typeface="Cambria Math"/>
              </a:rPr>
              <a:t>to </a:t>
            </a:r>
            <a:r>
              <a:rPr sz="2500" spc="-10" dirty="0">
                <a:latin typeface="Cambria Math"/>
                <a:cs typeface="Cambria Math"/>
              </a:rPr>
              <a:t>allow the </a:t>
            </a:r>
            <a:r>
              <a:rPr sz="2500" spc="-5" dirty="0">
                <a:latin typeface="Cambria Math"/>
                <a:cs typeface="Cambria Math"/>
              </a:rPr>
              <a:t>program </a:t>
            </a:r>
            <a:r>
              <a:rPr sz="2500" spc="-10" dirty="0">
                <a:latin typeface="Cambria Math"/>
                <a:cs typeface="Cambria Math"/>
              </a:rPr>
              <a:t>to  </a:t>
            </a:r>
            <a:r>
              <a:rPr sz="2500" spc="-5" dirty="0">
                <a:latin typeface="Cambria Math"/>
                <a:cs typeface="Cambria Math"/>
              </a:rPr>
              <a:t>reach the execution stage or</a:t>
            </a:r>
            <a:r>
              <a:rPr sz="2500" spc="6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not)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180A-A0E4-4710-AD27-820FC7AC69D0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8229600" cy="202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52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Warning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and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correction.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Compilation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continues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and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compiled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program 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will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execute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Cambria Math"/>
                          <a:cs typeface="Cambria Math"/>
                        </a:rPr>
                        <a:t>Warning 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only.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Compilation continues and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compiled 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program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will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execute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5" dirty="0">
                          <a:latin typeface="Cambria Math"/>
                          <a:cs typeface="Cambria Math"/>
                        </a:rPr>
                        <a:t>Fatal 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error.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Compilation continues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but the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compiled </a:t>
                      </a:r>
                      <a:r>
                        <a:rPr sz="1800" spc="-15" dirty="0">
                          <a:latin typeface="Cambria Math"/>
                          <a:cs typeface="Cambria Math"/>
                        </a:rPr>
                        <a:t>program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will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not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mbria Math"/>
                          <a:cs typeface="Cambria Math"/>
                        </a:rPr>
                        <a:t>execute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Compiler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error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.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Compilation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terminated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5266-D9E9-4814-8081-95D08811B83B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7806690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6550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For each </a:t>
            </a:r>
            <a:r>
              <a:rPr sz="3200" spc="-5" dirty="0">
                <a:latin typeface="Cambria Math"/>
                <a:cs typeface="Cambria Math"/>
              </a:rPr>
              <a:t>individual error two items </a:t>
            </a:r>
            <a:r>
              <a:rPr sz="3200" dirty="0">
                <a:latin typeface="Cambria Math"/>
                <a:cs typeface="Cambria Math"/>
              </a:rPr>
              <a:t>of  </a:t>
            </a:r>
            <a:r>
              <a:rPr sz="3200" spc="-5" dirty="0">
                <a:latin typeface="Cambria Math"/>
                <a:cs typeface="Cambria Math"/>
              </a:rPr>
              <a:t>information need </a:t>
            </a:r>
            <a:r>
              <a:rPr sz="3200" dirty="0">
                <a:latin typeface="Cambria Math"/>
                <a:cs typeface="Cambria Math"/>
              </a:rPr>
              <a:t>to be </a:t>
            </a:r>
            <a:r>
              <a:rPr sz="3200" spc="-5" dirty="0">
                <a:latin typeface="Cambria Math"/>
                <a:cs typeface="Cambria Math"/>
              </a:rPr>
              <a:t>passed </a:t>
            </a:r>
            <a:r>
              <a:rPr sz="3200" dirty="0">
                <a:latin typeface="Cambria Math"/>
                <a:cs typeface="Cambria Math"/>
              </a:rPr>
              <a:t>to </a:t>
            </a:r>
            <a:r>
              <a:rPr sz="3200" spc="-5" dirty="0">
                <a:latin typeface="Cambria Math"/>
                <a:cs typeface="Cambria Math"/>
              </a:rPr>
              <a:t>this  routine</a:t>
            </a:r>
            <a:endParaRPr sz="3200">
              <a:latin typeface="Cambria Math"/>
              <a:cs typeface="Cambria Math"/>
            </a:endParaRPr>
          </a:p>
          <a:p>
            <a:pPr marL="355600" marR="108140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</a:t>
            </a:r>
            <a:r>
              <a:rPr sz="3200" spc="-5" dirty="0">
                <a:latin typeface="Cambria Math"/>
                <a:cs typeface="Cambria Math"/>
              </a:rPr>
              <a:t>error number and the statement  number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</a:t>
            </a:r>
            <a:r>
              <a:rPr sz="3200" spc="-5" dirty="0">
                <a:latin typeface="Cambria Math"/>
                <a:cs typeface="Cambria Math"/>
              </a:rPr>
              <a:t>structure and logic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the routine  </a:t>
            </a:r>
            <a:r>
              <a:rPr sz="3200" dirty="0">
                <a:latin typeface="Cambria Math"/>
                <a:cs typeface="Cambria Math"/>
              </a:rPr>
              <a:t>depends </a:t>
            </a:r>
            <a:r>
              <a:rPr sz="3200" spc="-5" dirty="0">
                <a:latin typeface="Cambria Math"/>
                <a:cs typeface="Cambria Math"/>
              </a:rPr>
              <a:t>largely </a:t>
            </a:r>
            <a:r>
              <a:rPr sz="3200" dirty="0">
                <a:latin typeface="Cambria Math"/>
                <a:cs typeface="Cambria Math"/>
              </a:rPr>
              <a:t>on </a:t>
            </a: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decisions </a:t>
            </a:r>
            <a:r>
              <a:rPr sz="3200" spc="-5" dirty="0">
                <a:latin typeface="Cambria Math"/>
                <a:cs typeface="Cambria Math"/>
              </a:rPr>
              <a:t>regarding  the place where the </a:t>
            </a:r>
            <a:r>
              <a:rPr sz="3200" dirty="0">
                <a:latin typeface="Cambria Math"/>
                <a:cs typeface="Cambria Math"/>
              </a:rPr>
              <a:t>message is to </a:t>
            </a:r>
            <a:r>
              <a:rPr sz="3200" spc="-5" dirty="0">
                <a:latin typeface="Cambria Math"/>
                <a:cs typeface="Cambria Math"/>
              </a:rPr>
              <a:t>be  printed.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1FAC-3E69-43F1-92A9-5ABFAE4910E1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50" y="210134"/>
            <a:ext cx="72218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4290" marR="5080" indent="-256222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Desirable place </a:t>
            </a:r>
            <a:r>
              <a:rPr sz="4000" dirty="0">
                <a:solidFill>
                  <a:srgbClr val="000000"/>
                </a:solidFill>
              </a:rPr>
              <a:t>for </a:t>
            </a:r>
            <a:r>
              <a:rPr sz="4000" spc="-5" dirty="0">
                <a:solidFill>
                  <a:srgbClr val="000000"/>
                </a:solidFill>
              </a:rPr>
              <a:t>printing error  </a:t>
            </a:r>
            <a:r>
              <a:rPr sz="4000" spc="-10" dirty="0">
                <a:solidFill>
                  <a:srgbClr val="000000"/>
                </a:solidFill>
              </a:rPr>
              <a:t>messages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90384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321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messages </a:t>
            </a:r>
            <a:r>
              <a:rPr sz="3200" spc="-5" dirty="0">
                <a:latin typeface="Cambria Math"/>
                <a:cs typeface="Cambria Math"/>
              </a:rPr>
              <a:t>are best printed against the  erraneous statement</a:t>
            </a:r>
            <a:r>
              <a:rPr sz="320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itself</a:t>
            </a:r>
            <a:endParaRPr sz="3200">
              <a:latin typeface="Cambria Math"/>
              <a:cs typeface="Cambria Math"/>
            </a:endParaRPr>
          </a:p>
          <a:p>
            <a:pPr marL="355600" marR="723265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Single pass </a:t>
            </a:r>
            <a:r>
              <a:rPr sz="3200" dirty="0">
                <a:latin typeface="Cambria Math"/>
                <a:cs typeface="Cambria Math"/>
              </a:rPr>
              <a:t>compilers find it </a:t>
            </a:r>
            <a:r>
              <a:rPr sz="3200" spc="-5" dirty="0">
                <a:latin typeface="Cambria Math"/>
                <a:cs typeface="Cambria Math"/>
              </a:rPr>
              <a:t>difficult to  </a:t>
            </a:r>
            <a:r>
              <a:rPr sz="3200" dirty="0">
                <a:latin typeface="Cambria Math"/>
                <a:cs typeface="Cambria Math"/>
              </a:rPr>
              <a:t>indicate </a:t>
            </a:r>
            <a:r>
              <a:rPr sz="3200" spc="-5" dirty="0">
                <a:latin typeface="Cambria Math"/>
                <a:cs typeface="Cambria Math"/>
              </a:rPr>
              <a:t>all errors against the </a:t>
            </a:r>
            <a:r>
              <a:rPr sz="3200" dirty="0">
                <a:latin typeface="Cambria Math"/>
                <a:cs typeface="Cambria Math"/>
              </a:rPr>
              <a:t>offending  </a:t>
            </a:r>
            <a:r>
              <a:rPr sz="3200" spc="-5" dirty="0">
                <a:latin typeface="Cambria Math"/>
                <a:cs typeface="Cambria Math"/>
              </a:rPr>
              <a:t>statement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Multipass </a:t>
            </a:r>
            <a:r>
              <a:rPr sz="3200" dirty="0">
                <a:latin typeface="Cambria Math"/>
                <a:cs typeface="Cambria Math"/>
              </a:rPr>
              <a:t>compilers can provide such</a:t>
            </a:r>
            <a:r>
              <a:rPr sz="3200" spc="-12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error  </a:t>
            </a:r>
            <a:r>
              <a:rPr sz="3200" dirty="0">
                <a:latin typeface="Cambria Math"/>
                <a:cs typeface="Cambria Math"/>
              </a:rPr>
              <a:t>condition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E74A-A904-486B-A042-14F6580FEAD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329"/>
            <a:ext cx="801370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431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mbria Math"/>
                <a:cs typeface="Cambria Math"/>
              </a:rPr>
              <a:t>Many </a:t>
            </a:r>
            <a:r>
              <a:rPr sz="2800" spc="-5" dirty="0">
                <a:latin typeface="Cambria Math"/>
                <a:cs typeface="Cambria Math"/>
              </a:rPr>
              <a:t>Fortran compilers indicate errors on a </a:t>
            </a:r>
            <a:r>
              <a:rPr sz="2800" spc="-10" dirty="0">
                <a:latin typeface="Cambria Math"/>
                <a:cs typeface="Cambria Math"/>
              </a:rPr>
              <a:t>line  </a:t>
            </a:r>
            <a:r>
              <a:rPr sz="2800" spc="-5" dirty="0">
                <a:latin typeface="Cambria Math"/>
                <a:cs typeface="Cambria Math"/>
              </a:rPr>
              <a:t>by line basis as far as </a:t>
            </a:r>
            <a:r>
              <a:rPr sz="2800" spc="-10" dirty="0">
                <a:latin typeface="Cambria Math"/>
                <a:cs typeface="Cambria Math"/>
              </a:rPr>
              <a:t>possible </a:t>
            </a:r>
            <a:r>
              <a:rPr sz="2800" spc="-5" dirty="0">
                <a:latin typeface="Cambria Math"/>
                <a:cs typeface="Cambria Math"/>
              </a:rPr>
              <a:t>since </a:t>
            </a:r>
            <a:r>
              <a:rPr sz="2800" spc="-10" dirty="0">
                <a:latin typeface="Cambria Math"/>
                <a:cs typeface="Cambria Math"/>
              </a:rPr>
              <a:t>syntax  analysis and </a:t>
            </a:r>
            <a:r>
              <a:rPr sz="2800" spc="-5" dirty="0">
                <a:latin typeface="Cambria Math"/>
                <a:cs typeface="Cambria Math"/>
              </a:rPr>
              <a:t>output </a:t>
            </a:r>
            <a:r>
              <a:rPr sz="2800" spc="-10" dirty="0">
                <a:latin typeface="Cambria Math"/>
                <a:cs typeface="Cambria Math"/>
              </a:rPr>
              <a:t>listing are </a:t>
            </a:r>
            <a:r>
              <a:rPr sz="2800" spc="-5" dirty="0">
                <a:latin typeface="Cambria Math"/>
                <a:cs typeface="Cambria Math"/>
              </a:rPr>
              <a:t>both performed </a:t>
            </a:r>
            <a:r>
              <a:rPr sz="2800" dirty="0">
                <a:latin typeface="Cambria Math"/>
                <a:cs typeface="Cambria Math"/>
              </a:rPr>
              <a:t>in  </a:t>
            </a:r>
            <a:r>
              <a:rPr sz="2800" spc="-10" dirty="0">
                <a:latin typeface="Cambria Math"/>
                <a:cs typeface="Cambria Math"/>
              </a:rPr>
              <a:t>the </a:t>
            </a:r>
            <a:r>
              <a:rPr sz="2800" spc="-5" dirty="0">
                <a:latin typeface="Cambria Math"/>
                <a:cs typeface="Cambria Math"/>
              </a:rPr>
              <a:t>same – </a:t>
            </a:r>
            <a:r>
              <a:rPr sz="2800" spc="-10" dirty="0">
                <a:latin typeface="Cambria Math"/>
                <a:cs typeface="Cambria Math"/>
              </a:rPr>
              <a:t>normally </a:t>
            </a:r>
            <a:r>
              <a:rPr sz="2800" spc="-5" dirty="0">
                <a:latin typeface="Cambria Math"/>
                <a:cs typeface="Cambria Math"/>
              </a:rPr>
              <a:t>first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pass</a:t>
            </a:r>
            <a:endParaRPr sz="2800">
              <a:latin typeface="Cambria Math"/>
              <a:cs typeface="Cambria Math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mbria Math"/>
                <a:cs typeface="Cambria Math"/>
              </a:rPr>
              <a:t>Some compilers </a:t>
            </a:r>
            <a:r>
              <a:rPr sz="2800" spc="-10" dirty="0">
                <a:latin typeface="Cambria Math"/>
                <a:cs typeface="Cambria Math"/>
              </a:rPr>
              <a:t>group </a:t>
            </a:r>
            <a:r>
              <a:rPr sz="2800" spc="-5" dirty="0">
                <a:latin typeface="Cambria Math"/>
                <a:cs typeface="Cambria Math"/>
              </a:rPr>
              <a:t>all error </a:t>
            </a:r>
            <a:r>
              <a:rPr sz="2800" spc="-10" dirty="0">
                <a:latin typeface="Cambria Math"/>
                <a:cs typeface="Cambria Math"/>
              </a:rPr>
              <a:t>messages </a:t>
            </a:r>
            <a:r>
              <a:rPr sz="2800" spc="-5" dirty="0">
                <a:latin typeface="Cambria Math"/>
                <a:cs typeface="Cambria Math"/>
              </a:rPr>
              <a:t>at end of  </a:t>
            </a:r>
            <a:r>
              <a:rPr sz="2800" spc="-10" dirty="0">
                <a:latin typeface="Cambria Math"/>
                <a:cs typeface="Cambria Math"/>
              </a:rPr>
              <a:t>the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program.</a:t>
            </a:r>
            <a:endParaRPr sz="2800">
              <a:latin typeface="Cambria Math"/>
              <a:cs typeface="Cambria Math"/>
            </a:endParaRPr>
          </a:p>
          <a:p>
            <a:pPr marL="355600" marR="1029969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Cambria Math"/>
                <a:cs typeface="Cambria Math"/>
              </a:rPr>
              <a:t>This has the </a:t>
            </a:r>
            <a:r>
              <a:rPr sz="2800" spc="-10" dirty="0">
                <a:latin typeface="Cambria Math"/>
                <a:cs typeface="Cambria Math"/>
              </a:rPr>
              <a:t>advantages </a:t>
            </a:r>
            <a:r>
              <a:rPr sz="2800" spc="-5" dirty="0">
                <a:latin typeface="Cambria Math"/>
                <a:cs typeface="Cambria Math"/>
              </a:rPr>
              <a:t>that the problem of  duplicate </a:t>
            </a:r>
            <a:r>
              <a:rPr sz="2800" spc="-10" dirty="0">
                <a:latin typeface="Cambria Math"/>
                <a:cs typeface="Cambria Math"/>
              </a:rPr>
              <a:t>messages </a:t>
            </a:r>
            <a:r>
              <a:rPr sz="2800" spc="-5" dirty="0">
                <a:latin typeface="Cambria Math"/>
                <a:cs typeface="Cambria Math"/>
              </a:rPr>
              <a:t>for similar </a:t>
            </a:r>
            <a:r>
              <a:rPr sz="2800" spc="-10" dirty="0">
                <a:latin typeface="Cambria Math"/>
                <a:cs typeface="Cambria Math"/>
              </a:rPr>
              <a:t>misuse </a:t>
            </a:r>
            <a:r>
              <a:rPr sz="2800" spc="-5" dirty="0">
                <a:latin typeface="Cambria Math"/>
                <a:cs typeface="Cambria Math"/>
              </a:rPr>
              <a:t>of an  identifier can be satisfactorily</a:t>
            </a:r>
            <a:r>
              <a:rPr sz="2800" spc="-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solved.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BFE-3C2A-4BA5-AEE3-1B7728D4AB85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7893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compiler </a:t>
            </a:r>
            <a:r>
              <a:rPr sz="3200" spc="-5" dirty="0">
                <a:latin typeface="Cambria Math"/>
                <a:cs typeface="Cambria Math"/>
              </a:rPr>
              <a:t>error table will be </a:t>
            </a:r>
            <a:r>
              <a:rPr sz="3200" dirty="0">
                <a:latin typeface="Cambria Math"/>
                <a:cs typeface="Cambria Math"/>
              </a:rPr>
              <a:t>in </a:t>
            </a:r>
            <a:r>
              <a:rPr sz="3200" spc="-5" dirty="0">
                <a:latin typeface="Cambria Math"/>
                <a:cs typeface="Cambria Math"/>
              </a:rPr>
              <a:t>the</a:t>
            </a:r>
            <a:r>
              <a:rPr sz="3200" spc="-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form</a:t>
            </a:r>
            <a:endParaRPr sz="3200">
              <a:latin typeface="Cambria Math"/>
              <a:cs typeface="Cambria Math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736850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 marR="255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Error  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u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e  identifier)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22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  statement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16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Auxiliary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19187" y="3806697"/>
            <a:ext cx="691515" cy="1146810"/>
          </a:xfrm>
          <a:custGeom>
            <a:avLst/>
            <a:gdLst/>
            <a:ahLst/>
            <a:cxnLst/>
            <a:rect l="l" t="t" r="r" b="b"/>
            <a:pathLst>
              <a:path w="691514" h="1146810">
                <a:moveTo>
                  <a:pt x="4140" y="1040891"/>
                </a:moveTo>
                <a:lnTo>
                  <a:pt x="1257" y="1043685"/>
                </a:lnTo>
                <a:lnTo>
                  <a:pt x="0" y="1146302"/>
                </a:lnTo>
                <a:lnTo>
                  <a:pt x="13632" y="1138808"/>
                </a:lnTo>
                <a:lnTo>
                  <a:pt x="11925" y="1138808"/>
                </a:lnTo>
                <a:lnTo>
                  <a:pt x="1028" y="1132204"/>
                </a:lnTo>
                <a:lnTo>
                  <a:pt x="13117" y="1112056"/>
                </a:lnTo>
                <a:lnTo>
                  <a:pt x="13957" y="1043939"/>
                </a:lnTo>
                <a:lnTo>
                  <a:pt x="11150" y="1041019"/>
                </a:lnTo>
                <a:lnTo>
                  <a:pt x="7645" y="1041019"/>
                </a:lnTo>
                <a:lnTo>
                  <a:pt x="4140" y="1040891"/>
                </a:lnTo>
                <a:close/>
              </a:path>
              <a:path w="691514" h="1146810">
                <a:moveTo>
                  <a:pt x="13117" y="1112056"/>
                </a:moveTo>
                <a:lnTo>
                  <a:pt x="1028" y="1132204"/>
                </a:lnTo>
                <a:lnTo>
                  <a:pt x="11925" y="1138808"/>
                </a:lnTo>
                <a:lnTo>
                  <a:pt x="13830" y="1135633"/>
                </a:lnTo>
                <a:lnTo>
                  <a:pt x="12827" y="1135633"/>
                </a:lnTo>
                <a:lnTo>
                  <a:pt x="3429" y="1129919"/>
                </a:lnTo>
                <a:lnTo>
                  <a:pt x="12961" y="1124691"/>
                </a:lnTo>
                <a:lnTo>
                  <a:pt x="13117" y="1112056"/>
                </a:lnTo>
                <a:close/>
              </a:path>
              <a:path w="691514" h="1146810">
                <a:moveTo>
                  <a:pt x="83832" y="1085850"/>
                </a:moveTo>
                <a:lnTo>
                  <a:pt x="24041" y="1118616"/>
                </a:lnTo>
                <a:lnTo>
                  <a:pt x="11925" y="1138808"/>
                </a:lnTo>
                <a:lnTo>
                  <a:pt x="13632" y="1138808"/>
                </a:lnTo>
                <a:lnTo>
                  <a:pt x="89928" y="1096899"/>
                </a:lnTo>
                <a:lnTo>
                  <a:pt x="91071" y="1093089"/>
                </a:lnTo>
                <a:lnTo>
                  <a:pt x="89420" y="1090040"/>
                </a:lnTo>
                <a:lnTo>
                  <a:pt x="87642" y="1086865"/>
                </a:lnTo>
                <a:lnTo>
                  <a:pt x="83832" y="1085850"/>
                </a:lnTo>
                <a:close/>
              </a:path>
              <a:path w="691514" h="1146810">
                <a:moveTo>
                  <a:pt x="12961" y="1124691"/>
                </a:moveTo>
                <a:lnTo>
                  <a:pt x="3429" y="1129919"/>
                </a:lnTo>
                <a:lnTo>
                  <a:pt x="12827" y="1135633"/>
                </a:lnTo>
                <a:lnTo>
                  <a:pt x="12961" y="1124691"/>
                </a:lnTo>
                <a:close/>
              </a:path>
              <a:path w="691514" h="1146810">
                <a:moveTo>
                  <a:pt x="24041" y="1118616"/>
                </a:moveTo>
                <a:lnTo>
                  <a:pt x="12961" y="1124691"/>
                </a:lnTo>
                <a:lnTo>
                  <a:pt x="12827" y="1135633"/>
                </a:lnTo>
                <a:lnTo>
                  <a:pt x="13830" y="1135633"/>
                </a:lnTo>
                <a:lnTo>
                  <a:pt x="24041" y="1118616"/>
                </a:lnTo>
                <a:close/>
              </a:path>
              <a:path w="691514" h="1146810">
                <a:moveTo>
                  <a:pt x="680351" y="0"/>
                </a:moveTo>
                <a:lnTo>
                  <a:pt x="13117" y="1112056"/>
                </a:lnTo>
                <a:lnTo>
                  <a:pt x="12961" y="1124691"/>
                </a:lnTo>
                <a:lnTo>
                  <a:pt x="24041" y="1118616"/>
                </a:lnTo>
                <a:lnTo>
                  <a:pt x="691273" y="6603"/>
                </a:lnTo>
                <a:lnTo>
                  <a:pt x="680351" y="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5057013"/>
            <a:ext cx="138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Message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25E8-E754-48DB-AC59-70FC80743DF9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482930"/>
            <a:ext cx="37039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Runtime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errors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4352"/>
            <a:ext cx="6909434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</a:t>
            </a:r>
            <a:r>
              <a:rPr sz="3200" spc="-10" dirty="0">
                <a:latin typeface="Cambria Math"/>
                <a:cs typeface="Cambria Math"/>
              </a:rPr>
              <a:t>runtime </a:t>
            </a:r>
            <a:r>
              <a:rPr sz="3200" spc="-5" dirty="0">
                <a:latin typeface="Cambria Math"/>
                <a:cs typeface="Cambria Math"/>
              </a:rPr>
              <a:t>errors are detected</a:t>
            </a:r>
            <a:r>
              <a:rPr sz="320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by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Cambria Math"/>
              <a:buAutoNum type="arabicPeriod"/>
              <a:tabLst>
                <a:tab pos="408940" algn="l"/>
              </a:tabLst>
            </a:pPr>
            <a:r>
              <a:rPr dirty="0"/>
              <a:t>	</a:t>
            </a:r>
            <a:r>
              <a:rPr sz="3200" spc="-5" dirty="0">
                <a:latin typeface="Cambria Math"/>
                <a:cs typeface="Cambria Math"/>
              </a:rPr>
              <a:t>The run time </a:t>
            </a:r>
            <a:r>
              <a:rPr sz="3200" dirty="0">
                <a:latin typeface="Cambria Math"/>
                <a:cs typeface="Cambria Math"/>
              </a:rPr>
              <a:t>control routine </a:t>
            </a:r>
            <a:r>
              <a:rPr sz="3200" spc="-5" dirty="0">
                <a:latin typeface="Cambria Math"/>
                <a:cs typeface="Cambria Math"/>
              </a:rPr>
              <a:t>which </a:t>
            </a:r>
            <a:r>
              <a:rPr sz="3200" dirty="0">
                <a:latin typeface="Cambria Math"/>
                <a:cs typeface="Cambria Math"/>
              </a:rPr>
              <a:t>is  </a:t>
            </a:r>
            <a:r>
              <a:rPr sz="3200" spc="-5" dirty="0">
                <a:latin typeface="Cambria Math"/>
                <a:cs typeface="Cambria Math"/>
              </a:rPr>
              <a:t>interfaced with the generated </a:t>
            </a:r>
            <a:r>
              <a:rPr sz="3200" dirty="0">
                <a:latin typeface="Cambria Math"/>
                <a:cs typeface="Cambria Math"/>
              </a:rPr>
              <a:t>code in  standard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manner</a:t>
            </a:r>
            <a:endParaRPr sz="3200">
              <a:latin typeface="Cambria Math"/>
              <a:cs typeface="Cambria Math"/>
            </a:endParaRPr>
          </a:p>
          <a:p>
            <a:pPr marL="408305" indent="-396240" algn="just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8940" algn="l"/>
              </a:tabLst>
            </a:pPr>
            <a:r>
              <a:rPr sz="3200" spc="-5" dirty="0">
                <a:latin typeface="Cambria Math"/>
                <a:cs typeface="Cambria Math"/>
              </a:rPr>
              <a:t>The </a:t>
            </a:r>
            <a:r>
              <a:rPr sz="3200" dirty="0">
                <a:latin typeface="Cambria Math"/>
                <a:cs typeface="Cambria Math"/>
              </a:rPr>
              <a:t>machine</a:t>
            </a:r>
            <a:r>
              <a:rPr sz="3200" spc="-1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hardware</a:t>
            </a:r>
            <a:endParaRPr sz="3200">
              <a:latin typeface="Cambria Math"/>
              <a:cs typeface="Cambria Math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mbria Math"/>
                <a:cs typeface="Cambria Math"/>
              </a:rPr>
              <a:t>3 . </a:t>
            </a:r>
            <a:r>
              <a:rPr sz="3200" spc="-5" dirty="0">
                <a:latin typeface="Cambria Math"/>
                <a:cs typeface="Cambria Math"/>
              </a:rPr>
              <a:t>Operating </a:t>
            </a:r>
            <a:r>
              <a:rPr sz="3200" dirty="0">
                <a:latin typeface="Cambria Math"/>
                <a:cs typeface="Cambria Math"/>
              </a:rPr>
              <a:t>system </a:t>
            </a:r>
            <a:r>
              <a:rPr sz="3200" spc="-5" dirty="0">
                <a:latin typeface="Cambria Math"/>
                <a:cs typeface="Cambria Math"/>
              </a:rPr>
              <a:t>interfaces to</a:t>
            </a:r>
            <a:r>
              <a:rPr sz="3200" spc="-4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I/O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CC3A-5F41-49CB-9258-74BB3FBAFFC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873" y="482930"/>
            <a:ext cx="5848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DIAGNOSTIC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COMPILER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803402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Compilers </a:t>
            </a:r>
            <a:r>
              <a:rPr sz="3200" spc="-5" dirty="0">
                <a:latin typeface="Cambria Math"/>
                <a:cs typeface="Cambria Math"/>
              </a:rPr>
              <a:t>giving due </a:t>
            </a:r>
            <a:r>
              <a:rPr sz="3200" dirty="0">
                <a:latin typeface="Cambria Math"/>
                <a:cs typeface="Cambria Math"/>
              </a:rPr>
              <a:t>importance </a:t>
            </a:r>
            <a:r>
              <a:rPr sz="3200" spc="-5" dirty="0">
                <a:latin typeface="Cambria Math"/>
                <a:cs typeface="Cambria Math"/>
              </a:rPr>
              <a:t>to all the </a:t>
            </a:r>
            <a:r>
              <a:rPr sz="3200" dirty="0">
                <a:latin typeface="Cambria Math"/>
                <a:cs typeface="Cambria Math"/>
              </a:rPr>
              <a:t>3  </a:t>
            </a:r>
            <a:r>
              <a:rPr sz="3200" spc="-5" dirty="0">
                <a:latin typeface="Cambria Math"/>
                <a:cs typeface="Cambria Math"/>
              </a:rPr>
              <a:t>aspects </a:t>
            </a:r>
            <a:r>
              <a:rPr sz="3200" dirty="0">
                <a:latin typeface="Cambria Math"/>
                <a:cs typeface="Cambria Math"/>
              </a:rPr>
              <a:t>is called</a:t>
            </a:r>
            <a:r>
              <a:rPr sz="3200" spc="-5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“Diagnostic</a:t>
            </a:r>
            <a:endParaRPr sz="3200">
              <a:latin typeface="Cambria Math"/>
              <a:cs typeface="Cambria Math"/>
            </a:endParaRPr>
          </a:p>
          <a:p>
            <a:pPr marL="355600" marR="16637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compilers”, </a:t>
            </a:r>
            <a:r>
              <a:rPr sz="3200" spc="-5" dirty="0">
                <a:latin typeface="Cambria Math"/>
                <a:cs typeface="Cambria Math"/>
              </a:rPr>
              <a:t>which </a:t>
            </a:r>
            <a:r>
              <a:rPr sz="3200" dirty="0">
                <a:latin typeface="Cambria Math"/>
                <a:cs typeface="Cambria Math"/>
              </a:rPr>
              <a:t>follows complex</a:t>
            </a:r>
            <a:r>
              <a:rPr sz="3200" spc="-7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analysis  task, which may require extra time </a:t>
            </a:r>
            <a:r>
              <a:rPr sz="3200" dirty="0">
                <a:latin typeface="Cambria Math"/>
                <a:cs typeface="Cambria Math"/>
              </a:rPr>
              <a:t>or  </a:t>
            </a:r>
            <a:r>
              <a:rPr sz="3200" spc="-5" dirty="0">
                <a:latin typeface="Cambria Math"/>
                <a:cs typeface="Cambria Math"/>
              </a:rPr>
              <a:t>memory</a:t>
            </a:r>
            <a:r>
              <a:rPr sz="3200" spc="-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space.</a:t>
            </a:r>
            <a:endParaRPr sz="32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Eg: </a:t>
            </a:r>
            <a:r>
              <a:rPr sz="3200" spc="-5" dirty="0">
                <a:latin typeface="Cambria Math"/>
                <a:cs typeface="Cambria Math"/>
              </a:rPr>
              <a:t>WATFOR,</a:t>
            </a:r>
            <a:r>
              <a:rPr sz="3200" spc="-2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IITFORT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F40D-CBF9-4D54-9258-B767FDD60D2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2"/>
            <a:ext cx="735520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mbria Math"/>
                <a:cs typeface="Cambria Math"/>
              </a:rPr>
              <a:t>The </a:t>
            </a:r>
            <a:r>
              <a:rPr sz="3200" spc="-5" dirty="0">
                <a:latin typeface="Cambria Math"/>
                <a:cs typeface="Cambria Math"/>
              </a:rPr>
              <a:t>agency required to detect particular  type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error depends </a:t>
            </a:r>
            <a:r>
              <a:rPr sz="3200" dirty="0">
                <a:latin typeface="Cambria Math"/>
                <a:cs typeface="Cambria Math"/>
              </a:rPr>
              <a:t>on </a:t>
            </a:r>
            <a:r>
              <a:rPr sz="3200" spc="-5" dirty="0">
                <a:latin typeface="Cambria Math"/>
                <a:cs typeface="Cambria Math"/>
              </a:rPr>
              <a:t>nature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error  and </a:t>
            </a:r>
            <a:r>
              <a:rPr sz="3200" dirty="0">
                <a:latin typeface="Cambria Math"/>
                <a:cs typeface="Cambria Math"/>
              </a:rPr>
              <a:t>in </a:t>
            </a:r>
            <a:r>
              <a:rPr sz="3200" spc="-5" dirty="0">
                <a:latin typeface="Cambria Math"/>
                <a:cs typeface="Cambria Math"/>
              </a:rPr>
              <a:t>general varies </a:t>
            </a:r>
            <a:r>
              <a:rPr sz="3200" dirty="0">
                <a:latin typeface="Cambria Math"/>
                <a:cs typeface="Cambria Math"/>
              </a:rPr>
              <a:t>from </a:t>
            </a:r>
            <a:r>
              <a:rPr sz="3200" spc="-5" dirty="0">
                <a:latin typeface="Cambria Math"/>
                <a:cs typeface="Cambria Math"/>
              </a:rPr>
              <a:t>machine to  machine and </a:t>
            </a:r>
            <a:r>
              <a:rPr sz="3200" dirty="0">
                <a:latin typeface="Cambria Math"/>
                <a:cs typeface="Cambria Math"/>
              </a:rPr>
              <a:t>compiler </a:t>
            </a:r>
            <a:r>
              <a:rPr sz="3200" spc="-5" dirty="0">
                <a:latin typeface="Cambria Math"/>
                <a:cs typeface="Cambria Math"/>
              </a:rPr>
              <a:t>to</a:t>
            </a:r>
            <a:r>
              <a:rPr sz="3200" spc="-7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compiler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8DB9-33CB-47A2-B53B-E1E9EA72819C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376" y="546938"/>
            <a:ext cx="5410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Detection of runtime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8003540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Arithmetic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exceptions</a:t>
            </a:r>
            <a:endParaRPr sz="2400">
              <a:latin typeface="Cambria Math"/>
              <a:cs typeface="Cambria Math"/>
            </a:endParaRPr>
          </a:p>
          <a:p>
            <a:pPr marL="2774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Arises </a:t>
            </a:r>
            <a:r>
              <a:rPr sz="2400" spc="-5" dirty="0">
                <a:latin typeface="Cambria Math"/>
                <a:cs typeface="Cambria Math"/>
              </a:rPr>
              <a:t>because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violations of semantics of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machine</a:t>
            </a:r>
            <a:endParaRPr sz="24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computations.</a:t>
            </a:r>
            <a:endParaRPr sz="2400">
              <a:latin typeface="Cambria Math"/>
              <a:cs typeface="Cambria Math"/>
            </a:endParaRPr>
          </a:p>
          <a:p>
            <a:pPr marL="355600" marR="1398270" indent="-342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mbria Math"/>
                <a:cs typeface="Cambria Math"/>
              </a:rPr>
              <a:t>Includes </a:t>
            </a:r>
            <a:r>
              <a:rPr sz="2400" dirty="0">
                <a:latin typeface="Cambria Math"/>
                <a:cs typeface="Cambria Math"/>
              </a:rPr>
              <a:t>frequently </a:t>
            </a:r>
            <a:r>
              <a:rPr sz="2400" spc="-5" dirty="0">
                <a:latin typeface="Cambria Math"/>
                <a:cs typeface="Cambria Math"/>
              </a:rPr>
              <a:t>occurring </a:t>
            </a:r>
            <a:r>
              <a:rPr sz="2400" dirty="0">
                <a:latin typeface="Cambria Math"/>
                <a:cs typeface="Cambria Math"/>
              </a:rPr>
              <a:t>error conditions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like  overflows, underflows, loss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precision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etc..</a:t>
            </a:r>
            <a:endParaRPr sz="2400">
              <a:latin typeface="Cambria Math"/>
              <a:cs typeface="Cambria Math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Present day architecture detects </a:t>
            </a:r>
            <a:r>
              <a:rPr sz="2400" spc="-5" dirty="0">
                <a:latin typeface="Cambria Math"/>
                <a:cs typeface="Cambria Math"/>
              </a:rPr>
              <a:t>most </a:t>
            </a:r>
            <a:r>
              <a:rPr sz="2400" dirty="0">
                <a:latin typeface="Cambria Math"/>
                <a:cs typeface="Cambria Math"/>
              </a:rPr>
              <a:t>of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conditions </a:t>
            </a:r>
            <a:r>
              <a:rPr sz="2400" spc="-5" dirty="0">
                <a:latin typeface="Cambria Math"/>
                <a:cs typeface="Cambria Math"/>
              </a:rPr>
              <a:t>at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 machine </a:t>
            </a:r>
            <a:r>
              <a:rPr sz="2400" dirty="0">
                <a:latin typeface="Cambria Math"/>
                <a:cs typeface="Cambria Math"/>
              </a:rPr>
              <a:t>hardware </a:t>
            </a:r>
            <a:r>
              <a:rPr sz="2400" spc="-5" dirty="0">
                <a:latin typeface="Cambria Math"/>
                <a:cs typeface="Cambria Math"/>
              </a:rPr>
              <a:t>level and </a:t>
            </a:r>
            <a:r>
              <a:rPr sz="2400" dirty="0">
                <a:latin typeface="Cambria Math"/>
                <a:cs typeface="Cambria Math"/>
              </a:rPr>
              <a:t>indicate </a:t>
            </a:r>
            <a:r>
              <a:rPr sz="2400" spc="-5" dirty="0">
                <a:latin typeface="Cambria Math"/>
                <a:cs typeface="Cambria Math"/>
              </a:rPr>
              <a:t>their presence  through </a:t>
            </a:r>
            <a:r>
              <a:rPr sz="2400" dirty="0">
                <a:latin typeface="Cambria Math"/>
                <a:cs typeface="Cambria Math"/>
              </a:rPr>
              <a:t>interrupts or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traps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393E-655C-4A7B-A26E-08D1818E8979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2698"/>
            <a:ext cx="7796530" cy="41230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 Math"/>
                <a:cs typeface="Cambria Math"/>
              </a:rPr>
              <a:t>Input output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errors</a:t>
            </a:r>
          </a:p>
          <a:p>
            <a:pPr marL="355600" marR="5080" indent="-1447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Device error conditions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dirty="0">
                <a:latin typeface="Cambria Math"/>
                <a:cs typeface="Cambria Math"/>
              </a:rPr>
              <a:t>end of file conditions on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input  file </a:t>
            </a:r>
            <a:r>
              <a:rPr sz="2400" spc="-5" dirty="0">
                <a:latin typeface="Cambria Math"/>
                <a:cs typeface="Cambria Math"/>
              </a:rPr>
              <a:t>are </a:t>
            </a:r>
            <a:r>
              <a:rPr sz="2400" spc="-10" dirty="0">
                <a:latin typeface="Cambria Math"/>
                <a:cs typeface="Cambria Math"/>
              </a:rPr>
              <a:t>usually </a:t>
            </a:r>
            <a:r>
              <a:rPr sz="2400" dirty="0">
                <a:latin typeface="Cambria Math"/>
                <a:cs typeface="Cambria Math"/>
              </a:rPr>
              <a:t>detected </a:t>
            </a:r>
            <a:r>
              <a:rPr sz="2400" spc="-5" dirty="0">
                <a:latin typeface="Cambria Math"/>
                <a:cs typeface="Cambria Math"/>
              </a:rPr>
              <a:t>by </a:t>
            </a:r>
            <a:r>
              <a:rPr sz="2400" dirty="0">
                <a:latin typeface="Cambria Math"/>
                <a:cs typeface="Cambria Math"/>
              </a:rPr>
              <a:t>IOCS </a:t>
            </a:r>
            <a:r>
              <a:rPr sz="2400" spc="-5" dirty="0">
                <a:latin typeface="Cambria Math"/>
                <a:cs typeface="Cambria Math"/>
              </a:rPr>
              <a:t>which </a:t>
            </a:r>
            <a:r>
              <a:rPr sz="2400" dirty="0">
                <a:latin typeface="Cambria Math"/>
                <a:cs typeface="Cambria Math"/>
              </a:rPr>
              <a:t>sets </a:t>
            </a:r>
            <a:r>
              <a:rPr sz="2400" spc="-5" dirty="0">
                <a:latin typeface="Cambria Math"/>
                <a:cs typeface="Cambria Math"/>
              </a:rPr>
              <a:t>appropriate  </a:t>
            </a:r>
            <a:r>
              <a:rPr sz="2400" dirty="0">
                <a:latin typeface="Cambria Math"/>
                <a:cs typeface="Cambria Math"/>
              </a:rPr>
              <a:t>flag </a:t>
            </a:r>
            <a:r>
              <a:rPr sz="2400" spc="-5" dirty="0">
                <a:latin typeface="Cambria Math"/>
                <a:cs typeface="Cambria Math"/>
              </a:rPr>
              <a:t>to </a:t>
            </a:r>
            <a:r>
              <a:rPr sz="2400" dirty="0">
                <a:latin typeface="Cambria Math"/>
                <a:cs typeface="Cambria Math"/>
              </a:rPr>
              <a:t>indicate </a:t>
            </a:r>
            <a:r>
              <a:rPr sz="2400" spc="-5" dirty="0">
                <a:latin typeface="Cambria Math"/>
                <a:cs typeface="Cambria Math"/>
              </a:rPr>
              <a:t>their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occurance</a:t>
            </a:r>
            <a:endParaRPr sz="2400" dirty="0">
              <a:latin typeface="Cambria Math"/>
              <a:cs typeface="Cambria Math"/>
            </a:endParaRPr>
          </a:p>
          <a:p>
            <a:pPr marL="355600" marR="215265" indent="-342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mbria Math"/>
                <a:cs typeface="Cambria Math"/>
              </a:rPr>
              <a:t>The runtime control </a:t>
            </a:r>
            <a:r>
              <a:rPr sz="2400" spc="-5" dirty="0">
                <a:latin typeface="Cambria Math"/>
                <a:cs typeface="Cambria Math"/>
              </a:rPr>
              <a:t>routine should make appropraite  provisions to obtain </a:t>
            </a:r>
            <a:r>
              <a:rPr sz="2400" dirty="0">
                <a:latin typeface="Cambria Math"/>
                <a:cs typeface="Cambria Math"/>
              </a:rPr>
              <a:t>control </a:t>
            </a:r>
            <a:r>
              <a:rPr sz="2400" spc="-5" dirty="0">
                <a:latin typeface="Cambria Math"/>
                <a:cs typeface="Cambria Math"/>
              </a:rPr>
              <a:t>when such </a:t>
            </a:r>
            <a:r>
              <a:rPr sz="2400" dirty="0">
                <a:latin typeface="Cambria Math"/>
                <a:cs typeface="Cambria Math"/>
              </a:rPr>
              <a:t>conditions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arise</a:t>
            </a:r>
          </a:p>
          <a:p>
            <a:pPr marL="78105" marR="3145155" indent="-66040">
              <a:lnSpc>
                <a:spcPct val="120000"/>
              </a:lnSpc>
            </a:pPr>
            <a:r>
              <a:rPr sz="2400" spc="-5" dirty="0">
                <a:latin typeface="Cambria Math"/>
                <a:cs typeface="Cambria Math"/>
              </a:rPr>
              <a:t>Ex: </a:t>
            </a:r>
            <a:r>
              <a:rPr sz="2400" dirty="0">
                <a:latin typeface="Cambria Math"/>
                <a:cs typeface="Cambria Math"/>
              </a:rPr>
              <a:t>fortran </a:t>
            </a:r>
            <a:r>
              <a:rPr sz="2400" spc="-5" dirty="0">
                <a:latin typeface="Cambria Math"/>
                <a:cs typeface="Cambria Math"/>
              </a:rPr>
              <a:t>programmer </a:t>
            </a:r>
            <a:r>
              <a:rPr sz="2400" dirty="0">
                <a:latin typeface="Cambria Math"/>
                <a:cs typeface="Cambria Math"/>
              </a:rPr>
              <a:t>stmt  </a:t>
            </a:r>
            <a:r>
              <a:rPr sz="2400" spc="-5" dirty="0">
                <a:latin typeface="Cambria Math"/>
                <a:cs typeface="Cambria Math"/>
              </a:rPr>
              <a:t>read(5,100,err=110,end=120)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A,B</a:t>
            </a:r>
            <a:endParaRPr sz="2400" dirty="0">
              <a:latin typeface="Cambria Math"/>
              <a:cs typeface="Cambria Math"/>
            </a:endParaRPr>
          </a:p>
          <a:p>
            <a:pPr marL="355600" marR="9525" indent="-342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mbria Math"/>
                <a:cs typeface="Cambria Math"/>
              </a:rPr>
              <a:t>Appropriate </a:t>
            </a:r>
            <a:r>
              <a:rPr sz="2400" dirty="0">
                <a:latin typeface="Cambria Math"/>
                <a:cs typeface="Cambria Math"/>
              </a:rPr>
              <a:t>code </a:t>
            </a:r>
            <a:r>
              <a:rPr sz="2400" spc="-5" dirty="0">
                <a:latin typeface="Cambria Math"/>
                <a:cs typeface="Cambria Math"/>
              </a:rPr>
              <a:t>take </a:t>
            </a:r>
            <a:r>
              <a:rPr sz="2400" dirty="0">
                <a:latin typeface="Cambria Math"/>
                <a:cs typeface="Cambria Math"/>
              </a:rPr>
              <a:t>control </a:t>
            </a:r>
            <a:r>
              <a:rPr sz="2400" spc="-5" dirty="0">
                <a:latin typeface="Cambria Math"/>
                <a:cs typeface="Cambria Math"/>
              </a:rPr>
              <a:t>to line </a:t>
            </a:r>
            <a:r>
              <a:rPr sz="2400" dirty="0">
                <a:latin typeface="Cambria Math"/>
                <a:cs typeface="Cambria Math"/>
              </a:rPr>
              <a:t>120 on eof and 110 on  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1EBC-DC45-4DA7-885F-5389D681821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4352"/>
            <a:ext cx="579310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984250" indent="-265430">
              <a:lnSpc>
                <a:spcPct val="120100"/>
              </a:lnSpc>
              <a:spcBef>
                <a:spcPts val="95"/>
              </a:spcBef>
              <a:buFont typeface="Cambria Math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3200" dirty="0">
                <a:latin typeface="Cambria Math"/>
                <a:cs typeface="Cambria Math"/>
              </a:rPr>
              <a:t>Dimensions </a:t>
            </a:r>
            <a:r>
              <a:rPr sz="3200" spc="-5" dirty="0">
                <a:latin typeface="Cambria Math"/>
                <a:cs typeface="Cambria Math"/>
              </a:rPr>
              <a:t>overruns  overall array bound</a:t>
            </a:r>
            <a:r>
              <a:rPr sz="3200" spc="-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check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mbria Math"/>
                <a:cs typeface="Cambria Math"/>
              </a:rPr>
              <a:t>Individual </a:t>
            </a:r>
            <a:r>
              <a:rPr sz="3200" dirty="0">
                <a:latin typeface="Cambria Math"/>
                <a:cs typeface="Cambria Math"/>
              </a:rPr>
              <a:t>subscript </a:t>
            </a:r>
            <a:r>
              <a:rPr sz="3200" spc="-5" dirty="0">
                <a:latin typeface="Cambria Math"/>
                <a:cs typeface="Cambria Math"/>
              </a:rPr>
              <a:t>bound</a:t>
            </a:r>
            <a:r>
              <a:rPr sz="3200" spc="-1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check</a:t>
            </a:r>
            <a:endParaRPr sz="3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mbria Math"/>
                <a:cs typeface="Cambria Math"/>
              </a:rPr>
              <a:t>Watfor </a:t>
            </a:r>
            <a:r>
              <a:rPr sz="3200" dirty="0">
                <a:latin typeface="Cambria Math"/>
                <a:cs typeface="Cambria Math"/>
              </a:rPr>
              <a:t>compilers do</a:t>
            </a:r>
            <a:r>
              <a:rPr sz="3200" spc="-2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these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16E4-023C-42F3-AFF9-7E33EC10CE43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875" y="400938"/>
            <a:ext cx="637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Programmer Recovery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Options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3367" y="1493901"/>
            <a:ext cx="6221730" cy="4263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032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63830" algn="l"/>
              </a:tabLst>
            </a:pPr>
            <a:r>
              <a:rPr sz="2000" b="1" dirty="0">
                <a:latin typeface="Times New Roman"/>
                <a:cs typeface="Times New Roman"/>
              </a:rPr>
              <a:t>Difference b/w compile time and run time error is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  type of recovery possible and its implications for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pgmr.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0100"/>
              </a:lnSpc>
              <a:spcBef>
                <a:spcPts val="445"/>
              </a:spcBef>
              <a:buFont typeface="Arial"/>
              <a:buChar char="•"/>
              <a:tabLst>
                <a:tab pos="163830" algn="l"/>
              </a:tabLst>
            </a:pPr>
            <a:r>
              <a:rPr sz="2000" b="1" dirty="0">
                <a:latin typeface="Times New Roman"/>
                <a:cs typeface="Times New Roman"/>
              </a:rPr>
              <a:t>Syntax errrors can be patched up </a:t>
            </a:r>
            <a:r>
              <a:rPr sz="2000" b="1" spc="-5" dirty="0">
                <a:latin typeface="Times New Roman"/>
                <a:cs typeface="Times New Roman"/>
              </a:rPr>
              <a:t>in </a:t>
            </a:r>
            <a:r>
              <a:rPr sz="2000" b="1" dirty="0">
                <a:latin typeface="Times New Roman"/>
                <a:cs typeface="Times New Roman"/>
              </a:rPr>
              <a:t>a standard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manner  in order to extend the </a:t>
            </a:r>
            <a:r>
              <a:rPr sz="2000" b="1" spc="-5" dirty="0">
                <a:latin typeface="Times New Roman"/>
                <a:cs typeface="Times New Roman"/>
              </a:rPr>
              <a:t>life </a:t>
            </a:r>
            <a:r>
              <a:rPr sz="2000" b="1" dirty="0">
                <a:latin typeface="Times New Roman"/>
                <a:cs typeface="Times New Roman"/>
              </a:rPr>
              <a:t>of the program and to push it  to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exeution.</a:t>
            </a:r>
            <a:endParaRPr sz="2000">
              <a:latin typeface="Times New Roman"/>
              <a:cs typeface="Times New Roman"/>
            </a:endParaRPr>
          </a:p>
          <a:p>
            <a:pPr marL="12700" marR="7429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Same thing is for runtime errors but here the</a:t>
            </a:r>
            <a:r>
              <a:rPr sz="2000" b="1" spc="-2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difference  is that the programmer can forsee the runtime errors  and correct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12700" marR="1323975">
              <a:lnSpc>
                <a:spcPts val="2160"/>
              </a:lnSpc>
              <a:spcBef>
                <a:spcPts val="480"/>
              </a:spcBef>
              <a:buFont typeface="Arial"/>
              <a:buChar char="•"/>
              <a:tabLst>
                <a:tab pos="163830" algn="l"/>
              </a:tabLst>
            </a:pPr>
            <a:r>
              <a:rPr sz="2000" b="1" dirty="0">
                <a:latin typeface="Times New Roman"/>
                <a:cs typeface="Times New Roman"/>
              </a:rPr>
              <a:t>Standard recovery action may not suit for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 programmer.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languages provide this options.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PL/I.</a:t>
            </a:r>
            <a:endParaRPr sz="2000">
              <a:latin typeface="Times New Roman"/>
              <a:cs typeface="Times New Roman"/>
            </a:endParaRPr>
          </a:p>
          <a:p>
            <a:pPr marL="12700" marR="564515">
              <a:lnSpc>
                <a:spcPts val="2160"/>
              </a:lnSpc>
              <a:spcBef>
                <a:spcPts val="515"/>
              </a:spcBef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When ever an exception occurs the runtime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control  routine has to decide what action to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take.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02870" algn="l"/>
              </a:tabLst>
            </a:pPr>
            <a:r>
              <a:rPr sz="2000" b="1" dirty="0">
                <a:latin typeface="Times New Roman"/>
                <a:cs typeface="Times New Roman"/>
              </a:rPr>
              <a:t>Maintains runtime exception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19D2-91D7-4E76-84FA-E4E13A2A7047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979"/>
            <a:ext cx="3651250" cy="200278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Ex.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 SUBSCRIPTRANGE I 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5;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 OVERFLOW I 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25;</a:t>
            </a:r>
            <a:endParaRPr sz="2000">
              <a:latin typeface="Times New Roman"/>
              <a:cs typeface="Times New Roman"/>
            </a:endParaRPr>
          </a:p>
          <a:p>
            <a:pPr marL="455930" marR="894715" indent="62230">
              <a:lnSpc>
                <a:spcPct val="120000"/>
              </a:lnSpc>
              <a:spcBef>
                <a:spcPts val="15"/>
              </a:spcBef>
            </a:pPr>
            <a:r>
              <a:rPr sz="1600" spc="-5" dirty="0">
                <a:latin typeface="Times New Roman"/>
                <a:cs typeface="Times New Roman"/>
              </a:rPr>
              <a:t>……………………………  I 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A(J,K-4)/X;</a:t>
            </a:r>
            <a:endParaRPr sz="160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imes New Roman"/>
                <a:cs typeface="Times New Roman"/>
              </a:rPr>
              <a:t>……………………………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789" y="3918303"/>
          <a:ext cx="7331073" cy="1687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40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Type of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Exception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173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Program 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7290">
                        <a:lnSpc>
                          <a:spcPts val="173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Overflow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 =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L="262255" marR="24130">
                        <a:lnSpc>
                          <a:spcPct val="120000"/>
                        </a:lnSpc>
                        <a:spcBef>
                          <a:spcPts val="85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Make the standard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assumption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regarding the resulting value.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Return.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33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  <a:spcBef>
                          <a:spcPts val="12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Subscript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ts val="1845"/>
                        </a:lnSpc>
                        <a:spcBef>
                          <a:spcPts val="12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 =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1845"/>
                        </a:lnSpc>
                        <a:spcBef>
                          <a:spcPts val="12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Cancel the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Program.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C91A-9690-48C8-821B-18F8D2390E58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4330"/>
            <a:ext cx="75774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Compiler </a:t>
            </a:r>
            <a:r>
              <a:rPr sz="2000" dirty="0">
                <a:latin typeface="Times New Roman"/>
                <a:cs typeface="Times New Roman"/>
              </a:rPr>
              <a:t>generates code for inserting and deleting entries from the  program action </a:t>
            </a:r>
            <a:r>
              <a:rPr sz="2000" spc="-5" dirty="0">
                <a:latin typeface="Times New Roman"/>
                <a:cs typeface="Times New Roman"/>
              </a:rPr>
              <a:t>fields </a:t>
            </a:r>
            <a:r>
              <a:rPr sz="2000" dirty="0">
                <a:latin typeface="Times New Roman"/>
                <a:cs typeface="Times New Roman"/>
              </a:rPr>
              <a:t>depending on the scope of 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program-indicated  recovery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789" y="2640483"/>
          <a:ext cx="7315199" cy="101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03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Exception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Recovery action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pointer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Overflow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--------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-------------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03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Subscript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2335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--------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ts val="2335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-------------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4063365"/>
            <a:ext cx="7332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Scope </a:t>
            </a:r>
            <a:r>
              <a:rPr sz="2000" spc="-5" dirty="0">
                <a:latin typeface="Times New Roman"/>
                <a:cs typeface="Times New Roman"/>
              </a:rPr>
              <a:t>column indicate </a:t>
            </a:r>
            <a:r>
              <a:rPr sz="2000" dirty="0">
                <a:latin typeface="Times New Roman"/>
                <a:cs typeface="Times New Roman"/>
              </a:rPr>
              <a:t>where the scope of the </a:t>
            </a:r>
            <a:r>
              <a:rPr sz="2000" spc="-5" dirty="0">
                <a:latin typeface="Times New Roman"/>
                <a:cs typeface="Times New Roman"/>
              </a:rPr>
              <a:t>programmer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indicated  </a:t>
            </a:r>
            <a:r>
              <a:rPr sz="2000" dirty="0">
                <a:latin typeface="Times New Roman"/>
                <a:cs typeface="Times New Roman"/>
              </a:rPr>
              <a:t>recovery action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9F7E-2D2C-4048-8B34-30583A46CD8B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511886"/>
            <a:ext cx="5716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Debugging aids 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40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options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288" y="1249781"/>
            <a:ext cx="77736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Run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checks are so costly in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of code space and execution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This checks are debugging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288" y="2094992"/>
            <a:ext cx="439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Trace and Sub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traces.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288" y="2712759"/>
            <a:ext cx="768286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Procedure </a:t>
            </a:r>
            <a:r>
              <a:rPr sz="2000" spc="-5" dirty="0">
                <a:latin typeface="Times New Roman"/>
                <a:cs typeface="Times New Roman"/>
              </a:rPr>
              <a:t>calls </a:t>
            </a:r>
            <a:r>
              <a:rPr sz="2000" dirty="0">
                <a:latin typeface="Times New Roman"/>
                <a:cs typeface="Times New Roman"/>
              </a:rPr>
              <a:t>printed out at user option to indicate the flow of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trace is written into special debugging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Debugging file consist of output for the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288" y="3924122"/>
            <a:ext cx="407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Assignment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Checks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88" y="4542256"/>
            <a:ext cx="71532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Assignments to a variable are monitored by the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If the new value is assigned to a variable, which will be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81D1-BCAA-4F88-99E7-7EA6654315D5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511886"/>
            <a:ext cx="616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Intermediate 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and error</a:t>
            </a:r>
            <a:r>
              <a:rPr sz="40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Times New Roman"/>
                <a:cs typeface="Times New Roman"/>
              </a:rPr>
              <a:t>Dumps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3979"/>
            <a:ext cx="68338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Intermediate dumps </a:t>
            </a:r>
            <a:r>
              <a:rPr sz="2000" dirty="0">
                <a:latin typeface="Times New Roman"/>
                <a:cs typeface="Times New Roman"/>
              </a:rPr>
              <a:t>can be produced during the execution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be produced at abnormal program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09570"/>
            <a:ext cx="5372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Conversational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debugging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87751"/>
            <a:ext cx="7701915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86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417830" algn="l"/>
                <a:tab pos="418465" algn="l"/>
              </a:tabLst>
            </a:pPr>
            <a:r>
              <a:rPr dirty="0"/>
              <a:t>	</a:t>
            </a:r>
            <a:r>
              <a:rPr sz="2000" spc="-5" dirty="0">
                <a:latin typeface="Times New Roman"/>
                <a:cs typeface="Times New Roman"/>
              </a:rPr>
              <a:t>Facilities </a:t>
            </a:r>
            <a:r>
              <a:rPr sz="2000" dirty="0">
                <a:latin typeface="Times New Roman"/>
                <a:cs typeface="Times New Roman"/>
              </a:rPr>
              <a:t>are provided through which the </a:t>
            </a:r>
            <a:r>
              <a:rPr sz="2000" spc="-5" dirty="0">
                <a:latin typeface="Times New Roman"/>
                <a:cs typeface="Times New Roman"/>
              </a:rPr>
              <a:t>programmer </a:t>
            </a:r>
            <a:r>
              <a:rPr sz="2000" dirty="0">
                <a:latin typeface="Times New Roman"/>
                <a:cs typeface="Times New Roman"/>
              </a:rPr>
              <a:t>can set 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  points in 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the program reach the break point, a conversation is </a:t>
            </a:r>
            <a:r>
              <a:rPr sz="2000" spc="-5" dirty="0">
                <a:latin typeface="Times New Roman"/>
                <a:cs typeface="Times New Roman"/>
              </a:rPr>
              <a:t>initiated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programmer.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Ex, Assigining values and </a:t>
            </a:r>
            <a:r>
              <a:rPr sz="2000" spc="-5" dirty="0">
                <a:latin typeface="Times New Roman"/>
                <a:cs typeface="Times New Roman"/>
              </a:rPr>
              <a:t>Displaying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E5D-BF22-47C7-9C8E-8739B64FE96F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672" y="482930"/>
            <a:ext cx="6008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CORRECTING</a:t>
            </a:r>
            <a:r>
              <a:rPr sz="4400" spc="-4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COMPILER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6323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27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These </a:t>
            </a:r>
            <a:r>
              <a:rPr sz="3000" dirty="0">
                <a:latin typeface="Cambria Math"/>
                <a:cs typeface="Cambria Math"/>
              </a:rPr>
              <a:t>compilers does </a:t>
            </a:r>
            <a:r>
              <a:rPr sz="3000" spc="-5" dirty="0">
                <a:latin typeface="Cambria Math"/>
                <a:cs typeface="Cambria Math"/>
              </a:rPr>
              <a:t>the job </a:t>
            </a:r>
            <a:r>
              <a:rPr sz="3000" dirty="0">
                <a:latin typeface="Cambria Math"/>
                <a:cs typeface="Cambria Math"/>
              </a:rPr>
              <a:t>of </a:t>
            </a:r>
            <a:r>
              <a:rPr sz="3000" spc="-5" dirty="0">
                <a:latin typeface="Cambria Math"/>
                <a:cs typeface="Cambria Math"/>
              </a:rPr>
              <a:t>error recovery  not </a:t>
            </a:r>
            <a:r>
              <a:rPr sz="3000" dirty="0">
                <a:latin typeface="Cambria Math"/>
                <a:cs typeface="Cambria Math"/>
              </a:rPr>
              <a:t>only </a:t>
            </a:r>
            <a:r>
              <a:rPr sz="3000" spc="-5" dirty="0">
                <a:latin typeface="Cambria Math"/>
                <a:cs typeface="Cambria Math"/>
              </a:rPr>
              <a:t>from the compiler point </a:t>
            </a:r>
            <a:r>
              <a:rPr sz="3000" dirty="0">
                <a:latin typeface="Cambria Math"/>
                <a:cs typeface="Cambria Math"/>
              </a:rPr>
              <a:t>of view </a:t>
            </a:r>
            <a:r>
              <a:rPr sz="3000" spc="-5" dirty="0">
                <a:latin typeface="Cambria Math"/>
                <a:cs typeface="Cambria Math"/>
              </a:rPr>
              <a:t>but  also </a:t>
            </a:r>
            <a:r>
              <a:rPr sz="3000" dirty="0">
                <a:latin typeface="Cambria Math"/>
                <a:cs typeface="Cambria Math"/>
              </a:rPr>
              <a:t>from </a:t>
            </a:r>
            <a:r>
              <a:rPr sz="3000" spc="-5" dirty="0">
                <a:latin typeface="Cambria Math"/>
                <a:cs typeface="Cambria Math"/>
              </a:rPr>
              <a:t>the programmers point </a:t>
            </a:r>
            <a:r>
              <a:rPr sz="3000" dirty="0">
                <a:latin typeface="Cambria Math"/>
                <a:cs typeface="Cambria Math"/>
              </a:rPr>
              <a:t>of view(ie)  </a:t>
            </a:r>
            <a:r>
              <a:rPr sz="3000" spc="-5" dirty="0">
                <a:latin typeface="Cambria Math"/>
                <a:cs typeface="Cambria Math"/>
              </a:rPr>
              <a:t>generates </a:t>
            </a:r>
            <a:r>
              <a:rPr sz="3000" dirty="0">
                <a:latin typeface="Cambria Math"/>
                <a:cs typeface="Cambria Math"/>
              </a:rPr>
              <a:t>code </a:t>
            </a:r>
            <a:r>
              <a:rPr sz="3000" spc="-5" dirty="0">
                <a:latin typeface="Cambria Math"/>
                <a:cs typeface="Cambria Math"/>
              </a:rPr>
              <a:t>to be </a:t>
            </a:r>
            <a:r>
              <a:rPr sz="3000" dirty="0">
                <a:latin typeface="Cambria Math"/>
                <a:cs typeface="Cambria Math"/>
              </a:rPr>
              <a:t>executed, </a:t>
            </a:r>
            <a:r>
              <a:rPr sz="3000" spc="-5" dirty="0">
                <a:latin typeface="Cambria Math"/>
                <a:cs typeface="Cambria Math"/>
              </a:rPr>
              <a:t>which </a:t>
            </a:r>
            <a:r>
              <a:rPr sz="3000" dirty="0">
                <a:latin typeface="Cambria Math"/>
                <a:cs typeface="Cambria Math"/>
              </a:rPr>
              <a:t>eases</a:t>
            </a:r>
            <a:r>
              <a:rPr sz="3000" spc="-95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the  programmer.</a:t>
            </a:r>
            <a:r>
              <a:rPr sz="3000" spc="-20" dirty="0">
                <a:latin typeface="Cambria Math"/>
                <a:cs typeface="Cambria Math"/>
              </a:rPr>
              <a:t> </a:t>
            </a:r>
            <a:r>
              <a:rPr sz="3000" dirty="0">
                <a:latin typeface="Cambria Math"/>
                <a:cs typeface="Cambria Math"/>
              </a:rPr>
              <a:t>Eg:PL/C</a:t>
            </a:r>
            <a:endParaRPr sz="3000">
              <a:latin typeface="Cambria Math"/>
              <a:cs typeface="Cambria Math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mbria Math"/>
                <a:cs typeface="Cambria Math"/>
              </a:rPr>
              <a:t>But at </a:t>
            </a:r>
            <a:r>
              <a:rPr sz="3000" dirty="0">
                <a:latin typeface="Cambria Math"/>
                <a:cs typeface="Cambria Math"/>
              </a:rPr>
              <a:t>the same </a:t>
            </a:r>
            <a:r>
              <a:rPr sz="3000" spc="-5" dirty="0">
                <a:latin typeface="Cambria Math"/>
                <a:cs typeface="Cambria Math"/>
              </a:rPr>
              <a:t>time, </a:t>
            </a:r>
            <a:r>
              <a:rPr sz="3000" dirty="0">
                <a:latin typeface="Cambria Math"/>
                <a:cs typeface="Cambria Math"/>
              </a:rPr>
              <a:t>error </a:t>
            </a:r>
            <a:r>
              <a:rPr sz="3000" spc="-5" dirty="0">
                <a:latin typeface="Cambria Math"/>
                <a:cs typeface="Cambria Math"/>
              </a:rPr>
              <a:t>recovery should </a:t>
            </a:r>
            <a:r>
              <a:rPr sz="3000" dirty="0">
                <a:latin typeface="Cambria Math"/>
                <a:cs typeface="Cambria Math"/>
              </a:rPr>
              <a:t>not  </a:t>
            </a:r>
            <a:r>
              <a:rPr sz="3000" spc="-5" dirty="0">
                <a:latin typeface="Cambria Math"/>
                <a:cs typeface="Cambria Math"/>
              </a:rPr>
              <a:t>lead to misleading </a:t>
            </a:r>
            <a:r>
              <a:rPr sz="3000" dirty="0">
                <a:latin typeface="Cambria Math"/>
                <a:cs typeface="Cambria Math"/>
              </a:rPr>
              <a:t>or </a:t>
            </a:r>
            <a:r>
              <a:rPr sz="3000" spc="-5" dirty="0">
                <a:latin typeface="Cambria Math"/>
                <a:cs typeface="Cambria Math"/>
              </a:rPr>
              <a:t>spurious error messages  </a:t>
            </a:r>
            <a:r>
              <a:rPr sz="3000" dirty="0">
                <a:latin typeface="Cambria Math"/>
                <a:cs typeface="Cambria Math"/>
              </a:rPr>
              <a:t>elsewhere </a:t>
            </a:r>
            <a:r>
              <a:rPr sz="3000" spc="-5" dirty="0">
                <a:latin typeface="Cambria Math"/>
                <a:cs typeface="Cambria Math"/>
              </a:rPr>
              <a:t>(error</a:t>
            </a:r>
            <a:r>
              <a:rPr sz="3000" spc="-35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propagation).</a:t>
            </a:r>
            <a:endParaRPr sz="3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Cambria Math"/>
                <a:cs typeface="Cambria Math"/>
              </a:rPr>
              <a:t>•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3A7D-9BFF-4F79-A784-49CB0BE38221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513"/>
            <a:ext cx="7929245" cy="4123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34163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Indication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run time errors </a:t>
            </a:r>
            <a:r>
              <a:rPr sz="3200" dirty="0">
                <a:latin typeface="Cambria Math"/>
                <a:cs typeface="Cambria Math"/>
              </a:rPr>
              <a:t>is </a:t>
            </a:r>
            <a:r>
              <a:rPr sz="3200" spc="-5" dirty="0">
                <a:latin typeface="Cambria Math"/>
                <a:cs typeface="Cambria Math"/>
              </a:rPr>
              <a:t>another  neglected area </a:t>
            </a:r>
            <a:r>
              <a:rPr sz="3200" dirty="0">
                <a:latin typeface="Cambria Math"/>
                <a:cs typeface="Cambria Math"/>
              </a:rPr>
              <a:t>in compiler design.  </a:t>
            </a:r>
            <a:r>
              <a:rPr sz="3200" spc="-5" dirty="0">
                <a:latin typeface="Cambria Math"/>
                <a:cs typeface="Cambria Math"/>
              </a:rPr>
              <a:t>Because, </a:t>
            </a:r>
            <a:r>
              <a:rPr sz="3200" dirty="0">
                <a:latin typeface="Cambria Math"/>
                <a:cs typeface="Cambria Math"/>
              </a:rPr>
              <a:t>code </a:t>
            </a:r>
            <a:r>
              <a:rPr sz="3200" spc="-5" dirty="0">
                <a:latin typeface="Cambria Math"/>
                <a:cs typeface="Cambria Math"/>
              </a:rPr>
              <a:t>generated to monitor these  </a:t>
            </a:r>
            <a:r>
              <a:rPr sz="3200" dirty="0">
                <a:latin typeface="Cambria Math"/>
                <a:cs typeface="Cambria Math"/>
              </a:rPr>
              <a:t>violations increases </a:t>
            </a:r>
            <a:r>
              <a:rPr sz="3200" spc="-5" dirty="0">
                <a:latin typeface="Cambria Math"/>
                <a:cs typeface="Cambria Math"/>
              </a:rPr>
              <a:t>the target program  size, which leads to </a:t>
            </a:r>
            <a:r>
              <a:rPr sz="3200" dirty="0">
                <a:latin typeface="Cambria Math"/>
                <a:cs typeface="Cambria Math"/>
              </a:rPr>
              <a:t>slow</a:t>
            </a:r>
            <a:r>
              <a:rPr sz="3200" spc="-40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execution.</a:t>
            </a:r>
            <a:endParaRPr sz="3200">
              <a:latin typeface="Cambria Math"/>
              <a:cs typeface="Cambria Math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So these </a:t>
            </a:r>
            <a:r>
              <a:rPr sz="3200" dirty="0">
                <a:latin typeface="Cambria Math"/>
                <a:cs typeface="Cambria Math"/>
              </a:rPr>
              <a:t>checks </a:t>
            </a:r>
            <a:r>
              <a:rPr sz="3200" spc="-5" dirty="0">
                <a:latin typeface="Cambria Math"/>
                <a:cs typeface="Cambria Math"/>
              </a:rPr>
              <a:t>are </a:t>
            </a:r>
            <a:r>
              <a:rPr sz="3200" dirty="0">
                <a:latin typeface="Cambria Math"/>
                <a:cs typeface="Cambria Math"/>
              </a:rPr>
              <a:t>included </a:t>
            </a:r>
            <a:r>
              <a:rPr sz="3200" spc="-5" dirty="0">
                <a:latin typeface="Cambria Math"/>
                <a:cs typeface="Cambria Math"/>
              </a:rPr>
              <a:t>as “debugging  </a:t>
            </a:r>
            <a:r>
              <a:rPr sz="3200" dirty="0">
                <a:latin typeface="Cambria Math"/>
                <a:cs typeface="Cambria Math"/>
              </a:rPr>
              <a:t>options”(also includes </a:t>
            </a:r>
            <a:r>
              <a:rPr sz="3200" spc="-5" dirty="0">
                <a:latin typeface="Cambria Math"/>
                <a:cs typeface="Cambria Math"/>
              </a:rPr>
              <a:t>intermediate </a:t>
            </a:r>
            <a:r>
              <a:rPr sz="3200" dirty="0">
                <a:latin typeface="Cambria Math"/>
                <a:cs typeface="Cambria Math"/>
              </a:rPr>
              <a:t>display  of values, </a:t>
            </a:r>
            <a:r>
              <a:rPr sz="3200" spc="-5" dirty="0">
                <a:latin typeface="Cambria Math"/>
                <a:cs typeface="Cambria Math"/>
              </a:rPr>
              <a:t>trace </a:t>
            </a:r>
            <a:r>
              <a:rPr sz="3200" dirty="0">
                <a:latin typeface="Cambria Math"/>
                <a:cs typeface="Cambria Math"/>
              </a:rPr>
              <a:t>of procedure calls) </a:t>
            </a:r>
            <a:r>
              <a:rPr sz="3200" spc="-5" dirty="0">
                <a:latin typeface="Cambria Math"/>
                <a:cs typeface="Cambria Math"/>
              </a:rPr>
              <a:t>at the  </a:t>
            </a:r>
            <a:r>
              <a:rPr sz="3200" dirty="0">
                <a:latin typeface="Cambria Math"/>
                <a:cs typeface="Cambria Math"/>
              </a:rPr>
              <a:t>cost of </a:t>
            </a:r>
            <a:r>
              <a:rPr sz="3200" spc="-5" dirty="0">
                <a:latin typeface="Cambria Math"/>
                <a:cs typeface="Cambria Math"/>
              </a:rPr>
              <a:t>additional</a:t>
            </a:r>
            <a:r>
              <a:rPr sz="3200" spc="-2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amount.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8B74-2F70-40AF-BD4A-25A44ADF01B3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514"/>
            <a:ext cx="7962900" cy="44157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28194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mbria Math"/>
                <a:cs typeface="Cambria Math"/>
              </a:rPr>
              <a:t>Good error reporting </a:t>
            </a:r>
            <a:r>
              <a:rPr sz="1800" spc="-5" dirty="0">
                <a:latin typeface="Cambria Math"/>
                <a:cs typeface="Cambria Math"/>
              </a:rPr>
              <a:t>plays an important </a:t>
            </a:r>
            <a:r>
              <a:rPr sz="1800" dirty="0">
                <a:latin typeface="Cambria Math"/>
                <a:cs typeface="Cambria Math"/>
              </a:rPr>
              <a:t>role in </a:t>
            </a:r>
            <a:r>
              <a:rPr sz="1800" spc="-5" dirty="0">
                <a:latin typeface="Cambria Math"/>
                <a:cs typeface="Cambria Math"/>
              </a:rPr>
              <a:t>the </a:t>
            </a:r>
            <a:r>
              <a:rPr sz="1800" dirty="0">
                <a:latin typeface="Cambria Math"/>
                <a:cs typeface="Cambria Math"/>
              </a:rPr>
              <a:t>construction of reliable  </a:t>
            </a:r>
            <a:r>
              <a:rPr sz="1800" spc="-5" dirty="0">
                <a:latin typeface="Cambria Math"/>
                <a:cs typeface="Cambria Math"/>
              </a:rPr>
              <a:t>programs.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•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PROPERTIES OF </a:t>
            </a:r>
            <a:r>
              <a:rPr sz="1800" dirty="0">
                <a:latin typeface="Cambria Math"/>
                <a:cs typeface="Cambria Math"/>
              </a:rPr>
              <a:t>GOOD </a:t>
            </a:r>
            <a:r>
              <a:rPr sz="1800" spc="-5" dirty="0">
                <a:latin typeface="Cambria Math"/>
                <a:cs typeface="Cambria Math"/>
              </a:rPr>
              <a:t>ERROR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DIAGNOSIS: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•</a:t>
            </a:r>
            <a:endParaRPr sz="1800">
              <a:latin typeface="Cambria Math"/>
              <a:cs typeface="Cambria Math"/>
            </a:endParaRPr>
          </a:p>
          <a:p>
            <a:pPr marL="355600" marR="5080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*The </a:t>
            </a:r>
            <a:r>
              <a:rPr sz="1800" spc="-10" dirty="0">
                <a:latin typeface="Cambria Math"/>
                <a:cs typeface="Cambria Math"/>
              </a:rPr>
              <a:t>messages </a:t>
            </a:r>
            <a:r>
              <a:rPr sz="1800" dirty="0">
                <a:latin typeface="Cambria Math"/>
                <a:cs typeface="Cambria Math"/>
              </a:rPr>
              <a:t>should </a:t>
            </a:r>
            <a:r>
              <a:rPr sz="1800" spc="-5" dirty="0">
                <a:latin typeface="Cambria Math"/>
                <a:cs typeface="Cambria Math"/>
              </a:rPr>
              <a:t>pinpoint the errors </a:t>
            </a:r>
            <a:r>
              <a:rPr sz="1800" dirty="0">
                <a:latin typeface="Cambria Math"/>
                <a:cs typeface="Cambria Math"/>
              </a:rPr>
              <a:t>in </a:t>
            </a:r>
            <a:r>
              <a:rPr sz="1800" spc="-5" dirty="0">
                <a:latin typeface="Cambria Math"/>
                <a:cs typeface="Cambria Math"/>
              </a:rPr>
              <a:t>terms </a:t>
            </a:r>
            <a:r>
              <a:rPr sz="1800" dirty="0">
                <a:latin typeface="Cambria Math"/>
                <a:cs typeface="Cambria Math"/>
              </a:rPr>
              <a:t>of </a:t>
            </a:r>
            <a:r>
              <a:rPr sz="1800" spc="-5" dirty="0">
                <a:latin typeface="Cambria Math"/>
                <a:cs typeface="Cambria Math"/>
              </a:rPr>
              <a:t>original </a:t>
            </a:r>
            <a:r>
              <a:rPr sz="1800" dirty="0">
                <a:latin typeface="Cambria Math"/>
                <a:cs typeface="Cambria Math"/>
              </a:rPr>
              <a:t>source </a:t>
            </a:r>
            <a:r>
              <a:rPr sz="1800" spc="-5" dirty="0">
                <a:latin typeface="Cambria Math"/>
                <a:cs typeface="Cambria Math"/>
              </a:rPr>
              <a:t>program  </a:t>
            </a:r>
            <a:r>
              <a:rPr sz="1800" dirty="0">
                <a:latin typeface="Cambria Math"/>
                <a:cs typeface="Cambria Math"/>
              </a:rPr>
              <a:t>rather </a:t>
            </a:r>
            <a:r>
              <a:rPr sz="1800" spc="-5" dirty="0">
                <a:latin typeface="Cambria Math"/>
                <a:cs typeface="Cambria Math"/>
              </a:rPr>
              <a:t>than </a:t>
            </a:r>
            <a:r>
              <a:rPr sz="1800" dirty="0">
                <a:latin typeface="Cambria Math"/>
                <a:cs typeface="Cambria Math"/>
              </a:rPr>
              <a:t>in some internal </a:t>
            </a:r>
            <a:r>
              <a:rPr sz="1800" spc="-5" dirty="0">
                <a:latin typeface="Cambria Math"/>
                <a:cs typeface="Cambria Math"/>
              </a:rPr>
              <a:t>representation, which </a:t>
            </a:r>
            <a:r>
              <a:rPr sz="1800" dirty="0">
                <a:latin typeface="Cambria Math"/>
                <a:cs typeface="Cambria Math"/>
              </a:rPr>
              <a:t>is </a:t>
            </a:r>
            <a:r>
              <a:rPr sz="1800" spc="-5" dirty="0">
                <a:latin typeface="Cambria Math"/>
                <a:cs typeface="Cambria Math"/>
              </a:rPr>
              <a:t>unknown to the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user.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*The </a:t>
            </a:r>
            <a:r>
              <a:rPr sz="1800" dirty="0">
                <a:latin typeface="Cambria Math"/>
                <a:cs typeface="Cambria Math"/>
              </a:rPr>
              <a:t>error </a:t>
            </a:r>
            <a:r>
              <a:rPr sz="1800" spc="-10" dirty="0">
                <a:latin typeface="Cambria Math"/>
                <a:cs typeface="Cambria Math"/>
              </a:rPr>
              <a:t>messages </a:t>
            </a:r>
            <a:r>
              <a:rPr sz="1800" dirty="0">
                <a:latin typeface="Cambria Math"/>
                <a:cs typeface="Cambria Math"/>
              </a:rPr>
              <a:t>should </a:t>
            </a:r>
            <a:r>
              <a:rPr sz="1800" spc="-5" dirty="0">
                <a:latin typeface="Cambria Math"/>
                <a:cs typeface="Cambria Math"/>
              </a:rPr>
              <a:t>be tasteful and understandable by the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user.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Eg: Showing </a:t>
            </a:r>
            <a:r>
              <a:rPr sz="1800" dirty="0">
                <a:latin typeface="Cambria Math"/>
                <a:cs typeface="Cambria Math"/>
              </a:rPr>
              <a:t>error </a:t>
            </a:r>
            <a:r>
              <a:rPr sz="1800" spc="-5" dirty="0">
                <a:latin typeface="Cambria Math"/>
                <a:cs typeface="Cambria Math"/>
              </a:rPr>
              <a:t>as “missing </a:t>
            </a:r>
            <a:r>
              <a:rPr sz="1800" dirty="0">
                <a:latin typeface="Cambria Math"/>
                <a:cs typeface="Cambria Math"/>
              </a:rPr>
              <a:t>right </a:t>
            </a:r>
            <a:r>
              <a:rPr sz="1800" spc="-5" dirty="0">
                <a:latin typeface="Cambria Math"/>
                <a:cs typeface="Cambria Math"/>
              </a:rPr>
              <a:t>parenthesis </a:t>
            </a:r>
            <a:r>
              <a:rPr sz="1800" dirty="0">
                <a:latin typeface="Cambria Math"/>
                <a:cs typeface="Cambria Math"/>
              </a:rPr>
              <a:t>in </a:t>
            </a:r>
            <a:r>
              <a:rPr sz="1800" spc="-5" dirty="0">
                <a:latin typeface="Cambria Math"/>
                <a:cs typeface="Cambria Math"/>
              </a:rPr>
              <a:t>line </a:t>
            </a:r>
            <a:r>
              <a:rPr sz="1800" dirty="0">
                <a:latin typeface="Cambria Math"/>
                <a:cs typeface="Cambria Math"/>
              </a:rPr>
              <a:t>5” </a:t>
            </a:r>
            <a:r>
              <a:rPr sz="1800" spc="-5" dirty="0">
                <a:latin typeface="Cambria Math"/>
                <a:cs typeface="Cambria Math"/>
              </a:rPr>
              <a:t>rather than as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endParaRPr sz="1800">
              <a:latin typeface="Cambria Math"/>
              <a:cs typeface="Cambria Math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Cambria Math"/>
                <a:cs typeface="Cambria Math"/>
              </a:rPr>
              <a:t>cryptic code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“OH17”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*The </a:t>
            </a:r>
            <a:r>
              <a:rPr sz="1800" spc="-10" dirty="0">
                <a:latin typeface="Cambria Math"/>
                <a:cs typeface="Cambria Math"/>
              </a:rPr>
              <a:t>messages </a:t>
            </a:r>
            <a:r>
              <a:rPr sz="1800" dirty="0">
                <a:latin typeface="Cambria Math"/>
                <a:cs typeface="Cambria Math"/>
              </a:rPr>
              <a:t>should </a:t>
            </a:r>
            <a:r>
              <a:rPr sz="1800" spc="-5" dirty="0">
                <a:latin typeface="Cambria Math"/>
                <a:cs typeface="Cambria Math"/>
              </a:rPr>
              <a:t>be specific and should localize the problem</a:t>
            </a:r>
            <a:endParaRPr sz="1800">
              <a:latin typeface="Cambria Math"/>
              <a:cs typeface="Cambria Math"/>
            </a:endParaRPr>
          </a:p>
          <a:p>
            <a:pPr marL="355600" marR="13906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Eg: Showing </a:t>
            </a:r>
            <a:r>
              <a:rPr sz="1800" dirty="0">
                <a:latin typeface="Cambria Math"/>
                <a:cs typeface="Cambria Math"/>
              </a:rPr>
              <a:t>error </a:t>
            </a:r>
            <a:r>
              <a:rPr sz="1800" spc="-5" dirty="0">
                <a:latin typeface="Cambria Math"/>
                <a:cs typeface="Cambria Math"/>
              </a:rPr>
              <a:t>as “Z </a:t>
            </a:r>
            <a:r>
              <a:rPr sz="1800" dirty="0">
                <a:latin typeface="Cambria Math"/>
                <a:cs typeface="Cambria Math"/>
              </a:rPr>
              <a:t>not </a:t>
            </a:r>
            <a:r>
              <a:rPr sz="1800" spc="-5" dirty="0">
                <a:latin typeface="Cambria Math"/>
                <a:cs typeface="Cambria Math"/>
              </a:rPr>
              <a:t>declared </a:t>
            </a:r>
            <a:r>
              <a:rPr sz="1800" dirty="0">
                <a:latin typeface="Cambria Math"/>
                <a:cs typeface="Cambria Math"/>
              </a:rPr>
              <a:t>in </a:t>
            </a:r>
            <a:r>
              <a:rPr sz="1800" spc="-5" dirty="0">
                <a:latin typeface="Cambria Math"/>
                <a:cs typeface="Cambria Math"/>
              </a:rPr>
              <a:t>procedure add” </a:t>
            </a:r>
            <a:r>
              <a:rPr sz="1800" dirty="0">
                <a:latin typeface="Cambria Math"/>
                <a:cs typeface="Cambria Math"/>
              </a:rPr>
              <a:t>rather </a:t>
            </a:r>
            <a:r>
              <a:rPr sz="1800" spc="-5" dirty="0">
                <a:latin typeface="Cambria Math"/>
                <a:cs typeface="Cambria Math"/>
              </a:rPr>
              <a:t>than “missing  declaration”.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*The </a:t>
            </a:r>
            <a:r>
              <a:rPr sz="1800" spc="-10" dirty="0">
                <a:latin typeface="Cambria Math"/>
                <a:cs typeface="Cambria Math"/>
              </a:rPr>
              <a:t>massages </a:t>
            </a:r>
            <a:r>
              <a:rPr sz="1800" dirty="0">
                <a:latin typeface="Cambria Math"/>
                <a:cs typeface="Cambria Math"/>
              </a:rPr>
              <a:t>should </a:t>
            </a:r>
            <a:r>
              <a:rPr sz="1800" spc="-5" dirty="0">
                <a:latin typeface="Cambria Math"/>
                <a:cs typeface="Cambria Math"/>
              </a:rPr>
              <a:t>not be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redundant.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 Math"/>
                <a:cs typeface="Cambria Math"/>
              </a:rPr>
              <a:t>Eg: If </a:t>
            </a:r>
            <a:r>
              <a:rPr sz="1800" dirty="0">
                <a:latin typeface="Cambria Math"/>
                <a:cs typeface="Cambria Math"/>
              </a:rPr>
              <a:t>z is </a:t>
            </a:r>
            <a:r>
              <a:rPr sz="1800" spc="-5" dirty="0">
                <a:latin typeface="Cambria Math"/>
                <a:cs typeface="Cambria Math"/>
              </a:rPr>
              <a:t>not declared, then </a:t>
            </a:r>
            <a:r>
              <a:rPr sz="1800" dirty="0">
                <a:latin typeface="Cambria Math"/>
                <a:cs typeface="Cambria Math"/>
              </a:rPr>
              <a:t>it should </a:t>
            </a:r>
            <a:r>
              <a:rPr sz="1800" spc="-5" dirty="0">
                <a:latin typeface="Cambria Math"/>
                <a:cs typeface="Cambria Math"/>
              </a:rPr>
              <a:t>be </a:t>
            </a:r>
            <a:r>
              <a:rPr sz="1800" spc="-10" dirty="0">
                <a:latin typeface="Cambria Math"/>
                <a:cs typeface="Cambria Math"/>
              </a:rPr>
              <a:t>said </a:t>
            </a:r>
            <a:r>
              <a:rPr sz="1800" dirty="0">
                <a:latin typeface="Cambria Math"/>
                <a:cs typeface="Cambria Math"/>
              </a:rPr>
              <a:t>once </a:t>
            </a:r>
            <a:r>
              <a:rPr sz="1800" spc="-5" dirty="0">
                <a:latin typeface="Cambria Math"/>
                <a:cs typeface="Cambria Math"/>
              </a:rPr>
              <a:t>not </a:t>
            </a:r>
            <a:r>
              <a:rPr sz="1800" dirty="0">
                <a:latin typeface="Cambria Math"/>
                <a:cs typeface="Cambria Math"/>
              </a:rPr>
              <a:t>every </a:t>
            </a:r>
            <a:r>
              <a:rPr sz="1800" spc="-5" dirty="0">
                <a:latin typeface="Cambria Math"/>
                <a:cs typeface="Cambria Math"/>
              </a:rPr>
              <a:t>time </a:t>
            </a:r>
            <a:r>
              <a:rPr sz="1800" dirty="0">
                <a:latin typeface="Cambria Math"/>
                <a:cs typeface="Cambria Math"/>
              </a:rPr>
              <a:t>z </a:t>
            </a:r>
            <a:r>
              <a:rPr sz="1800" spc="-5" dirty="0">
                <a:latin typeface="Cambria Math"/>
                <a:cs typeface="Cambria Math"/>
              </a:rPr>
              <a:t>appears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in</a:t>
            </a:r>
            <a:endParaRPr sz="1800">
              <a:latin typeface="Cambria Math"/>
              <a:cs typeface="Cambria Math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program.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•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EDEA-FFFD-44E4-9AFB-8F59F0BBB491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3" y="210134"/>
            <a:ext cx="50082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</a:rPr>
              <a:t>PROPERTIES OF GOOD  ERROR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DIAGNOSIS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206574"/>
            <a:ext cx="804925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*The messages </a:t>
            </a:r>
            <a:r>
              <a:rPr sz="3200" dirty="0">
                <a:latin typeface="Cambria Math"/>
                <a:cs typeface="Cambria Math"/>
              </a:rPr>
              <a:t>should </a:t>
            </a:r>
            <a:r>
              <a:rPr sz="3200" spc="-5" dirty="0">
                <a:latin typeface="Cambria Math"/>
                <a:cs typeface="Cambria Math"/>
              </a:rPr>
              <a:t>pinpoint the errors </a:t>
            </a:r>
            <a:r>
              <a:rPr sz="3200" dirty="0">
                <a:latin typeface="Cambria Math"/>
                <a:cs typeface="Cambria Math"/>
              </a:rPr>
              <a:t>in  </a:t>
            </a:r>
            <a:r>
              <a:rPr sz="3200" spc="-5" dirty="0">
                <a:latin typeface="Cambria Math"/>
                <a:cs typeface="Cambria Math"/>
              </a:rPr>
              <a:t>terms </a:t>
            </a:r>
            <a:r>
              <a:rPr sz="3200" dirty="0">
                <a:latin typeface="Cambria Math"/>
                <a:cs typeface="Cambria Math"/>
              </a:rPr>
              <a:t>of </a:t>
            </a:r>
            <a:r>
              <a:rPr sz="3200" spc="-5" dirty="0">
                <a:latin typeface="Cambria Math"/>
                <a:cs typeface="Cambria Math"/>
              </a:rPr>
              <a:t>original </a:t>
            </a:r>
            <a:r>
              <a:rPr sz="3200" dirty="0">
                <a:latin typeface="Cambria Math"/>
                <a:cs typeface="Cambria Math"/>
              </a:rPr>
              <a:t>source </a:t>
            </a:r>
            <a:r>
              <a:rPr sz="3200" spc="-5" dirty="0">
                <a:latin typeface="Cambria Math"/>
                <a:cs typeface="Cambria Math"/>
              </a:rPr>
              <a:t>program rather  than </a:t>
            </a:r>
            <a:r>
              <a:rPr sz="3200" spc="-10" dirty="0">
                <a:latin typeface="Cambria Math"/>
                <a:cs typeface="Cambria Math"/>
              </a:rPr>
              <a:t>in </a:t>
            </a:r>
            <a:r>
              <a:rPr sz="3200" dirty="0">
                <a:latin typeface="Cambria Math"/>
                <a:cs typeface="Cambria Math"/>
              </a:rPr>
              <a:t>some </a:t>
            </a:r>
            <a:r>
              <a:rPr sz="3200" spc="-5" dirty="0">
                <a:latin typeface="Cambria Math"/>
                <a:cs typeface="Cambria Math"/>
              </a:rPr>
              <a:t>internal representation, which  </a:t>
            </a:r>
            <a:r>
              <a:rPr sz="3200" dirty="0">
                <a:latin typeface="Cambria Math"/>
                <a:cs typeface="Cambria Math"/>
              </a:rPr>
              <a:t>is </a:t>
            </a:r>
            <a:r>
              <a:rPr sz="3200" spc="-5" dirty="0">
                <a:latin typeface="Cambria Math"/>
                <a:cs typeface="Cambria Math"/>
              </a:rPr>
              <a:t>unknown </a:t>
            </a:r>
            <a:r>
              <a:rPr sz="3200" dirty="0">
                <a:latin typeface="Cambria Math"/>
                <a:cs typeface="Cambria Math"/>
              </a:rPr>
              <a:t>to </a:t>
            </a:r>
            <a:r>
              <a:rPr sz="3200" spc="-5" dirty="0">
                <a:latin typeface="Cambria Math"/>
                <a:cs typeface="Cambria Math"/>
              </a:rPr>
              <a:t>the</a:t>
            </a:r>
            <a:r>
              <a:rPr sz="3200" spc="-8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user.</a:t>
            </a:r>
            <a:endParaRPr sz="3200">
              <a:latin typeface="Cambria Math"/>
              <a:cs typeface="Cambria Math"/>
            </a:endParaRPr>
          </a:p>
          <a:p>
            <a:pPr marL="355600" marR="18796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mbria Math"/>
                <a:cs typeface="Cambria Math"/>
              </a:rPr>
              <a:t>*The error messages </a:t>
            </a:r>
            <a:r>
              <a:rPr sz="3200" dirty="0">
                <a:latin typeface="Cambria Math"/>
                <a:cs typeface="Cambria Math"/>
              </a:rPr>
              <a:t>should </a:t>
            </a:r>
            <a:r>
              <a:rPr sz="3200" spc="-5" dirty="0">
                <a:latin typeface="Cambria Math"/>
                <a:cs typeface="Cambria Math"/>
              </a:rPr>
              <a:t>be </a:t>
            </a:r>
            <a:r>
              <a:rPr sz="3200" spc="-10" dirty="0">
                <a:latin typeface="Cambria Math"/>
                <a:cs typeface="Cambria Math"/>
              </a:rPr>
              <a:t>tasteful </a:t>
            </a:r>
            <a:r>
              <a:rPr sz="3200" spc="-5" dirty="0">
                <a:latin typeface="Cambria Math"/>
                <a:cs typeface="Cambria Math"/>
              </a:rPr>
              <a:t>and  understandable by the user.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7C1-13AE-4D2A-B4E1-8D95394A235F}" type="datetime1">
              <a:rPr lang="en-US" smtClean="0"/>
              <a:t>4/14/2020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3441</Words>
  <Application>Microsoft Office PowerPoint</Application>
  <PresentationFormat>On-screen Show (4:3)</PresentationFormat>
  <Paragraphs>443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Cambria</vt:lpstr>
      <vt:lpstr>Cambria Math</vt:lpstr>
      <vt:lpstr>Times New Roman</vt:lpstr>
      <vt:lpstr>Verdana</vt:lpstr>
      <vt:lpstr>Wingdings</vt:lpstr>
      <vt:lpstr>Wingdings 2</vt:lpstr>
      <vt:lpstr>Office Theme</vt:lpstr>
      <vt:lpstr>ERROR</vt:lpstr>
      <vt:lpstr>PowerPoint Presentation</vt:lpstr>
      <vt:lpstr>PowerPoint Presentation</vt:lpstr>
      <vt:lpstr>PowerPoint Presentation</vt:lpstr>
      <vt:lpstr>DIAGNOSTIC COMPILER</vt:lpstr>
      <vt:lpstr>CORRECTING COMPILER</vt:lpstr>
      <vt:lpstr>PowerPoint Presentation</vt:lpstr>
      <vt:lpstr>PowerPoint Presentation</vt:lpstr>
      <vt:lpstr>PROPERTIES OF GOOD  ERROR DIAGNOSIS</vt:lpstr>
      <vt:lpstr>PowerPoint Presentation</vt:lpstr>
      <vt:lpstr>SOURCES OF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OF ERROR DETECTION IN  PORTION OF COMPILER</vt:lpstr>
      <vt:lpstr>ERRORS SEEN BY EACH PHASE</vt:lpstr>
      <vt:lpstr>PowerPoint Presentation</vt:lpstr>
      <vt:lpstr>PLAN OF ERROR DETECTOR / CORRECTOR</vt:lpstr>
      <vt:lpstr>LEXICAL AND SYNTAX ERRORS</vt:lpstr>
      <vt:lpstr>SPELLING ERRORS- WHEN DO THEY  OCCUR???</vt:lpstr>
      <vt:lpstr>MAJORITY SPELLING ERRORS</vt:lpstr>
      <vt:lpstr>CORRECTION ALGORITHM</vt:lpstr>
      <vt:lpstr>MISSING OPERATORS AND KEYWORDS</vt:lpstr>
      <vt:lpstr>DUPLICATE MESSAGE</vt:lpstr>
      <vt:lpstr>RECOVERING FROM SYNTAX ERROR</vt:lpstr>
      <vt:lpstr>TIME OF DETECTION – VALID PREFIX  PROPERTY</vt:lpstr>
      <vt:lpstr>Panic mode recovery</vt:lpstr>
      <vt:lpstr>PowerPoint Presentation</vt:lpstr>
      <vt:lpstr>PowerPoint Presentation</vt:lpstr>
      <vt:lpstr>PowerPoint Presentation</vt:lpstr>
      <vt:lpstr>RECOVERY IN TOP DOWN PARSING</vt:lpstr>
      <vt:lpstr>RECOVERY IN BOTTOM UP PARSING</vt:lpstr>
      <vt:lpstr>OPERATOR PRECEDENCE PARSING</vt:lpstr>
      <vt:lpstr>ERROR RECOVERY IN OPERATOR  PRECEDENCE PARSING</vt:lpstr>
      <vt:lpstr>CHARACTER PAIR ERROR RECOVERY</vt:lpstr>
      <vt:lpstr>REDUCIBILITY ERROR RECOVERY</vt:lpstr>
      <vt:lpstr>HANDLING SHIFT-REDUCE ERRORS</vt:lpstr>
      <vt:lpstr>HANDLING SHIFT-REDUCE ERRORS</vt:lpstr>
      <vt:lpstr>SEMANTIC ERRORS</vt:lpstr>
      <vt:lpstr>EXAMPLES FOR SEMANTIC ERRORS</vt:lpstr>
      <vt:lpstr>THE ERROR PRINT ROUTINE</vt:lpstr>
      <vt:lpstr>PowerPoint Presentation</vt:lpstr>
      <vt:lpstr>PowerPoint Presentation</vt:lpstr>
      <vt:lpstr>Desirable place for printing error  messages</vt:lpstr>
      <vt:lpstr>PowerPoint Presentation</vt:lpstr>
      <vt:lpstr>PowerPoint Presentation</vt:lpstr>
      <vt:lpstr>Runtime errors</vt:lpstr>
      <vt:lpstr>PowerPoint Presentation</vt:lpstr>
      <vt:lpstr>Detection of runtime errors</vt:lpstr>
      <vt:lpstr>PowerPoint Presentation</vt:lpstr>
      <vt:lpstr>PowerPoint Presentation</vt:lpstr>
      <vt:lpstr>Programmer Recovery Options</vt:lpstr>
      <vt:lpstr>PowerPoint Presentation</vt:lpstr>
      <vt:lpstr>PowerPoint Presentation</vt:lpstr>
      <vt:lpstr>Debugging aids and options</vt:lpstr>
      <vt:lpstr>Intermediate and error Dumps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</dc:title>
  <cp:lastModifiedBy>Dr. Abhishek Pandey</cp:lastModifiedBy>
  <cp:revision>4</cp:revision>
  <dcterms:created xsi:type="dcterms:W3CDTF">2020-04-14T06:19:08Z</dcterms:created>
  <dcterms:modified xsi:type="dcterms:W3CDTF">2020-04-14T07:30:31Z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2020-04-14T00:00:00Z</vt:filetime>
  </property>
</Properties>
</file>